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4" r:id="rId20"/>
    <p:sldId id="278" r:id="rId21"/>
    <p:sldId id="279" r:id="rId22"/>
    <p:sldId id="280" r:id="rId23"/>
    <p:sldId id="281" r:id="rId24"/>
    <p:sldId id="286" r:id="rId25"/>
    <p:sldId id="287" r:id="rId26"/>
    <p:sldId id="288" r:id="rId27"/>
    <p:sldId id="282" r:id="rId28"/>
    <p:sldId id="283" r:id="rId29"/>
    <p:sldId id="284"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78" autoAdjust="0"/>
    <p:restoredTop sz="94660"/>
  </p:normalViewPr>
  <p:slideViewPr>
    <p:cSldViewPr>
      <p:cViewPr varScale="1">
        <p:scale>
          <a:sx n="79" d="100"/>
          <a:sy n="79" d="100"/>
        </p:scale>
        <p:origin x="-1024"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B1D12B-73CE-4783-8AE5-AFBD1718ED17}" type="datetimeFigureOut">
              <a:rPr lang="en-US" smtClean="0"/>
              <a:t>9/7/15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83E27-F8A2-494A-ACB0-674BE5652197}" type="slidenum">
              <a:rPr lang="en-US" smtClean="0"/>
              <a:t>‹#›</a:t>
            </a:fld>
            <a:endParaRPr lang="en-US"/>
          </a:p>
        </p:txBody>
      </p:sp>
    </p:spTree>
    <p:extLst>
      <p:ext uri="{BB962C8B-B14F-4D97-AF65-F5344CB8AC3E}">
        <p14:creationId xmlns:p14="http://schemas.microsoft.com/office/powerpoint/2010/main" val="214449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B1D12B-73CE-4783-8AE5-AFBD1718ED17}" type="datetimeFigureOut">
              <a:rPr lang="en-US" smtClean="0"/>
              <a:t>9/7/15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83E27-F8A2-494A-ACB0-674BE5652197}" type="slidenum">
              <a:rPr lang="en-US" smtClean="0"/>
              <a:t>‹#›</a:t>
            </a:fld>
            <a:endParaRPr lang="en-US"/>
          </a:p>
        </p:txBody>
      </p:sp>
    </p:spTree>
    <p:extLst>
      <p:ext uri="{BB962C8B-B14F-4D97-AF65-F5344CB8AC3E}">
        <p14:creationId xmlns:p14="http://schemas.microsoft.com/office/powerpoint/2010/main" val="1589731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B1D12B-73CE-4783-8AE5-AFBD1718ED17}" type="datetimeFigureOut">
              <a:rPr lang="en-US" smtClean="0"/>
              <a:t>9/7/15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83E27-F8A2-494A-ACB0-674BE5652197}" type="slidenum">
              <a:rPr lang="en-US" smtClean="0"/>
              <a:t>‹#›</a:t>
            </a:fld>
            <a:endParaRPr lang="en-US"/>
          </a:p>
        </p:txBody>
      </p:sp>
    </p:spTree>
    <p:extLst>
      <p:ext uri="{BB962C8B-B14F-4D97-AF65-F5344CB8AC3E}">
        <p14:creationId xmlns:p14="http://schemas.microsoft.com/office/powerpoint/2010/main" val="2467487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B1D12B-73CE-4783-8AE5-AFBD1718ED17}" type="datetimeFigureOut">
              <a:rPr lang="en-US" smtClean="0"/>
              <a:t>9/7/15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83E27-F8A2-494A-ACB0-674BE5652197}" type="slidenum">
              <a:rPr lang="en-US" smtClean="0"/>
              <a:t>‹#›</a:t>
            </a:fld>
            <a:endParaRPr lang="en-US"/>
          </a:p>
        </p:txBody>
      </p:sp>
    </p:spTree>
    <p:extLst>
      <p:ext uri="{BB962C8B-B14F-4D97-AF65-F5344CB8AC3E}">
        <p14:creationId xmlns:p14="http://schemas.microsoft.com/office/powerpoint/2010/main" val="758758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B1D12B-73CE-4783-8AE5-AFBD1718ED17}" type="datetimeFigureOut">
              <a:rPr lang="en-US" smtClean="0"/>
              <a:t>9/7/15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83E27-F8A2-494A-ACB0-674BE5652197}" type="slidenum">
              <a:rPr lang="en-US" smtClean="0"/>
              <a:t>‹#›</a:t>
            </a:fld>
            <a:endParaRPr lang="en-US"/>
          </a:p>
        </p:txBody>
      </p:sp>
    </p:spTree>
    <p:extLst>
      <p:ext uri="{BB962C8B-B14F-4D97-AF65-F5344CB8AC3E}">
        <p14:creationId xmlns:p14="http://schemas.microsoft.com/office/powerpoint/2010/main" val="2205855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B1D12B-73CE-4783-8AE5-AFBD1718ED17}" type="datetimeFigureOut">
              <a:rPr lang="en-US" smtClean="0"/>
              <a:t>9/7/15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83E27-F8A2-494A-ACB0-674BE5652197}" type="slidenum">
              <a:rPr lang="en-US" smtClean="0"/>
              <a:t>‹#›</a:t>
            </a:fld>
            <a:endParaRPr lang="en-US"/>
          </a:p>
        </p:txBody>
      </p:sp>
    </p:spTree>
    <p:extLst>
      <p:ext uri="{BB962C8B-B14F-4D97-AF65-F5344CB8AC3E}">
        <p14:creationId xmlns:p14="http://schemas.microsoft.com/office/powerpoint/2010/main" val="2177100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B1D12B-73CE-4783-8AE5-AFBD1718ED17}" type="datetimeFigureOut">
              <a:rPr lang="en-US" smtClean="0"/>
              <a:t>9/7/15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C83E27-F8A2-494A-ACB0-674BE5652197}" type="slidenum">
              <a:rPr lang="en-US" smtClean="0"/>
              <a:t>‹#›</a:t>
            </a:fld>
            <a:endParaRPr lang="en-US"/>
          </a:p>
        </p:txBody>
      </p:sp>
    </p:spTree>
    <p:extLst>
      <p:ext uri="{BB962C8B-B14F-4D97-AF65-F5344CB8AC3E}">
        <p14:creationId xmlns:p14="http://schemas.microsoft.com/office/powerpoint/2010/main" val="3990435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B1D12B-73CE-4783-8AE5-AFBD1718ED17}" type="datetimeFigureOut">
              <a:rPr lang="en-US" smtClean="0"/>
              <a:t>9/7/15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C83E27-F8A2-494A-ACB0-674BE5652197}" type="slidenum">
              <a:rPr lang="en-US" smtClean="0"/>
              <a:t>‹#›</a:t>
            </a:fld>
            <a:endParaRPr lang="en-US"/>
          </a:p>
        </p:txBody>
      </p:sp>
    </p:spTree>
    <p:extLst>
      <p:ext uri="{BB962C8B-B14F-4D97-AF65-F5344CB8AC3E}">
        <p14:creationId xmlns:p14="http://schemas.microsoft.com/office/powerpoint/2010/main" val="1099967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B1D12B-73CE-4783-8AE5-AFBD1718ED17}" type="datetimeFigureOut">
              <a:rPr lang="en-US" smtClean="0"/>
              <a:t>9/7/15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C83E27-F8A2-494A-ACB0-674BE5652197}" type="slidenum">
              <a:rPr lang="en-US" smtClean="0"/>
              <a:t>‹#›</a:t>
            </a:fld>
            <a:endParaRPr lang="en-US"/>
          </a:p>
        </p:txBody>
      </p:sp>
    </p:spTree>
    <p:extLst>
      <p:ext uri="{BB962C8B-B14F-4D97-AF65-F5344CB8AC3E}">
        <p14:creationId xmlns:p14="http://schemas.microsoft.com/office/powerpoint/2010/main" val="4094189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B1D12B-73CE-4783-8AE5-AFBD1718ED17}" type="datetimeFigureOut">
              <a:rPr lang="en-US" smtClean="0"/>
              <a:t>9/7/15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83E27-F8A2-494A-ACB0-674BE5652197}" type="slidenum">
              <a:rPr lang="en-US" smtClean="0"/>
              <a:t>‹#›</a:t>
            </a:fld>
            <a:endParaRPr lang="en-US"/>
          </a:p>
        </p:txBody>
      </p:sp>
    </p:spTree>
    <p:extLst>
      <p:ext uri="{BB962C8B-B14F-4D97-AF65-F5344CB8AC3E}">
        <p14:creationId xmlns:p14="http://schemas.microsoft.com/office/powerpoint/2010/main" val="201185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B1D12B-73CE-4783-8AE5-AFBD1718ED17}" type="datetimeFigureOut">
              <a:rPr lang="en-US" smtClean="0"/>
              <a:t>9/7/15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83E27-F8A2-494A-ACB0-674BE5652197}" type="slidenum">
              <a:rPr lang="en-US" smtClean="0"/>
              <a:t>‹#›</a:t>
            </a:fld>
            <a:endParaRPr lang="en-US"/>
          </a:p>
        </p:txBody>
      </p:sp>
    </p:spTree>
    <p:extLst>
      <p:ext uri="{BB962C8B-B14F-4D97-AF65-F5344CB8AC3E}">
        <p14:creationId xmlns:p14="http://schemas.microsoft.com/office/powerpoint/2010/main" val="26151221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B1D12B-73CE-4783-8AE5-AFBD1718ED17}" type="datetimeFigureOut">
              <a:rPr lang="en-US" smtClean="0"/>
              <a:t>9/7/15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83E27-F8A2-494A-ACB0-674BE5652197}" type="slidenum">
              <a:rPr lang="en-US" smtClean="0"/>
              <a:t>‹#›</a:t>
            </a:fld>
            <a:endParaRPr lang="en-US"/>
          </a:p>
        </p:txBody>
      </p:sp>
    </p:spTree>
    <p:extLst>
      <p:ext uri="{BB962C8B-B14F-4D97-AF65-F5344CB8AC3E}">
        <p14:creationId xmlns:p14="http://schemas.microsoft.com/office/powerpoint/2010/main" val="3788647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hyperlink" Target="http://archive.ics.uci.edu/ml/datasets/Iri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23983" y="381000"/>
            <a:ext cx="6696064" cy="175432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Linear and Non-Linear </a:t>
            </a:r>
          </a:p>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Regression</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Subtitle 2"/>
          <p:cNvSpPr>
            <a:spLocks noGrp="1"/>
          </p:cNvSpPr>
          <p:nvPr>
            <p:ph type="subTitle" idx="1"/>
          </p:nvPr>
        </p:nvSpPr>
        <p:spPr>
          <a:xfrm>
            <a:off x="1371600" y="2819400"/>
            <a:ext cx="6400800" cy="3733800"/>
          </a:xfrm>
        </p:spPr>
        <p:txBody>
          <a:bodyPr>
            <a:normAutofit fontScale="92500" lnSpcReduction="10000"/>
          </a:bodyPr>
          <a:lstStyle/>
          <a:p>
            <a:r>
              <a:rPr lang="en-US" sz="3900" b="1" dirty="0" smtClean="0">
                <a:solidFill>
                  <a:schemeClr val="tx1"/>
                </a:solidFill>
              </a:rPr>
              <a:t>Dr. Jianlin Cheng</a:t>
            </a:r>
          </a:p>
          <a:p>
            <a:endParaRPr lang="en-US" sz="3900" b="1" dirty="0" smtClean="0">
              <a:solidFill>
                <a:schemeClr val="tx1"/>
              </a:solidFill>
            </a:endParaRPr>
          </a:p>
          <a:p>
            <a:r>
              <a:rPr lang="en-US" b="1" dirty="0" smtClean="0">
                <a:solidFill>
                  <a:schemeClr val="tx1"/>
                </a:solidFill>
              </a:rPr>
              <a:t>Computer Science Department</a:t>
            </a:r>
          </a:p>
          <a:p>
            <a:r>
              <a:rPr lang="en-US" b="1" dirty="0" smtClean="0">
                <a:solidFill>
                  <a:schemeClr val="tx1"/>
                </a:solidFill>
              </a:rPr>
              <a:t>University of Missouri, Columbia</a:t>
            </a:r>
          </a:p>
          <a:p>
            <a:r>
              <a:rPr lang="en-US" b="1" dirty="0" smtClean="0">
                <a:solidFill>
                  <a:schemeClr val="tx1"/>
                </a:solidFill>
              </a:rPr>
              <a:t>Fall, 2015</a:t>
            </a:r>
          </a:p>
          <a:p>
            <a:endParaRPr lang="en-US" b="1" dirty="0" smtClean="0">
              <a:solidFill>
                <a:schemeClr val="tx1"/>
              </a:solidFill>
            </a:endParaRPr>
          </a:p>
          <a:p>
            <a:r>
              <a:rPr lang="en-US" sz="1700" b="1" dirty="0" smtClean="0">
                <a:solidFill>
                  <a:schemeClr val="tx1"/>
                </a:solidFill>
              </a:rPr>
              <a:t>Slides Adapted from Book and CMU, Stanford Machine Learning Courses</a:t>
            </a:r>
          </a:p>
          <a:p>
            <a:endParaRPr lang="en-US" b="1" dirty="0">
              <a:solidFill>
                <a:schemeClr val="tx1"/>
              </a:solidFill>
            </a:endParaRPr>
          </a:p>
        </p:txBody>
      </p:sp>
    </p:spTree>
    <p:extLst>
      <p:ext uri="{BB962C8B-B14F-4D97-AF65-F5344CB8AC3E}">
        <p14:creationId xmlns:p14="http://schemas.microsoft.com/office/powerpoint/2010/main" val="36839481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09600"/>
            <a:ext cx="7953898" cy="553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102419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581025"/>
            <a:ext cx="8001000" cy="569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536051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95818"/>
            <a:ext cx="7848600" cy="59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35288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690" y="838200"/>
            <a:ext cx="8716879"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Screen Shot 2015-09-07 at 9.16.1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835400"/>
            <a:ext cx="5245100" cy="889000"/>
          </a:xfrm>
          <a:prstGeom prst="rect">
            <a:avLst/>
          </a:prstGeom>
        </p:spPr>
      </p:pic>
      <p:pic>
        <p:nvPicPr>
          <p:cNvPr id="3" name="Picture 2" descr="Screen Shot 2015-09-07 at 9.16.1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5000" y="5054600"/>
            <a:ext cx="4064000" cy="812800"/>
          </a:xfrm>
          <a:prstGeom prst="rect">
            <a:avLst/>
          </a:prstGeom>
        </p:spPr>
      </p:pic>
    </p:spTree>
    <p:extLst>
      <p:ext uri="{BB962C8B-B14F-4D97-AF65-F5344CB8AC3E}">
        <p14:creationId xmlns:p14="http://schemas.microsoft.com/office/powerpoint/2010/main" val="14398767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33054"/>
            <a:ext cx="7772400" cy="599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47709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309" y="304800"/>
            <a:ext cx="8743382" cy="624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125576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839" y="685800"/>
            <a:ext cx="8460754"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3996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728" y="381000"/>
            <a:ext cx="8367672"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3429000" y="2895600"/>
            <a:ext cx="2630644" cy="381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2" name="Picture 1" descr="Screen Shot 2015-09-07 at 9.20.1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2336800"/>
            <a:ext cx="2819400" cy="1092200"/>
          </a:xfrm>
          <a:prstGeom prst="rect">
            <a:avLst/>
          </a:prstGeom>
        </p:spPr>
      </p:pic>
    </p:spTree>
    <p:extLst>
      <p:ext uri="{BB962C8B-B14F-4D97-AF65-F5344CB8AC3E}">
        <p14:creationId xmlns:p14="http://schemas.microsoft.com/office/powerpoint/2010/main" val="365790690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867400" cy="4525963"/>
          </a:xfrm>
        </p:spPr>
        <p:txBody>
          <a:bodyPr>
            <a:normAutofit fontScale="70000" lnSpcReduction="20000"/>
          </a:bodyPr>
          <a:lstStyle/>
          <a:p>
            <a:pPr marL="0" indent="0">
              <a:buNone/>
            </a:pPr>
            <a:r>
              <a:rPr lang="en-US" dirty="0"/>
              <a:t>An early demonstration of the strength of </a:t>
            </a:r>
            <a:r>
              <a:rPr lang="en-US" b="1" u="sng" dirty="0"/>
              <a:t>Gauss</a:t>
            </a:r>
            <a:r>
              <a:rPr lang="en-US" dirty="0"/>
              <a:t>'s method came when it was used to predict the future location of the newly discovered </a:t>
            </a:r>
            <a:r>
              <a:rPr lang="en-US" b="1" u="sng" dirty="0"/>
              <a:t>asteroid Ceres</a:t>
            </a:r>
            <a:r>
              <a:rPr lang="en-US" dirty="0"/>
              <a:t>. On January 1, 1801, the Italian astronomer </a:t>
            </a:r>
            <a:r>
              <a:rPr lang="en-US" b="1" u="sng" dirty="0"/>
              <a:t>Giuseppe Piazzi </a:t>
            </a:r>
            <a:r>
              <a:rPr lang="en-US" dirty="0"/>
              <a:t>discovered Ceres and was able to track its path for 40 days before it was lost in the glare of the sun. Based on this data, astronomers desired to determine the location of Ceres after it emerged from behind the sun without solving the complicated </a:t>
            </a:r>
            <a:r>
              <a:rPr lang="en-US" dirty="0" err="1"/>
              <a:t>Kepler's</a:t>
            </a:r>
            <a:r>
              <a:rPr lang="en-US" dirty="0"/>
              <a:t> nonlinear equations of planetary motion. The only predictions that successfully allowed Hungarian astronomer </a:t>
            </a:r>
            <a:r>
              <a:rPr lang="en-US" b="1" u="sng" dirty="0"/>
              <a:t>Franz </a:t>
            </a:r>
            <a:r>
              <a:rPr lang="en-US" b="1" u="sng" dirty="0" err="1"/>
              <a:t>Xaver</a:t>
            </a:r>
            <a:r>
              <a:rPr lang="en-US" b="1" u="sng" dirty="0"/>
              <a:t> von Zach</a:t>
            </a:r>
            <a:r>
              <a:rPr lang="en-US" dirty="0"/>
              <a:t> to relocate Ceres were those performed by the 24-year-old Gauss using least-squares analysis.</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35527"/>
            <a:ext cx="2637692" cy="311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74161" y="5943600"/>
            <a:ext cx="1912639" cy="369332"/>
          </a:xfrm>
          <a:prstGeom prst="rect">
            <a:avLst/>
          </a:prstGeom>
          <a:noFill/>
        </p:spPr>
        <p:txBody>
          <a:bodyPr wrap="none" rtlCol="0">
            <a:spAutoFit/>
          </a:bodyPr>
          <a:lstStyle/>
          <a:p>
            <a:r>
              <a:rPr lang="en-US" b="1" dirty="0" smtClean="0"/>
              <a:t>Source: Wikipedia</a:t>
            </a:r>
            <a:endParaRPr lang="en-US" b="1" dirty="0"/>
          </a:p>
        </p:txBody>
      </p:sp>
    </p:spTree>
    <p:extLst>
      <p:ext uri="{BB962C8B-B14F-4D97-AF65-F5344CB8AC3E}">
        <p14:creationId xmlns:p14="http://schemas.microsoft.com/office/powerpoint/2010/main" val="370040997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48018"/>
            <a:ext cx="7943850" cy="5948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90600" y="5410200"/>
            <a:ext cx="1676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71821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63" y="676275"/>
            <a:ext cx="7458075"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209292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57099"/>
            <a:ext cx="7910513" cy="5905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289676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457200"/>
            <a:ext cx="802005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6629400" y="2133600"/>
            <a:ext cx="2133600" cy="1905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6096000" y="3810000"/>
            <a:ext cx="2486025" cy="1828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030807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88" y="528638"/>
            <a:ext cx="7896225" cy="580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37625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576263"/>
            <a:ext cx="7848600" cy="570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19292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dirty="0" smtClean="0">
                <a:solidFill>
                  <a:srgbClr val="C00000"/>
                </a:solidFill>
              </a:rPr>
              <a:t>A Regression Example</a:t>
            </a:r>
            <a:endParaRPr lang="en-US" b="1" dirty="0">
              <a:solidFill>
                <a:srgbClr val="C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9249" y="762000"/>
            <a:ext cx="5926751" cy="369332"/>
          </a:xfrm>
          <a:prstGeom prst="rect">
            <a:avLst/>
          </a:prstGeom>
          <a:noFill/>
        </p:spPr>
        <p:txBody>
          <a:bodyPr wrap="none" rtlCol="0">
            <a:spAutoFit/>
          </a:bodyPr>
          <a:lstStyle/>
          <a:p>
            <a:r>
              <a:rPr lang="en-US" b="1" dirty="0" smtClean="0"/>
              <a:t>Average height and weight of American women aged 30 - 39</a:t>
            </a:r>
            <a:endParaRPr lang="en-US"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2438400"/>
            <a:ext cx="4457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 y="2133600"/>
            <a:ext cx="7095340" cy="369332"/>
          </a:xfrm>
          <a:prstGeom prst="rect">
            <a:avLst/>
          </a:prstGeom>
          <a:noFill/>
        </p:spPr>
        <p:txBody>
          <a:bodyPr wrap="none" rtlCol="0">
            <a:spAutoFit/>
          </a:bodyPr>
          <a:lstStyle/>
          <a:p>
            <a:r>
              <a:rPr lang="en-US" b="1" dirty="0" smtClean="0"/>
              <a:t>Weight is not linear with height, so add a quadratic term into regression</a:t>
            </a:r>
            <a:endParaRPr lang="en-US" b="1"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1783" y="4300538"/>
            <a:ext cx="2648217" cy="194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338511" y="3048000"/>
            <a:ext cx="623889" cy="3554819"/>
          </a:xfrm>
          <a:prstGeom prst="rect">
            <a:avLst/>
          </a:prstGeom>
          <a:noFill/>
        </p:spPr>
        <p:txBody>
          <a:bodyPr wrap="none" rtlCol="0">
            <a:spAutoFit/>
          </a:bodyPr>
          <a:lstStyle/>
          <a:p>
            <a:r>
              <a:rPr lang="en-US" sz="1500" dirty="0" smtClean="0"/>
              <a:t>52.21</a:t>
            </a:r>
          </a:p>
          <a:p>
            <a:r>
              <a:rPr lang="en-US" sz="1500" dirty="0" smtClean="0"/>
              <a:t>53.12</a:t>
            </a:r>
          </a:p>
          <a:p>
            <a:r>
              <a:rPr lang="en-US" sz="1500" dirty="0" smtClean="0"/>
              <a:t>54.48</a:t>
            </a:r>
          </a:p>
          <a:p>
            <a:r>
              <a:rPr lang="en-US" sz="1500" dirty="0" smtClean="0"/>
              <a:t>55.84</a:t>
            </a:r>
          </a:p>
          <a:p>
            <a:r>
              <a:rPr lang="en-US" sz="1500" dirty="0" smtClean="0"/>
              <a:t>57.2</a:t>
            </a:r>
          </a:p>
          <a:p>
            <a:r>
              <a:rPr lang="en-US" sz="1500" dirty="0" smtClean="0"/>
              <a:t>58.57</a:t>
            </a:r>
          </a:p>
          <a:p>
            <a:r>
              <a:rPr lang="en-US" sz="1500" dirty="0" smtClean="0"/>
              <a:t>59.93</a:t>
            </a:r>
          </a:p>
          <a:p>
            <a:r>
              <a:rPr lang="en-US" sz="1500" dirty="0" smtClean="0"/>
              <a:t>61.29</a:t>
            </a:r>
          </a:p>
          <a:p>
            <a:r>
              <a:rPr lang="en-US" sz="1500" dirty="0" smtClean="0"/>
              <a:t>63.11</a:t>
            </a:r>
          </a:p>
          <a:p>
            <a:r>
              <a:rPr lang="en-US" sz="1500" dirty="0" smtClean="0"/>
              <a:t>64.47</a:t>
            </a:r>
          </a:p>
          <a:p>
            <a:r>
              <a:rPr lang="en-US" sz="1500" dirty="0" smtClean="0"/>
              <a:t>66.28</a:t>
            </a:r>
          </a:p>
          <a:p>
            <a:r>
              <a:rPr lang="en-US" sz="1500" dirty="0" smtClean="0"/>
              <a:t>68.1</a:t>
            </a:r>
          </a:p>
          <a:p>
            <a:r>
              <a:rPr lang="en-US" sz="1500" dirty="0" smtClean="0"/>
              <a:t>69.92</a:t>
            </a:r>
          </a:p>
          <a:p>
            <a:r>
              <a:rPr lang="en-US" sz="1500" dirty="0" smtClean="0"/>
              <a:t>72.19</a:t>
            </a:r>
          </a:p>
          <a:p>
            <a:r>
              <a:rPr lang="en-US" sz="1500" dirty="0" smtClean="0"/>
              <a:t>74.46</a:t>
            </a:r>
            <a:endParaRPr lang="en-US" sz="1500" dirty="0"/>
          </a:p>
        </p:txBody>
      </p:sp>
      <p:sp>
        <p:nvSpPr>
          <p:cNvPr id="7" name="TextBox 6"/>
          <p:cNvSpPr txBox="1"/>
          <p:nvPr/>
        </p:nvSpPr>
        <p:spPr>
          <a:xfrm>
            <a:off x="2667000" y="4648200"/>
            <a:ext cx="518091" cy="369332"/>
          </a:xfrm>
          <a:prstGeom prst="rect">
            <a:avLst/>
          </a:prstGeom>
          <a:noFill/>
        </p:spPr>
        <p:txBody>
          <a:bodyPr wrap="none" rtlCol="0">
            <a:spAutoFit/>
          </a:bodyPr>
          <a:lstStyle/>
          <a:p>
            <a:r>
              <a:rPr lang="en-US" i="1" dirty="0" smtClean="0"/>
              <a:t>Y </a:t>
            </a:r>
            <a:r>
              <a:rPr lang="en-US" dirty="0" smtClean="0"/>
              <a:t>= </a:t>
            </a:r>
            <a:endParaRPr lang="en-US" dirty="0"/>
          </a:p>
        </p:txBody>
      </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971800"/>
            <a:ext cx="1933575"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91884" y="4572000"/>
            <a:ext cx="317716" cy="369332"/>
          </a:xfrm>
          <a:prstGeom prst="rect">
            <a:avLst/>
          </a:prstGeom>
          <a:noFill/>
        </p:spPr>
        <p:txBody>
          <a:bodyPr wrap="none" rtlCol="0">
            <a:spAutoFit/>
          </a:bodyPr>
          <a:lstStyle/>
          <a:p>
            <a:r>
              <a:rPr lang="en-US" i="1" dirty="0" smtClean="0"/>
              <a:t>A</a:t>
            </a:r>
            <a:endParaRPr lang="en-US" i="1" dirty="0"/>
          </a:p>
        </p:txBody>
      </p:sp>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8843" y="3201761"/>
            <a:ext cx="387927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4500" y="2438400"/>
            <a:ext cx="179070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742755" y="6311384"/>
            <a:ext cx="1877245" cy="369332"/>
          </a:xfrm>
          <a:prstGeom prst="rect">
            <a:avLst/>
          </a:prstGeom>
          <a:noFill/>
        </p:spPr>
        <p:txBody>
          <a:bodyPr wrap="none" rtlCol="0">
            <a:spAutoFit/>
          </a:bodyPr>
          <a:lstStyle/>
          <a:p>
            <a:r>
              <a:rPr lang="en-US" dirty="0" smtClean="0"/>
              <a:t>Source: Wikipedia</a:t>
            </a:r>
            <a:endParaRPr lang="en-US" dirty="0"/>
          </a:p>
        </p:txBody>
      </p:sp>
      <p:sp>
        <p:nvSpPr>
          <p:cNvPr id="9" name="TextBox 8"/>
          <p:cNvSpPr txBox="1"/>
          <p:nvPr/>
        </p:nvSpPr>
        <p:spPr>
          <a:xfrm>
            <a:off x="6172200" y="4356318"/>
            <a:ext cx="1371600" cy="1815882"/>
          </a:xfrm>
          <a:prstGeom prst="rect">
            <a:avLst/>
          </a:prstGeom>
          <a:solidFill>
            <a:schemeClr val="bg1"/>
          </a:solidFill>
        </p:spPr>
        <p:txBody>
          <a:bodyPr wrap="square" rtlCol="0">
            <a:spAutoFit/>
          </a:bodyPr>
          <a:lstStyle/>
          <a:p>
            <a:r>
              <a:rPr lang="en-US" sz="2800" dirty="0" smtClean="0"/>
              <a:t>?</a:t>
            </a:r>
          </a:p>
          <a:p>
            <a:endParaRPr lang="en-US" sz="2800" dirty="0"/>
          </a:p>
          <a:p>
            <a:r>
              <a:rPr lang="en-US" sz="2800" dirty="0" smtClean="0"/>
              <a:t>?</a:t>
            </a:r>
          </a:p>
          <a:p>
            <a:r>
              <a:rPr lang="en-US" sz="2800" dirty="0" smtClean="0"/>
              <a:t>?</a:t>
            </a:r>
            <a:endParaRPr lang="en-US" sz="2800" dirty="0"/>
          </a:p>
        </p:txBody>
      </p:sp>
    </p:spTree>
    <p:extLst>
      <p:ext uri="{BB962C8B-B14F-4D97-AF65-F5344CB8AC3E}">
        <p14:creationId xmlns:p14="http://schemas.microsoft.com/office/powerpoint/2010/main" val="414589835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Assignment 3 – Programming 1</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Write programs in </a:t>
            </a:r>
            <a:r>
              <a:rPr lang="en-US" dirty="0" err="1" smtClean="0"/>
              <a:t>Matlab</a:t>
            </a:r>
            <a:r>
              <a:rPr lang="en-US" dirty="0" smtClean="0"/>
              <a:t>, R, C/C++, Java, Perl, or Python to implement the analytical (e.g. matrix-based) </a:t>
            </a:r>
            <a:r>
              <a:rPr lang="en-US" b="1" dirty="0" smtClean="0"/>
              <a:t>or</a:t>
            </a:r>
            <a:r>
              <a:rPr lang="en-US" dirty="0" smtClean="0"/>
              <a:t> iterative (e.g. gradient descent) linear regression algorithm and test it on the problem in the previous slide. Don’t directly call linear regression functions in any software</a:t>
            </a:r>
          </a:p>
          <a:p>
            <a:r>
              <a:rPr lang="en-US" dirty="0" smtClean="0"/>
              <a:t>Turn in the programs and execution results</a:t>
            </a:r>
          </a:p>
          <a:p>
            <a:endParaRPr lang="en-US" dirty="0"/>
          </a:p>
        </p:txBody>
      </p:sp>
    </p:spTree>
    <p:extLst>
      <p:ext uri="{BB962C8B-B14F-4D97-AF65-F5344CB8AC3E}">
        <p14:creationId xmlns:p14="http://schemas.microsoft.com/office/powerpoint/2010/main" val="172601267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Assignment 3 – Programming 2</a:t>
            </a:r>
            <a:br>
              <a:rPr lang="en-US" b="1" dirty="0" smtClean="0">
                <a:solidFill>
                  <a:srgbClr val="C00000"/>
                </a:solidFill>
              </a:rPr>
            </a:br>
            <a:r>
              <a:rPr lang="en-US" b="1" dirty="0" smtClean="0">
                <a:solidFill>
                  <a:srgbClr val="C00000"/>
                </a:solidFill>
              </a:rPr>
              <a:t>Due Sept. 27, </a:t>
            </a:r>
            <a:r>
              <a:rPr lang="en-US" b="1" dirty="0" smtClean="0">
                <a:solidFill>
                  <a:srgbClr val="C00000"/>
                </a:solidFill>
              </a:rPr>
              <a:t>2015</a:t>
            </a:r>
            <a:endParaRPr lang="en-US" b="1" dirty="0">
              <a:solidFill>
                <a:srgbClr val="C00000"/>
              </a:solidFill>
            </a:endParaRPr>
          </a:p>
        </p:txBody>
      </p:sp>
      <p:sp>
        <p:nvSpPr>
          <p:cNvPr id="3" name="Content Placeholder 2"/>
          <p:cNvSpPr>
            <a:spLocks noGrp="1"/>
          </p:cNvSpPr>
          <p:nvPr>
            <p:ph idx="1"/>
          </p:nvPr>
        </p:nvSpPr>
        <p:spPr>
          <a:xfrm>
            <a:off x="2133600" y="1798637"/>
            <a:ext cx="6934200" cy="3763963"/>
          </a:xfrm>
        </p:spPr>
        <p:txBody>
          <a:bodyPr>
            <a:noAutofit/>
          </a:bodyPr>
          <a:lstStyle/>
          <a:p>
            <a:r>
              <a:rPr lang="en-US" sz="2800" dirty="0" smtClean="0"/>
              <a:t>Write a program to implement the iterative (e.g. gradient ascent / descent) logistic regression algorithm for binary classification and apply it to the Iris classification data set</a:t>
            </a:r>
          </a:p>
          <a:p>
            <a:r>
              <a:rPr lang="en-US" sz="2800" dirty="0" smtClean="0"/>
              <a:t>Iris data set: </a:t>
            </a:r>
            <a:r>
              <a:rPr lang="en-US" sz="2800" dirty="0">
                <a:hlinkClick r:id="rId2"/>
              </a:rPr>
              <a:t>http://</a:t>
            </a:r>
            <a:r>
              <a:rPr lang="en-US" sz="2800" dirty="0" smtClean="0">
                <a:hlinkClick r:id="rId2"/>
              </a:rPr>
              <a:t>archive.ics.uci.edu/ml/datasets/Iris</a:t>
            </a:r>
            <a:endParaRPr lang="en-US" sz="2800" dirty="0" smtClean="0"/>
          </a:p>
          <a:p>
            <a:r>
              <a:rPr lang="en-US" sz="2800" dirty="0"/>
              <a:t>Only select data points of two highlighted classes (</a:t>
            </a:r>
            <a:r>
              <a:rPr lang="pt-BR" sz="2800" b="1" dirty="0">
                <a:solidFill>
                  <a:srgbClr val="FF0000"/>
                </a:solidFill>
              </a:rPr>
              <a:t>Iris Setosa,  Iris Versicolour</a:t>
            </a:r>
            <a:r>
              <a:rPr lang="pt-BR" sz="2800" dirty="0"/>
              <a:t>, Iris Virginica) </a:t>
            </a:r>
            <a:endParaRPr lang="pt-BR" sz="2800" dirty="0" smtClean="0"/>
          </a:p>
          <a:p>
            <a:r>
              <a:rPr lang="pt-BR" sz="2800" dirty="0" smtClean="0"/>
              <a:t>Submit programs and execution results</a:t>
            </a:r>
            <a:endParaRPr lang="en-US" sz="2800" dirty="0" smtClean="0"/>
          </a:p>
          <a:p>
            <a:pPr marL="0" indent="0">
              <a:buNone/>
            </a:pPr>
            <a:r>
              <a:rPr lang="pt-BR" sz="2800" dirty="0"/>
              <a:t/>
            </a:r>
            <a:br>
              <a:rPr lang="pt-BR" sz="2800" dirty="0"/>
            </a:br>
            <a:endParaRPr lang="pt-BR" sz="2800" dirty="0" smtClean="0"/>
          </a:p>
          <a:p>
            <a:endParaRPr lang="en-US" sz="2800" dirty="0" smtClean="0"/>
          </a:p>
        </p:txBody>
      </p:sp>
      <p:pic>
        <p:nvPicPr>
          <p:cNvPr id="1026" name="Picture 2" descr="http://archive.ics.uci.edu/ml/assets/MLimages/Large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43" y="1676400"/>
            <a:ext cx="1904492"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thumb/7/78/Petal-sepal.jpg/220px-Petal-sep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191000"/>
            <a:ext cx="1862667" cy="1981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7808" y="3505200"/>
            <a:ext cx="474810" cy="369332"/>
          </a:xfrm>
          <a:prstGeom prst="rect">
            <a:avLst/>
          </a:prstGeom>
          <a:noFill/>
        </p:spPr>
        <p:txBody>
          <a:bodyPr wrap="none" rtlCol="0">
            <a:spAutoFit/>
          </a:bodyPr>
          <a:lstStyle/>
          <a:p>
            <a:r>
              <a:rPr lang="en-US" b="1" dirty="0" smtClean="0"/>
              <a:t>Iris</a:t>
            </a:r>
            <a:endParaRPr lang="en-US" b="1" dirty="0"/>
          </a:p>
        </p:txBody>
      </p:sp>
      <p:sp>
        <p:nvSpPr>
          <p:cNvPr id="5" name="TextBox 4"/>
          <p:cNvSpPr txBox="1"/>
          <p:nvPr/>
        </p:nvSpPr>
        <p:spPr>
          <a:xfrm>
            <a:off x="477777" y="6183868"/>
            <a:ext cx="1149674" cy="369332"/>
          </a:xfrm>
          <a:prstGeom prst="rect">
            <a:avLst/>
          </a:prstGeom>
          <a:noFill/>
        </p:spPr>
        <p:txBody>
          <a:bodyPr wrap="none" rtlCol="0">
            <a:spAutoFit/>
          </a:bodyPr>
          <a:lstStyle/>
          <a:p>
            <a:r>
              <a:rPr lang="en-US" b="1" dirty="0" smtClean="0"/>
              <a:t>Wikipedia</a:t>
            </a:r>
            <a:endParaRPr lang="en-US" b="1" dirty="0"/>
          </a:p>
        </p:txBody>
      </p:sp>
    </p:spTree>
    <p:extLst>
      <p:ext uri="{BB962C8B-B14F-4D97-AF65-F5344CB8AC3E}">
        <p14:creationId xmlns:p14="http://schemas.microsoft.com/office/powerpoint/2010/main" val="397797857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 y="604838"/>
            <a:ext cx="7524750" cy="564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psi(t)=2\,\operatorname{sinc}(2t)-\,\operatorname{sinc}(t)=\frac{\sin(2\pi t)-\sin(\pi t)}{\pi 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6253163"/>
            <a:ext cx="3829050" cy="409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isplaystyle \frac{1}{\sqrt{2 \pi a^2}}\cdot \operatorname{sinc}\left(\frac{\omega}{2\pi a}\rig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6215063"/>
            <a:ext cx="1581150" cy="44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65714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8" y="628650"/>
            <a:ext cx="7705725" cy="560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153276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 y="652463"/>
            <a:ext cx="7791450" cy="555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37957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1104900"/>
            <a:ext cx="76581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9549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49497"/>
            <a:ext cx="7510463" cy="583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1371600" y="3048000"/>
            <a:ext cx="66294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825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685800"/>
            <a:ext cx="78867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03880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09600"/>
            <a:ext cx="9055483"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90034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519113"/>
            <a:ext cx="7753350" cy="581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09851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508" y="609600"/>
            <a:ext cx="8395492" cy="572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903901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496" y="533400"/>
            <a:ext cx="8046554" cy="552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4651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17" y="762000"/>
            <a:ext cx="8215880" cy="541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290447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957</TotalTime>
  <Words>358</Words>
  <Application>Microsoft Macintosh PowerPoint</Application>
  <PresentationFormat>On-screen Show (4:3)</PresentationFormat>
  <Paragraphs>47</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Regression Example</vt:lpstr>
      <vt:lpstr>Assignment 3 – Programming 1</vt:lpstr>
      <vt:lpstr>Assignment 3 – Programming 2 Due Sept. 27, 2015</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jianlin.cheng</dc:creator>
  <cp:lastModifiedBy>Jianlin Cheng</cp:lastModifiedBy>
  <cp:revision>204</cp:revision>
  <dcterms:created xsi:type="dcterms:W3CDTF">2011-08-24T18:27:45Z</dcterms:created>
  <dcterms:modified xsi:type="dcterms:W3CDTF">2015-09-08T02:26:12Z</dcterms:modified>
</cp:coreProperties>
</file>