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.bin" ContentType="application/vnd.openxmlformats-officedocument.oleObject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2" r:id="rId10"/>
    <p:sldId id="283" r:id="rId11"/>
    <p:sldId id="265" r:id="rId12"/>
    <p:sldId id="268" r:id="rId13"/>
    <p:sldId id="293" r:id="rId14"/>
    <p:sldId id="287" r:id="rId15"/>
    <p:sldId id="295" r:id="rId16"/>
    <p:sldId id="284" r:id="rId17"/>
    <p:sldId id="269" r:id="rId18"/>
    <p:sldId id="285" r:id="rId19"/>
    <p:sldId id="270" r:id="rId20"/>
    <p:sldId id="286" r:id="rId21"/>
    <p:sldId id="271" r:id="rId22"/>
    <p:sldId id="296" r:id="rId23"/>
    <p:sldId id="274" r:id="rId24"/>
    <p:sldId id="322" r:id="rId25"/>
    <p:sldId id="275" r:id="rId26"/>
    <p:sldId id="294" r:id="rId27"/>
    <p:sldId id="280" r:id="rId28"/>
    <p:sldId id="281" r:id="rId29"/>
    <p:sldId id="290" r:id="rId30"/>
    <p:sldId id="276" r:id="rId31"/>
    <p:sldId id="277" r:id="rId32"/>
    <p:sldId id="307" r:id="rId33"/>
    <p:sldId id="318" r:id="rId34"/>
    <p:sldId id="289" r:id="rId35"/>
    <p:sldId id="308" r:id="rId36"/>
    <p:sldId id="309" r:id="rId37"/>
    <p:sldId id="310" r:id="rId38"/>
    <p:sldId id="319" r:id="rId39"/>
    <p:sldId id="288" r:id="rId40"/>
    <p:sldId id="311" r:id="rId41"/>
    <p:sldId id="312" r:id="rId42"/>
    <p:sldId id="313" r:id="rId43"/>
    <p:sldId id="314" r:id="rId44"/>
    <p:sldId id="315" r:id="rId45"/>
    <p:sldId id="316" r:id="rId46"/>
    <p:sldId id="320" r:id="rId47"/>
    <p:sldId id="317" r:id="rId48"/>
    <p:sldId id="321" r:id="rId49"/>
    <p:sldId id="297" r:id="rId50"/>
    <p:sldId id="298" r:id="rId51"/>
    <p:sldId id="299" r:id="rId52"/>
    <p:sldId id="301" r:id="rId53"/>
    <p:sldId id="302" r:id="rId54"/>
    <p:sldId id="303" r:id="rId55"/>
    <p:sldId id="304" r:id="rId56"/>
    <p:sldId id="305" r:id="rId57"/>
    <p:sldId id="29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1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0D117-276A-4F3A-858F-2E2DFA48D0D7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1B8FB-909A-4070-8BBE-235078769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7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D8004A5-85BF-4032-80C8-2DCE5F0977F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5F30DD8-F57A-495D-B8F9-0773E09E591B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72B5AD5-8D50-4314-9474-234724942CDC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370D422-9574-4F49-B2A5-8D85DD06E8C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C6FECD-0870-4F97-9AA4-075FB1469794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89AA8D-76BF-4D0A-B00D-76DD20B6200C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fld id="{EBAAD350-28FE-4DD2-832B-398DE6D1E2BB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1B8FB-909A-4070-8BBE-235078769A2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20B2B56-8581-450D-96CF-5EC42CEDD9D2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1B16-0F0A-422B-A994-17C00ED01260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CEFD-5A6A-416D-8AAD-AF4CA0B5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9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1B16-0F0A-422B-A994-17C00ED01260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CEFD-5A6A-416D-8AAD-AF4CA0B5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0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1B16-0F0A-422B-A994-17C00ED01260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CEFD-5A6A-416D-8AAD-AF4CA0B5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1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16E9-D0EB-4844-AE21-64AD83078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6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BE696C0-F8A0-427E-8159-1702D1266DB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02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1B16-0F0A-422B-A994-17C00ED01260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CEFD-5A6A-416D-8AAD-AF4CA0B5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1B16-0F0A-422B-A994-17C00ED01260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CEFD-5A6A-416D-8AAD-AF4CA0B5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9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1B16-0F0A-422B-A994-17C00ED01260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CEFD-5A6A-416D-8AAD-AF4CA0B5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5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1B16-0F0A-422B-A994-17C00ED01260}" type="datetimeFigureOut">
              <a:rPr lang="en-US" smtClean="0"/>
              <a:t>11/1/17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CEFD-5A6A-416D-8AAD-AF4CA0B5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8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1B16-0F0A-422B-A994-17C00ED01260}" type="datetimeFigureOut">
              <a:rPr lang="en-US" smtClean="0"/>
              <a:t>11/1/17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CEFD-5A6A-416D-8AAD-AF4CA0B5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1B16-0F0A-422B-A994-17C00ED01260}" type="datetimeFigureOut">
              <a:rPr lang="en-US" smtClean="0"/>
              <a:t>11/1/17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CEFD-5A6A-416D-8AAD-AF4CA0B5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9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1B16-0F0A-422B-A994-17C00ED01260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CEFD-5A6A-416D-8AAD-AF4CA0B5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5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A1B16-0F0A-422B-A994-17C00ED01260}" type="datetimeFigureOut">
              <a:rPr lang="en-US" smtClean="0"/>
              <a:t>11/1/17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CEFD-5A6A-416D-8AAD-AF4CA0B5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1B16-0F0A-422B-A994-17C00ED01260}" type="datetimeFigureOut">
              <a:rPr lang="en-US" smtClean="0"/>
              <a:t>11/1/17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DCEFD-5A6A-416D-8AAD-AF4CA0B5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5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6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3liCbRZPrZA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rnel-machines.org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svmlight.joachims.org/" TargetMode="External"/><Relationship Id="rId4" Type="http://schemas.openxmlformats.org/officeDocument/2006/relationships/hyperlink" Target="http://www.csie.ntu.edu.tw/~cjlin/libsvm/" TargetMode="External"/><Relationship Id="rId5" Type="http://schemas.openxmlformats.org/officeDocument/2006/relationships/hyperlink" Target="http://bioinformatics.ubc.ca/gist/" TargetMode="External"/><Relationship Id="rId6" Type="http://schemas.openxmlformats.org/officeDocument/2006/relationships/hyperlink" Target="http://www.kernel-machines.org/softwar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479" y="780871"/>
            <a:ext cx="88356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Support Vector Machines II</a:t>
            </a:r>
            <a:endParaRPr lang="en-US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smtClean="0">
                <a:solidFill>
                  <a:schemeClr val="tx1"/>
                </a:solidFill>
              </a:rPr>
              <a:t>Dr. Jianlin Cheng</a:t>
            </a:r>
          </a:p>
          <a:p>
            <a:endParaRPr lang="en-US" sz="3900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Department of Electrical Engineering and Computer Science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University of Missouri, Columbia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Fall, </a:t>
            </a:r>
            <a:r>
              <a:rPr lang="en-US" b="1" dirty="0" smtClean="0">
                <a:solidFill>
                  <a:schemeClr val="tx1"/>
                </a:solidFill>
              </a:rPr>
              <a:t>2017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1700" b="1" dirty="0" smtClean="0">
                <a:solidFill>
                  <a:schemeClr val="tx1"/>
                </a:solidFill>
              </a:rPr>
              <a:t>Slides Adapted from Book and CMU, Stanford Machine Learning Courses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0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Multi-Class SVM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widely used method: one versus all</a:t>
            </a:r>
          </a:p>
          <a:p>
            <a:pPr eaLnBrk="1" hangingPunct="1"/>
            <a:r>
              <a:rPr lang="en-US" smtClean="0"/>
              <a:t>Also direct multi-classification using SVM. (</a:t>
            </a:r>
            <a:r>
              <a:rPr lang="en-US" sz="1600" smtClean="0"/>
              <a:t>K. Crammer and Y. Singer. On the Algorithmic Implementation of Multi-class SVMs, JMLR, 2001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276600" y="3886200"/>
            <a:ext cx="2819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Class 1 or others</a:t>
            </a: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H="1">
            <a:off x="2667000" y="4495800"/>
            <a:ext cx="167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193925" y="5146675"/>
            <a:ext cx="658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Yes</a:t>
            </a: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4343400" y="44958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5699125" y="4613275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No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267200" y="5181600"/>
            <a:ext cx="2819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Class 2 or others</a:t>
            </a: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H="1">
            <a:off x="4267200" y="57912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5562600" y="5791200"/>
            <a:ext cx="1828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2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Summary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85888"/>
            <a:ext cx="6858000" cy="517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64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Non-Linear Decision Boundary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0" y="1447800"/>
            <a:ext cx="888440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21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4"/>
          <p:cNvSpPr>
            <a:spLocks noChangeArrowheads="1"/>
          </p:cNvSpPr>
          <p:nvPr/>
        </p:nvSpPr>
        <p:spPr bwMode="auto">
          <a:xfrm>
            <a:off x="3124200" y="17526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Oval 5"/>
          <p:cNvSpPr>
            <a:spLocks noChangeArrowheads="1"/>
          </p:cNvSpPr>
          <p:nvPr/>
        </p:nvSpPr>
        <p:spPr bwMode="auto">
          <a:xfrm>
            <a:off x="5257800" y="35052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Oval 6"/>
          <p:cNvSpPr>
            <a:spLocks noChangeArrowheads="1"/>
          </p:cNvSpPr>
          <p:nvPr/>
        </p:nvSpPr>
        <p:spPr bwMode="auto">
          <a:xfrm>
            <a:off x="5105400" y="1752600"/>
            <a:ext cx="6858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Oval 7"/>
          <p:cNvSpPr>
            <a:spLocks noChangeArrowheads="1"/>
          </p:cNvSpPr>
          <p:nvPr/>
        </p:nvSpPr>
        <p:spPr bwMode="auto">
          <a:xfrm>
            <a:off x="3200400" y="3505200"/>
            <a:ext cx="6858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066800" y="2971800"/>
            <a:ext cx="70866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4419600" y="609600"/>
            <a:ext cx="76200" cy="56388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05000" y="5562600"/>
            <a:ext cx="5924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XOR problem: add a dimension x1 * x2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31490" y="31242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46886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1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62FD712-CD37-41AB-BFBD-12942D1DF52D}" type="datetime4">
              <a:rPr lang="en-US" smtClean="0"/>
              <a:pPr eaLnBrk="1" hangingPunct="1"/>
              <a:t>November 1, 2017</a:t>
            </a:fld>
            <a:endParaRPr lang="en-US" smtClean="0"/>
          </a:p>
        </p:txBody>
      </p:sp>
      <p:sp>
        <p:nvSpPr>
          <p:cNvPr id="962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mtClean="0"/>
              <a:t>Data Mining: Concepts and Techniques</a:t>
            </a:r>
          </a:p>
        </p:txBody>
      </p:sp>
      <p:sp>
        <p:nvSpPr>
          <p:cNvPr id="962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449CF48-7A43-41CD-BD7F-2DB70717C01D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pic>
        <p:nvPicPr>
          <p:cNvPr id="962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9900"/>
            <a:ext cx="8401050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8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381000" y="228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altLang="zh-CN" sz="42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Non-linear SVMs:  Feature spaces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381000" y="10668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 dirty="0"/>
              <a:t>General idea:   the original input space can always be mapped to some higher-dimensional feature space where the training set is separable:</a:t>
            </a:r>
          </a:p>
        </p:txBody>
      </p:sp>
      <p:sp>
        <p:nvSpPr>
          <p:cNvPr id="312326" name="Line 6"/>
          <p:cNvSpPr>
            <a:spLocks noChangeShapeType="1"/>
          </p:cNvSpPr>
          <p:nvPr/>
        </p:nvSpPr>
        <p:spPr bwMode="auto">
          <a:xfrm flipV="1">
            <a:off x="2068513" y="25590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27" name="Line 7"/>
          <p:cNvSpPr>
            <a:spLocks noChangeShapeType="1"/>
          </p:cNvSpPr>
          <p:nvPr/>
        </p:nvSpPr>
        <p:spPr bwMode="auto">
          <a:xfrm flipV="1">
            <a:off x="447675" y="4170363"/>
            <a:ext cx="331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28" name="AutoShape 8"/>
          <p:cNvSpPr>
            <a:spLocks noChangeArrowheads="1"/>
          </p:cNvSpPr>
          <p:nvPr/>
        </p:nvSpPr>
        <p:spPr bwMode="auto">
          <a:xfrm>
            <a:off x="2098675" y="3390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9" name="AutoShape 9"/>
          <p:cNvSpPr>
            <a:spLocks noChangeArrowheads="1"/>
          </p:cNvSpPr>
          <p:nvPr/>
        </p:nvSpPr>
        <p:spPr bwMode="auto">
          <a:xfrm>
            <a:off x="1524000" y="3748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0" name="AutoShape 10"/>
          <p:cNvSpPr>
            <a:spLocks noChangeArrowheads="1"/>
          </p:cNvSpPr>
          <p:nvPr/>
        </p:nvSpPr>
        <p:spPr bwMode="auto">
          <a:xfrm>
            <a:off x="1676400" y="4294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1" name="AutoShape 11"/>
          <p:cNvSpPr>
            <a:spLocks noChangeArrowheads="1"/>
          </p:cNvSpPr>
          <p:nvPr/>
        </p:nvSpPr>
        <p:spPr bwMode="auto">
          <a:xfrm>
            <a:off x="2209800" y="4770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2" name="AutoShape 12"/>
          <p:cNvSpPr>
            <a:spLocks noChangeArrowheads="1"/>
          </p:cNvSpPr>
          <p:nvPr/>
        </p:nvSpPr>
        <p:spPr bwMode="auto">
          <a:xfrm>
            <a:off x="1790700" y="34369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3" name="AutoShape 13"/>
          <p:cNvSpPr>
            <a:spLocks noChangeArrowheads="1"/>
          </p:cNvSpPr>
          <p:nvPr/>
        </p:nvSpPr>
        <p:spPr bwMode="auto">
          <a:xfrm>
            <a:off x="1295400" y="4065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4" name="AutoShape 14"/>
          <p:cNvSpPr>
            <a:spLocks noChangeArrowheads="1"/>
          </p:cNvSpPr>
          <p:nvPr/>
        </p:nvSpPr>
        <p:spPr bwMode="auto">
          <a:xfrm>
            <a:off x="1714500" y="48085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5" name="AutoShape 15"/>
          <p:cNvSpPr>
            <a:spLocks noChangeArrowheads="1"/>
          </p:cNvSpPr>
          <p:nvPr/>
        </p:nvSpPr>
        <p:spPr bwMode="auto">
          <a:xfrm>
            <a:off x="2209800" y="3836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6" name="AutoShape 16"/>
          <p:cNvSpPr>
            <a:spLocks noChangeArrowheads="1"/>
          </p:cNvSpPr>
          <p:nvPr/>
        </p:nvSpPr>
        <p:spPr bwMode="auto">
          <a:xfrm>
            <a:off x="3111500" y="3824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7" name="AutoShape 17"/>
          <p:cNvSpPr>
            <a:spLocks noChangeArrowheads="1"/>
          </p:cNvSpPr>
          <p:nvPr/>
        </p:nvSpPr>
        <p:spPr bwMode="auto">
          <a:xfrm>
            <a:off x="2971800" y="5037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8" name="AutoShape 18"/>
          <p:cNvSpPr>
            <a:spLocks noChangeArrowheads="1"/>
          </p:cNvSpPr>
          <p:nvPr/>
        </p:nvSpPr>
        <p:spPr bwMode="auto">
          <a:xfrm>
            <a:off x="723900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39" name="AutoShape 19"/>
          <p:cNvSpPr>
            <a:spLocks noChangeArrowheads="1"/>
          </p:cNvSpPr>
          <p:nvPr/>
        </p:nvSpPr>
        <p:spPr bwMode="auto">
          <a:xfrm>
            <a:off x="2235200" y="5405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0" name="AutoShape 20"/>
          <p:cNvSpPr>
            <a:spLocks noChangeArrowheads="1"/>
          </p:cNvSpPr>
          <p:nvPr/>
        </p:nvSpPr>
        <p:spPr bwMode="auto">
          <a:xfrm>
            <a:off x="3200400" y="456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1" name="AutoShape 21"/>
          <p:cNvSpPr>
            <a:spLocks noChangeArrowheads="1"/>
          </p:cNvSpPr>
          <p:nvPr/>
        </p:nvSpPr>
        <p:spPr bwMode="auto">
          <a:xfrm>
            <a:off x="1263650" y="510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2" name="AutoShape 22"/>
          <p:cNvSpPr>
            <a:spLocks noChangeArrowheads="1"/>
          </p:cNvSpPr>
          <p:nvPr/>
        </p:nvSpPr>
        <p:spPr bwMode="auto">
          <a:xfrm>
            <a:off x="952500" y="4618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3" name="AutoShape 23"/>
          <p:cNvSpPr>
            <a:spLocks noChangeArrowheads="1"/>
          </p:cNvSpPr>
          <p:nvPr/>
        </p:nvSpPr>
        <p:spPr bwMode="auto">
          <a:xfrm>
            <a:off x="1009650" y="3094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4" name="AutoShape 24"/>
          <p:cNvSpPr>
            <a:spLocks noChangeArrowheads="1"/>
          </p:cNvSpPr>
          <p:nvPr/>
        </p:nvSpPr>
        <p:spPr bwMode="auto">
          <a:xfrm>
            <a:off x="2505075" y="4229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5" name="AutoShape 25"/>
          <p:cNvSpPr>
            <a:spLocks noChangeArrowheads="1"/>
          </p:cNvSpPr>
          <p:nvPr/>
        </p:nvSpPr>
        <p:spPr bwMode="auto">
          <a:xfrm>
            <a:off x="2124075" y="43624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6" name="AutoShape 26"/>
          <p:cNvSpPr>
            <a:spLocks noChangeArrowheads="1"/>
          </p:cNvSpPr>
          <p:nvPr/>
        </p:nvSpPr>
        <p:spPr bwMode="auto">
          <a:xfrm>
            <a:off x="2409825" y="3124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7" name="Oval 27"/>
          <p:cNvSpPr>
            <a:spLocks noChangeArrowheads="1"/>
          </p:cNvSpPr>
          <p:nvPr/>
        </p:nvSpPr>
        <p:spPr bwMode="auto">
          <a:xfrm>
            <a:off x="1114425" y="32099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8" name="AutoShape 28"/>
          <p:cNvSpPr>
            <a:spLocks noChangeArrowheads="1"/>
          </p:cNvSpPr>
          <p:nvPr/>
        </p:nvSpPr>
        <p:spPr bwMode="auto">
          <a:xfrm>
            <a:off x="1162050" y="3246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49" name="AutoShape 29"/>
          <p:cNvSpPr>
            <a:spLocks noChangeArrowheads="1"/>
          </p:cNvSpPr>
          <p:nvPr/>
        </p:nvSpPr>
        <p:spPr bwMode="auto">
          <a:xfrm>
            <a:off x="3086100" y="3227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0" name="Line 30"/>
          <p:cNvSpPr>
            <a:spLocks noChangeShapeType="1"/>
          </p:cNvSpPr>
          <p:nvPr/>
        </p:nvSpPr>
        <p:spPr bwMode="auto">
          <a:xfrm flipH="1" flipV="1">
            <a:off x="6107113" y="23114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51" name="Line 31"/>
          <p:cNvSpPr>
            <a:spLocks noChangeShapeType="1"/>
          </p:cNvSpPr>
          <p:nvPr/>
        </p:nvSpPr>
        <p:spPr bwMode="auto">
          <a:xfrm>
            <a:off x="6076950" y="4398963"/>
            <a:ext cx="2347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52" name="AutoShape 32"/>
          <p:cNvSpPr>
            <a:spLocks noChangeArrowheads="1"/>
          </p:cNvSpPr>
          <p:nvPr/>
        </p:nvSpPr>
        <p:spPr bwMode="auto">
          <a:xfrm>
            <a:off x="6375400" y="3762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3" name="AutoShape 33"/>
          <p:cNvSpPr>
            <a:spLocks noChangeArrowheads="1"/>
          </p:cNvSpPr>
          <p:nvPr/>
        </p:nvSpPr>
        <p:spPr bwMode="auto">
          <a:xfrm>
            <a:off x="5800725" y="41195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4" name="AutoShape 34"/>
          <p:cNvSpPr>
            <a:spLocks noChangeArrowheads="1"/>
          </p:cNvSpPr>
          <p:nvPr/>
        </p:nvSpPr>
        <p:spPr bwMode="auto">
          <a:xfrm>
            <a:off x="6181725" y="4675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5" name="AutoShape 35"/>
          <p:cNvSpPr>
            <a:spLocks noChangeArrowheads="1"/>
          </p:cNvSpPr>
          <p:nvPr/>
        </p:nvSpPr>
        <p:spPr bwMode="auto">
          <a:xfrm>
            <a:off x="7000875" y="4675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6" name="AutoShape 36"/>
          <p:cNvSpPr>
            <a:spLocks noChangeArrowheads="1"/>
          </p:cNvSpPr>
          <p:nvPr/>
        </p:nvSpPr>
        <p:spPr bwMode="auto">
          <a:xfrm>
            <a:off x="6067425" y="38084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7" name="AutoShape 37"/>
          <p:cNvSpPr>
            <a:spLocks noChangeArrowheads="1"/>
          </p:cNvSpPr>
          <p:nvPr/>
        </p:nvSpPr>
        <p:spPr bwMode="auto">
          <a:xfrm>
            <a:off x="6276975" y="408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8" name="AutoShape 38"/>
          <p:cNvSpPr>
            <a:spLocks noChangeArrowheads="1"/>
          </p:cNvSpPr>
          <p:nvPr/>
        </p:nvSpPr>
        <p:spPr bwMode="auto">
          <a:xfrm>
            <a:off x="6505575" y="471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59" name="AutoShape 39"/>
          <p:cNvSpPr>
            <a:spLocks noChangeArrowheads="1"/>
          </p:cNvSpPr>
          <p:nvPr/>
        </p:nvSpPr>
        <p:spPr bwMode="auto">
          <a:xfrm>
            <a:off x="6486525" y="42084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0" name="AutoShape 40"/>
          <p:cNvSpPr>
            <a:spLocks noChangeArrowheads="1"/>
          </p:cNvSpPr>
          <p:nvPr/>
        </p:nvSpPr>
        <p:spPr bwMode="auto">
          <a:xfrm>
            <a:off x="8093075" y="3843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1" name="AutoShape 41"/>
          <p:cNvSpPr>
            <a:spLocks noChangeArrowheads="1"/>
          </p:cNvSpPr>
          <p:nvPr/>
        </p:nvSpPr>
        <p:spPr bwMode="auto">
          <a:xfrm>
            <a:off x="7953375" y="5056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2" name="AutoShape 42"/>
          <p:cNvSpPr>
            <a:spLocks noChangeArrowheads="1"/>
          </p:cNvSpPr>
          <p:nvPr/>
        </p:nvSpPr>
        <p:spPr bwMode="auto">
          <a:xfrm>
            <a:off x="7477125" y="2808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3" name="AutoShape 43"/>
          <p:cNvSpPr>
            <a:spLocks noChangeArrowheads="1"/>
          </p:cNvSpPr>
          <p:nvPr/>
        </p:nvSpPr>
        <p:spPr bwMode="auto">
          <a:xfrm>
            <a:off x="7483475" y="4071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4" name="AutoShape 44"/>
          <p:cNvSpPr>
            <a:spLocks noChangeArrowheads="1"/>
          </p:cNvSpPr>
          <p:nvPr/>
        </p:nvSpPr>
        <p:spPr bwMode="auto">
          <a:xfrm>
            <a:off x="8181975" y="4579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5" name="AutoShape 45"/>
          <p:cNvSpPr>
            <a:spLocks noChangeArrowheads="1"/>
          </p:cNvSpPr>
          <p:nvPr/>
        </p:nvSpPr>
        <p:spPr bwMode="auto">
          <a:xfrm>
            <a:off x="7007225" y="351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6" name="AutoShape 46"/>
          <p:cNvSpPr>
            <a:spLocks noChangeArrowheads="1"/>
          </p:cNvSpPr>
          <p:nvPr/>
        </p:nvSpPr>
        <p:spPr bwMode="auto">
          <a:xfrm>
            <a:off x="7610475" y="4751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7" name="AutoShape 47"/>
          <p:cNvSpPr>
            <a:spLocks noChangeArrowheads="1"/>
          </p:cNvSpPr>
          <p:nvPr/>
        </p:nvSpPr>
        <p:spPr bwMode="auto">
          <a:xfrm>
            <a:off x="7400925" y="3017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8" name="AutoShape 48"/>
          <p:cNvSpPr>
            <a:spLocks noChangeArrowheads="1"/>
          </p:cNvSpPr>
          <p:nvPr/>
        </p:nvSpPr>
        <p:spPr bwMode="auto">
          <a:xfrm>
            <a:off x="6010275" y="4524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69" name="AutoShape 49"/>
          <p:cNvSpPr>
            <a:spLocks noChangeArrowheads="1"/>
          </p:cNvSpPr>
          <p:nvPr/>
        </p:nvSpPr>
        <p:spPr bwMode="auto">
          <a:xfrm>
            <a:off x="5629275" y="46577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0" name="AutoShape 50"/>
          <p:cNvSpPr>
            <a:spLocks noChangeArrowheads="1"/>
          </p:cNvSpPr>
          <p:nvPr/>
        </p:nvSpPr>
        <p:spPr bwMode="auto">
          <a:xfrm>
            <a:off x="7391400" y="31432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1" name="AutoShape 51"/>
          <p:cNvSpPr>
            <a:spLocks noChangeArrowheads="1"/>
          </p:cNvSpPr>
          <p:nvPr/>
        </p:nvSpPr>
        <p:spPr bwMode="auto">
          <a:xfrm>
            <a:off x="6943725" y="2674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2" name="AutoShape 52"/>
          <p:cNvSpPr>
            <a:spLocks noChangeArrowheads="1"/>
          </p:cNvSpPr>
          <p:nvPr/>
        </p:nvSpPr>
        <p:spPr bwMode="auto">
          <a:xfrm>
            <a:off x="8067675" y="3246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3" name="Line 53"/>
          <p:cNvSpPr>
            <a:spLocks noChangeShapeType="1"/>
          </p:cNvSpPr>
          <p:nvPr/>
        </p:nvSpPr>
        <p:spPr bwMode="auto">
          <a:xfrm flipH="1">
            <a:off x="4859338" y="44005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4" name="Line 54"/>
          <p:cNvSpPr>
            <a:spLocks noChangeShapeType="1"/>
          </p:cNvSpPr>
          <p:nvPr/>
        </p:nvSpPr>
        <p:spPr bwMode="auto">
          <a:xfrm>
            <a:off x="6096000" y="30480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5" name="Line 55"/>
          <p:cNvSpPr>
            <a:spLocks noChangeShapeType="1"/>
          </p:cNvSpPr>
          <p:nvPr/>
        </p:nvSpPr>
        <p:spPr bwMode="auto">
          <a:xfrm flipV="1">
            <a:off x="6324600" y="44196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6" name="Line 56"/>
          <p:cNvSpPr>
            <a:spLocks noChangeShapeType="1"/>
          </p:cNvSpPr>
          <p:nvPr/>
        </p:nvSpPr>
        <p:spPr bwMode="auto">
          <a:xfrm flipV="1">
            <a:off x="4629150" y="30861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7" name="Line 57"/>
          <p:cNvSpPr>
            <a:spLocks noChangeShapeType="1"/>
          </p:cNvSpPr>
          <p:nvPr/>
        </p:nvSpPr>
        <p:spPr bwMode="auto">
          <a:xfrm>
            <a:off x="4610100" y="39243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78" name="AutoShape 58"/>
          <p:cNvSpPr>
            <a:spLocks noChangeArrowheads="1"/>
          </p:cNvSpPr>
          <p:nvPr/>
        </p:nvSpPr>
        <p:spPr bwMode="auto">
          <a:xfrm>
            <a:off x="3581400" y="2362200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79" name="Text Box 59"/>
          <p:cNvSpPr txBox="1">
            <a:spLocks noChangeArrowheads="1"/>
          </p:cNvSpPr>
          <p:nvPr/>
        </p:nvSpPr>
        <p:spPr bwMode="auto">
          <a:xfrm>
            <a:off x="3581400" y="30480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5400" y="6096000"/>
            <a:ext cx="369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Tan’s slides, Univ. British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8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</a:rPr>
              <a:t>Nonlinear Support Vector Machines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01000" cy="1447800"/>
          </a:xfrm>
        </p:spPr>
        <p:txBody>
          <a:bodyPr/>
          <a:lstStyle/>
          <a:p>
            <a:pPr eaLnBrk="1" hangingPunct="1"/>
            <a:r>
              <a:rPr lang="en-US" sz="2400" smtClean="0"/>
              <a:t>In the L</a:t>
            </a:r>
            <a:r>
              <a:rPr lang="en-US" sz="2400" baseline="-25000" smtClean="0"/>
              <a:t>D</a:t>
            </a:r>
            <a:r>
              <a:rPr lang="en-US" sz="2400" smtClean="0"/>
              <a:t> function, what really matters is dot products: x</a:t>
            </a:r>
            <a:r>
              <a:rPr lang="en-US" sz="2400" baseline="-25000" smtClean="0"/>
              <a:t>i</a:t>
            </a:r>
            <a:r>
              <a:rPr lang="en-US" sz="2400" smtClean="0"/>
              <a:t>.x</a:t>
            </a:r>
            <a:r>
              <a:rPr lang="en-US" sz="2400" baseline="-25000" smtClean="0"/>
              <a:t>j</a:t>
            </a:r>
            <a:r>
              <a:rPr lang="en-US" sz="2400" smtClean="0"/>
              <a:t>. </a:t>
            </a:r>
          </a:p>
          <a:p>
            <a:pPr eaLnBrk="1" hangingPunct="1"/>
            <a:r>
              <a:rPr lang="en-US" sz="2400" smtClean="0"/>
              <a:t>Idea: map the data to some other (possibly infinite dimensional) Euclidean space </a:t>
            </a:r>
            <a:r>
              <a:rPr lang="en-US" sz="2400" i="1" smtClean="0"/>
              <a:t>H</a:t>
            </a:r>
            <a:r>
              <a:rPr lang="en-US" sz="2400" smtClean="0"/>
              <a:t>, using a mapping. </a:t>
            </a:r>
          </a:p>
        </p:txBody>
      </p:sp>
      <p:graphicFrame>
        <p:nvGraphicFramePr>
          <p:cNvPr id="624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286000" y="3276600"/>
          <a:ext cx="25146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4" imgW="787058" imgH="203112" progId="Equation.3">
                  <p:embed/>
                </p:oleObj>
              </mc:Choice>
              <mc:Fallback>
                <p:oleObj name="Equation" r:id="rId4" imgW="787058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76600"/>
                        <a:ext cx="251460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898525" y="3927475"/>
            <a:ext cx="73612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Then the training algorithm would only depend on the data</a:t>
            </a:r>
          </a:p>
          <a:p>
            <a:pPr eaLnBrk="1" hangingPunct="1"/>
            <a:r>
              <a:rPr lang="en-US"/>
              <a:t>through dot products in </a:t>
            </a:r>
            <a:r>
              <a:rPr lang="en-US" i="1"/>
              <a:t>H</a:t>
            </a:r>
            <a:r>
              <a:rPr lang="en-US"/>
              <a:t>, i.e. </a:t>
            </a:r>
            <a:r>
              <a:rPr lang="el-GR">
                <a:cs typeface="Times New Roman" charset="0"/>
              </a:rPr>
              <a:t>Φ</a:t>
            </a:r>
            <a:r>
              <a:rPr lang="en-US">
                <a:cs typeface="Times New Roman" charset="0"/>
              </a:rPr>
              <a:t>(x</a:t>
            </a:r>
            <a:r>
              <a:rPr lang="en-US" baseline="-25000">
                <a:cs typeface="Times New Roman" charset="0"/>
              </a:rPr>
              <a:t>i</a:t>
            </a:r>
            <a:r>
              <a:rPr lang="en-US">
                <a:cs typeface="Times New Roman" charset="0"/>
              </a:rPr>
              <a:t>). </a:t>
            </a:r>
            <a:r>
              <a:rPr lang="el-GR">
                <a:cs typeface="Times New Roman" charset="0"/>
              </a:rPr>
              <a:t>Φ</a:t>
            </a:r>
            <a:r>
              <a:rPr lang="en-US">
                <a:cs typeface="Times New Roman" charset="0"/>
              </a:rPr>
              <a:t>(x</a:t>
            </a:r>
            <a:r>
              <a:rPr lang="en-US" baseline="-25000">
                <a:cs typeface="Times New Roman" charset="0"/>
              </a:rPr>
              <a:t>j</a:t>
            </a:r>
            <a:r>
              <a:rPr lang="en-US">
                <a:cs typeface="Times New Roman" charset="0"/>
              </a:rPr>
              <a:t>). </a:t>
            </a:r>
            <a:endParaRPr lang="el-GR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1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Transforming the Data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2" y="1824038"/>
            <a:ext cx="8567044" cy="389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Kernel Trick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276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there were a kernel function </a:t>
            </a:r>
            <a:r>
              <a:rPr lang="en-US" sz="2800" i="1" dirty="0" smtClean="0"/>
              <a:t>K</a:t>
            </a:r>
            <a:r>
              <a:rPr lang="en-US" sz="2800" dirty="0" smtClean="0"/>
              <a:t> such that </a:t>
            </a:r>
            <a:r>
              <a:rPr lang="en-US" sz="2800" i="1" dirty="0" smtClean="0"/>
              <a:t>K</a:t>
            </a:r>
            <a:r>
              <a:rPr lang="en-US" sz="2800" dirty="0" smtClean="0"/>
              <a:t>(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,x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) = </a:t>
            </a:r>
            <a:r>
              <a:rPr lang="el-GR" sz="2800" dirty="0" smtClean="0"/>
              <a:t>Φ</a:t>
            </a:r>
            <a:r>
              <a:rPr lang="en-US" sz="2800" dirty="0" smtClean="0"/>
              <a:t>(x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). </a:t>
            </a:r>
            <a:r>
              <a:rPr lang="el-GR" sz="2800" dirty="0" smtClean="0"/>
              <a:t>Φ</a:t>
            </a:r>
            <a:r>
              <a:rPr lang="en-US" sz="2800" dirty="0" smtClean="0"/>
              <a:t>(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), we would only need to use </a:t>
            </a:r>
            <a:r>
              <a:rPr lang="en-US" sz="2800" i="1" dirty="0" smtClean="0"/>
              <a:t>K</a:t>
            </a:r>
            <a:r>
              <a:rPr lang="en-US" sz="2800" dirty="0" smtClean="0"/>
              <a:t> in the training algorithm and would never need to explicitly do the mapping </a:t>
            </a:r>
            <a:r>
              <a:rPr lang="el-GR" sz="2800" dirty="0" smtClean="0"/>
              <a:t>Φ</a:t>
            </a:r>
            <a:r>
              <a:rPr lang="en-US" sz="28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cs typeface="Times New Roman" charset="0"/>
              </a:rPr>
              <a:t>So we simply replace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.x</a:t>
            </a:r>
            <a:r>
              <a:rPr lang="en-US" sz="2800" baseline="-25000" dirty="0" err="1" smtClean="0"/>
              <a:t>j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with K(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i</a:t>
            </a:r>
            <a:r>
              <a:rPr lang="en-US" sz="2800" dirty="0" err="1" smtClean="0"/>
              <a:t>,x</a:t>
            </a:r>
            <a:r>
              <a:rPr lang="en-US" sz="2800" baseline="-25000" dirty="0" err="1" smtClean="0"/>
              <a:t>j</a:t>
            </a:r>
            <a:r>
              <a:rPr lang="en-US" sz="2800" dirty="0" smtClean="0"/>
              <a:t>) in the training algorithm, the algorithm will happily produce a support vector machine which lives in a new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i="1" dirty="0" smtClean="0"/>
              <a:t>Is training time on the mapped data significantly different from the un-mapped data?  </a:t>
            </a:r>
            <a:endParaRPr lang="el-GR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23836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Kernel Trick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" y="1600200"/>
            <a:ext cx="78390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6564086" y="2632249"/>
            <a:ext cx="1774371" cy="3387551"/>
          </a:xfrm>
          <a:custGeom>
            <a:avLst/>
            <a:gdLst>
              <a:gd name="connsiteX0" fmla="*/ 740228 w 1774371"/>
              <a:gd name="connsiteY0" fmla="*/ 3387551 h 3387551"/>
              <a:gd name="connsiteX1" fmla="*/ 881743 w 1774371"/>
              <a:gd name="connsiteY1" fmla="*/ 3322237 h 3387551"/>
              <a:gd name="connsiteX2" fmla="*/ 1077685 w 1774371"/>
              <a:gd name="connsiteY2" fmla="*/ 3235151 h 3387551"/>
              <a:gd name="connsiteX3" fmla="*/ 1426028 w 1774371"/>
              <a:gd name="connsiteY3" fmla="*/ 2941237 h 3387551"/>
              <a:gd name="connsiteX4" fmla="*/ 1621971 w 1774371"/>
              <a:gd name="connsiteY4" fmla="*/ 2712637 h 3387551"/>
              <a:gd name="connsiteX5" fmla="*/ 1730828 w 1774371"/>
              <a:gd name="connsiteY5" fmla="*/ 2538465 h 3387551"/>
              <a:gd name="connsiteX6" fmla="*/ 1752600 w 1774371"/>
              <a:gd name="connsiteY6" fmla="*/ 2451380 h 3387551"/>
              <a:gd name="connsiteX7" fmla="*/ 1763485 w 1774371"/>
              <a:gd name="connsiteY7" fmla="*/ 2375180 h 3387551"/>
              <a:gd name="connsiteX8" fmla="*/ 1774371 w 1774371"/>
              <a:gd name="connsiteY8" fmla="*/ 2320751 h 3387551"/>
              <a:gd name="connsiteX9" fmla="*/ 1763485 w 1774371"/>
              <a:gd name="connsiteY9" fmla="*/ 2059494 h 3387551"/>
              <a:gd name="connsiteX10" fmla="*/ 1719943 w 1774371"/>
              <a:gd name="connsiteY10" fmla="*/ 1950637 h 3387551"/>
              <a:gd name="connsiteX11" fmla="*/ 1676400 w 1774371"/>
              <a:gd name="connsiteY11" fmla="*/ 1820008 h 3387551"/>
              <a:gd name="connsiteX12" fmla="*/ 1611085 w 1774371"/>
              <a:gd name="connsiteY12" fmla="*/ 1656722 h 3387551"/>
              <a:gd name="connsiteX13" fmla="*/ 1502228 w 1774371"/>
              <a:gd name="connsiteY13" fmla="*/ 1341037 h 3387551"/>
              <a:gd name="connsiteX14" fmla="*/ 1469571 w 1774371"/>
              <a:gd name="connsiteY14" fmla="*/ 1221294 h 3387551"/>
              <a:gd name="connsiteX15" fmla="*/ 1426028 w 1774371"/>
              <a:gd name="connsiteY15" fmla="*/ 1123322 h 3387551"/>
              <a:gd name="connsiteX16" fmla="*/ 1404257 w 1774371"/>
              <a:gd name="connsiteY16" fmla="*/ 1036237 h 3387551"/>
              <a:gd name="connsiteX17" fmla="*/ 1371600 w 1774371"/>
              <a:gd name="connsiteY17" fmla="*/ 970922 h 3387551"/>
              <a:gd name="connsiteX18" fmla="*/ 1295400 w 1774371"/>
              <a:gd name="connsiteY18" fmla="*/ 862065 h 3387551"/>
              <a:gd name="connsiteX19" fmla="*/ 1262743 w 1774371"/>
              <a:gd name="connsiteY19" fmla="*/ 829408 h 3387551"/>
              <a:gd name="connsiteX20" fmla="*/ 1219200 w 1774371"/>
              <a:gd name="connsiteY20" fmla="*/ 807637 h 3387551"/>
              <a:gd name="connsiteX21" fmla="*/ 1132114 w 1774371"/>
              <a:gd name="connsiteY21" fmla="*/ 764094 h 3387551"/>
              <a:gd name="connsiteX22" fmla="*/ 1066800 w 1774371"/>
              <a:gd name="connsiteY22" fmla="*/ 742322 h 3387551"/>
              <a:gd name="connsiteX23" fmla="*/ 990600 w 1774371"/>
              <a:gd name="connsiteY23" fmla="*/ 698780 h 3387551"/>
              <a:gd name="connsiteX24" fmla="*/ 816428 w 1774371"/>
              <a:gd name="connsiteY24" fmla="*/ 513722 h 3387551"/>
              <a:gd name="connsiteX25" fmla="*/ 772885 w 1774371"/>
              <a:gd name="connsiteY25" fmla="*/ 481065 h 3387551"/>
              <a:gd name="connsiteX26" fmla="*/ 718457 w 1774371"/>
              <a:gd name="connsiteY26" fmla="*/ 426637 h 3387551"/>
              <a:gd name="connsiteX27" fmla="*/ 685800 w 1774371"/>
              <a:gd name="connsiteY27" fmla="*/ 383094 h 3387551"/>
              <a:gd name="connsiteX28" fmla="*/ 674914 w 1774371"/>
              <a:gd name="connsiteY28" fmla="*/ 350437 h 3387551"/>
              <a:gd name="connsiteX29" fmla="*/ 642257 w 1774371"/>
              <a:gd name="connsiteY29" fmla="*/ 317780 h 3387551"/>
              <a:gd name="connsiteX30" fmla="*/ 609600 w 1774371"/>
              <a:gd name="connsiteY30" fmla="*/ 306894 h 3387551"/>
              <a:gd name="connsiteX31" fmla="*/ 555171 w 1774371"/>
              <a:gd name="connsiteY31" fmla="*/ 285122 h 3387551"/>
              <a:gd name="connsiteX32" fmla="*/ 522514 w 1774371"/>
              <a:gd name="connsiteY32" fmla="*/ 263351 h 3387551"/>
              <a:gd name="connsiteX33" fmla="*/ 468085 w 1774371"/>
              <a:gd name="connsiteY33" fmla="*/ 252465 h 3387551"/>
              <a:gd name="connsiteX34" fmla="*/ 402771 w 1774371"/>
              <a:gd name="connsiteY34" fmla="*/ 230694 h 3387551"/>
              <a:gd name="connsiteX35" fmla="*/ 304800 w 1774371"/>
              <a:gd name="connsiteY35" fmla="*/ 187151 h 3387551"/>
              <a:gd name="connsiteX36" fmla="*/ 272143 w 1774371"/>
              <a:gd name="connsiteY36" fmla="*/ 165380 h 3387551"/>
              <a:gd name="connsiteX37" fmla="*/ 206828 w 1774371"/>
              <a:gd name="connsiteY37" fmla="*/ 143608 h 3387551"/>
              <a:gd name="connsiteX38" fmla="*/ 130628 w 1774371"/>
              <a:gd name="connsiteY38" fmla="*/ 78294 h 3387551"/>
              <a:gd name="connsiteX39" fmla="*/ 108857 w 1774371"/>
              <a:gd name="connsiteY39" fmla="*/ 56522 h 3387551"/>
              <a:gd name="connsiteX40" fmla="*/ 97971 w 1774371"/>
              <a:gd name="connsiteY40" fmla="*/ 23865 h 3387551"/>
              <a:gd name="connsiteX41" fmla="*/ 0 w 1774371"/>
              <a:gd name="connsiteY41" fmla="*/ 2094 h 338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774371" h="3387551">
                <a:moveTo>
                  <a:pt x="740228" y="3387551"/>
                </a:moveTo>
                <a:cubicBezTo>
                  <a:pt x="929681" y="3311772"/>
                  <a:pt x="602966" y="3444202"/>
                  <a:pt x="881743" y="3322237"/>
                </a:cubicBezTo>
                <a:cubicBezTo>
                  <a:pt x="990688" y="3274574"/>
                  <a:pt x="962201" y="3304441"/>
                  <a:pt x="1077685" y="3235151"/>
                </a:cubicBezTo>
                <a:cubicBezTo>
                  <a:pt x="1189313" y="3168174"/>
                  <a:pt x="1362299" y="3015588"/>
                  <a:pt x="1426028" y="2941237"/>
                </a:cubicBezTo>
                <a:cubicBezTo>
                  <a:pt x="1491342" y="2865037"/>
                  <a:pt x="1573231" y="2800369"/>
                  <a:pt x="1621971" y="2712637"/>
                </a:cubicBezTo>
                <a:cubicBezTo>
                  <a:pt x="1691559" y="2587379"/>
                  <a:pt x="1654686" y="2645065"/>
                  <a:pt x="1730828" y="2538465"/>
                </a:cubicBezTo>
                <a:cubicBezTo>
                  <a:pt x="1738085" y="2509437"/>
                  <a:pt x="1746732" y="2480721"/>
                  <a:pt x="1752600" y="2451380"/>
                </a:cubicBezTo>
                <a:cubicBezTo>
                  <a:pt x="1757632" y="2426220"/>
                  <a:pt x="1759267" y="2400489"/>
                  <a:pt x="1763485" y="2375180"/>
                </a:cubicBezTo>
                <a:cubicBezTo>
                  <a:pt x="1766527" y="2356929"/>
                  <a:pt x="1770742" y="2338894"/>
                  <a:pt x="1774371" y="2320751"/>
                </a:cubicBezTo>
                <a:cubicBezTo>
                  <a:pt x="1770742" y="2233665"/>
                  <a:pt x="1776166" y="2145728"/>
                  <a:pt x="1763485" y="2059494"/>
                </a:cubicBezTo>
                <a:cubicBezTo>
                  <a:pt x="1757799" y="2020829"/>
                  <a:pt x="1733298" y="1987365"/>
                  <a:pt x="1719943" y="1950637"/>
                </a:cubicBezTo>
                <a:cubicBezTo>
                  <a:pt x="1704258" y="1907502"/>
                  <a:pt x="1692341" y="1863049"/>
                  <a:pt x="1676400" y="1820008"/>
                </a:cubicBezTo>
                <a:cubicBezTo>
                  <a:pt x="1656040" y="1765036"/>
                  <a:pt x="1631119" y="1711814"/>
                  <a:pt x="1611085" y="1656722"/>
                </a:cubicBezTo>
                <a:cubicBezTo>
                  <a:pt x="1573046" y="1552115"/>
                  <a:pt x="1538514" y="1446265"/>
                  <a:pt x="1502228" y="1341037"/>
                </a:cubicBezTo>
                <a:cubicBezTo>
                  <a:pt x="1488741" y="1301925"/>
                  <a:pt x="1483238" y="1260343"/>
                  <a:pt x="1469571" y="1221294"/>
                </a:cubicBezTo>
                <a:cubicBezTo>
                  <a:pt x="1457765" y="1187563"/>
                  <a:pt x="1437922" y="1157022"/>
                  <a:pt x="1426028" y="1123322"/>
                </a:cubicBezTo>
                <a:cubicBezTo>
                  <a:pt x="1416069" y="1095106"/>
                  <a:pt x="1414321" y="1064416"/>
                  <a:pt x="1404257" y="1036237"/>
                </a:cubicBezTo>
                <a:cubicBezTo>
                  <a:pt x="1396070" y="1013314"/>
                  <a:pt x="1383256" y="992291"/>
                  <a:pt x="1371600" y="970922"/>
                </a:cubicBezTo>
                <a:cubicBezTo>
                  <a:pt x="1345779" y="923583"/>
                  <a:pt x="1331526" y="903352"/>
                  <a:pt x="1295400" y="862065"/>
                </a:cubicBezTo>
                <a:cubicBezTo>
                  <a:pt x="1285263" y="850479"/>
                  <a:pt x="1275270" y="838356"/>
                  <a:pt x="1262743" y="829408"/>
                </a:cubicBezTo>
                <a:cubicBezTo>
                  <a:pt x="1249538" y="819976"/>
                  <a:pt x="1233289" y="815688"/>
                  <a:pt x="1219200" y="807637"/>
                </a:cubicBezTo>
                <a:cubicBezTo>
                  <a:pt x="1155659" y="771328"/>
                  <a:pt x="1220535" y="796247"/>
                  <a:pt x="1132114" y="764094"/>
                </a:cubicBezTo>
                <a:cubicBezTo>
                  <a:pt x="1110547" y="756251"/>
                  <a:pt x="1086725" y="753708"/>
                  <a:pt x="1066800" y="742322"/>
                </a:cubicBezTo>
                <a:lnTo>
                  <a:pt x="990600" y="698780"/>
                </a:lnTo>
                <a:cubicBezTo>
                  <a:pt x="891889" y="583618"/>
                  <a:pt x="948940" y="646236"/>
                  <a:pt x="816428" y="513722"/>
                </a:cubicBezTo>
                <a:cubicBezTo>
                  <a:pt x="803599" y="500893"/>
                  <a:pt x="787399" y="491951"/>
                  <a:pt x="772885" y="481065"/>
                </a:cubicBezTo>
                <a:cubicBezTo>
                  <a:pt x="714829" y="393980"/>
                  <a:pt x="791028" y="499208"/>
                  <a:pt x="718457" y="426637"/>
                </a:cubicBezTo>
                <a:cubicBezTo>
                  <a:pt x="705628" y="413808"/>
                  <a:pt x="696686" y="397608"/>
                  <a:pt x="685800" y="383094"/>
                </a:cubicBezTo>
                <a:cubicBezTo>
                  <a:pt x="682171" y="372208"/>
                  <a:pt x="681279" y="359984"/>
                  <a:pt x="674914" y="350437"/>
                </a:cubicBezTo>
                <a:cubicBezTo>
                  <a:pt x="666375" y="337628"/>
                  <a:pt x="655066" y="326319"/>
                  <a:pt x="642257" y="317780"/>
                </a:cubicBezTo>
                <a:cubicBezTo>
                  <a:pt x="632710" y="311415"/>
                  <a:pt x="620344" y="310923"/>
                  <a:pt x="609600" y="306894"/>
                </a:cubicBezTo>
                <a:cubicBezTo>
                  <a:pt x="591304" y="300033"/>
                  <a:pt x="572649" y="293861"/>
                  <a:pt x="555171" y="285122"/>
                </a:cubicBezTo>
                <a:cubicBezTo>
                  <a:pt x="543469" y="279271"/>
                  <a:pt x="534764" y="267945"/>
                  <a:pt x="522514" y="263351"/>
                </a:cubicBezTo>
                <a:cubicBezTo>
                  <a:pt x="505190" y="256854"/>
                  <a:pt x="485935" y="257333"/>
                  <a:pt x="468085" y="252465"/>
                </a:cubicBezTo>
                <a:cubicBezTo>
                  <a:pt x="445945" y="246427"/>
                  <a:pt x="402771" y="230694"/>
                  <a:pt x="402771" y="230694"/>
                </a:cubicBezTo>
                <a:cubicBezTo>
                  <a:pt x="311379" y="162151"/>
                  <a:pt x="410720" y="226871"/>
                  <a:pt x="304800" y="187151"/>
                </a:cubicBezTo>
                <a:cubicBezTo>
                  <a:pt x="292550" y="182557"/>
                  <a:pt x="284098" y="170693"/>
                  <a:pt x="272143" y="165380"/>
                </a:cubicBezTo>
                <a:cubicBezTo>
                  <a:pt x="251172" y="156059"/>
                  <a:pt x="225923" y="156338"/>
                  <a:pt x="206828" y="143608"/>
                </a:cubicBezTo>
                <a:cubicBezTo>
                  <a:pt x="157093" y="110452"/>
                  <a:pt x="183420" y="131086"/>
                  <a:pt x="130628" y="78294"/>
                </a:cubicBezTo>
                <a:lnTo>
                  <a:pt x="108857" y="56522"/>
                </a:lnTo>
                <a:cubicBezTo>
                  <a:pt x="105228" y="45636"/>
                  <a:pt x="105139" y="32825"/>
                  <a:pt x="97971" y="23865"/>
                </a:cubicBezTo>
                <a:cubicBezTo>
                  <a:pt x="70893" y="-9982"/>
                  <a:pt x="38968" y="2094"/>
                  <a:pt x="0" y="2094"/>
                </a:cubicBezTo>
              </a:path>
            </a:pathLst>
          </a:custGeom>
          <a:noFill/>
          <a:ln w="53975">
            <a:solidFill>
              <a:srgbClr val="FF0000"/>
            </a:solidFill>
            <a:headEnd type="none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1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SMO Algorithm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4" y="1733550"/>
            <a:ext cx="8136276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19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How to Use the Machine?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20000" cy="1828800"/>
          </a:xfrm>
        </p:spPr>
        <p:txBody>
          <a:bodyPr/>
          <a:lstStyle/>
          <a:p>
            <a:pPr eaLnBrk="1" hangingPunct="1"/>
            <a:r>
              <a:rPr lang="en-US" sz="2800" smtClean="0"/>
              <a:t>We can’t get w if we do not do explicit mapping.</a:t>
            </a:r>
          </a:p>
          <a:p>
            <a:pPr eaLnBrk="1" hangingPunct="1"/>
            <a:r>
              <a:rPr lang="en-US" sz="2800" smtClean="0"/>
              <a:t>Once again we use kernel trick. </a:t>
            </a:r>
          </a:p>
        </p:txBody>
      </p:sp>
      <p:graphicFrame>
        <p:nvGraphicFramePr>
          <p:cNvPr id="6554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524000" y="3276600"/>
          <a:ext cx="56388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" name="Equation" r:id="rId4" imgW="3098800" imgH="431800" progId="Equation.3">
                  <p:embed/>
                </p:oleObj>
              </mc:Choice>
              <mc:Fallback>
                <p:oleObj name="Equation" r:id="rId4" imgW="3098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276600"/>
                        <a:ext cx="56388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898525" y="4689475"/>
            <a:ext cx="760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b="1" dirty="0"/>
              <a:t>What’s the problem from a computational point of view?</a:t>
            </a:r>
          </a:p>
        </p:txBody>
      </p:sp>
    </p:spTree>
    <p:extLst>
      <p:ext uri="{BB962C8B-B14F-4D97-AF65-F5344CB8AC3E}">
        <p14:creationId xmlns:p14="http://schemas.microsoft.com/office/powerpoint/2010/main" val="418858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An Example of Feature Mapping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" y="1828800"/>
            <a:ext cx="7629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33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Common Kernels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270827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   (1) K(</a:t>
            </a:r>
            <a:r>
              <a:rPr lang="en-US" sz="2800" dirty="0" err="1" smtClean="0"/>
              <a:t>x,y</a:t>
            </a:r>
            <a:r>
              <a:rPr lang="en-US" sz="2800" dirty="0" smtClean="0"/>
              <a:t>) = (</a:t>
            </a:r>
            <a:r>
              <a:rPr lang="en-US" sz="2800" dirty="0" err="1" smtClean="0"/>
              <a:t>x.y</a:t>
            </a:r>
            <a:r>
              <a:rPr lang="en-US" sz="2800" dirty="0" smtClean="0"/>
              <a:t> + 1)</a:t>
            </a:r>
            <a:r>
              <a:rPr lang="en-US" sz="2800" baseline="30000" dirty="0" smtClean="0"/>
              <a:t>p</a:t>
            </a:r>
            <a:r>
              <a:rPr lang="en-US" sz="2800" baseline="-25000" dirty="0" smtClean="0"/>
              <a:t>.  </a:t>
            </a:r>
            <a:r>
              <a:rPr lang="en-US" sz="2800" dirty="0" smtClean="0"/>
              <a:t>p is degree. p = 1, linear kernel.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graphicFrame>
        <p:nvGraphicFramePr>
          <p:cNvPr id="7066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88415834"/>
              </p:ext>
            </p:extLst>
          </p:nvPr>
        </p:nvGraphicFramePr>
        <p:xfrm>
          <a:off x="5105400" y="3200400"/>
          <a:ext cx="3962400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4" imgW="1497950" imgH="482391" progId="Equation.3">
                  <p:embed/>
                </p:oleObj>
              </mc:Choice>
              <mc:Fallback>
                <p:oleObj name="Equation" r:id="rId4" imgW="1497950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200400"/>
                        <a:ext cx="3962400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854075" y="3352800"/>
            <a:ext cx="4024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(2) Gaussian radial basis kernel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838200" y="4003675"/>
            <a:ext cx="352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/>
              <a:t>(3) Hyperbolic </a:t>
            </a:r>
            <a:r>
              <a:rPr lang="en-US" dirty="0" err="1"/>
              <a:t>Tanh</a:t>
            </a:r>
            <a:r>
              <a:rPr lang="en-US" dirty="0"/>
              <a:t> kernel</a:t>
            </a:r>
          </a:p>
        </p:txBody>
      </p:sp>
      <p:sp>
        <p:nvSpPr>
          <p:cNvPr id="70663" name="Text Box 8"/>
          <p:cNvSpPr txBox="1">
            <a:spLocks noChangeArrowheads="1"/>
          </p:cNvSpPr>
          <p:nvPr/>
        </p:nvSpPr>
        <p:spPr bwMode="auto">
          <a:xfrm>
            <a:off x="152400" y="4572000"/>
            <a:ext cx="6477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/>
              <a:t>Note: RBF kernel, the weights 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) and centers (S</a:t>
            </a:r>
            <a:r>
              <a:rPr lang="en-US" baseline="-25000" dirty="0"/>
              <a:t>i</a:t>
            </a:r>
            <a:r>
              <a:rPr lang="en-US" dirty="0"/>
              <a:t>) are </a:t>
            </a:r>
            <a:r>
              <a:rPr lang="en-US" dirty="0" smtClean="0"/>
              <a:t>automatically learned. </a:t>
            </a:r>
            <a:r>
              <a:rPr lang="en-US" dirty="0" err="1" smtClean="0"/>
              <a:t>Tanh</a:t>
            </a:r>
            <a:r>
              <a:rPr lang="en-US" dirty="0" smtClean="0"/>
              <a:t> </a:t>
            </a:r>
            <a:r>
              <a:rPr lang="en-US" dirty="0"/>
              <a:t>kernel is equivalent to two-layer neural network, </a:t>
            </a:r>
            <a:r>
              <a:rPr lang="en-US" dirty="0" smtClean="0"/>
              <a:t>where number </a:t>
            </a:r>
            <a:r>
              <a:rPr lang="en-US" dirty="0"/>
              <a:t>of hidden units is number of support vectors. 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 smtClean="0"/>
              <a:t>corresponds to </a:t>
            </a:r>
            <a:r>
              <a:rPr lang="en-US" dirty="0"/>
              <a:t>the weights of the second layer. </a:t>
            </a:r>
          </a:p>
        </p:txBody>
      </p:sp>
      <p:pic>
        <p:nvPicPr>
          <p:cNvPr id="7066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689474"/>
            <a:ext cx="2514438" cy="10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41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Kernel Matrix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73" y="1295400"/>
            <a:ext cx="8721927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76800" y="26670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Or Gram Matrix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17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Proof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 descr="Screen Shot 2015-10-18 at 7.30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0"/>
            <a:ext cx="9144000" cy="35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6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Mercer Kernel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199"/>
            <a:ext cx="86106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83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Define Your </a:t>
            </a:r>
            <a:r>
              <a:rPr lang="en-US" b="1" dirty="0">
                <a:solidFill>
                  <a:srgbClr val="C00000"/>
                </a:solidFill>
              </a:rPr>
              <a:t>O</a:t>
            </a:r>
            <a:r>
              <a:rPr lang="en-US" b="1" dirty="0" smtClean="0">
                <a:solidFill>
                  <a:srgbClr val="C00000"/>
                </a:solidFill>
              </a:rPr>
              <a:t>wn </a:t>
            </a:r>
            <a:r>
              <a:rPr lang="en-US" b="1" dirty="0">
                <a:solidFill>
                  <a:srgbClr val="C00000"/>
                </a:solidFill>
              </a:rPr>
              <a:t>K</a:t>
            </a:r>
            <a:r>
              <a:rPr lang="en-US" b="1" dirty="0" smtClean="0">
                <a:solidFill>
                  <a:srgbClr val="C00000"/>
                </a:solidFill>
              </a:rPr>
              <a:t>ernel </a:t>
            </a:r>
            <a:r>
              <a:rPr lang="en-US" b="1" dirty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unction or Combine </a:t>
            </a:r>
            <a:r>
              <a:rPr lang="en-US" b="1" dirty="0">
                <a:solidFill>
                  <a:srgbClr val="C00000"/>
                </a:solidFill>
              </a:rPr>
              <a:t>S</a:t>
            </a:r>
            <a:r>
              <a:rPr lang="en-US" b="1" dirty="0" smtClean="0">
                <a:solidFill>
                  <a:srgbClr val="C00000"/>
                </a:solidFill>
              </a:rPr>
              <a:t>tandard </a:t>
            </a:r>
            <a:r>
              <a:rPr lang="en-US" b="1" dirty="0">
                <a:solidFill>
                  <a:srgbClr val="C00000"/>
                </a:solidFill>
              </a:rPr>
              <a:t>K</a:t>
            </a:r>
            <a:r>
              <a:rPr lang="en-US" b="1" dirty="0" smtClean="0">
                <a:solidFill>
                  <a:srgbClr val="C00000"/>
                </a:solidFill>
              </a:rPr>
              <a:t>ernel </a:t>
            </a:r>
            <a:r>
              <a:rPr lang="en-US" b="1" dirty="0">
                <a:solidFill>
                  <a:srgbClr val="C00000"/>
                </a:solidFill>
              </a:rPr>
              <a:t>F</a:t>
            </a:r>
            <a:r>
              <a:rPr lang="en-US" b="1" dirty="0" smtClean="0">
                <a:solidFill>
                  <a:srgbClr val="C00000"/>
                </a:solidFill>
              </a:rPr>
              <a:t>unction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r>
              <a:rPr lang="en-US" dirty="0" smtClean="0"/>
              <a:t>We can write our own kernel function</a:t>
            </a:r>
          </a:p>
          <a:p>
            <a:r>
              <a:rPr lang="en-US" dirty="0" smtClean="0"/>
              <a:t>Some non-kernel function may still work in practice</a:t>
            </a:r>
          </a:p>
          <a:p>
            <a:r>
              <a:rPr lang="en-US" dirty="0" smtClean="0"/>
              <a:t>Combine standard kernels:  k1 + k2 is a kernel, a*k1 is a kernel, etc. Can you prove?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8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Non-Linear SVM Demo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http://www.youtube.com/watch?v=3liCbRZPrZA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32766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http://</a:t>
            </a:r>
            <a:r>
              <a:rPr lang="en-US" b="1" dirty="0" err="1"/>
              <a:t>cs.stanford.edu</a:t>
            </a:r>
            <a:r>
              <a:rPr lang="en-US" b="1" dirty="0"/>
              <a:t>/people/</a:t>
            </a:r>
            <a:r>
              <a:rPr lang="en-US" b="1" dirty="0" err="1"/>
              <a:t>karpathy</a:t>
            </a:r>
            <a:r>
              <a:rPr lang="en-US" b="1" dirty="0"/>
              <a:t>/</a:t>
            </a:r>
            <a:r>
              <a:rPr lang="en-US" b="1" dirty="0" err="1"/>
              <a:t>svmjs</a:t>
            </a:r>
            <a:r>
              <a:rPr lang="en-US" b="1" dirty="0"/>
              <a:t>/demo/</a:t>
            </a:r>
          </a:p>
        </p:txBody>
      </p:sp>
    </p:spTree>
    <p:extLst>
      <p:ext uri="{BB962C8B-B14F-4D97-AF65-F5344CB8AC3E}">
        <p14:creationId xmlns:p14="http://schemas.microsoft.com/office/powerpoint/2010/main" val="427392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1463"/>
            <a:ext cx="8610600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8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53163"/>
            <a:ext cx="8229600" cy="376237"/>
          </a:xfrm>
        </p:spPr>
        <p:txBody>
          <a:bodyPr>
            <a:normAutofit/>
          </a:bodyPr>
          <a:lstStyle/>
          <a:p>
            <a:r>
              <a:rPr lang="en-US" sz="1200" dirty="0"/>
              <a:t>http://www.cs.ucf.edu/courses/cap6412/fall2009/papers/Berwick2003.pdf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604838"/>
            <a:ext cx="648652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562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Coordinate Ascend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843338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75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SVM Examples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139" y="1752600"/>
            <a:ext cx="56959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21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Gaussian Kernel Examples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276350"/>
            <a:ext cx="82677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69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8300"/>
            <a:ext cx="876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SVM Multi-Classification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5791200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Crammer, Singer, 2001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" y="1905000"/>
            <a:ext cx="2743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5908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38800" y="2590800"/>
            <a:ext cx="106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38200" y="4267200"/>
            <a:ext cx="3200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8200" y="4267200"/>
            <a:ext cx="2209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5257800"/>
            <a:ext cx="540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One linear function (row) for each class.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1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SVM Multi-Classification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0" y="2198914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87486" y="2084614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9400" y="2313214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90800" y="3075214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25486" y="269693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2596242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0" y="2960914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61657" y="2639785"/>
            <a:ext cx="1524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386943" y="4800600"/>
            <a:ext cx="1524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88429" y="4686300"/>
            <a:ext cx="1524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20343" y="4914900"/>
            <a:ext cx="1524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91743" y="5676900"/>
            <a:ext cx="1524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626429" y="5298621"/>
            <a:ext cx="1524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01343" y="5197928"/>
            <a:ext cx="1524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48943" y="5562600"/>
            <a:ext cx="1524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562600" y="5241471"/>
            <a:ext cx="152400" cy="114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72943" y="2057400"/>
            <a:ext cx="1524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74429" y="1943100"/>
            <a:ext cx="1524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206343" y="2171700"/>
            <a:ext cx="1524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977743" y="2933700"/>
            <a:ext cx="1524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12429" y="2555421"/>
            <a:ext cx="1524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587343" y="2454728"/>
            <a:ext cx="1524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34943" y="2819400"/>
            <a:ext cx="1524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848600" y="2498271"/>
            <a:ext cx="152400" cy="1143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2819400" y="1371600"/>
            <a:ext cx="3429000" cy="3429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114800" y="1447800"/>
            <a:ext cx="3962400" cy="396512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00200" y="3690258"/>
            <a:ext cx="70104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19200" y="1828800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Class 1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817741" y="59552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Class 2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713341" y="1307068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Class 3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0" y="47244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305800" y="3352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943600" y="16002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572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SVM Multi-Classification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752600"/>
            <a:ext cx="89535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27211" y="5257800"/>
            <a:ext cx="346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Note: here M is the weight matrix </a:t>
            </a:r>
            <a:endParaRPr lang="en-US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4050"/>
            <a:ext cx="8991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60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Soft Margin Formulation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0"/>
            <a:ext cx="839533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5791200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Crammer, Singer,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2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Primal Optimization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19350"/>
            <a:ext cx="72866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5791200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Crammer, Singer,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5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Dual Optimization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876550"/>
            <a:ext cx="84486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5791200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Crammer, Singer, 2001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0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Dual Optimization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876550"/>
            <a:ext cx="84486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5791200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Crammer, Singer, 2001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648200"/>
            <a:ext cx="7812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to extend it to non-linear multi-classification problem?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1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SVM Regression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199833" cy="330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1676400"/>
            <a:ext cx="4237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400" b="1" dirty="0" smtClean="0"/>
              <a:t>          Regression:   </a:t>
            </a:r>
            <a:r>
              <a:rPr lang="en-US" sz="2400" b="1" i="1" dirty="0" smtClean="0"/>
              <a:t>f</a:t>
            </a:r>
            <a:r>
              <a:rPr lang="en-US" sz="2400" b="1" dirty="0" smtClean="0"/>
              <a:t>(x) =  </a:t>
            </a:r>
            <a:r>
              <a:rPr lang="en-US" sz="2400" b="1" dirty="0" err="1" smtClean="0"/>
              <a:t>wx</a:t>
            </a:r>
            <a:r>
              <a:rPr lang="en-US" sz="2400" b="1" dirty="0" smtClean="0"/>
              <a:t> + b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6172200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Smola</a:t>
            </a:r>
            <a:r>
              <a:rPr lang="en-US" dirty="0" smtClean="0"/>
              <a:t> and </a:t>
            </a:r>
            <a:r>
              <a:rPr lang="en-US" dirty="0" err="1" smtClean="0"/>
              <a:t>Scholkopf</a:t>
            </a:r>
            <a:r>
              <a:rPr lang="en-US" dirty="0" smtClean="0"/>
              <a:t>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3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Sequential minimal optimization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1857375"/>
            <a:ext cx="776287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1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Hard Margin Formulation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42" y="2133600"/>
            <a:ext cx="6874858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8442" y="6172200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Smola</a:t>
            </a:r>
            <a:r>
              <a:rPr lang="en-US" dirty="0" smtClean="0"/>
              <a:t> and </a:t>
            </a:r>
            <a:r>
              <a:rPr lang="en-US" dirty="0" err="1" smtClean="0"/>
              <a:t>Scholkopf</a:t>
            </a:r>
            <a:r>
              <a:rPr lang="en-US" dirty="0" smtClean="0"/>
              <a:t>, 2003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4691743"/>
            <a:ext cx="782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Questions: can both constraints associated with the same data point be violated</a:t>
            </a:r>
          </a:p>
          <a:p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t the same time?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1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Software Margin Formulation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3" y="1828800"/>
            <a:ext cx="8364389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8442" y="6172200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Smola</a:t>
            </a:r>
            <a:r>
              <a:rPr lang="en-US" dirty="0" smtClean="0"/>
              <a:t> and </a:t>
            </a:r>
            <a:r>
              <a:rPr lang="en-US" dirty="0" err="1" smtClean="0"/>
              <a:t>Scholkopf</a:t>
            </a:r>
            <a:r>
              <a:rPr lang="en-US" dirty="0" smtClean="0"/>
              <a:t>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8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Primal Optimization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457325"/>
            <a:ext cx="63341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6172200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Smola</a:t>
            </a:r>
            <a:r>
              <a:rPr lang="en-US" dirty="0" smtClean="0"/>
              <a:t> and </a:t>
            </a:r>
            <a:r>
              <a:rPr lang="en-US" dirty="0" err="1" smtClean="0"/>
              <a:t>Scholkopf</a:t>
            </a:r>
            <a:r>
              <a:rPr lang="en-US" dirty="0" smtClean="0"/>
              <a:t>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1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Dual Optimization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538288"/>
            <a:ext cx="6771386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07442" y="5943600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Smola</a:t>
            </a:r>
            <a:r>
              <a:rPr lang="en-US" dirty="0" smtClean="0"/>
              <a:t> and </a:t>
            </a:r>
            <a:r>
              <a:rPr lang="en-US" dirty="0" err="1" smtClean="0"/>
              <a:t>Scholkopf</a:t>
            </a:r>
            <a:r>
              <a:rPr lang="en-US" dirty="0" smtClean="0"/>
              <a:t>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2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Support Vectors and Weights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3229"/>
            <a:ext cx="6160264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8728" y="1600200"/>
            <a:ext cx="386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data points are support vectors?</a:t>
            </a:r>
          </a:p>
          <a:p>
            <a:r>
              <a:rPr lang="en-US" dirty="0" smtClean="0"/>
              <a:t>What are their weights?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0842" y="6172200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Smola</a:t>
            </a:r>
            <a:r>
              <a:rPr lang="en-US" dirty="0" smtClean="0"/>
              <a:t> and </a:t>
            </a:r>
            <a:r>
              <a:rPr lang="en-US" dirty="0" err="1" smtClean="0"/>
              <a:t>Scholkopf</a:t>
            </a:r>
            <a:r>
              <a:rPr lang="en-US" dirty="0" smtClean="0"/>
              <a:t>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88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Complementary Slackness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71788"/>
            <a:ext cx="7631111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12242" y="6172200"/>
            <a:ext cx="269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Smola</a:t>
            </a:r>
            <a:r>
              <a:rPr lang="en-US" dirty="0" smtClean="0"/>
              <a:t> and </a:t>
            </a:r>
            <a:r>
              <a:rPr lang="en-US" dirty="0" err="1" smtClean="0"/>
              <a:t>Scholkopf</a:t>
            </a:r>
            <a:r>
              <a:rPr lang="en-US" dirty="0" smtClean="0"/>
              <a:t>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9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Support Vectors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3229"/>
            <a:ext cx="6160264" cy="39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5943600"/>
            <a:ext cx="660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Which data points are support vectors and what are their weights?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452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Computing b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How?</a:t>
            </a:r>
          </a:p>
          <a:p>
            <a:r>
              <a:rPr lang="en-US" dirty="0" smtClean="0"/>
              <a:t>Can any support vector have both a, a* non-zero?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70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SVM for Non-Linear Regression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" y="1447800"/>
            <a:ext cx="800814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79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Properties of SVM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b="1" dirty="0"/>
              <a:t>Flexibility in choosing a similarity function</a:t>
            </a:r>
          </a:p>
          <a:p>
            <a:pPr>
              <a:lnSpc>
                <a:spcPct val="80000"/>
              </a:lnSpc>
            </a:pPr>
            <a:r>
              <a:rPr lang="en-US" altLang="zh-CN" sz="2400" b="1" dirty="0"/>
              <a:t>Sparseness of solution when dealing with large data sets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b="1" dirty="0"/>
              <a:t>    </a:t>
            </a:r>
            <a:r>
              <a:rPr lang="en-US" altLang="zh-CN" sz="2000" b="1" dirty="0"/>
              <a:t>- only support vectors are used to specify the separating </a:t>
            </a:r>
            <a:r>
              <a:rPr lang="en-US" altLang="zh-CN" sz="2000" b="1" dirty="0" err="1"/>
              <a:t>hyperplane</a:t>
            </a:r>
            <a:r>
              <a:rPr lang="en-US" altLang="zh-CN" sz="2000" b="1" dirty="0"/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400" b="1" dirty="0"/>
              <a:t>Ability to handle large feature spaces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b="1" dirty="0"/>
              <a:t>   </a:t>
            </a:r>
            <a:r>
              <a:rPr lang="en-US" altLang="zh-CN" sz="2000" b="1" dirty="0"/>
              <a:t>- complexity does not depend on the dimensionality of the feature space</a:t>
            </a:r>
          </a:p>
          <a:p>
            <a:pPr>
              <a:lnSpc>
                <a:spcPct val="80000"/>
              </a:lnSpc>
            </a:pPr>
            <a:r>
              <a:rPr lang="en-US" altLang="zh-CN" sz="2400" b="1" dirty="0" err="1"/>
              <a:t>Overfitting</a:t>
            </a:r>
            <a:r>
              <a:rPr lang="en-US" altLang="zh-CN" sz="2400" b="1" dirty="0"/>
              <a:t> can be controlled by soft margin approach</a:t>
            </a:r>
          </a:p>
          <a:p>
            <a:pPr>
              <a:lnSpc>
                <a:spcPct val="80000"/>
              </a:lnSpc>
            </a:pPr>
            <a:r>
              <a:rPr lang="en-US" altLang="zh-CN" sz="2400" b="1" dirty="0"/>
              <a:t>Nice math property: </a:t>
            </a:r>
            <a:r>
              <a:rPr lang="en-US" altLang="zh-CN" sz="2000" b="1" dirty="0"/>
              <a:t>a simple convex optimization problem which is guaranteed to converge to a single global solution</a:t>
            </a:r>
          </a:p>
          <a:p>
            <a:pPr>
              <a:lnSpc>
                <a:spcPct val="80000"/>
              </a:lnSpc>
            </a:pPr>
            <a:r>
              <a:rPr lang="en-US" altLang="zh-CN" sz="2400" b="1" dirty="0"/>
              <a:t>Feature </a:t>
            </a:r>
            <a:r>
              <a:rPr lang="en-US" altLang="zh-CN" sz="2400" b="1" dirty="0" smtClean="0"/>
              <a:t>Selection</a:t>
            </a:r>
          </a:p>
          <a:p>
            <a:pPr>
              <a:lnSpc>
                <a:spcPct val="80000"/>
              </a:lnSpc>
            </a:pPr>
            <a:r>
              <a:rPr lang="en-US" altLang="zh-CN" sz="2400" b="1" dirty="0" smtClean="0"/>
              <a:t>Sensitive to noise</a:t>
            </a:r>
            <a:endParaRPr lang="en-US" altLang="zh-C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6096000"/>
            <a:ext cx="369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Tan’s slides, Univ. British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4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Sequential minimal optimization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87920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6640" y="3581400"/>
            <a:ext cx="2382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How to select?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0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SVM Applications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r>
              <a:rPr lang="en-US" altLang="zh-CN" b="1" dirty="0"/>
              <a:t>SVM has been used successfully in many real-world problems</a:t>
            </a:r>
          </a:p>
          <a:p>
            <a:pPr>
              <a:buFont typeface="Wingdings" pitchFamily="2" charset="2"/>
              <a:buNone/>
            </a:pPr>
            <a:r>
              <a:rPr lang="en-US" altLang="zh-CN" sz="2400" dirty="0"/>
              <a:t>   </a:t>
            </a:r>
            <a:r>
              <a:rPr lang="en-US" altLang="zh-CN" sz="2400" b="1" dirty="0"/>
              <a:t>- text </a:t>
            </a:r>
            <a:r>
              <a:rPr lang="en-US" altLang="zh-CN" sz="2400" b="1" dirty="0" smtClean="0"/>
              <a:t>and hypertext </a:t>
            </a:r>
            <a:r>
              <a:rPr lang="en-US" altLang="zh-CN" sz="2400" b="1" dirty="0"/>
              <a:t>categorization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/>
              <a:t>   - image classification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/>
              <a:t>   - bioinformatics </a:t>
            </a:r>
            <a:r>
              <a:rPr lang="en-US" altLang="zh-CN" sz="2400" b="1" dirty="0" smtClean="0"/>
              <a:t>(protein </a:t>
            </a:r>
            <a:r>
              <a:rPr lang="en-US" altLang="zh-CN" sz="2400" b="1" dirty="0"/>
              <a:t>classification,   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/>
              <a:t>      </a:t>
            </a:r>
            <a:r>
              <a:rPr lang="en-US" altLang="zh-CN" sz="2400" b="1" dirty="0" smtClean="0"/>
              <a:t>cancer </a:t>
            </a:r>
            <a:r>
              <a:rPr lang="en-US" altLang="zh-CN" sz="2400" b="1" dirty="0"/>
              <a:t>classification)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/>
              <a:t>   - hand-written character recognition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6096000"/>
            <a:ext cx="369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Tan’s slides, Univ. British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0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Application 1: Cancer Classification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114800" cy="4572000"/>
          </a:xfrm>
        </p:spPr>
        <p:txBody>
          <a:bodyPr/>
          <a:lstStyle/>
          <a:p>
            <a:r>
              <a:rPr lang="en-US" altLang="zh-CN" sz="2600" dirty="0"/>
              <a:t>High Dimensional</a:t>
            </a:r>
          </a:p>
          <a:p>
            <a:pPr>
              <a:buFont typeface="Wingdings" pitchFamily="2" charset="2"/>
              <a:buNone/>
            </a:pPr>
            <a:r>
              <a:rPr lang="en-US" altLang="zh-CN" sz="2000" b="1" dirty="0"/>
              <a:t>    - </a:t>
            </a:r>
            <a:r>
              <a:rPr lang="en-US" altLang="zh-CN" sz="2000" b="1" dirty="0" smtClean="0"/>
              <a:t>g&gt;1000</a:t>
            </a:r>
            <a:r>
              <a:rPr lang="en-US" altLang="zh-CN" sz="2000" b="1" dirty="0"/>
              <a:t>; n&lt;100</a:t>
            </a:r>
          </a:p>
          <a:p>
            <a:pPr>
              <a:buFont typeface="Wingdings" pitchFamily="2" charset="2"/>
              <a:buNone/>
            </a:pPr>
            <a:endParaRPr lang="en-US" altLang="zh-CN" sz="2000" b="1" dirty="0"/>
          </a:p>
          <a:p>
            <a:r>
              <a:rPr lang="en-US" altLang="zh-CN" sz="2600" dirty="0"/>
              <a:t>Imbalanced</a:t>
            </a:r>
          </a:p>
          <a:p>
            <a:pPr>
              <a:buFont typeface="Wingdings" pitchFamily="2" charset="2"/>
              <a:buNone/>
            </a:pPr>
            <a:r>
              <a:rPr lang="en-US" altLang="zh-CN" sz="2600" dirty="0"/>
              <a:t>    </a:t>
            </a:r>
            <a:r>
              <a:rPr lang="en-US" altLang="zh-CN" sz="2000" b="1" dirty="0"/>
              <a:t>- less positive samples</a:t>
            </a:r>
          </a:p>
          <a:p>
            <a:pPr>
              <a:buFont typeface="Wingdings" pitchFamily="2" charset="2"/>
              <a:buNone/>
            </a:pPr>
            <a:endParaRPr lang="en-US" altLang="zh-CN" sz="2000" b="1" dirty="0"/>
          </a:p>
          <a:p>
            <a:pPr>
              <a:buFont typeface="Wingdings" pitchFamily="2" charset="2"/>
              <a:buNone/>
            </a:pPr>
            <a:endParaRPr lang="en-US" altLang="zh-CN" sz="2000" b="1" dirty="0"/>
          </a:p>
          <a:p>
            <a:pPr>
              <a:buFont typeface="Wingdings" pitchFamily="2" charset="2"/>
              <a:buNone/>
            </a:pPr>
            <a:endParaRPr lang="en-US" altLang="zh-CN" sz="2000" b="1" dirty="0"/>
          </a:p>
          <a:p>
            <a:r>
              <a:rPr lang="en-US" altLang="zh-CN" sz="2600" dirty="0"/>
              <a:t>Many irrelevant features</a:t>
            </a:r>
          </a:p>
          <a:p>
            <a:r>
              <a:rPr lang="en-US" altLang="zh-CN" sz="2600" dirty="0"/>
              <a:t>Noisy </a:t>
            </a:r>
          </a:p>
          <a:p>
            <a:pPr>
              <a:buFont typeface="Wingdings" pitchFamily="2" charset="2"/>
              <a:buNone/>
            </a:pPr>
            <a:endParaRPr lang="en-US" altLang="zh-CN" sz="2000" b="1" dirty="0"/>
          </a:p>
          <a:p>
            <a:pPr>
              <a:buFont typeface="Wingdings" pitchFamily="2" charset="2"/>
              <a:buNone/>
            </a:pPr>
            <a:endParaRPr lang="en-US" altLang="zh-CN" sz="2600" dirty="0"/>
          </a:p>
          <a:p>
            <a:endParaRPr lang="en-US" altLang="zh-CN" sz="2600" dirty="0"/>
          </a:p>
        </p:txBody>
      </p:sp>
      <p:graphicFrame>
        <p:nvGraphicFramePr>
          <p:cNvPr id="328755" name="Group 51"/>
          <p:cNvGraphicFramePr>
            <a:graphicFrameLocks noGrp="1"/>
          </p:cNvGraphicFramePr>
          <p:nvPr>
            <p:ph sz="quarter" idx="2"/>
          </p:nvPr>
        </p:nvGraphicFramePr>
        <p:xfrm>
          <a:off x="4648200" y="1600200"/>
          <a:ext cx="4038600" cy="2195831"/>
        </p:xfrm>
        <a:graphic>
          <a:graphicData uri="http://schemas.openxmlformats.org/drawingml/2006/table">
            <a:tbl>
              <a:tblPr/>
              <a:tblGrid>
                <a:gridCol w="1322388"/>
                <a:gridCol w="654050"/>
                <a:gridCol w="655637"/>
                <a:gridCol w="752475"/>
                <a:gridCol w="654050"/>
              </a:tblGrid>
              <a:tr h="3444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Genes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Patients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g-1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g-2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宋体" pitchFamily="2" charset="-122"/>
                          <a:cs typeface="Times New Roman" pitchFamily="18" charset="0"/>
                        </a:rPr>
                        <a:t>……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g-p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P-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宋体" pitchFamily="2" charset="-122"/>
                          <a:cs typeface="Times New Roman" pitchFamily="18" charset="0"/>
                        </a:rPr>
                        <a:t>……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-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n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756" name="Line 52"/>
          <p:cNvSpPr>
            <a:spLocks noChangeShapeType="1"/>
          </p:cNvSpPr>
          <p:nvPr/>
        </p:nvSpPr>
        <p:spPr bwMode="auto">
          <a:xfrm>
            <a:off x="4648200" y="5029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57" name="Rectangle 53"/>
          <p:cNvSpPr>
            <a:spLocks noChangeArrowheads="1"/>
          </p:cNvSpPr>
          <p:nvPr/>
        </p:nvSpPr>
        <p:spPr bwMode="auto">
          <a:xfrm>
            <a:off x="5486400" y="4114800"/>
            <a:ext cx="3429000" cy="2057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/>
            <a:r>
              <a:rPr lang="en-US" altLang="zh-CN" b="1">
                <a:solidFill>
                  <a:srgbClr val="CC0000"/>
                </a:solidFill>
              </a:rPr>
              <a:t>FEATURE SELECTION</a:t>
            </a:r>
          </a:p>
          <a:p>
            <a:pPr marL="342900" indent="-342900"/>
            <a:endParaRPr lang="en-US" altLang="zh-CN" b="1">
              <a:solidFill>
                <a:srgbClr val="CC0000"/>
              </a:solidFill>
            </a:endParaRPr>
          </a:p>
          <a:p>
            <a:pPr marL="342900" indent="-342900"/>
            <a:r>
              <a:rPr lang="en-US" altLang="zh-CN" b="1"/>
              <a:t>In the linear case,</a:t>
            </a:r>
          </a:p>
          <a:p>
            <a:pPr marL="342900" indent="-342900"/>
            <a:r>
              <a:rPr lang="en-US" altLang="zh-CN" b="1"/>
              <a:t>w</a:t>
            </a:r>
            <a:r>
              <a:rPr lang="en-US" altLang="zh-CN" b="1" baseline="-25000"/>
              <a:t>i</a:t>
            </a:r>
            <a:r>
              <a:rPr lang="en-US" altLang="zh-CN" b="1" baseline="30000"/>
              <a:t>2</a:t>
            </a:r>
            <a:r>
              <a:rPr lang="en-US" altLang="zh-CN" b="1"/>
              <a:t> gives the ranking of dim i</a:t>
            </a:r>
          </a:p>
        </p:txBody>
      </p:sp>
      <p:sp>
        <p:nvSpPr>
          <p:cNvPr id="328758" name="Line 54"/>
          <p:cNvSpPr>
            <a:spLocks noChangeShapeType="1"/>
          </p:cNvSpPr>
          <p:nvPr/>
        </p:nvSpPr>
        <p:spPr bwMode="auto">
          <a:xfrm>
            <a:off x="1752600" y="5334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59" name="Rectangle 55"/>
          <p:cNvSpPr>
            <a:spLocks noChangeArrowheads="1"/>
          </p:cNvSpPr>
          <p:nvPr/>
        </p:nvSpPr>
        <p:spPr bwMode="auto">
          <a:xfrm>
            <a:off x="381000" y="5715000"/>
            <a:ext cx="4953000" cy="533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zh-CN" b="1"/>
              <a:t>SVM is sensitive to noisy (mis-labeled) data </a:t>
            </a:r>
            <a:r>
              <a:rPr lang="en-US" altLang="zh-CN" b="1">
                <a:sym typeface="Wingdings" pitchFamily="2" charset="2"/>
              </a:rPr>
              <a:t></a:t>
            </a:r>
            <a:endParaRPr lang="en-US" altLang="zh-CN" b="1"/>
          </a:p>
        </p:txBody>
      </p:sp>
      <p:sp>
        <p:nvSpPr>
          <p:cNvPr id="10" name="TextBox 9"/>
          <p:cNvSpPr txBox="1"/>
          <p:nvPr/>
        </p:nvSpPr>
        <p:spPr>
          <a:xfrm>
            <a:off x="5105400" y="6260068"/>
            <a:ext cx="369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Tan’s slides, Univ. British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48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56" grpId="0" animBg="1"/>
      <p:bldP spid="32875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Application 2: Text Categorization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Task: The classification of natural text (or hypertext) documents into a fixed number of predefined categories based on their content.</a:t>
            </a:r>
          </a:p>
          <a:p>
            <a:pPr>
              <a:buFont typeface="Wingdings" pitchFamily="2" charset="2"/>
              <a:buNone/>
            </a:pPr>
            <a:r>
              <a:rPr lang="en-US" altLang="zh-CN" dirty="0"/>
              <a:t>   </a:t>
            </a:r>
            <a:r>
              <a:rPr lang="en-US" altLang="zh-CN" sz="2400" dirty="0"/>
              <a:t>- email filtering, web searching, sorting documents by topic, etc..</a:t>
            </a:r>
          </a:p>
          <a:p>
            <a:r>
              <a:rPr lang="en-US" altLang="zh-CN" dirty="0"/>
              <a:t>A document can be assigned to more than one category, so this can be viewed as a series of binary classification problems, one for each category</a:t>
            </a:r>
          </a:p>
          <a:p>
            <a:endParaRPr lang="en-US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6096000"/>
            <a:ext cx="369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Tan’s slides, Univ. British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4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1846263" y="304800"/>
            <a:ext cx="56975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10080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zh-CN" sz="4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Representation of Text</a:t>
            </a: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381000" y="13716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77825" indent="-377825" algn="l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zh-CN" sz="2400" dirty="0"/>
              <a:t>IR</a:t>
            </a:r>
            <a:r>
              <a:rPr lang="en-GB" altLang="zh-CN" sz="2400" dirty="0">
                <a:latin typeface="Tahoma"/>
              </a:rPr>
              <a:t>’</a:t>
            </a:r>
            <a:r>
              <a:rPr lang="en-GB" altLang="zh-CN" sz="2400" dirty="0"/>
              <a:t>s vector space model (aka bag-of-words representation)</a:t>
            </a:r>
          </a:p>
          <a:p>
            <a:pPr marL="377825" indent="-377825" algn="l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zh-CN" sz="2400" dirty="0"/>
              <a:t>A doc is represented by a vector indexed by a pre-fixed set or dictionary of terms</a:t>
            </a:r>
          </a:p>
          <a:p>
            <a:pPr marL="377825" indent="-377825" algn="l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zh-CN" sz="2400" dirty="0"/>
              <a:t>Values of an entry can be binary or weights</a:t>
            </a:r>
          </a:p>
          <a:p>
            <a:pPr marL="377825" indent="-377825" algn="l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zh-CN" sz="2400" dirty="0"/>
          </a:p>
          <a:p>
            <a:pPr marL="377825" indent="-377825" algn="l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zh-CN" sz="2400" dirty="0"/>
          </a:p>
          <a:p>
            <a:pPr marL="377825" indent="-377825" algn="l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zh-CN" sz="2400" dirty="0"/>
          </a:p>
          <a:p>
            <a:pPr marL="377825" indent="-377825" algn="l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zh-CN" sz="2400" dirty="0"/>
              <a:t>Normalization, stop words, word stems </a:t>
            </a:r>
          </a:p>
          <a:p>
            <a:pPr marL="377825" indent="-377825" algn="l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zh-CN" sz="2400" dirty="0"/>
              <a:t>Doc x =&gt; </a:t>
            </a:r>
            <a:r>
              <a:rPr lang="en-US" altLang="zh-CN" sz="2400" b="1" dirty="0"/>
              <a:t>φ</a:t>
            </a:r>
            <a:r>
              <a:rPr lang="en-US" altLang="zh-CN" sz="2400" dirty="0"/>
              <a:t>(</a:t>
            </a:r>
            <a:r>
              <a:rPr lang="en-US" altLang="zh-CN" sz="2400" i="1" dirty="0"/>
              <a:t>x</a:t>
            </a:r>
            <a:r>
              <a:rPr lang="en-US" altLang="zh-CN" sz="2400" dirty="0"/>
              <a:t>)</a:t>
            </a:r>
            <a:endParaRPr lang="en-GB" altLang="zh-CN" sz="2400" dirty="0"/>
          </a:p>
          <a:p>
            <a:pPr marL="377825" indent="-377825" algn="l" defTabSz="1008063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zh-CN" sz="3000" dirty="0"/>
              <a:t>    </a:t>
            </a:r>
          </a:p>
        </p:txBody>
      </p:sp>
      <p:pic>
        <p:nvPicPr>
          <p:cNvPr id="355335" name="Picture 7" descr="figu15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26670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6096000"/>
            <a:ext cx="369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Tan’s slides, Univ. British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Text Categorization using SVM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b="1" dirty="0"/>
              <a:t>The </a:t>
            </a:r>
            <a:r>
              <a:rPr lang="en-US" altLang="zh-CN" sz="2400" b="1" dirty="0" smtClean="0"/>
              <a:t>similarity </a:t>
            </a:r>
            <a:r>
              <a:rPr lang="en-US" altLang="zh-CN" sz="2400" b="1" dirty="0"/>
              <a:t>between two documents is φ(</a:t>
            </a:r>
            <a:r>
              <a:rPr lang="en-US" altLang="zh-CN" sz="2400" b="1" i="1" dirty="0"/>
              <a:t>x</a:t>
            </a:r>
            <a:r>
              <a:rPr lang="en-US" altLang="zh-CN" sz="2400" b="1" dirty="0"/>
              <a:t>)·φ(</a:t>
            </a:r>
            <a:r>
              <a:rPr lang="en-US" altLang="zh-CN" sz="2400" b="1" i="1" dirty="0"/>
              <a:t>z)</a:t>
            </a:r>
            <a:r>
              <a:rPr lang="en-US" altLang="zh-CN" sz="2400" b="1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/>
              <a:t>    </a:t>
            </a:r>
          </a:p>
          <a:p>
            <a:r>
              <a:rPr lang="en-US" altLang="zh-CN" sz="2400" b="1" i="1" dirty="0"/>
              <a:t>K</a:t>
            </a:r>
            <a:r>
              <a:rPr lang="en-US" altLang="zh-CN" sz="2400" b="1" dirty="0"/>
              <a:t>(</a:t>
            </a:r>
            <a:r>
              <a:rPr lang="en-US" altLang="zh-CN" sz="2400" b="1" i="1" dirty="0" err="1"/>
              <a:t>x,z</a:t>
            </a:r>
            <a:r>
              <a:rPr lang="en-US" altLang="zh-CN" sz="2400" b="1" dirty="0"/>
              <a:t>) = 〈φ(</a:t>
            </a:r>
            <a:r>
              <a:rPr lang="en-US" altLang="zh-CN" sz="2400" b="1" i="1" dirty="0"/>
              <a:t>x</a:t>
            </a:r>
            <a:r>
              <a:rPr lang="en-US" altLang="zh-CN" sz="2400" b="1" dirty="0"/>
              <a:t>)·φ(</a:t>
            </a:r>
            <a:r>
              <a:rPr lang="en-US" altLang="zh-CN" sz="2400" b="1" i="1" dirty="0"/>
              <a:t>z</a:t>
            </a:r>
            <a:r>
              <a:rPr lang="en-US" altLang="zh-CN" sz="2400" b="1" dirty="0"/>
              <a:t>) is a valid kernel, SVM can be used with </a:t>
            </a:r>
            <a:r>
              <a:rPr lang="en-US" altLang="zh-CN" sz="2400" b="1" i="1" dirty="0"/>
              <a:t>K</a:t>
            </a:r>
            <a:r>
              <a:rPr lang="en-US" altLang="zh-CN" sz="2400" b="1" dirty="0"/>
              <a:t>(</a:t>
            </a:r>
            <a:r>
              <a:rPr lang="en-US" altLang="zh-CN" sz="2400" b="1" i="1" dirty="0" err="1"/>
              <a:t>x,z</a:t>
            </a:r>
            <a:r>
              <a:rPr lang="en-US" altLang="zh-CN" sz="2400" b="1" dirty="0"/>
              <a:t>) for discrimination. </a:t>
            </a:r>
          </a:p>
          <a:p>
            <a:pPr>
              <a:buFont typeface="Wingdings" pitchFamily="2" charset="2"/>
              <a:buNone/>
            </a:pPr>
            <a:endParaRPr lang="en-US" altLang="zh-CN" sz="2400" b="1" dirty="0"/>
          </a:p>
          <a:p>
            <a:r>
              <a:rPr lang="en-US" altLang="zh-CN" sz="2400" b="1" dirty="0"/>
              <a:t>Why SVM?</a:t>
            </a:r>
          </a:p>
          <a:p>
            <a:pPr>
              <a:buFont typeface="Wingdings" pitchFamily="2" charset="2"/>
              <a:buNone/>
            </a:pPr>
            <a:r>
              <a:rPr lang="en-US" altLang="zh-CN" sz="2000" b="1" dirty="0"/>
              <a:t>   -</a:t>
            </a:r>
            <a:r>
              <a:rPr lang="en-GB" altLang="zh-CN" sz="2000" b="1" dirty="0"/>
              <a:t>High dimensional input space</a:t>
            </a:r>
          </a:p>
          <a:p>
            <a:pPr>
              <a:buFont typeface="Wingdings" pitchFamily="2" charset="2"/>
              <a:buNone/>
            </a:pPr>
            <a:r>
              <a:rPr lang="en-GB" altLang="zh-CN" sz="2000" b="1" dirty="0"/>
              <a:t>   -Few irrelevant features (dense concept)</a:t>
            </a:r>
          </a:p>
          <a:p>
            <a:pPr>
              <a:buFont typeface="Wingdings" pitchFamily="2" charset="2"/>
              <a:buNone/>
            </a:pPr>
            <a:r>
              <a:rPr lang="en-GB" altLang="zh-CN" sz="2000" b="1" dirty="0"/>
              <a:t>   -Sparse document vectors (sparse instances)</a:t>
            </a:r>
          </a:p>
          <a:p>
            <a:pPr>
              <a:buFont typeface="Wingdings" pitchFamily="2" charset="2"/>
              <a:buNone/>
            </a:pPr>
            <a:r>
              <a:rPr lang="en-GB" altLang="zh-CN" sz="2000" b="1" dirty="0"/>
              <a:t>   -Text categorization problems are linearly separable</a:t>
            </a:r>
            <a:endParaRPr lang="en-US" altLang="zh-CN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6096000"/>
            <a:ext cx="369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Tan’s slides, Univ. British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9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12788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Some Issues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 b="1" dirty="0"/>
              <a:t>Choice of kernel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b="1" dirty="0"/>
              <a:t>    - Gaussian or polynomial kernel is default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b="1" dirty="0"/>
              <a:t>    - if ineffective, more elaborate kernels are needed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b="1" dirty="0"/>
              <a:t>    - domain experts can give assistance in formulating appropriate similarity measures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000" b="1" dirty="0"/>
          </a:p>
          <a:p>
            <a:pPr>
              <a:lnSpc>
                <a:spcPct val="80000"/>
              </a:lnSpc>
            </a:pPr>
            <a:r>
              <a:rPr lang="en-US" altLang="zh-CN" sz="2400" b="1" dirty="0"/>
              <a:t>Choice of kernel parameters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b="1" dirty="0"/>
              <a:t>   - e.g. </a:t>
            </a:r>
            <a:r>
              <a:rPr lang="en-CA" altLang="zh-CN" sz="2000" b="1" dirty="0"/>
              <a:t>σ in Gaussian kernel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b="1" dirty="0"/>
              <a:t>   - </a:t>
            </a:r>
            <a:r>
              <a:rPr lang="en-CA" altLang="zh-CN" sz="2000" b="1" dirty="0"/>
              <a:t>σ is the distance between closest points with different classifications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b="1" dirty="0"/>
              <a:t>   -</a:t>
            </a:r>
            <a:r>
              <a:rPr lang="en-CA" altLang="zh-CN" sz="2000" b="1" dirty="0"/>
              <a:t> In the absence of reliable criteria, applications rely on the use of a validation set or cross-validation to set such parameters.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CA" altLang="zh-CN" sz="2000" b="1" dirty="0"/>
          </a:p>
          <a:p>
            <a:pPr>
              <a:lnSpc>
                <a:spcPct val="80000"/>
              </a:lnSpc>
            </a:pPr>
            <a:r>
              <a:rPr lang="en-US" altLang="zh-CN" sz="2400" b="1" dirty="0"/>
              <a:t>Optimization criterion</a:t>
            </a:r>
            <a:r>
              <a:rPr lang="en-US" altLang="zh-CN" sz="2100" dirty="0"/>
              <a:t> – Hard margin </a:t>
            </a:r>
            <a:r>
              <a:rPr lang="en-US" altLang="zh-CN" sz="2100" dirty="0" err="1"/>
              <a:t>v.s</a:t>
            </a:r>
            <a:r>
              <a:rPr lang="en-US" altLang="zh-CN" sz="2100" dirty="0"/>
              <a:t>. Soft margin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b="1" dirty="0"/>
              <a:t>   - a lengthy series of experiments in which various parameters are tested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6096000"/>
            <a:ext cx="369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Tan’s slides, Univ. British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30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Additional Resources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8392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500" b="1" dirty="0"/>
              <a:t>An excellent tutorial on VC-dimension and Support Vector Machines:</a:t>
            </a:r>
            <a:r>
              <a:rPr lang="en-US" altLang="zh-CN" sz="2500" dirty="0"/>
              <a:t>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 b="1" dirty="0"/>
              <a:t>C.J.C. Burges. A tutorial on support vector machines for pattern recognition. Data Mining and Knowledge Discovery, 2(2):955-974, 1998.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zh-CN" sz="2000" b="1" dirty="0"/>
          </a:p>
          <a:p>
            <a:pPr>
              <a:lnSpc>
                <a:spcPct val="90000"/>
              </a:lnSpc>
            </a:pPr>
            <a:r>
              <a:rPr lang="en-US" altLang="zh-CN" sz="2500" b="1" dirty="0"/>
              <a:t>The VC/SRM/SVM Bible: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500" b="1" dirty="0"/>
              <a:t>    </a:t>
            </a:r>
            <a:r>
              <a:rPr lang="en-US" altLang="zh-CN" sz="2100" b="1" dirty="0"/>
              <a:t>Statistical Learning Theory by Vladimir </a:t>
            </a:r>
            <a:r>
              <a:rPr lang="en-US" altLang="zh-CN" sz="2100" b="1" dirty="0" err="1"/>
              <a:t>Vapnik</a:t>
            </a:r>
            <a:r>
              <a:rPr lang="en-US" altLang="zh-CN" sz="2100" b="1" dirty="0"/>
              <a:t>, Wiley-</a:t>
            </a:r>
            <a:r>
              <a:rPr lang="en-US" altLang="zh-CN" sz="2100" b="1" dirty="0" err="1"/>
              <a:t>Interscience</a:t>
            </a:r>
            <a:r>
              <a:rPr lang="en-US" altLang="zh-CN" sz="2100" b="1" dirty="0"/>
              <a:t>; 1998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500" b="1" dirty="0"/>
          </a:p>
          <a:p>
            <a:pPr>
              <a:lnSpc>
                <a:spcPct val="90000"/>
              </a:lnSpc>
            </a:pPr>
            <a:endParaRPr lang="en-US" altLang="zh-CN" sz="25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100" b="1" dirty="0"/>
              <a:t>        </a:t>
            </a:r>
          </a:p>
          <a:p>
            <a:pPr>
              <a:lnSpc>
                <a:spcPct val="90000"/>
              </a:lnSpc>
            </a:pPr>
            <a:endParaRPr lang="en-US" altLang="zh-CN" sz="2100" dirty="0"/>
          </a:p>
          <a:p>
            <a:pPr>
              <a:lnSpc>
                <a:spcPct val="90000"/>
              </a:lnSpc>
            </a:pPr>
            <a:endParaRPr lang="en-US" altLang="zh-CN" sz="2100" dirty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altLang="zh-CN" dirty="0"/>
          </a:p>
        </p:txBody>
      </p:sp>
      <p:sp>
        <p:nvSpPr>
          <p:cNvPr id="300039" name="Rectangle 7"/>
          <p:cNvSpPr>
            <a:spLocks noChangeArrowheads="1"/>
          </p:cNvSpPr>
          <p:nvPr/>
        </p:nvSpPr>
        <p:spPr bwMode="auto">
          <a:xfrm>
            <a:off x="533400" y="4953000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zh-CN">
                <a:latin typeface="Comic Sans MS" pitchFamily="66" charset="0"/>
                <a:hlinkClick r:id="rId2"/>
              </a:rPr>
              <a:t>http://www.kernel-machines.org/</a:t>
            </a:r>
            <a:endParaRPr lang="en-US" altLang="zh-CN">
              <a:latin typeface="Comic Sans MS" pitchFamily="66" charset="0"/>
            </a:endParaRPr>
          </a:p>
          <a:p>
            <a:pPr algn="l" eaLnBrk="0" hangingPunct="0"/>
            <a:endParaRPr lang="en-US" altLang="zh-CN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6096000"/>
            <a:ext cx="369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Tan’s slides, Univ. British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13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SVM Tools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SVM-light: </a:t>
            </a:r>
            <a:r>
              <a:rPr lang="en-US" smtClean="0">
                <a:hlinkClick r:id="rId3"/>
              </a:rPr>
              <a:t>http://svmlight.joachims.org/</a:t>
            </a:r>
            <a:endParaRPr lang="en-US" smtClean="0"/>
          </a:p>
          <a:p>
            <a:pPr eaLnBrk="1" hangingPunct="1"/>
            <a:r>
              <a:rPr lang="en-US" smtClean="0"/>
              <a:t>LIBSVM: </a:t>
            </a:r>
            <a:r>
              <a:rPr lang="en-US" smtClean="0">
                <a:hlinkClick r:id="rId4"/>
              </a:rPr>
              <a:t>http://www.csie.ntu.edu.tw/~cjlin/libsvm/</a:t>
            </a:r>
            <a:endParaRPr lang="en-US" smtClean="0"/>
          </a:p>
          <a:p>
            <a:pPr eaLnBrk="1" hangingPunct="1"/>
            <a:r>
              <a:rPr lang="en-US" smtClean="0"/>
              <a:t>Gist: </a:t>
            </a:r>
            <a:r>
              <a:rPr lang="en-US" smtClean="0">
                <a:hlinkClick r:id="rId5"/>
              </a:rPr>
              <a:t>http://bioinformatics.ubc.ca/gist/</a:t>
            </a:r>
            <a:endParaRPr lang="en-US" smtClean="0"/>
          </a:p>
          <a:p>
            <a:pPr eaLnBrk="1" hangingPunct="1"/>
            <a:r>
              <a:rPr lang="en-US" smtClean="0"/>
              <a:t>More: </a:t>
            </a:r>
            <a:r>
              <a:rPr lang="en-US" smtClean="0">
                <a:hlinkClick r:id="rId6"/>
              </a:rPr>
              <a:t>http://www.kernel-machines.org/software.html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5105400" y="6096000"/>
            <a:ext cx="369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Tan’s slides, Univ. British Columbia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2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Sequential minimal optimization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933575"/>
            <a:ext cx="68961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74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Convergence of SMO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3" y="1519238"/>
            <a:ext cx="8525427" cy="465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Screen Shot 2015-10-19 at 9.59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486400"/>
            <a:ext cx="56007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8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Cross-Validation Error of SVM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95400"/>
            <a:ext cx="79057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65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C00000"/>
                </a:solidFill>
              </a:rPr>
              <a:t>Time Complexity of Testing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O(MN</a:t>
            </a:r>
            <a:r>
              <a:rPr lang="en-US" baseline="-25000" dirty="0" smtClean="0"/>
              <a:t>s</a:t>
            </a:r>
            <a:r>
              <a:rPr lang="en-US" dirty="0" smtClean="0"/>
              <a:t>). M is the number of operations required to evaluate inner product. M is O(</a:t>
            </a:r>
            <a:r>
              <a:rPr lang="en-US" dirty="0" err="1" smtClean="0"/>
              <a:t>d</a:t>
            </a:r>
            <a:r>
              <a:rPr lang="en-US" baseline="-25000" dirty="0" err="1" smtClean="0"/>
              <a:t>L</a:t>
            </a:r>
            <a:r>
              <a:rPr lang="en-US" dirty="0" smtClean="0"/>
              <a:t>). N</a:t>
            </a:r>
            <a:r>
              <a:rPr lang="en-US" baseline="-25000" dirty="0" smtClean="0"/>
              <a:t>s</a:t>
            </a:r>
            <a:r>
              <a:rPr lang="en-US" dirty="0" smtClean="0"/>
              <a:t> is the number of support vectors. </a:t>
            </a:r>
          </a:p>
        </p:txBody>
      </p:sp>
    </p:spTree>
    <p:extLst>
      <p:ext uri="{BB962C8B-B14F-4D97-AF65-F5344CB8AC3E}">
        <p14:creationId xmlns:p14="http://schemas.microsoft.com/office/powerpoint/2010/main" val="286250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1599</Words>
  <Application>Microsoft Macintosh PowerPoint</Application>
  <PresentationFormat>On-screen Show (4:3)</PresentationFormat>
  <Paragraphs>233</Paragraphs>
  <Slides>57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Equation</vt:lpstr>
      <vt:lpstr>PowerPoint Presentation</vt:lpstr>
      <vt:lpstr>The SMO Algorithm</vt:lpstr>
      <vt:lpstr>Coordinate Ascend</vt:lpstr>
      <vt:lpstr>Sequential minimal optimization</vt:lpstr>
      <vt:lpstr>Sequential minimal optimization</vt:lpstr>
      <vt:lpstr>Sequential minimal optimization</vt:lpstr>
      <vt:lpstr>Convergence of SMO</vt:lpstr>
      <vt:lpstr>Cross-Validation Error of SVM</vt:lpstr>
      <vt:lpstr>Time Complexity of Testing</vt:lpstr>
      <vt:lpstr>Multi-Class SVM</vt:lpstr>
      <vt:lpstr>Summary</vt:lpstr>
      <vt:lpstr>Non-Linear Decision Boundary</vt:lpstr>
      <vt:lpstr>PowerPoint Presentation</vt:lpstr>
      <vt:lpstr>PowerPoint Presentation</vt:lpstr>
      <vt:lpstr>PowerPoint Presentation</vt:lpstr>
      <vt:lpstr>Nonlinear Support Vector Machines</vt:lpstr>
      <vt:lpstr>Transforming the Data</vt:lpstr>
      <vt:lpstr>Kernel Trick</vt:lpstr>
      <vt:lpstr>Kernel Trick</vt:lpstr>
      <vt:lpstr>How to Use the Machine?</vt:lpstr>
      <vt:lpstr>An Example of Feature Mapping</vt:lpstr>
      <vt:lpstr>Common Kernels</vt:lpstr>
      <vt:lpstr>Kernel Matrix</vt:lpstr>
      <vt:lpstr>Proof</vt:lpstr>
      <vt:lpstr>Mercer Kernel</vt:lpstr>
      <vt:lpstr>Define Your Own Kernel Function or Combine Standard Kernel Function</vt:lpstr>
      <vt:lpstr>Non-Linear SVM Demo</vt:lpstr>
      <vt:lpstr>PowerPoint Presentation</vt:lpstr>
      <vt:lpstr>http://www.cs.ucf.edu/courses/cap6412/fall2009/papers/Berwick2003.pdf</vt:lpstr>
      <vt:lpstr>SVM Examples</vt:lpstr>
      <vt:lpstr>Gaussian Kernel Examples</vt:lpstr>
      <vt:lpstr>SVM Multi-Classification</vt:lpstr>
      <vt:lpstr>SVM Multi-Classification</vt:lpstr>
      <vt:lpstr>SVM Multi-Classification</vt:lpstr>
      <vt:lpstr>Soft Margin Formulation</vt:lpstr>
      <vt:lpstr>Primal Optimization</vt:lpstr>
      <vt:lpstr>Dual Optimization</vt:lpstr>
      <vt:lpstr>Dual Optimization</vt:lpstr>
      <vt:lpstr>SVM Regression</vt:lpstr>
      <vt:lpstr>Hard Margin Formulation</vt:lpstr>
      <vt:lpstr>Software Margin Formulation</vt:lpstr>
      <vt:lpstr>Primal Optimization</vt:lpstr>
      <vt:lpstr>Dual Optimization</vt:lpstr>
      <vt:lpstr>Support Vectors and Weights</vt:lpstr>
      <vt:lpstr>Complementary Slackness</vt:lpstr>
      <vt:lpstr>Support Vectors</vt:lpstr>
      <vt:lpstr>Computing b</vt:lpstr>
      <vt:lpstr>SVM for Non-Linear Regression</vt:lpstr>
      <vt:lpstr>Properties of SVM</vt:lpstr>
      <vt:lpstr>SVM Applications</vt:lpstr>
      <vt:lpstr>Application 1: Cancer Classification</vt:lpstr>
      <vt:lpstr>Application 2: Text Categorization</vt:lpstr>
      <vt:lpstr>PowerPoint Presentation</vt:lpstr>
      <vt:lpstr>Text Categorization using SVM</vt:lpstr>
      <vt:lpstr>Some Issues</vt:lpstr>
      <vt:lpstr>Additional Resources</vt:lpstr>
      <vt:lpstr>SVM Tools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jianlin.cheng</dc:creator>
  <cp:lastModifiedBy>Jianlin Cheng</cp:lastModifiedBy>
  <cp:revision>134</cp:revision>
  <dcterms:created xsi:type="dcterms:W3CDTF">2011-10-10T20:36:17Z</dcterms:created>
  <dcterms:modified xsi:type="dcterms:W3CDTF">2017-11-01T13:33:15Z</dcterms:modified>
</cp:coreProperties>
</file>