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8" r:id="rId3"/>
    <p:sldId id="307" r:id="rId4"/>
    <p:sldId id="257" r:id="rId5"/>
    <p:sldId id="258" r:id="rId6"/>
    <p:sldId id="302" r:id="rId7"/>
    <p:sldId id="303" r:id="rId8"/>
    <p:sldId id="304" r:id="rId9"/>
    <p:sldId id="305" r:id="rId10"/>
    <p:sldId id="260" r:id="rId11"/>
    <p:sldId id="259" r:id="rId12"/>
    <p:sldId id="261" r:id="rId13"/>
    <p:sldId id="262" r:id="rId14"/>
    <p:sldId id="306" r:id="rId15"/>
    <p:sldId id="265" r:id="rId16"/>
    <p:sldId id="266" r:id="rId17"/>
    <p:sldId id="267" r:id="rId18"/>
    <p:sldId id="268" r:id="rId19"/>
    <p:sldId id="264"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9" d="100"/>
          <a:sy n="89" d="100"/>
        </p:scale>
        <p:origin x="-77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32A0B-FE29-4243-874C-18172DF15ADF}" type="datetimeFigureOut">
              <a:rPr lang="en-US" smtClean="0"/>
              <a:pPr/>
              <a:t>4/22/2009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E1BC3-CBC1-4FD8-887B-C94B501421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3E1BC3-CBC1-4FD8-887B-C94B501421E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B318B-7BC5-4713-A905-FDD666710306}" type="datetimeFigureOut">
              <a:rPr lang="en-US" smtClean="0"/>
              <a:pPr/>
              <a:t>4/22/2009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B318B-7BC5-4713-A905-FDD666710306}" type="datetimeFigureOut">
              <a:rPr lang="en-US" smtClean="0"/>
              <a:pPr/>
              <a:t>4/22/2009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B318B-7BC5-4713-A905-FDD666710306}" type="datetimeFigureOut">
              <a:rPr lang="en-US" smtClean="0"/>
              <a:pPr/>
              <a:t>4/22/2009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B318B-7BC5-4713-A905-FDD666710306}" type="datetimeFigureOut">
              <a:rPr lang="en-US" smtClean="0"/>
              <a:pPr/>
              <a:t>4/22/2009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B318B-7BC5-4713-A905-FDD666710306}" type="datetimeFigureOut">
              <a:rPr lang="en-US" smtClean="0"/>
              <a:pPr/>
              <a:t>4/22/2009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B318B-7BC5-4713-A905-FDD666710306}" type="datetimeFigureOut">
              <a:rPr lang="en-US" smtClean="0"/>
              <a:pPr/>
              <a:t>4/22/2009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B318B-7BC5-4713-A905-FDD666710306}" type="datetimeFigureOut">
              <a:rPr lang="en-US" smtClean="0"/>
              <a:pPr/>
              <a:t>4/22/2009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B318B-7BC5-4713-A905-FDD666710306}" type="datetimeFigureOut">
              <a:rPr lang="en-US" smtClean="0"/>
              <a:pPr/>
              <a:t>4/22/2009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B318B-7BC5-4713-A905-FDD666710306}" type="datetimeFigureOut">
              <a:rPr lang="en-US" smtClean="0"/>
              <a:pPr/>
              <a:t>4/22/2009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B318B-7BC5-4713-A905-FDD666710306}" type="datetimeFigureOut">
              <a:rPr lang="en-US" smtClean="0"/>
              <a:pPr/>
              <a:t>4/22/2009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B318B-7BC5-4713-A905-FDD666710306}" type="datetimeFigureOut">
              <a:rPr lang="en-US" smtClean="0"/>
              <a:pPr/>
              <a:t>4/22/2009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C7A6D-71D2-4EA3-B9D4-8AE29D9537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B318B-7BC5-4713-A905-FDD666710306}" type="datetimeFigureOut">
              <a:rPr lang="en-US" smtClean="0"/>
              <a:pPr/>
              <a:t>4/22/2009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C7A6D-71D2-4EA3-B9D4-8AE29D9537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b="1" dirty="0"/>
              <a:t>Inferring Cellular Networks</a:t>
            </a:r>
            <a:br>
              <a:rPr lang="en-US" b="1" dirty="0"/>
            </a:br>
            <a:r>
              <a:rPr lang="en-US" b="1" dirty="0"/>
              <a:t>Using Probabilistic Graphical Models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Jianlin Cheng, PhD</a:t>
            </a:r>
          </a:p>
          <a:p>
            <a:r>
              <a:rPr lang="en-US" dirty="0" smtClean="0">
                <a:solidFill>
                  <a:schemeClr val="tx1"/>
                </a:solidFill>
              </a:rPr>
              <a:t>University of Missouri</a:t>
            </a:r>
          </a:p>
          <a:p>
            <a:r>
              <a:rPr lang="en-US" dirty="0" smtClean="0">
                <a:solidFill>
                  <a:schemeClr val="tx1"/>
                </a:solidFill>
              </a:rPr>
              <a:t>2009</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Approaches VS Procedure Approaches</a:t>
            </a:r>
            <a:endParaRPr lang="en-US" dirty="0"/>
          </a:p>
        </p:txBody>
      </p:sp>
      <p:sp>
        <p:nvSpPr>
          <p:cNvPr id="3" name="Content Placeholder 2"/>
          <p:cNvSpPr>
            <a:spLocks noGrp="1"/>
          </p:cNvSpPr>
          <p:nvPr>
            <p:ph idx="1"/>
          </p:nvPr>
        </p:nvSpPr>
        <p:spPr/>
        <p:txBody>
          <a:bodyPr>
            <a:normAutofit/>
          </a:bodyPr>
          <a:lstStyle/>
          <a:p>
            <a:r>
              <a:rPr lang="en-US" b="1" dirty="0" smtClean="0"/>
              <a:t>Procedure</a:t>
            </a:r>
            <a:r>
              <a:rPr lang="en-US" dirty="0" smtClean="0"/>
              <a:t>: Binding sites – Gene expression. (a) cluster co-expressed genes to find common sites (b) group genes with similar binding sites and test if they are </a:t>
            </a:r>
            <a:r>
              <a:rPr lang="en-US" dirty="0" err="1" smtClean="0"/>
              <a:t>coexpressed</a:t>
            </a:r>
            <a:endParaRPr lang="en-US" dirty="0" smtClean="0"/>
          </a:p>
          <a:p>
            <a:r>
              <a:rPr lang="en-US" b="1" dirty="0" smtClean="0"/>
              <a:t>Declarative</a:t>
            </a:r>
            <a:r>
              <a:rPr lang="en-US" dirty="0" smtClean="0"/>
              <a:t>:  design a model that describes the relations between the two types of data.  Learn parameter from data and make predictions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a:t>
            </a:r>
            <a:endParaRPr lang="en-US" dirty="0"/>
          </a:p>
        </p:txBody>
      </p:sp>
      <p:sp>
        <p:nvSpPr>
          <p:cNvPr id="3" name="Content Placeholder 2"/>
          <p:cNvSpPr>
            <a:spLocks noGrp="1"/>
          </p:cNvSpPr>
          <p:nvPr>
            <p:ph idx="1"/>
          </p:nvPr>
        </p:nvSpPr>
        <p:spPr/>
        <p:txBody>
          <a:bodyPr/>
          <a:lstStyle/>
          <a:p>
            <a:r>
              <a:rPr lang="en-US" dirty="0" err="1" smtClean="0"/>
              <a:t>Stochasticity</a:t>
            </a:r>
            <a:r>
              <a:rPr lang="en-US" dirty="0" smtClean="0"/>
              <a:t> for measurement noise</a:t>
            </a:r>
          </a:p>
          <a:p>
            <a:r>
              <a:rPr lang="en-US" dirty="0" smtClean="0"/>
              <a:t>Learning Algorithms</a:t>
            </a:r>
          </a:p>
          <a:p>
            <a:r>
              <a:rPr lang="en-US" dirty="0" smtClean="0"/>
              <a:t>Select model that fits the actual observations</a:t>
            </a:r>
          </a:p>
          <a:p>
            <a:r>
              <a:rPr lang="en-US" dirty="0" smtClean="0"/>
              <a:t>Inference</a:t>
            </a:r>
          </a:p>
          <a:p>
            <a:r>
              <a:rPr lang="en-US" dirty="0" smtClean="0"/>
              <a:t>Make predictions</a:t>
            </a:r>
          </a:p>
          <a:p>
            <a:r>
              <a:rPr lang="en-US" dirty="0" smtClean="0"/>
              <a:t>Generate insights and hypothesis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Examples</a:t>
            </a:r>
            <a:endParaRPr lang="en-US" dirty="0"/>
          </a:p>
        </p:txBody>
      </p:sp>
      <p:sp>
        <p:nvSpPr>
          <p:cNvPr id="3" name="Content Placeholder 2"/>
          <p:cNvSpPr>
            <a:spLocks noGrp="1"/>
          </p:cNvSpPr>
          <p:nvPr>
            <p:ph idx="1"/>
          </p:nvPr>
        </p:nvSpPr>
        <p:spPr/>
        <p:txBody>
          <a:bodyPr/>
          <a:lstStyle/>
          <a:p>
            <a:r>
              <a:rPr lang="en-US" dirty="0" smtClean="0"/>
              <a:t>Hidden Markov Model for sequence analysis</a:t>
            </a:r>
          </a:p>
          <a:p>
            <a:r>
              <a:rPr lang="en-US" dirty="0" smtClean="0"/>
              <a:t>Probabilistic Graphical Model for cellular networks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Concise language for describing probability distributions over the observations</a:t>
            </a:r>
          </a:p>
          <a:p>
            <a:r>
              <a:rPr lang="en-US" dirty="0" smtClean="0"/>
              <a:t>Approaches to learning from data that are derived from basic well-understood principles</a:t>
            </a:r>
          </a:p>
          <a:p>
            <a:r>
              <a:rPr lang="en-US" dirty="0" smtClean="0"/>
              <a:t>Use of observations to fill in model details</a:t>
            </a:r>
          </a:p>
          <a:p>
            <a:r>
              <a:rPr lang="en-US" dirty="0" smtClean="0"/>
              <a:t>Provide principles for combining multiple local models into a joint global model</a:t>
            </a:r>
          </a:p>
          <a:p>
            <a:r>
              <a:rPr lang="en-US" dirty="0" smtClean="0"/>
              <a:t>Declarative nature provides an advantage to extend model to account for additional aspects of the system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 Gene Regulatory Network from Gene Expression Data</a:t>
            </a:r>
            <a:endParaRPr lang="en-US" dirty="0"/>
          </a:p>
        </p:txBody>
      </p:sp>
      <p:pic>
        <p:nvPicPr>
          <p:cNvPr id="5122" name="Picture 2"/>
          <p:cNvPicPr>
            <a:picLocks noChangeAspect="1" noChangeArrowheads="1"/>
          </p:cNvPicPr>
          <p:nvPr/>
        </p:nvPicPr>
        <p:blipFill>
          <a:blip r:embed="rId3"/>
          <a:srcRect/>
          <a:stretch>
            <a:fillRect/>
          </a:stretch>
        </p:blipFill>
        <p:spPr bwMode="auto">
          <a:xfrm>
            <a:off x="1219200" y="1676400"/>
            <a:ext cx="6705600" cy="446627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for gene expression and </a:t>
            </a:r>
            <a:r>
              <a:rPr lang="en-US" dirty="0" err="1" smtClean="0"/>
              <a:t>cis</a:t>
            </a:r>
            <a:r>
              <a:rPr lang="en-US" dirty="0" smtClean="0"/>
              <a:t>-regulatory elements</a:t>
            </a:r>
            <a:endParaRPr lang="en-US" dirty="0"/>
          </a:p>
        </p:txBody>
      </p:sp>
      <p:sp>
        <p:nvSpPr>
          <p:cNvPr id="3" name="Content Placeholder 2"/>
          <p:cNvSpPr>
            <a:spLocks noGrp="1"/>
          </p:cNvSpPr>
          <p:nvPr>
            <p:ph idx="1"/>
          </p:nvPr>
        </p:nvSpPr>
        <p:spPr/>
        <p:txBody>
          <a:bodyPr>
            <a:normAutofit lnSpcReduction="10000"/>
          </a:bodyPr>
          <a:lstStyle/>
          <a:p>
            <a:r>
              <a:rPr lang="en-US" b="1" dirty="0" smtClean="0"/>
              <a:t>Assumptions 1</a:t>
            </a:r>
            <a:r>
              <a:rPr lang="en-US" dirty="0" smtClean="0"/>
              <a:t>: genes can be partitioned into clusters of </a:t>
            </a:r>
            <a:r>
              <a:rPr lang="en-US" dirty="0" err="1" smtClean="0"/>
              <a:t>coexpressed</a:t>
            </a:r>
            <a:r>
              <a:rPr lang="en-US" dirty="0" smtClean="0"/>
              <a:t> genes, and the genes in each cluster have a typical expression level in each array. </a:t>
            </a:r>
          </a:p>
          <a:p>
            <a:r>
              <a:rPr lang="en-US" b="1" dirty="0" smtClean="0"/>
              <a:t>Assumption 2</a:t>
            </a:r>
            <a:r>
              <a:rPr lang="en-US" dirty="0" smtClean="0"/>
              <a:t>: arrays are partitioned into array clusters, which capture relevant biological context, and that the expression of a gene is roughly the same in the arrays that belong to the same array cluster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 Variables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err="1" smtClean="0"/>
              <a:t>X</a:t>
            </a:r>
            <a:r>
              <a:rPr lang="en-US" baseline="-25000" dirty="0" err="1" smtClean="0"/>
              <a:t>g,a</a:t>
            </a:r>
            <a:r>
              <a:rPr lang="en-US" dirty="0" smtClean="0"/>
              <a:t>, where g is an index over gene and a is an index over arrays</a:t>
            </a:r>
          </a:p>
          <a:p>
            <a:r>
              <a:rPr lang="en-US" dirty="0" err="1" smtClean="0"/>
              <a:t>GeneCluster</a:t>
            </a:r>
            <a:r>
              <a:rPr lang="en-US" baseline="-25000" dirty="0" err="1" smtClean="0"/>
              <a:t>g</a:t>
            </a:r>
            <a:r>
              <a:rPr lang="en-US" dirty="0" smtClean="0"/>
              <a:t>: denotes the cluster assignment of gene g</a:t>
            </a:r>
          </a:p>
          <a:p>
            <a:r>
              <a:rPr lang="en-US" dirty="0" err="1" smtClean="0"/>
              <a:t>ArrayCluster</a:t>
            </a:r>
            <a:r>
              <a:rPr lang="en-US" baseline="-25000" dirty="0" err="1" smtClean="0"/>
              <a:t>a</a:t>
            </a:r>
            <a:r>
              <a:rPr lang="en-US" dirty="0" smtClean="0"/>
              <a:t> denotes the cluster assignment of array a.</a:t>
            </a:r>
          </a:p>
          <a:p>
            <a:r>
              <a:rPr lang="en-US" dirty="0" smtClean="0"/>
              <a:t>Assumption: the expression of gene g in array a depends on the value of </a:t>
            </a:r>
            <a:r>
              <a:rPr lang="en-US" dirty="0" err="1" smtClean="0"/>
              <a:t>GeneClusterg</a:t>
            </a:r>
            <a:r>
              <a:rPr lang="en-US" dirty="0"/>
              <a:t> </a:t>
            </a:r>
            <a:r>
              <a:rPr lang="en-US" dirty="0" smtClean="0"/>
              <a:t>and </a:t>
            </a:r>
            <a:r>
              <a:rPr lang="en-US" dirty="0" err="1" smtClean="0"/>
              <a:t>ArrayClustera</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Bayesian Networks</a:t>
            </a:r>
            <a:endParaRPr lang="en-US" dirty="0"/>
          </a:p>
        </p:txBody>
      </p:sp>
      <p:pic>
        <p:nvPicPr>
          <p:cNvPr id="1026" name="Picture 2"/>
          <p:cNvPicPr>
            <a:picLocks noChangeAspect="1" noChangeArrowheads="1"/>
          </p:cNvPicPr>
          <p:nvPr/>
        </p:nvPicPr>
        <p:blipFill>
          <a:blip r:embed="rId3"/>
          <a:srcRect/>
          <a:stretch>
            <a:fillRect/>
          </a:stretch>
        </p:blipFill>
        <p:spPr bwMode="auto">
          <a:xfrm>
            <a:off x="2133600" y="1676400"/>
            <a:ext cx="4948237" cy="44645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Distribution</a:t>
            </a:r>
            <a:endParaRPr lang="en-US" dirty="0"/>
          </a:p>
        </p:txBody>
      </p:sp>
      <p:pic>
        <p:nvPicPr>
          <p:cNvPr id="2050" name="Picture 2"/>
          <p:cNvPicPr>
            <a:picLocks noChangeAspect="1" noChangeArrowheads="1"/>
          </p:cNvPicPr>
          <p:nvPr/>
        </p:nvPicPr>
        <p:blipFill>
          <a:blip r:embed="rId3"/>
          <a:srcRect/>
          <a:stretch>
            <a:fillRect/>
          </a:stretch>
        </p:blipFill>
        <p:spPr bwMode="auto">
          <a:xfrm>
            <a:off x="609600" y="1828800"/>
            <a:ext cx="7762875" cy="4114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Models from Data</a:t>
            </a:r>
            <a:endParaRPr lang="en-US" dirty="0"/>
          </a:p>
        </p:txBody>
      </p:sp>
      <p:sp>
        <p:nvSpPr>
          <p:cNvPr id="3" name="Content Placeholder 2"/>
          <p:cNvSpPr>
            <a:spLocks noGrp="1"/>
          </p:cNvSpPr>
          <p:nvPr>
            <p:ph idx="1"/>
          </p:nvPr>
        </p:nvSpPr>
        <p:spPr/>
        <p:txBody>
          <a:bodyPr/>
          <a:lstStyle/>
          <a:p>
            <a:r>
              <a:rPr lang="en-US" dirty="0" smtClean="0"/>
              <a:t>Parameter estimation – maximum likelihood problem ( P(data| model))</a:t>
            </a:r>
          </a:p>
          <a:p>
            <a:r>
              <a:rPr lang="en-US" dirty="0" smtClean="0"/>
              <a:t>Model selection: select among different model structures to find one that best reflects the dependencies in the domain. P(model | data)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Software</a:t>
            </a:r>
            <a:endParaRPr lang="en-US" dirty="0"/>
          </a:p>
        </p:txBody>
      </p:sp>
      <p:sp>
        <p:nvSpPr>
          <p:cNvPr id="3" name="Content Placeholder 2"/>
          <p:cNvSpPr>
            <a:spLocks noGrp="1"/>
          </p:cNvSpPr>
          <p:nvPr>
            <p:ph idx="1"/>
          </p:nvPr>
        </p:nvSpPr>
        <p:spPr/>
        <p:txBody>
          <a:bodyPr/>
          <a:lstStyle/>
          <a:p>
            <a:r>
              <a:rPr lang="en-US" dirty="0" smtClean="0"/>
              <a:t>http://www.cs.ubc.ca/~murphyk/Software/BNT/bnsoft.html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model just described can achieve </a:t>
            </a:r>
            <a:r>
              <a:rPr lang="en-US" dirty="0" smtClean="0"/>
              <a:t>high likelihood </a:t>
            </a:r>
            <a:r>
              <a:rPr lang="en-US" dirty="0"/>
              <a:t>if the cluster and gene </a:t>
            </a:r>
            <a:r>
              <a:rPr lang="en-US" dirty="0" smtClean="0"/>
              <a:t>assignment partitions </a:t>
            </a:r>
            <a:r>
              <a:rPr lang="en-US" dirty="0"/>
              <a:t>the original measurements </a:t>
            </a:r>
            <a:r>
              <a:rPr lang="en-US" dirty="0" smtClean="0"/>
              <a:t>into blocks </a:t>
            </a:r>
            <a:r>
              <a:rPr lang="en-US" dirty="0"/>
              <a:t>with approximately uniform </a:t>
            </a:r>
            <a:r>
              <a:rPr lang="en-US" dirty="0" smtClean="0"/>
              <a:t>expression within </a:t>
            </a:r>
            <a:r>
              <a:rPr lang="en-US" dirty="0"/>
              <a:t>each block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Expectation Maximization </a:t>
            </a:r>
            <a:r>
              <a:rPr lang="en-US" dirty="0"/>
              <a:t>procedure that iterates </a:t>
            </a:r>
            <a:r>
              <a:rPr lang="en-US" dirty="0" smtClean="0"/>
              <a:t>between an </a:t>
            </a:r>
            <a:r>
              <a:rPr lang="en-US" b="1" dirty="0"/>
              <a:t>E-step</a:t>
            </a:r>
            <a:r>
              <a:rPr lang="en-US" dirty="0"/>
              <a:t>, which uses current parameters </a:t>
            </a:r>
            <a:r>
              <a:rPr lang="en-US" dirty="0" smtClean="0"/>
              <a:t>to find </a:t>
            </a:r>
            <a:r>
              <a:rPr lang="en-US" dirty="0"/>
              <a:t>the probabilistic cluster </a:t>
            </a:r>
            <a:r>
              <a:rPr lang="en-US" dirty="0" smtClean="0"/>
              <a:t>assignment of </a:t>
            </a:r>
            <a:r>
              <a:rPr lang="en-US" dirty="0"/>
              <a:t>genes and arrays, </a:t>
            </a:r>
            <a:r>
              <a:rPr lang="en-US" dirty="0" smtClean="0"/>
              <a:t>and an </a:t>
            </a:r>
            <a:r>
              <a:rPr lang="en-US" b="1" dirty="0"/>
              <a:t>M-step</a:t>
            </a:r>
            <a:r>
              <a:rPr lang="en-US" dirty="0"/>
              <a:t>, which </a:t>
            </a:r>
            <a:r>
              <a:rPr lang="en-US" dirty="0" smtClean="0"/>
              <a:t>re-estimates the distribution </a:t>
            </a:r>
            <a:r>
              <a:rPr lang="en-US" dirty="0"/>
              <a:t>within each </a:t>
            </a:r>
            <a:r>
              <a:rPr lang="en-US" dirty="0" smtClean="0"/>
              <a:t>gene/array </a:t>
            </a:r>
            <a:r>
              <a:rPr lang="en-US" dirty="0"/>
              <a:t>cluster combination on </a:t>
            </a:r>
            <a:r>
              <a:rPr lang="en-US" dirty="0" smtClean="0"/>
              <a:t>the basis </a:t>
            </a:r>
            <a:r>
              <a:rPr lang="en-US" dirty="0"/>
              <a:t>of this assignment.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Co-Regulation</a:t>
            </a:r>
            <a:endParaRPr lang="en-US" dirty="0"/>
          </a:p>
        </p:txBody>
      </p:sp>
      <p:sp>
        <p:nvSpPr>
          <p:cNvPr id="3" name="Content Placeholder 2"/>
          <p:cNvSpPr>
            <a:spLocks noGrp="1"/>
          </p:cNvSpPr>
          <p:nvPr>
            <p:ph idx="1"/>
          </p:nvPr>
        </p:nvSpPr>
        <p:spPr/>
        <p:txBody>
          <a:bodyPr/>
          <a:lstStyle/>
          <a:p>
            <a:r>
              <a:rPr lang="en-US" dirty="0"/>
              <a:t>A key regulation </a:t>
            </a:r>
            <a:r>
              <a:rPr lang="en-US" dirty="0" smtClean="0"/>
              <a:t>mechanism involves </a:t>
            </a:r>
            <a:r>
              <a:rPr lang="en-US" dirty="0"/>
              <a:t>binding of </a:t>
            </a:r>
            <a:r>
              <a:rPr lang="en-US" dirty="0" smtClean="0"/>
              <a:t>transcription factors </a:t>
            </a:r>
            <a:r>
              <a:rPr lang="en-US" dirty="0"/>
              <a:t>to promoter regions </a:t>
            </a:r>
            <a:r>
              <a:rPr lang="en-US" dirty="0" smtClean="0"/>
              <a:t>of genes.</a:t>
            </a:r>
          </a:p>
          <a:p>
            <a:r>
              <a:rPr lang="en-US" dirty="0"/>
              <a:t>we aim to identify </a:t>
            </a:r>
            <a:r>
              <a:rPr lang="en-US" dirty="0" smtClean="0"/>
              <a:t>the transcription </a:t>
            </a:r>
            <a:r>
              <a:rPr lang="en-US" dirty="0"/>
              <a:t>factor binding sites </a:t>
            </a:r>
            <a:r>
              <a:rPr lang="en-US" dirty="0" smtClean="0"/>
              <a:t>in the </a:t>
            </a:r>
            <a:r>
              <a:rPr lang="en-US" dirty="0"/>
              <a:t>promoter region of genes </a:t>
            </a:r>
            <a:r>
              <a:rPr lang="en-US" dirty="0" smtClean="0"/>
              <a:t>that can </a:t>
            </a:r>
            <a:r>
              <a:rPr lang="en-US" dirty="0"/>
              <a:t>explain observed </a:t>
            </a:r>
            <a:r>
              <a:rPr lang="en-US" dirty="0" smtClean="0"/>
              <a:t>co-expression</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Model</a:t>
            </a:r>
            <a:endParaRPr lang="en-US" dirty="0"/>
          </a:p>
        </p:txBody>
      </p:sp>
      <p:pic>
        <p:nvPicPr>
          <p:cNvPr id="1026" name="Picture 2"/>
          <p:cNvPicPr>
            <a:picLocks noChangeAspect="1" noChangeArrowheads="1"/>
          </p:cNvPicPr>
          <p:nvPr/>
        </p:nvPicPr>
        <p:blipFill>
          <a:blip r:embed="rId3"/>
          <a:srcRect/>
          <a:stretch>
            <a:fillRect/>
          </a:stretch>
        </p:blipFill>
        <p:spPr bwMode="auto">
          <a:xfrm>
            <a:off x="685800" y="1295400"/>
            <a:ext cx="7858125" cy="4629150"/>
          </a:xfrm>
          <a:prstGeom prst="rect">
            <a:avLst/>
          </a:prstGeom>
          <a:noFill/>
          <a:ln w="9525">
            <a:noFill/>
            <a:miter lim="800000"/>
            <a:headEnd/>
            <a:tailEnd/>
          </a:ln>
          <a:effectLst/>
        </p:spPr>
      </p:pic>
      <p:sp>
        <p:nvSpPr>
          <p:cNvPr id="5" name="TextBox 4"/>
          <p:cNvSpPr txBox="1"/>
          <p:nvPr/>
        </p:nvSpPr>
        <p:spPr>
          <a:xfrm>
            <a:off x="1219200" y="5867400"/>
            <a:ext cx="5791200" cy="646331"/>
          </a:xfrm>
          <a:prstGeom prst="rect">
            <a:avLst/>
          </a:prstGeom>
          <a:noFill/>
        </p:spPr>
        <p:txBody>
          <a:bodyPr wrap="square" rtlCol="0">
            <a:spAutoFit/>
          </a:bodyPr>
          <a:lstStyle/>
          <a:p>
            <a:r>
              <a:rPr lang="en-US" i="1" dirty="0" err="1" smtClean="0"/>
              <a:t>Rg,j</a:t>
            </a:r>
            <a:r>
              <a:rPr lang="en-US" i="1" dirty="0" smtClean="0"/>
              <a:t> as depending on the</a:t>
            </a:r>
          </a:p>
          <a:p>
            <a:r>
              <a:rPr lang="en-US" dirty="0" smtClean="0"/>
              <a:t>promoter sequence </a:t>
            </a:r>
            <a:r>
              <a:rPr lang="en-US" i="1" dirty="0" err="1" smtClean="0"/>
              <a:t>Seqg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of Sequence and Expression Data</a:t>
            </a:r>
            <a:endParaRPr lang="en-US" dirty="0"/>
          </a:p>
        </p:txBody>
      </p:sp>
      <p:sp>
        <p:nvSpPr>
          <p:cNvPr id="3" name="Content Placeholder 2"/>
          <p:cNvSpPr>
            <a:spLocks noGrp="1"/>
          </p:cNvSpPr>
          <p:nvPr>
            <p:ph idx="1"/>
          </p:nvPr>
        </p:nvSpPr>
        <p:spPr/>
        <p:txBody>
          <a:bodyPr/>
          <a:lstStyle/>
          <a:p>
            <a:r>
              <a:rPr lang="en-US" dirty="0" smtClean="0"/>
              <a:t>The parameters of this conditional probability characterize the specific motif recognized by the transcription factor. This extension allows us to learn the characterization of the binding site while learning how its presence influences gene expression.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 crucial detail in building such a model</a:t>
            </a:r>
          </a:p>
          <a:p>
            <a:r>
              <a:rPr lang="en-US" dirty="0" smtClean="0"/>
              <a:t>is the representation of the conditional distributions</a:t>
            </a:r>
          </a:p>
          <a:p>
            <a:r>
              <a:rPr lang="en-US" dirty="0" smtClean="0"/>
              <a:t>associated with </a:t>
            </a:r>
            <a:r>
              <a:rPr lang="en-US" i="1" dirty="0" err="1" smtClean="0"/>
              <a:t>GeneClusterg</a:t>
            </a:r>
            <a:r>
              <a:rPr lang="en-US" i="1" dirty="0" smtClean="0"/>
              <a:t>. This</a:t>
            </a:r>
          </a:p>
          <a:p>
            <a:r>
              <a:rPr lang="en-US" dirty="0" smtClean="0"/>
              <a:t>distribution describes how the existence of</a:t>
            </a:r>
          </a:p>
          <a:p>
            <a:r>
              <a:rPr lang="en-US" dirty="0" smtClean="0"/>
              <a:t>binding sites in the promoter region determines</a:t>
            </a:r>
          </a:p>
          <a:p>
            <a:r>
              <a:rPr lang="en-US" dirty="0" smtClean="0"/>
              <a:t>(or predicts) what cluster the gene</a:t>
            </a:r>
          </a:p>
          <a:p>
            <a:r>
              <a:rPr lang="en-US" dirty="0" smtClean="0"/>
              <a:t>belongs to. The conditional probabilities explored</a:t>
            </a:r>
          </a:p>
          <a:p>
            <a:r>
              <a:rPr lang="en-US" dirty="0" smtClean="0"/>
              <a:t>so far involve fairly generic representation</a:t>
            </a:r>
          </a:p>
          <a:p>
            <a:r>
              <a:rPr lang="en-US" dirty="0" smtClean="0"/>
              <a:t>of decision trees (</a:t>
            </a:r>
            <a:r>
              <a:rPr lang="en-US" i="1" dirty="0" smtClean="0"/>
              <a:t>14) or additive votes</a:t>
            </a:r>
          </a:p>
          <a:p>
            <a:r>
              <a:rPr lang="en-US" dirty="0" smtClean="0"/>
              <a:t>(</a:t>
            </a:r>
            <a:r>
              <a:rPr lang="en-US" i="1" dirty="0" smtClean="0"/>
              <a:t>15).</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a:t>
            </a:r>
            <a:endParaRPr lang="en-US" dirty="0"/>
          </a:p>
        </p:txBody>
      </p:sp>
      <p:sp>
        <p:nvSpPr>
          <p:cNvPr id="3" name="Content Placeholder 2"/>
          <p:cNvSpPr>
            <a:spLocks noGrp="1"/>
          </p:cNvSpPr>
          <p:nvPr>
            <p:ph idx="1"/>
          </p:nvPr>
        </p:nvSpPr>
        <p:spPr/>
        <p:txBody>
          <a:bodyPr/>
          <a:lstStyle/>
          <a:p>
            <a:r>
              <a:rPr lang="en-US" dirty="0" smtClean="0"/>
              <a:t>a pair of interacting proteins are more likely to belong to the same </a:t>
            </a:r>
            <a:r>
              <a:rPr lang="en-US" dirty="0" err="1" smtClean="0"/>
              <a:t>coregulated</a:t>
            </a:r>
            <a:r>
              <a:rPr lang="en-US" dirty="0" smtClean="0"/>
              <a:t> cluster</a:t>
            </a:r>
          </a:p>
          <a:p>
            <a:r>
              <a:rPr lang="en-US" dirty="0" smtClean="0"/>
              <a:t>assume that active transcription factor binding sites should correspond to observations of transcription factor location data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Reconstruction of Regulatory Networks</a:t>
            </a:r>
            <a:endParaRPr lang="en-US" dirty="0"/>
          </a:p>
        </p:txBody>
      </p:sp>
      <p:sp>
        <p:nvSpPr>
          <p:cNvPr id="3" name="Content Placeholder 2"/>
          <p:cNvSpPr>
            <a:spLocks noGrp="1"/>
          </p:cNvSpPr>
          <p:nvPr>
            <p:ph idx="1"/>
          </p:nvPr>
        </p:nvSpPr>
        <p:spPr/>
        <p:txBody>
          <a:bodyPr/>
          <a:lstStyle/>
          <a:p>
            <a:r>
              <a:rPr lang="en-US" dirty="0" smtClean="0"/>
              <a:t>A key challenge in gene expression analysis</a:t>
            </a:r>
          </a:p>
          <a:p>
            <a:r>
              <a:rPr lang="en-US" dirty="0" smtClean="0"/>
              <a:t>is the reconstruction of regulatory networks.</a:t>
            </a:r>
          </a:p>
          <a:p>
            <a:r>
              <a:rPr lang="en-US" dirty="0" smtClean="0"/>
              <a:t>We then use tools for structure learning in Bayesian networks (</a:t>
            </a:r>
            <a:r>
              <a:rPr lang="en-US" i="1" dirty="0" smtClean="0"/>
              <a:t>22, 23) to </a:t>
            </a:r>
            <a:r>
              <a:rPr lang="en-US" dirty="0" smtClean="0"/>
              <a:t>determine the network architecture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second and more difficult challenge</a:t>
            </a:r>
          </a:p>
          <a:p>
            <a:r>
              <a:rPr lang="en-US" dirty="0" smtClean="0"/>
              <a:t>is the biological interpretability of the results.</a:t>
            </a:r>
          </a:p>
          <a:p>
            <a:r>
              <a:rPr lang="en-US" dirty="0" smtClean="0"/>
              <a:t>Can we really distinguish regulation</a:t>
            </a:r>
          </a:p>
          <a:p>
            <a:r>
              <a:rPr lang="en-US" dirty="0" smtClean="0"/>
              <a:t>from </a:t>
            </a:r>
            <a:r>
              <a:rPr lang="en-US" dirty="0" err="1" smtClean="0"/>
              <a:t>coexpression</a:t>
            </a:r>
            <a:r>
              <a:rPr lang="en-US" dirty="0" smtClean="0"/>
              <a:t>? Do these methods discover</a:t>
            </a:r>
          </a:p>
          <a:p>
            <a:r>
              <a:rPr lang="en-US" dirty="0" smtClean="0"/>
              <a:t>direct or indirect regulation? How do</a:t>
            </a:r>
          </a:p>
          <a:p>
            <a:r>
              <a:rPr lang="en-US" dirty="0" smtClean="0"/>
              <a:t>unobserved posttranscriptional events affect</a:t>
            </a:r>
          </a:p>
          <a:p>
            <a:r>
              <a:rPr lang="en-US" dirty="0" smtClean="0"/>
              <a:t>the conclusions?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Networks</a:t>
            </a:r>
            <a:endParaRPr lang="en-US" dirty="0"/>
          </a:p>
        </p:txBody>
      </p:sp>
      <p:sp>
        <p:nvSpPr>
          <p:cNvPr id="3" name="Content Placeholder 2"/>
          <p:cNvSpPr>
            <a:spLocks noGrp="1"/>
          </p:cNvSpPr>
          <p:nvPr>
            <p:ph idx="1"/>
          </p:nvPr>
        </p:nvSpPr>
        <p:spPr/>
        <p:txBody>
          <a:bodyPr>
            <a:normAutofit lnSpcReduction="10000"/>
          </a:bodyPr>
          <a:lstStyle/>
          <a:p>
            <a:r>
              <a:rPr lang="en-US" dirty="0" smtClean="0"/>
              <a:t>The second and more difficult challenge</a:t>
            </a:r>
          </a:p>
          <a:p>
            <a:r>
              <a:rPr lang="en-US" dirty="0" smtClean="0"/>
              <a:t>is the biological interpretability of the results.</a:t>
            </a:r>
          </a:p>
          <a:p>
            <a:r>
              <a:rPr lang="en-US" dirty="0" smtClean="0"/>
              <a:t>Can we really distinguish regulation</a:t>
            </a:r>
          </a:p>
          <a:p>
            <a:r>
              <a:rPr lang="en-US" dirty="0" smtClean="0"/>
              <a:t>from </a:t>
            </a:r>
            <a:r>
              <a:rPr lang="en-US" dirty="0" err="1" smtClean="0"/>
              <a:t>coexpression</a:t>
            </a:r>
            <a:r>
              <a:rPr lang="en-US" dirty="0" smtClean="0"/>
              <a:t>? Do these methods discover</a:t>
            </a:r>
          </a:p>
          <a:p>
            <a:r>
              <a:rPr lang="en-US" dirty="0" smtClean="0"/>
              <a:t>direct or indirect regulation? How do</a:t>
            </a:r>
          </a:p>
          <a:p>
            <a:r>
              <a:rPr lang="en-US" dirty="0" smtClean="0"/>
              <a:t>unobserved posttranscriptional events affect</a:t>
            </a:r>
          </a:p>
          <a:p>
            <a:r>
              <a:rPr lang="en-US" dirty="0" smtClean="0"/>
              <a:t>the conclusions? (Nature Genetics)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Demo</a:t>
            </a:r>
            <a:endParaRPr lang="en-US" dirty="0"/>
          </a:p>
        </p:txBody>
      </p:sp>
      <p:pic>
        <p:nvPicPr>
          <p:cNvPr id="1026" name="Picture 2"/>
          <p:cNvPicPr>
            <a:picLocks noChangeAspect="1" noChangeArrowheads="1"/>
          </p:cNvPicPr>
          <p:nvPr/>
        </p:nvPicPr>
        <p:blipFill>
          <a:blip r:embed="rId3"/>
          <a:srcRect/>
          <a:stretch>
            <a:fillRect/>
          </a:stretch>
        </p:blipFill>
        <p:spPr bwMode="auto">
          <a:xfrm>
            <a:off x="69850" y="990600"/>
            <a:ext cx="9074150" cy="5054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A regulatory module is a set of genes that are regulated in convert by a shared regulation program.</a:t>
            </a:r>
          </a:p>
          <a:p>
            <a:pPr>
              <a:buNone/>
            </a:pPr>
            <a:endParaRPr lang="en-US" dirty="0" smtClean="0"/>
          </a:p>
          <a:p>
            <a:pPr>
              <a:buNone/>
            </a:pPr>
            <a:r>
              <a:rPr lang="en-US" dirty="0" smtClean="0"/>
              <a:t>A regulation program specifies the behavior of the genes in the module as a function of the expression level of a small set of regulators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Inputs: a gene expression data set and</a:t>
            </a:r>
          </a:p>
          <a:p>
            <a:r>
              <a:rPr lang="en-US" dirty="0" smtClean="0"/>
              <a:t> a large precompiled set of candidate regulatory genes for the corresponding organism (independent of data set) containing both know and putative transcription factors and signal transduction molecules</a:t>
            </a:r>
          </a:p>
          <a:p>
            <a:r>
              <a:rPr lang="en-US" dirty="0" smtClean="0"/>
              <a:t>Goal: search for a partition of genes into modules and for a regulation program for each module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Output: a list of modules and associated regulation programs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Results: apply the method to Yeast gene expression data set consisting of 2355 genes and 173 arrays. </a:t>
            </a:r>
          </a:p>
          <a:p>
            <a:r>
              <a:rPr lang="en-US" dirty="0" smtClean="0"/>
              <a:t>Each inferred modules contained a functionally coherent set of genes  (metabolic pathways, oxidative stress, cell cycle-related processes, etc)</a:t>
            </a:r>
          </a:p>
          <a:p>
            <a:r>
              <a:rPr lang="en-US" dirty="0" smtClean="0"/>
              <a:t>Many module has a match between predicted regulator and its known </a:t>
            </a:r>
            <a:r>
              <a:rPr lang="en-US" dirty="0" err="1" smtClean="0"/>
              <a:t>cis</a:t>
            </a:r>
            <a:r>
              <a:rPr lang="en-US" dirty="0" smtClean="0"/>
              <a:t>-regulatory binding motif.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second and more difficult challenge</a:t>
            </a:r>
          </a:p>
          <a:p>
            <a:r>
              <a:rPr lang="en-US" dirty="0" smtClean="0"/>
              <a:t>is the biological interpretability of the results.</a:t>
            </a:r>
          </a:p>
          <a:p>
            <a:r>
              <a:rPr lang="en-US" dirty="0" smtClean="0"/>
              <a:t>Can we really distinguish regulation</a:t>
            </a:r>
          </a:p>
          <a:p>
            <a:r>
              <a:rPr lang="en-US" dirty="0" smtClean="0"/>
              <a:t>from </a:t>
            </a:r>
            <a:r>
              <a:rPr lang="en-US" dirty="0" err="1" smtClean="0"/>
              <a:t>coexpression</a:t>
            </a:r>
            <a:r>
              <a:rPr lang="en-US" dirty="0" smtClean="0"/>
              <a:t>? Do these methods discover</a:t>
            </a:r>
          </a:p>
          <a:p>
            <a:r>
              <a:rPr lang="en-US" dirty="0" smtClean="0"/>
              <a:t>direct or indirect regulation? How do</a:t>
            </a:r>
          </a:p>
          <a:p>
            <a:r>
              <a:rPr lang="en-US" dirty="0" smtClean="0"/>
              <a:t>unobserved posttranscriptional events affect</a:t>
            </a:r>
          </a:p>
          <a:p>
            <a:r>
              <a:rPr lang="en-US" dirty="0" smtClean="0"/>
              <a:t>the conclusions?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Verification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second and more difficult challenge</a:t>
            </a:r>
          </a:p>
          <a:p>
            <a:r>
              <a:rPr lang="en-US" dirty="0" smtClean="0"/>
              <a:t>is the biological interpretability of the results.</a:t>
            </a:r>
          </a:p>
          <a:p>
            <a:r>
              <a:rPr lang="en-US" dirty="0" smtClean="0"/>
              <a:t>Can we really distinguish regulation</a:t>
            </a:r>
          </a:p>
          <a:p>
            <a:r>
              <a:rPr lang="en-US" dirty="0" smtClean="0"/>
              <a:t>from </a:t>
            </a:r>
            <a:r>
              <a:rPr lang="en-US" dirty="0" err="1" smtClean="0"/>
              <a:t>coexpression</a:t>
            </a:r>
            <a:r>
              <a:rPr lang="en-US" dirty="0" smtClean="0"/>
              <a:t>? Do these methods discover</a:t>
            </a:r>
          </a:p>
          <a:p>
            <a:r>
              <a:rPr lang="en-US" dirty="0" smtClean="0"/>
              <a:t>direct or indirect regulation? How do</a:t>
            </a:r>
          </a:p>
          <a:p>
            <a:r>
              <a:rPr lang="en-US" dirty="0" smtClean="0"/>
              <a:t>unobserved posttranscriptional events affect</a:t>
            </a:r>
          </a:p>
          <a:p>
            <a:r>
              <a:rPr lang="en-US" dirty="0" smtClean="0"/>
              <a:t>the conclusions? The second and more difficult challenge</a:t>
            </a:r>
          </a:p>
          <a:p>
            <a:r>
              <a:rPr lang="en-US" dirty="0" smtClean="0"/>
              <a:t>is the biological interpretability of the results.</a:t>
            </a:r>
          </a:p>
          <a:p>
            <a:r>
              <a:rPr lang="en-US" dirty="0" smtClean="0"/>
              <a:t>Can we really distinguish regulation</a:t>
            </a:r>
          </a:p>
          <a:p>
            <a:r>
              <a:rPr lang="en-US" dirty="0" smtClean="0"/>
              <a:t>from </a:t>
            </a:r>
            <a:r>
              <a:rPr lang="en-US" dirty="0" err="1" smtClean="0"/>
              <a:t>coexpression</a:t>
            </a:r>
            <a:r>
              <a:rPr lang="en-US" dirty="0" smtClean="0"/>
              <a:t>? Do these methods discover</a:t>
            </a:r>
          </a:p>
          <a:p>
            <a:r>
              <a:rPr lang="en-US" dirty="0" smtClean="0"/>
              <a:t>direct or indirect regulation? How do</a:t>
            </a:r>
          </a:p>
          <a:p>
            <a:r>
              <a:rPr lang="en-US" dirty="0" smtClean="0"/>
              <a:t>unobserved posttranscriptional events affect</a:t>
            </a:r>
          </a:p>
          <a:p>
            <a:r>
              <a:rPr lang="en-US" dirty="0" smtClean="0"/>
              <a:t>the conclusions?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357313" y="457200"/>
            <a:ext cx="6429375" cy="59436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a:t>
            </a:r>
            <a:endParaRPr lang="en-US" dirty="0"/>
          </a:p>
        </p:txBody>
      </p:sp>
      <p:pic>
        <p:nvPicPr>
          <p:cNvPr id="2050" name="Picture 2"/>
          <p:cNvPicPr>
            <a:picLocks noChangeAspect="1" noChangeArrowheads="1"/>
          </p:cNvPicPr>
          <p:nvPr/>
        </p:nvPicPr>
        <p:blipFill>
          <a:blip r:embed="rId3"/>
          <a:srcRect/>
          <a:stretch>
            <a:fillRect/>
          </a:stretch>
        </p:blipFill>
        <p:spPr bwMode="auto">
          <a:xfrm>
            <a:off x="1219200" y="1219200"/>
            <a:ext cx="6276975" cy="50768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1600199" y="609600"/>
            <a:ext cx="6663695" cy="5734050"/>
          </a:xfrm>
          <a:prstGeom prst="rect">
            <a:avLst/>
          </a:prstGeom>
          <a:noFill/>
          <a:ln w="9525">
            <a:noFill/>
            <a:miter lim="800000"/>
            <a:headEnd/>
            <a:tailEnd/>
          </a:ln>
          <a:effectLst/>
        </p:spPr>
      </p:pic>
      <p:sp>
        <p:nvSpPr>
          <p:cNvPr id="5" name="TextBox 4"/>
          <p:cNvSpPr txBox="1"/>
          <p:nvPr/>
        </p:nvSpPr>
        <p:spPr>
          <a:xfrm>
            <a:off x="0" y="2362200"/>
            <a:ext cx="1618264" cy="646331"/>
          </a:xfrm>
          <a:prstGeom prst="rect">
            <a:avLst/>
          </a:prstGeom>
          <a:noFill/>
        </p:spPr>
        <p:txBody>
          <a:bodyPr wrap="none" rtlCol="0">
            <a:spAutoFit/>
          </a:bodyPr>
          <a:lstStyle/>
          <a:p>
            <a:r>
              <a:rPr lang="en-US" b="1" dirty="0" smtClean="0"/>
              <a:t>Row: genes</a:t>
            </a:r>
          </a:p>
          <a:p>
            <a:r>
              <a:rPr lang="en-US" b="1" dirty="0" smtClean="0"/>
              <a:t>Column: arrays</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Module Content and Regulation Program</a:t>
            </a:r>
            <a:endParaRPr lang="en-US" dirty="0"/>
          </a:p>
        </p:txBody>
      </p:sp>
      <p:sp>
        <p:nvSpPr>
          <p:cNvPr id="6" name="Content Placeholder 5"/>
          <p:cNvSpPr>
            <a:spLocks noGrp="1"/>
          </p:cNvSpPr>
          <p:nvPr>
            <p:ph idx="1"/>
          </p:nvPr>
        </p:nvSpPr>
        <p:spPr/>
        <p:txBody>
          <a:bodyPr/>
          <a:lstStyle/>
          <a:p>
            <a:r>
              <a:rPr lang="en-US" dirty="0" smtClean="0"/>
              <a:t>We evaluate all 50 modules to test whether the proteins encoded by genes in the same module had related functions. We scored the functional/biological coherence of each module according to percentage of its genes covered by annotations. Most of modules had a coherence level above 50%.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in molecular biology is </a:t>
            </a:r>
            <a:r>
              <a:rPr lang="en-US" dirty="0" smtClean="0"/>
              <a:t>undergoing a </a:t>
            </a:r>
            <a:r>
              <a:rPr lang="en-US" dirty="0"/>
              <a:t>revolution</a:t>
            </a:r>
          </a:p>
        </p:txBody>
      </p:sp>
      <p:sp>
        <p:nvSpPr>
          <p:cNvPr id="3" name="Content Placeholder 2"/>
          <p:cNvSpPr>
            <a:spLocks noGrp="1"/>
          </p:cNvSpPr>
          <p:nvPr>
            <p:ph idx="1"/>
          </p:nvPr>
        </p:nvSpPr>
        <p:spPr>
          <a:xfrm>
            <a:off x="609600" y="1752600"/>
            <a:ext cx="8229600" cy="4525963"/>
          </a:xfrm>
        </p:spPr>
        <p:txBody>
          <a:bodyPr/>
          <a:lstStyle/>
          <a:p>
            <a:r>
              <a:rPr lang="en-US" dirty="0"/>
              <a:t>mRNA transcript </a:t>
            </a:r>
            <a:r>
              <a:rPr lang="en-US" dirty="0" smtClean="0"/>
              <a:t>quantities</a:t>
            </a:r>
          </a:p>
          <a:p>
            <a:r>
              <a:rPr lang="en-US" dirty="0" smtClean="0"/>
              <a:t>protein-protein</a:t>
            </a:r>
          </a:p>
          <a:p>
            <a:r>
              <a:rPr lang="en-US" dirty="0"/>
              <a:t>protein-DNA </a:t>
            </a:r>
            <a:r>
              <a:rPr lang="en-US" dirty="0" smtClean="0"/>
              <a:t>interactions</a:t>
            </a:r>
          </a:p>
          <a:p>
            <a:r>
              <a:rPr lang="en-US" dirty="0"/>
              <a:t>chromatin </a:t>
            </a:r>
            <a:r>
              <a:rPr lang="en-US" dirty="0" smtClean="0"/>
              <a:t>structure</a:t>
            </a:r>
          </a:p>
          <a:p>
            <a:r>
              <a:rPr lang="en-US" dirty="0" smtClean="0"/>
              <a:t>Protein quantities</a:t>
            </a:r>
          </a:p>
          <a:p>
            <a:r>
              <a:rPr lang="en-US" dirty="0" smtClean="0"/>
              <a:t>Protein localization</a:t>
            </a:r>
          </a:p>
          <a:p>
            <a:r>
              <a:rPr lang="en-US" dirty="0" smtClean="0"/>
              <a:t>Protein modification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3"/>
          <a:srcRect/>
          <a:stretch>
            <a:fillRect/>
          </a:stretch>
        </p:blipFill>
        <p:spPr bwMode="auto">
          <a:xfrm>
            <a:off x="1524000" y="0"/>
            <a:ext cx="6102463" cy="658216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srcRect/>
          <a:stretch>
            <a:fillRect/>
          </a:stretch>
        </p:blipFill>
        <p:spPr bwMode="auto">
          <a:xfrm>
            <a:off x="4800600" y="2514600"/>
            <a:ext cx="3672179" cy="2452687"/>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838200" y="381000"/>
            <a:ext cx="3200400" cy="6038491"/>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838200" y="1981200"/>
            <a:ext cx="7458075" cy="399097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regulators</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Compiled a set of 466 candidate regulators annotated in Yeast Genome and Proteome databases</a:t>
            </a:r>
          </a:p>
          <a:p>
            <a:r>
              <a:rPr lang="en-US" dirty="0" smtClean="0"/>
              <a:t>Use Yeast gene expression data set </a:t>
            </a:r>
            <a:r>
              <a:rPr lang="en-US" dirty="0" err="1" smtClean="0"/>
              <a:t>conisting</a:t>
            </a:r>
            <a:r>
              <a:rPr lang="en-US" dirty="0" smtClean="0"/>
              <a:t> of 173 microarrays that measure </a:t>
            </a:r>
            <a:r>
              <a:rPr lang="en-US" dirty="0" err="1" smtClean="0"/>
              <a:t>responsts</a:t>
            </a:r>
            <a:r>
              <a:rPr lang="en-US" dirty="0" smtClean="0"/>
              <a:t> to various stress conditions. We downloaded these data in log (base 2) ratio to control format from Stanford </a:t>
            </a:r>
            <a:r>
              <a:rPr lang="en-US" dirty="0" err="1" smtClean="0"/>
              <a:t>Microarry</a:t>
            </a:r>
            <a:r>
              <a:rPr lang="en-US" dirty="0" smtClean="0"/>
              <a:t> Database. Chose a subset of 2355 genes that have a significant change in gene expression under the measured stress conditions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Protein annotations: downloaded Gene Ontology and Munich Information center for Protein Sequence (MIPS) function and KEGG.</a:t>
            </a:r>
          </a:p>
          <a:p>
            <a:r>
              <a:rPr lang="en-US" dirty="0" smtClean="0"/>
              <a:t>Regulation program: context (</a:t>
            </a:r>
            <a:r>
              <a:rPr lang="en-US" dirty="0" err="1" smtClean="0"/>
              <a:t>upregulation</a:t>
            </a:r>
            <a:r>
              <a:rPr lang="en-US" dirty="0" smtClean="0"/>
              <a:t>, no change, down regulation). Regression tree (decision nodes and leaf nodes); the model semantics is that given a gene g in the module and an array a in a context, the probability of observing some expression value for a gene in array is governed by the normal </a:t>
            </a:r>
            <a:r>
              <a:rPr lang="en-US" dirty="0" err="1" smtClean="0"/>
              <a:t>distributino</a:t>
            </a:r>
            <a:r>
              <a:rPr lang="en-US" dirty="0" smtClean="0"/>
              <a:t> specified for the context.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Module Networks</a:t>
            </a:r>
            <a:endParaRPr lang="en-US" dirty="0"/>
          </a:p>
        </p:txBody>
      </p:sp>
      <p:sp>
        <p:nvSpPr>
          <p:cNvPr id="3" name="Content Placeholder 2"/>
          <p:cNvSpPr>
            <a:spLocks noGrp="1"/>
          </p:cNvSpPr>
          <p:nvPr>
            <p:ph idx="1"/>
          </p:nvPr>
        </p:nvSpPr>
        <p:spPr/>
        <p:txBody>
          <a:bodyPr/>
          <a:lstStyle/>
          <a:p>
            <a:r>
              <a:rPr lang="en-US" dirty="0" smtClean="0"/>
              <a:t>In each iteration, the procedure searches for a regulation program for each module and then reassign each gene to the module whose program best predicts its behavior. Repeated until it converges. </a:t>
            </a:r>
          </a:p>
          <a:p>
            <a:r>
              <a:rPr lang="en-US" dirty="0" smtClean="0"/>
              <a:t>Search for the model with the highest score by using the EM algorithm.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M-Step: given a partition of genes into modules and learns the best regulation program (regression tree) fro each module. The regulation program is learned through a combinatorial search over the space of trees. The tree is grown from the root to its leaves. At any given node, the query that best partitions the gene expression into two distinct distribution is chosen.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E-step: given the inferred regulation programs, we determine the module whose associated regulation program best predicts each gene’s behavior. Select the module whose program gives the gene’s </a:t>
            </a:r>
            <a:r>
              <a:rPr lang="en-US" dirty="0" err="1" smtClean="0"/>
              <a:t>expresson</a:t>
            </a:r>
            <a:r>
              <a:rPr lang="en-US" dirty="0" smtClean="0"/>
              <a:t> profile the highest probability and re-assign the gene to this module.</a:t>
            </a:r>
          </a:p>
          <a:p>
            <a:r>
              <a:rPr lang="en-US" dirty="0" smtClean="0"/>
              <a:t>We initialize our modules to 50 clusters using </a:t>
            </a:r>
            <a:r>
              <a:rPr lang="en-US" dirty="0" err="1" smtClean="0"/>
              <a:t>Pcluster</a:t>
            </a:r>
            <a:r>
              <a:rPr lang="en-US" dirty="0" smtClean="0"/>
              <a:t>, a </a:t>
            </a:r>
            <a:r>
              <a:rPr lang="en-US" dirty="0" err="1" smtClean="0"/>
              <a:t>hierahical</a:t>
            </a:r>
            <a:r>
              <a:rPr lang="en-US" dirty="0" smtClean="0"/>
              <a:t> agglomerative clustering. We then applied the EM algorithm to this starting point, refining both the gene </a:t>
            </a:r>
            <a:r>
              <a:rPr lang="en-US" dirty="0" err="1" smtClean="0"/>
              <a:t>partitioin</a:t>
            </a:r>
            <a:r>
              <a:rPr lang="en-US" dirty="0" smtClean="0"/>
              <a:t> and the regulatory program.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statistical significance of modules	</a:t>
            </a:r>
            <a:endParaRPr lang="en-US" dirty="0"/>
          </a:p>
        </p:txBody>
      </p:sp>
      <p:sp>
        <p:nvSpPr>
          <p:cNvPr id="3" name="Content Placeholder 2"/>
          <p:cNvSpPr>
            <a:spLocks noGrp="1"/>
          </p:cNvSpPr>
          <p:nvPr>
            <p:ph idx="1"/>
          </p:nvPr>
        </p:nvSpPr>
        <p:spPr/>
        <p:txBody>
          <a:bodyPr/>
          <a:lstStyle/>
          <a:p>
            <a:r>
              <a:rPr lang="en-US" dirty="0" smtClean="0"/>
              <a:t>All of the statistical evaluations were done and visualized in </a:t>
            </a:r>
            <a:r>
              <a:rPr lang="en-US" dirty="0" err="1" smtClean="0"/>
              <a:t>GeneXPress</a:t>
            </a:r>
            <a:r>
              <a:rPr lang="en-US" dirty="0" smtClean="0"/>
              <a:t>. The tool can evaluate the output of any clustering program for enrichment of gene annotations and motifs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enrichment</a:t>
            </a:r>
            <a:endParaRPr lang="en-US" dirty="0"/>
          </a:p>
        </p:txBody>
      </p:sp>
      <p:sp>
        <p:nvSpPr>
          <p:cNvPr id="3" name="Content Placeholder 2"/>
          <p:cNvSpPr>
            <a:spLocks noGrp="1"/>
          </p:cNvSpPr>
          <p:nvPr>
            <p:ph idx="1"/>
          </p:nvPr>
        </p:nvSpPr>
        <p:spPr/>
        <p:txBody>
          <a:bodyPr/>
          <a:lstStyle/>
          <a:p>
            <a:r>
              <a:rPr lang="en-US" dirty="0" smtClean="0"/>
              <a:t>We associated each gene with the processes in which it participates. Resulted in 923 GO categories, 208 MIPS categories, and 87 KEGG pathways. For each module and for each annotation, we calculated the </a:t>
            </a:r>
            <a:r>
              <a:rPr lang="en-US" dirty="0" err="1" smtClean="0"/>
              <a:t>fration</a:t>
            </a:r>
            <a:r>
              <a:rPr lang="en-US" dirty="0" smtClean="0"/>
              <a:t> of genes in the module associated with that </a:t>
            </a:r>
            <a:r>
              <a:rPr lang="en-US" dirty="0" err="1" smtClean="0"/>
              <a:t>annotaiton</a:t>
            </a:r>
            <a:r>
              <a:rPr lang="en-US" dirty="0" smtClean="0"/>
              <a:t> and used the </a:t>
            </a:r>
            <a:r>
              <a:rPr lang="en-US" dirty="0" err="1" smtClean="0"/>
              <a:t>hypergeometric</a:t>
            </a:r>
            <a:r>
              <a:rPr lang="en-US" dirty="0" smtClean="0"/>
              <a:t> distribution to calculate a P value for this fraction.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Provide methodologies for transforming high-throughput heterogeneous data sets into biological insights about the underlying mechanisms</a:t>
            </a:r>
          </a:p>
          <a:p>
            <a:r>
              <a:rPr lang="en-US" dirty="0" smtClean="0"/>
              <a:t>Data is noisy</a:t>
            </a:r>
          </a:p>
          <a:p>
            <a:r>
              <a:rPr lang="en-US" dirty="0" smtClean="0"/>
              <a:t>Data integration</a:t>
            </a:r>
          </a:p>
          <a:p>
            <a:r>
              <a:rPr lang="en-US" dirty="0" smtClean="0"/>
              <a:t>Generate Hypothesis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Promoter Analysis</a:t>
            </a:r>
            <a:endParaRPr lang="en-US" dirty="0"/>
          </a:p>
        </p:txBody>
      </p:sp>
      <p:sp>
        <p:nvSpPr>
          <p:cNvPr id="3" name="Content Placeholder 2"/>
          <p:cNvSpPr>
            <a:spLocks noGrp="1"/>
          </p:cNvSpPr>
          <p:nvPr>
            <p:ph idx="1"/>
          </p:nvPr>
        </p:nvSpPr>
        <p:spPr/>
        <p:txBody>
          <a:bodyPr/>
          <a:lstStyle/>
          <a:p>
            <a:r>
              <a:rPr lang="en-US" dirty="0" smtClean="0"/>
              <a:t>We search for motifs (represented as Position-Specific Scoring Matrices) within 500 </a:t>
            </a:r>
            <a:r>
              <a:rPr lang="en-US" dirty="0" err="1" smtClean="0"/>
              <a:t>bp</a:t>
            </a:r>
            <a:r>
              <a:rPr lang="en-US" dirty="0" smtClean="0"/>
              <a:t> upstream of each gene.  We downloaded TRANSFAC, containing 34 known function </a:t>
            </a:r>
            <a:r>
              <a:rPr lang="en-US" dirty="0" err="1" smtClean="0"/>
              <a:t>cis</a:t>
            </a:r>
            <a:r>
              <a:rPr lang="en-US" dirty="0" smtClean="0"/>
              <a:t>-regulatory motifs. We also use a motif finder to find 50 potentially novel motifs.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 Combination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searched for statistically significant </a:t>
            </a:r>
            <a:r>
              <a:rPr lang="en-US" dirty="0" err="1" smtClean="0"/>
              <a:t>occurences</a:t>
            </a:r>
            <a:r>
              <a:rPr lang="en-US" dirty="0" smtClean="0"/>
              <a:t> of motif pairs. We constructed a motif pair attribute, which assigns a “true” value for each gene if and on if both motifs of the pair are found in the upstream region of that gene. For each module and for each motif pair attribute, we calculated the fraction of genes in the module associated with that attribute and used the </a:t>
            </a:r>
            <a:r>
              <a:rPr lang="en-US" dirty="0" err="1" smtClean="0"/>
              <a:t>hypergeometric</a:t>
            </a:r>
            <a:r>
              <a:rPr lang="en-US" dirty="0" smtClean="0"/>
              <a:t> distribution to calculate a P value for this fraction.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 Annotations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We associate </a:t>
            </a:r>
            <a:r>
              <a:rPr lang="en-US" dirty="0" err="1" smtClean="0"/>
              <a:t>regulatros</a:t>
            </a:r>
            <a:r>
              <a:rPr lang="en-US" dirty="0" smtClean="0"/>
              <a:t> with </a:t>
            </a:r>
            <a:r>
              <a:rPr lang="en-US" dirty="0" err="1" smtClean="0"/>
              <a:t>annotaions</a:t>
            </a:r>
            <a:r>
              <a:rPr lang="en-US" dirty="0" smtClean="0"/>
              <a:t> and binding sites in he same way we </a:t>
            </a:r>
            <a:r>
              <a:rPr lang="en-US" dirty="0" err="1" smtClean="0"/>
              <a:t>assocte</a:t>
            </a:r>
            <a:r>
              <a:rPr lang="en-US" dirty="0" smtClean="0"/>
              <a:t> with these attributes to the modules. Because a regulator may regulate more than one module, its targets consist of the </a:t>
            </a:r>
            <a:r>
              <a:rPr lang="en-US" dirty="0" err="1" smtClean="0"/>
              <a:t>unioin</a:t>
            </a:r>
            <a:r>
              <a:rPr lang="en-US" dirty="0" smtClean="0"/>
              <a:t> of the genes in all modules predicted to be regulated by that regulator. We tested the targets of each regulator for enrichment of the same motifs and gene annotations as above using the </a:t>
            </a:r>
            <a:r>
              <a:rPr lang="en-US" dirty="0" err="1" smtClean="0"/>
              <a:t>hypergeometric</a:t>
            </a:r>
            <a:r>
              <a:rPr lang="en-US" dirty="0" smtClean="0"/>
              <a:t> </a:t>
            </a:r>
            <a:r>
              <a:rPr lang="en-US" smtClean="0"/>
              <a:t>P value.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Networks – Gene Regulatory Networks</a:t>
            </a:r>
            <a:endParaRPr lang="en-US" dirty="0"/>
          </a:p>
        </p:txBody>
      </p:sp>
      <p:pic>
        <p:nvPicPr>
          <p:cNvPr id="1026" name="Picture 2"/>
          <p:cNvPicPr>
            <a:picLocks noChangeAspect="1" noChangeArrowheads="1"/>
          </p:cNvPicPr>
          <p:nvPr/>
        </p:nvPicPr>
        <p:blipFill>
          <a:blip r:embed="rId3"/>
          <a:srcRect/>
          <a:stretch>
            <a:fillRect/>
          </a:stretch>
        </p:blipFill>
        <p:spPr bwMode="auto">
          <a:xfrm>
            <a:off x="685800" y="1905000"/>
            <a:ext cx="7626350" cy="3886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1804988" y="381000"/>
            <a:ext cx="5534025" cy="630078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Transduction Network</a:t>
            </a:r>
            <a:endParaRPr lang="en-US" dirty="0"/>
          </a:p>
        </p:txBody>
      </p:sp>
      <p:pic>
        <p:nvPicPr>
          <p:cNvPr id="3074" name="Picture 2"/>
          <p:cNvPicPr>
            <a:picLocks noChangeAspect="1" noChangeArrowheads="1"/>
          </p:cNvPicPr>
          <p:nvPr/>
        </p:nvPicPr>
        <p:blipFill>
          <a:blip r:embed="rId3"/>
          <a:srcRect/>
          <a:stretch>
            <a:fillRect/>
          </a:stretch>
        </p:blipFill>
        <p:spPr bwMode="auto">
          <a:xfrm>
            <a:off x="914400" y="1371600"/>
            <a:ext cx="7695230" cy="52165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Interaction Network</a:t>
            </a:r>
            <a:endParaRPr lang="en-US" dirty="0"/>
          </a:p>
        </p:txBody>
      </p:sp>
      <p:pic>
        <p:nvPicPr>
          <p:cNvPr id="4098" name="Picture 2"/>
          <p:cNvPicPr>
            <a:picLocks noChangeAspect="1" noChangeArrowheads="1"/>
          </p:cNvPicPr>
          <p:nvPr/>
        </p:nvPicPr>
        <p:blipFill>
          <a:blip r:embed="rId3"/>
          <a:srcRect/>
          <a:stretch>
            <a:fillRect/>
          </a:stretch>
        </p:blipFill>
        <p:spPr bwMode="auto">
          <a:xfrm>
            <a:off x="152400" y="1676400"/>
            <a:ext cx="8648095" cy="40862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1862</Words>
  <Application>Microsoft Office PowerPoint</Application>
  <PresentationFormat>On-screen Show (4:3)</PresentationFormat>
  <Paragraphs>209</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Inferring Cellular Networks Using Probabilistic Graphical Models</vt:lpstr>
      <vt:lpstr>Bayesian Network Software</vt:lpstr>
      <vt:lpstr>Demo</vt:lpstr>
      <vt:lpstr>Research in molecular biology is undergoing a revolution</vt:lpstr>
      <vt:lpstr>Challenge</vt:lpstr>
      <vt:lpstr>Biological Networks – Gene Regulatory Networks</vt:lpstr>
      <vt:lpstr>Slide 7</vt:lpstr>
      <vt:lpstr>Signal Transduction Network</vt:lpstr>
      <vt:lpstr>Protein Interaction Network</vt:lpstr>
      <vt:lpstr>Model-Based Approaches VS Procedure Approaches</vt:lpstr>
      <vt:lpstr>Probabilistic Models</vt:lpstr>
      <vt:lpstr>Modeling Examples</vt:lpstr>
      <vt:lpstr>Advantages</vt:lpstr>
      <vt:lpstr>Infer Gene Regulatory Network from Gene Expression Data</vt:lpstr>
      <vt:lpstr>Model for gene expression and cis-regulatory elements</vt:lpstr>
      <vt:lpstr>Random Variables </vt:lpstr>
      <vt:lpstr>Regular Bayesian Networks</vt:lpstr>
      <vt:lpstr>Conditional Distribution</vt:lpstr>
      <vt:lpstr>Learning Models from Data</vt:lpstr>
      <vt:lpstr>Slide 20</vt:lpstr>
      <vt:lpstr>Slide 21</vt:lpstr>
      <vt:lpstr>Co-Regulation</vt:lpstr>
      <vt:lpstr>Regulatory Model</vt:lpstr>
      <vt:lpstr>Integration of Sequence and Expression Data</vt:lpstr>
      <vt:lpstr>Slide 25</vt:lpstr>
      <vt:lpstr>Data integration</vt:lpstr>
      <vt:lpstr>Reconstruction of Regulatory Networks</vt:lpstr>
      <vt:lpstr>Challenges</vt:lpstr>
      <vt:lpstr>Module Networks</vt:lpstr>
      <vt:lpstr>Slide 30</vt:lpstr>
      <vt:lpstr>Procedure</vt:lpstr>
      <vt:lpstr>Slide 32</vt:lpstr>
      <vt:lpstr>Slide 33</vt:lpstr>
      <vt:lpstr>Slide 34</vt:lpstr>
      <vt:lpstr>Experimental Verification</vt:lpstr>
      <vt:lpstr>Slide 36</vt:lpstr>
      <vt:lpstr>One Example</vt:lpstr>
      <vt:lpstr>Slide 38</vt:lpstr>
      <vt:lpstr>Evaluation of Module Content and Regulation Program</vt:lpstr>
      <vt:lpstr>Slide 40</vt:lpstr>
      <vt:lpstr>Slide 41</vt:lpstr>
      <vt:lpstr>Slide 42</vt:lpstr>
      <vt:lpstr>Candidate regulators</vt:lpstr>
      <vt:lpstr>Slide 44</vt:lpstr>
      <vt:lpstr>Learning Module Networks</vt:lpstr>
      <vt:lpstr>Slide 46</vt:lpstr>
      <vt:lpstr>Slide 47</vt:lpstr>
      <vt:lpstr>Evaluating statistical significance of modules </vt:lpstr>
      <vt:lpstr>Annotation enrichment</vt:lpstr>
      <vt:lpstr>Promoter Analysis</vt:lpstr>
      <vt:lpstr>Motif Combination </vt:lpstr>
      <vt:lpstr>Regulator Annotations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Inferring Cellular Networks Using Probabilistic Graphical Models</dc:title>
  <dc:creator> Jianlin Cheng</dc:creator>
  <cp:lastModifiedBy> Jianlin Cheng</cp:lastModifiedBy>
  <cp:revision>41</cp:revision>
  <dcterms:created xsi:type="dcterms:W3CDTF">2009-04-21T17:04:08Z</dcterms:created>
  <dcterms:modified xsi:type="dcterms:W3CDTF">2009-04-22T05:05:35Z</dcterms:modified>
</cp:coreProperties>
</file>