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unknown"/>
  <Default Extension="xlsx" ContentType="application/vnd.openxmlformats-officedocument.spreadsheetml.sheet"/>
  <Default Extension="vml" ContentType="application/vnd.openxmlformats-officedocument.vmlDrawi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embeddings/oleObject3.bin" ContentType="application/vnd.openxmlformats-officedocument.oleObject"/>
  <Override PartName="/ppt/notesSlides/notesSlide5.xml" ContentType="application/vnd.openxmlformats-officedocument.presentationml.notesSlide+xml"/>
  <Override PartName="/ppt/embeddings/oleObject4.bin" ContentType="application/vnd.openxmlformats-officedocument.oleObject"/>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69" r:id="rId2"/>
    <p:sldId id="491" r:id="rId3"/>
    <p:sldId id="395" r:id="rId4"/>
    <p:sldId id="257" r:id="rId5"/>
    <p:sldId id="462" r:id="rId6"/>
    <p:sldId id="399" r:id="rId7"/>
    <p:sldId id="378" r:id="rId8"/>
    <p:sldId id="388" r:id="rId9"/>
    <p:sldId id="514" r:id="rId10"/>
    <p:sldId id="492" r:id="rId11"/>
    <p:sldId id="494" r:id="rId12"/>
    <p:sldId id="380" r:id="rId13"/>
    <p:sldId id="489" r:id="rId14"/>
    <p:sldId id="468" r:id="rId15"/>
    <p:sldId id="470" r:id="rId16"/>
    <p:sldId id="471" r:id="rId17"/>
    <p:sldId id="472" r:id="rId18"/>
    <p:sldId id="473" r:id="rId19"/>
    <p:sldId id="477" r:id="rId20"/>
    <p:sldId id="478" r:id="rId21"/>
    <p:sldId id="480" r:id="rId22"/>
    <p:sldId id="481" r:id="rId23"/>
    <p:sldId id="482" r:id="rId24"/>
    <p:sldId id="483" r:id="rId25"/>
    <p:sldId id="484" r:id="rId26"/>
    <p:sldId id="485" r:id="rId27"/>
    <p:sldId id="486" r:id="rId28"/>
    <p:sldId id="490" r:id="rId29"/>
    <p:sldId id="495" r:id="rId30"/>
    <p:sldId id="497" r:id="rId31"/>
    <p:sldId id="498" r:id="rId32"/>
    <p:sldId id="499" r:id="rId33"/>
    <p:sldId id="500" r:id="rId34"/>
    <p:sldId id="501" r:id="rId35"/>
    <p:sldId id="496" r:id="rId36"/>
    <p:sldId id="502" r:id="rId37"/>
    <p:sldId id="503" r:id="rId38"/>
    <p:sldId id="504" r:id="rId39"/>
    <p:sldId id="505" r:id="rId40"/>
    <p:sldId id="506" r:id="rId41"/>
    <p:sldId id="507" r:id="rId42"/>
    <p:sldId id="509" r:id="rId43"/>
    <p:sldId id="510" r:id="rId44"/>
    <p:sldId id="511" r:id="rId45"/>
    <p:sldId id="512" r:id="rId46"/>
    <p:sldId id="513" r:id="rId47"/>
    <p:sldId id="37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32" autoAdjust="0"/>
  </p:normalViewPr>
  <p:slideViewPr>
    <p:cSldViewPr>
      <p:cViewPr>
        <p:scale>
          <a:sx n="81" d="100"/>
          <a:sy n="81" d="100"/>
        </p:scale>
        <p:origin x="-552"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496848112307"/>
          <c:y val="0.187748742009178"/>
          <c:w val="0.84417554267224"/>
          <c:h val="0.645079066661773"/>
        </c:manualLayout>
      </c:layout>
      <c:lineChart>
        <c:grouping val="standard"/>
        <c:varyColors val="0"/>
        <c:ser>
          <c:idx val="0"/>
          <c:order val="0"/>
          <c:tx>
            <c:strRef>
              <c:f>Sheet1!$B$1</c:f>
              <c:strCache>
                <c:ptCount val="1"/>
                <c:pt idx="0">
                  <c:v>LorDG </c:v>
                </c:pt>
              </c:strCache>
            </c:strRef>
          </c:tx>
          <c:spPr>
            <a:ln w="28575" cap="rnd">
              <a:solidFill>
                <a:srgbClr val="FF0000"/>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Sheet1!$B$2:$B$21</c:f>
              <c:numCache>
                <c:formatCode>General</c:formatCode>
                <c:ptCount val="20"/>
                <c:pt idx="0">
                  <c:v>0.897358781547144</c:v>
                </c:pt>
                <c:pt idx="1">
                  <c:v>0.983150348550492</c:v>
                </c:pt>
                <c:pt idx="2">
                  <c:v>0.985966267705756</c:v>
                </c:pt>
                <c:pt idx="3">
                  <c:v>0.987965192073227</c:v>
                </c:pt>
                <c:pt idx="4">
                  <c:v>0.989539241151591</c:v>
                </c:pt>
                <c:pt idx="5">
                  <c:v>0.99459042688738</c:v>
                </c:pt>
                <c:pt idx="6">
                  <c:v>0.993864418828048</c:v>
                </c:pt>
                <c:pt idx="7">
                  <c:v>0.993487450490834</c:v>
                </c:pt>
                <c:pt idx="8">
                  <c:v>0.993842177189011</c:v>
                </c:pt>
                <c:pt idx="9">
                  <c:v>0.993799362326192</c:v>
                </c:pt>
                <c:pt idx="10">
                  <c:v>0.994913820492896</c:v>
                </c:pt>
                <c:pt idx="11">
                  <c:v>0.995501430168473</c:v>
                </c:pt>
                <c:pt idx="12">
                  <c:v>0.995905734052716</c:v>
                </c:pt>
                <c:pt idx="13">
                  <c:v>0.994693592189563</c:v>
                </c:pt>
                <c:pt idx="14">
                  <c:v>0.995006244145021</c:v>
                </c:pt>
                <c:pt idx="15">
                  <c:v>0.993919000384063</c:v>
                </c:pt>
                <c:pt idx="16">
                  <c:v>0.993443255546802</c:v>
                </c:pt>
                <c:pt idx="17">
                  <c:v>0.9961584028841</c:v>
                </c:pt>
                <c:pt idx="18">
                  <c:v>0.99653882957811</c:v>
                </c:pt>
                <c:pt idx="19">
                  <c:v>0.996757717325163</c:v>
                </c:pt>
              </c:numCache>
            </c:numRef>
          </c:val>
          <c:smooth val="0"/>
          <c:extLst xmlns:c16r2="http://schemas.microsoft.com/office/drawing/2015/06/chart">
            <c:ext xmlns:c16="http://schemas.microsoft.com/office/drawing/2014/chart" uri="{C3380CC4-5D6E-409C-BE32-E72D297353CC}">
              <c16:uniqueId val="{00000000-109F-4B20-9814-7D7A65B4E1D7}"/>
            </c:ext>
          </c:extLst>
        </c:ser>
        <c:ser>
          <c:idx val="2"/>
          <c:order val="1"/>
          <c:tx>
            <c:strRef>
              <c:f>Sheet1!$D$1</c:f>
              <c:strCache>
                <c:ptCount val="1"/>
                <c:pt idx="0">
                  <c:v>NMDS</c:v>
                </c:pt>
              </c:strCache>
            </c:strRef>
          </c:tx>
          <c:spPr>
            <a:ln w="28575" cap="rnd">
              <a:solidFill>
                <a:schemeClr val="accent3"/>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Sheet1!$D$2:$D$21</c:f>
              <c:numCache>
                <c:formatCode>General</c:formatCode>
                <c:ptCount val="20"/>
                <c:pt idx="0">
                  <c:v>0.251832355488673</c:v>
                </c:pt>
                <c:pt idx="1">
                  <c:v>0.56231740440034</c:v>
                </c:pt>
                <c:pt idx="2">
                  <c:v>0.649251716699928</c:v>
                </c:pt>
                <c:pt idx="3">
                  <c:v>0.72877889708338</c:v>
                </c:pt>
                <c:pt idx="4">
                  <c:v>0.707855195374018</c:v>
                </c:pt>
                <c:pt idx="5">
                  <c:v>0.738245669999512</c:v>
                </c:pt>
                <c:pt idx="6">
                  <c:v>0.748739636549605</c:v>
                </c:pt>
                <c:pt idx="7">
                  <c:v>0.75524892477965</c:v>
                </c:pt>
                <c:pt idx="8">
                  <c:v>0.777812906451304</c:v>
                </c:pt>
                <c:pt idx="9">
                  <c:v>0.792435954472599</c:v>
                </c:pt>
                <c:pt idx="10">
                  <c:v>0.794382791480117</c:v>
                </c:pt>
                <c:pt idx="11">
                  <c:v>0.786248189247764</c:v>
                </c:pt>
                <c:pt idx="12">
                  <c:v>0.800195454855969</c:v>
                </c:pt>
                <c:pt idx="13">
                  <c:v>0.813646500010675</c:v>
                </c:pt>
                <c:pt idx="14">
                  <c:v>0.814059642621345</c:v>
                </c:pt>
                <c:pt idx="15">
                  <c:v>0.809417683849419</c:v>
                </c:pt>
                <c:pt idx="16">
                  <c:v>0.821019198454549</c:v>
                </c:pt>
                <c:pt idx="17">
                  <c:v>0.826526868947783</c:v>
                </c:pt>
                <c:pt idx="18">
                  <c:v>0.814266295146489</c:v>
                </c:pt>
                <c:pt idx="19">
                  <c:v>0.823330306152647</c:v>
                </c:pt>
              </c:numCache>
            </c:numRef>
          </c:val>
          <c:smooth val="0"/>
          <c:extLst xmlns:c16r2="http://schemas.microsoft.com/office/drawing/2015/06/chart">
            <c:ext xmlns:c16="http://schemas.microsoft.com/office/drawing/2014/chart" uri="{C3380CC4-5D6E-409C-BE32-E72D297353CC}">
              <c16:uniqueId val="{00000002-109F-4B20-9814-7D7A65B4E1D7}"/>
            </c:ext>
          </c:extLst>
        </c:ser>
        <c:ser>
          <c:idx val="3"/>
          <c:order val="2"/>
          <c:tx>
            <c:strRef>
              <c:f>Sheet1!$E$1</c:f>
              <c:strCache>
                <c:ptCount val="1"/>
                <c:pt idx="0">
                  <c:v>MDS2</c:v>
                </c:pt>
              </c:strCache>
            </c:strRef>
          </c:tx>
          <c:spPr>
            <a:ln w="28575" cap="rnd">
              <a:solidFill>
                <a:schemeClr val="accent4"/>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Sheet1!$E$2:$E$21</c:f>
              <c:numCache>
                <c:formatCode>General</c:formatCode>
                <c:ptCount val="20"/>
                <c:pt idx="0">
                  <c:v>0.44695070585696</c:v>
                </c:pt>
                <c:pt idx="1">
                  <c:v>0.632386389981587</c:v>
                </c:pt>
                <c:pt idx="2">
                  <c:v>0.735427984795945</c:v>
                </c:pt>
                <c:pt idx="3">
                  <c:v>0.803166801767106</c:v>
                </c:pt>
                <c:pt idx="4">
                  <c:v>0.795387751686036</c:v>
                </c:pt>
                <c:pt idx="5">
                  <c:v>0.814413490230845</c:v>
                </c:pt>
                <c:pt idx="6">
                  <c:v>0.813771306633058</c:v>
                </c:pt>
                <c:pt idx="7">
                  <c:v>0.831737276497033</c:v>
                </c:pt>
                <c:pt idx="8">
                  <c:v>0.846845718180536</c:v>
                </c:pt>
                <c:pt idx="9">
                  <c:v>0.850780474665759</c:v>
                </c:pt>
                <c:pt idx="10">
                  <c:v>0.850264509862163</c:v>
                </c:pt>
                <c:pt idx="11">
                  <c:v>0.842883063303454</c:v>
                </c:pt>
                <c:pt idx="12">
                  <c:v>0.852999759168141</c:v>
                </c:pt>
                <c:pt idx="13">
                  <c:v>0.859195166871226</c:v>
                </c:pt>
                <c:pt idx="14">
                  <c:v>0.858212311293899</c:v>
                </c:pt>
                <c:pt idx="15">
                  <c:v>0.854085655704783</c:v>
                </c:pt>
                <c:pt idx="16">
                  <c:v>0.861252410841489</c:v>
                </c:pt>
                <c:pt idx="17">
                  <c:v>0.866187183544299</c:v>
                </c:pt>
                <c:pt idx="18">
                  <c:v>0.857173318804537</c:v>
                </c:pt>
                <c:pt idx="19">
                  <c:v>0.864302141538969</c:v>
                </c:pt>
              </c:numCache>
            </c:numRef>
          </c:val>
          <c:smooth val="0"/>
          <c:extLst xmlns:c16r2="http://schemas.microsoft.com/office/drawing/2015/06/chart">
            <c:ext xmlns:c16="http://schemas.microsoft.com/office/drawing/2014/chart" uri="{C3380CC4-5D6E-409C-BE32-E72D297353CC}">
              <c16:uniqueId val="{00000003-109F-4B20-9814-7D7A65B4E1D7}"/>
            </c:ext>
          </c:extLst>
        </c:ser>
        <c:ser>
          <c:idx val="4"/>
          <c:order val="3"/>
          <c:tx>
            <c:strRef>
              <c:f>Sheet1!$F$1</c:f>
              <c:strCache>
                <c:ptCount val="1"/>
                <c:pt idx="0">
                  <c:v>PM2</c:v>
                </c:pt>
              </c:strCache>
            </c:strRef>
          </c:tx>
          <c:spPr>
            <a:ln w="28575" cap="rnd">
              <a:solidFill>
                <a:schemeClr val="accent5"/>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Sheet1!$F$2:$F$21</c:f>
              <c:numCache>
                <c:formatCode>General</c:formatCode>
                <c:ptCount val="20"/>
                <c:pt idx="0">
                  <c:v>0.416061958238322</c:v>
                </c:pt>
                <c:pt idx="1">
                  <c:v>0.708078254933441</c:v>
                </c:pt>
                <c:pt idx="2">
                  <c:v>0.788276644920065</c:v>
                </c:pt>
                <c:pt idx="3">
                  <c:v>0.836097319819096</c:v>
                </c:pt>
                <c:pt idx="4">
                  <c:v>0.871646229620793</c:v>
                </c:pt>
                <c:pt idx="5">
                  <c:v>0.889037769518812</c:v>
                </c:pt>
                <c:pt idx="6">
                  <c:v>0.870539899333428</c:v>
                </c:pt>
                <c:pt idx="7">
                  <c:v>0.87249091460347</c:v>
                </c:pt>
                <c:pt idx="8">
                  <c:v>0.88495913885171</c:v>
                </c:pt>
                <c:pt idx="9">
                  <c:v>0.864485015589561</c:v>
                </c:pt>
                <c:pt idx="10">
                  <c:v>0.862540823930526</c:v>
                </c:pt>
                <c:pt idx="11">
                  <c:v>0.881159899012784</c:v>
                </c:pt>
                <c:pt idx="12">
                  <c:v>0.881666748840907</c:v>
                </c:pt>
                <c:pt idx="13">
                  <c:v>0.89159568135425</c:v>
                </c:pt>
                <c:pt idx="14">
                  <c:v>0.863332284208567</c:v>
                </c:pt>
                <c:pt idx="15">
                  <c:v>0.884792535591549</c:v>
                </c:pt>
                <c:pt idx="16">
                  <c:v>0.893551166049009</c:v>
                </c:pt>
                <c:pt idx="17">
                  <c:v>0.867804981897475</c:v>
                </c:pt>
                <c:pt idx="18">
                  <c:v>0.887839952443426</c:v>
                </c:pt>
                <c:pt idx="19">
                  <c:v>0.873647529787771</c:v>
                </c:pt>
              </c:numCache>
            </c:numRef>
          </c:val>
          <c:smooth val="0"/>
          <c:extLst xmlns:c16r2="http://schemas.microsoft.com/office/drawing/2015/06/chart">
            <c:ext xmlns:c16="http://schemas.microsoft.com/office/drawing/2014/chart" uri="{C3380CC4-5D6E-409C-BE32-E72D297353CC}">
              <c16:uniqueId val="{00000004-109F-4B20-9814-7D7A65B4E1D7}"/>
            </c:ext>
          </c:extLst>
        </c:ser>
        <c:ser>
          <c:idx val="5"/>
          <c:order val="4"/>
          <c:tx>
            <c:strRef>
              <c:f>Sheet1!$G$1</c:f>
              <c:strCache>
                <c:ptCount val="1"/>
                <c:pt idx="0">
                  <c:v>ChromSDE</c:v>
                </c:pt>
              </c:strCache>
            </c:strRef>
          </c:tx>
          <c:spPr>
            <a:ln w="28575" cap="rnd">
              <a:solidFill>
                <a:schemeClr val="accent6"/>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Sheet1!$G$2:$G$21</c:f>
              <c:numCache>
                <c:formatCode>General</c:formatCode>
                <c:ptCount val="20"/>
                <c:pt idx="0">
                  <c:v>0.793167201795597</c:v>
                </c:pt>
                <c:pt idx="1">
                  <c:v>0.951387050008358</c:v>
                </c:pt>
                <c:pt idx="2">
                  <c:v>0.97350831968686</c:v>
                </c:pt>
                <c:pt idx="3">
                  <c:v>0.981981602973786</c:v>
                </c:pt>
                <c:pt idx="4">
                  <c:v>0.990537781199</c:v>
                </c:pt>
                <c:pt idx="5">
                  <c:v>0.992215080503925</c:v>
                </c:pt>
                <c:pt idx="6">
                  <c:v>0.993772780916311</c:v>
                </c:pt>
                <c:pt idx="7">
                  <c:v>0.993450988140226</c:v>
                </c:pt>
                <c:pt idx="8">
                  <c:v>0.994985217939996</c:v>
                </c:pt>
                <c:pt idx="9">
                  <c:v>0.995345152960905</c:v>
                </c:pt>
                <c:pt idx="10">
                  <c:v>0.99532189715481</c:v>
                </c:pt>
                <c:pt idx="11">
                  <c:v>0.995915751085839</c:v>
                </c:pt>
                <c:pt idx="12">
                  <c:v>0.996826933052049</c:v>
                </c:pt>
                <c:pt idx="13">
                  <c:v>0.996606968807354</c:v>
                </c:pt>
                <c:pt idx="14">
                  <c:v>0.996711939667625</c:v>
                </c:pt>
                <c:pt idx="15">
                  <c:v>0.996570308930525</c:v>
                </c:pt>
                <c:pt idx="16">
                  <c:v>0.997477284174344</c:v>
                </c:pt>
                <c:pt idx="17">
                  <c:v>0.99759930398244</c:v>
                </c:pt>
                <c:pt idx="18">
                  <c:v>0.996993849901922</c:v>
                </c:pt>
                <c:pt idx="19">
                  <c:v>0.997146697998385</c:v>
                </c:pt>
              </c:numCache>
            </c:numRef>
          </c:val>
          <c:smooth val="0"/>
          <c:extLst xmlns:c16r2="http://schemas.microsoft.com/office/drawing/2015/06/chart">
            <c:ext xmlns:c16="http://schemas.microsoft.com/office/drawing/2014/chart" uri="{C3380CC4-5D6E-409C-BE32-E72D297353CC}">
              <c16:uniqueId val="{00000005-109F-4B20-9814-7D7A65B4E1D7}"/>
            </c:ext>
          </c:extLst>
        </c:ser>
        <c:ser>
          <c:idx val="6"/>
          <c:order val="5"/>
          <c:tx>
            <c:strRef>
              <c:f>Sheet1!$H$1</c:f>
              <c:strCache>
                <c:ptCount val="1"/>
                <c:pt idx="0">
                  <c:v>Shrec3D</c:v>
                </c:pt>
              </c:strCache>
            </c:strRef>
          </c:tx>
          <c:spPr>
            <a:ln w="28575" cap="rnd">
              <a:solidFill>
                <a:schemeClr val="accent1">
                  <a:lumMod val="60000"/>
                </a:schemeClr>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Sheet1!$H$2:$H$21</c:f>
              <c:numCache>
                <c:formatCode>General</c:formatCode>
                <c:ptCount val="20"/>
                <c:pt idx="0">
                  <c:v>0.90149718907257</c:v>
                </c:pt>
                <c:pt idx="1">
                  <c:v>0.936208501971269</c:v>
                </c:pt>
                <c:pt idx="2">
                  <c:v>0.951113908494161</c:v>
                </c:pt>
                <c:pt idx="3">
                  <c:v>0.959191901897179</c:v>
                </c:pt>
                <c:pt idx="4">
                  <c:v>0.958211678103971</c:v>
                </c:pt>
                <c:pt idx="5">
                  <c:v>0.960128341834651</c:v>
                </c:pt>
                <c:pt idx="6">
                  <c:v>0.970264941470369</c:v>
                </c:pt>
                <c:pt idx="7">
                  <c:v>0.972189729799986</c:v>
                </c:pt>
                <c:pt idx="8">
                  <c:v>0.971906192789695</c:v>
                </c:pt>
                <c:pt idx="9">
                  <c:v>0.964967238170842</c:v>
                </c:pt>
                <c:pt idx="10">
                  <c:v>0.977231686497582</c:v>
                </c:pt>
                <c:pt idx="11">
                  <c:v>0.979376570826658</c:v>
                </c:pt>
                <c:pt idx="12">
                  <c:v>0.974002444418937</c:v>
                </c:pt>
                <c:pt idx="13">
                  <c:v>0.980352794228726</c:v>
                </c:pt>
                <c:pt idx="14">
                  <c:v>0.98163392705527</c:v>
                </c:pt>
                <c:pt idx="15">
                  <c:v>0.977746438326654</c:v>
                </c:pt>
                <c:pt idx="16">
                  <c:v>0.983822667459005</c:v>
                </c:pt>
                <c:pt idx="17">
                  <c:v>0.984872035140663</c:v>
                </c:pt>
                <c:pt idx="18">
                  <c:v>0.98072313996542</c:v>
                </c:pt>
                <c:pt idx="19">
                  <c:v>0.984092369353043</c:v>
                </c:pt>
              </c:numCache>
            </c:numRef>
          </c:val>
          <c:smooth val="0"/>
          <c:extLst xmlns:c16r2="http://schemas.microsoft.com/office/drawing/2015/06/chart">
            <c:ext xmlns:c16="http://schemas.microsoft.com/office/drawing/2014/chart" uri="{C3380CC4-5D6E-409C-BE32-E72D297353CC}">
              <c16:uniqueId val="{00000006-109F-4B20-9814-7D7A65B4E1D7}"/>
            </c:ext>
          </c:extLst>
        </c:ser>
        <c:ser>
          <c:idx val="7"/>
          <c:order val="6"/>
          <c:tx>
            <c:strRef>
              <c:f>Sheet1!$I$1</c:f>
              <c:strCache>
                <c:ptCount val="1"/>
                <c:pt idx="0">
                  <c:v>MOGEN</c:v>
                </c:pt>
              </c:strCache>
            </c:strRef>
          </c:tx>
          <c:spPr>
            <a:ln w="28575" cap="rnd">
              <a:solidFill>
                <a:schemeClr val="accent2">
                  <a:lumMod val="60000"/>
                </a:schemeClr>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Sheet1!$I$2:$I$21</c:f>
              <c:numCache>
                <c:formatCode>General</c:formatCode>
                <c:ptCount val="20"/>
                <c:pt idx="0">
                  <c:v>0.856345573868844</c:v>
                </c:pt>
                <c:pt idx="1">
                  <c:v>0.838111189750144</c:v>
                </c:pt>
                <c:pt idx="2">
                  <c:v>0.885960093065517</c:v>
                </c:pt>
                <c:pt idx="3">
                  <c:v>0.900571111065052</c:v>
                </c:pt>
                <c:pt idx="4">
                  <c:v>0.914708438877627</c:v>
                </c:pt>
                <c:pt idx="5">
                  <c:v>0.932374287925135</c:v>
                </c:pt>
                <c:pt idx="6">
                  <c:v>0.901820085167357</c:v>
                </c:pt>
                <c:pt idx="7">
                  <c:v>0.915546050324675</c:v>
                </c:pt>
                <c:pt idx="8">
                  <c:v>0.938434934250359</c:v>
                </c:pt>
                <c:pt idx="9">
                  <c:v>0.943020298137125</c:v>
                </c:pt>
                <c:pt idx="10">
                  <c:v>0.938110786115751</c:v>
                </c:pt>
                <c:pt idx="11">
                  <c:v>0.933039000309368</c:v>
                </c:pt>
                <c:pt idx="12">
                  <c:v>0.931811736628481</c:v>
                </c:pt>
                <c:pt idx="13">
                  <c:v>0.951028448238682</c:v>
                </c:pt>
                <c:pt idx="14">
                  <c:v>0.949531299901131</c:v>
                </c:pt>
                <c:pt idx="15">
                  <c:v>0.947488764199019</c:v>
                </c:pt>
                <c:pt idx="16">
                  <c:v>0.956646718197106</c:v>
                </c:pt>
                <c:pt idx="17">
                  <c:v>0.939908071728055</c:v>
                </c:pt>
                <c:pt idx="18">
                  <c:v>0.943468777569898</c:v>
                </c:pt>
                <c:pt idx="19">
                  <c:v>0.959663766591976</c:v>
                </c:pt>
              </c:numCache>
            </c:numRef>
          </c:val>
          <c:smooth val="0"/>
          <c:extLst xmlns:c16r2="http://schemas.microsoft.com/office/drawing/2015/06/chart">
            <c:ext xmlns:c16="http://schemas.microsoft.com/office/drawing/2014/chart" uri="{C3380CC4-5D6E-409C-BE32-E72D297353CC}">
              <c16:uniqueId val="{00000007-109F-4B20-9814-7D7A65B4E1D7}"/>
            </c:ext>
          </c:extLst>
        </c:ser>
        <c:dLbls>
          <c:showLegendKey val="0"/>
          <c:showVal val="0"/>
          <c:showCatName val="0"/>
          <c:showSerName val="0"/>
          <c:showPercent val="0"/>
          <c:showBubbleSize val="0"/>
        </c:dLbls>
        <c:marker val="1"/>
        <c:smooth val="0"/>
        <c:axId val="-2107086616"/>
        <c:axId val="2140982376"/>
      </c:lineChart>
      <c:catAx>
        <c:axId val="-210708661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i="0" baseline="0" dirty="0">
                    <a:effectLst/>
                  </a:rPr>
                  <a:t>Signal to Noise Ratio</a:t>
                </a:r>
                <a:endParaRPr lang="en-US" sz="1600" b="1" dirty="0">
                  <a:effectLst/>
                </a:endParaRPr>
              </a:p>
            </c:rich>
          </c:tx>
          <c:layout>
            <c:manualLayout>
              <c:xMode val="edge"/>
              <c:yMode val="edge"/>
              <c:x val="0.412030389622396"/>
              <c:y val="0.9244114950768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40982376"/>
        <c:crosses val="autoZero"/>
        <c:auto val="1"/>
        <c:lblAlgn val="ctr"/>
        <c:lblOffset val="100"/>
        <c:noMultiLvlLbl val="0"/>
      </c:catAx>
      <c:valAx>
        <c:axId val="2140982376"/>
        <c:scaling>
          <c:orientation val="minMax"/>
          <c:max val="1.0"/>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Correlation</a:t>
                </a:r>
              </a:p>
            </c:rich>
          </c:tx>
          <c:layout>
            <c:manualLayout>
              <c:xMode val="edge"/>
              <c:yMode val="edge"/>
              <c:x val="0.0157357707836535"/>
              <c:y val="0.50353719226523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07086616"/>
        <c:crosses val="autoZero"/>
        <c:crossBetween val="between"/>
      </c:valAx>
      <c:spPr>
        <a:noFill/>
        <a:ln>
          <a:noFill/>
        </a:ln>
        <a:effectLst/>
      </c:spPr>
    </c:plotArea>
    <c:legend>
      <c:legendPos val="b"/>
      <c:layout>
        <c:manualLayout>
          <c:xMode val="edge"/>
          <c:yMode val="edge"/>
          <c:x val="0.106288045756256"/>
          <c:y val="0.0315992377272148"/>
          <c:w val="0.784941740354602"/>
          <c:h val="0.11506426399875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14341807689086"/>
          <c:y val="0.181187744320112"/>
          <c:w val="0.868667381584188"/>
          <c:h val="0.649603764114161"/>
        </c:manualLayout>
      </c:layout>
      <c:lineChart>
        <c:grouping val="standard"/>
        <c:varyColors val="0"/>
        <c:ser>
          <c:idx val="0"/>
          <c:order val="0"/>
          <c:tx>
            <c:strRef>
              <c:f>Sheet1!$B$1</c:f>
              <c:strCache>
                <c:ptCount val="1"/>
                <c:pt idx="0">
                  <c:v>LorDG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Sheet1!$B$2:$B$21</c:f>
              <c:numCache>
                <c:formatCode>General</c:formatCode>
                <c:ptCount val="20"/>
                <c:pt idx="0">
                  <c:v>11.287438452796</c:v>
                </c:pt>
                <c:pt idx="1">
                  <c:v>5.787757902855779</c:v>
                </c:pt>
                <c:pt idx="2">
                  <c:v>6.082549609175945</c:v>
                </c:pt>
                <c:pt idx="3">
                  <c:v>5.675368356165975</c:v>
                </c:pt>
                <c:pt idx="4">
                  <c:v>5.35268372806476</c:v>
                </c:pt>
                <c:pt idx="5">
                  <c:v>2.98488139326113</c:v>
                </c:pt>
                <c:pt idx="6">
                  <c:v>4.388545039458926</c:v>
                </c:pt>
                <c:pt idx="7">
                  <c:v>3.73537588744201</c:v>
                </c:pt>
                <c:pt idx="8">
                  <c:v>3.32511774319013</c:v>
                </c:pt>
                <c:pt idx="9">
                  <c:v>4.68817911221052</c:v>
                </c:pt>
                <c:pt idx="10">
                  <c:v>3.36218254241174</c:v>
                </c:pt>
                <c:pt idx="11">
                  <c:v>2.68566970474568</c:v>
                </c:pt>
                <c:pt idx="12">
                  <c:v>2.82152802564365</c:v>
                </c:pt>
                <c:pt idx="13">
                  <c:v>3.576224429226639</c:v>
                </c:pt>
                <c:pt idx="14">
                  <c:v>3.859936209654839</c:v>
                </c:pt>
                <c:pt idx="15">
                  <c:v>3.875843118774016</c:v>
                </c:pt>
                <c:pt idx="16">
                  <c:v>4.77984572244241</c:v>
                </c:pt>
                <c:pt idx="17">
                  <c:v>2.6357449744315</c:v>
                </c:pt>
                <c:pt idx="18">
                  <c:v>2.42431858450964</c:v>
                </c:pt>
                <c:pt idx="19">
                  <c:v>2.40738296667093</c:v>
                </c:pt>
              </c:numCache>
            </c:numRef>
          </c:val>
          <c:smooth val="0"/>
          <c:extLst xmlns:c16r2="http://schemas.microsoft.com/office/drawing/2015/06/chart">
            <c:ext xmlns:c16="http://schemas.microsoft.com/office/drawing/2014/chart" uri="{C3380CC4-5D6E-409C-BE32-E72D297353CC}">
              <c16:uniqueId val="{00000000-A259-49AB-9284-44A4DE2BB8FB}"/>
            </c:ext>
          </c:extLst>
        </c:ser>
        <c:ser>
          <c:idx val="2"/>
          <c:order val="1"/>
          <c:tx>
            <c:strRef>
              <c:f>Sheet1!$D$1</c:f>
              <c:strCache>
                <c:ptCount val="1"/>
                <c:pt idx="0">
                  <c:v>NMDS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Sheet1!$D$2:$D$21</c:f>
              <c:numCache>
                <c:formatCode>General</c:formatCode>
                <c:ptCount val="20"/>
                <c:pt idx="0">
                  <c:v>24.6179776876131</c:v>
                </c:pt>
                <c:pt idx="1">
                  <c:v>20.7552322055564</c:v>
                </c:pt>
                <c:pt idx="2">
                  <c:v>19.35181014853091</c:v>
                </c:pt>
                <c:pt idx="3">
                  <c:v>17.0366480117798</c:v>
                </c:pt>
                <c:pt idx="4">
                  <c:v>16.8300675087891</c:v>
                </c:pt>
                <c:pt idx="5">
                  <c:v>16.4458160900414</c:v>
                </c:pt>
                <c:pt idx="6">
                  <c:v>16.3908581314324</c:v>
                </c:pt>
                <c:pt idx="7">
                  <c:v>15.9637777128206</c:v>
                </c:pt>
                <c:pt idx="8">
                  <c:v>15.1350732543182</c:v>
                </c:pt>
                <c:pt idx="9">
                  <c:v>14.8027589765571</c:v>
                </c:pt>
                <c:pt idx="10">
                  <c:v>15.4827386340502</c:v>
                </c:pt>
                <c:pt idx="11">
                  <c:v>14.7375325526105</c:v>
                </c:pt>
                <c:pt idx="12">
                  <c:v>15.3047545602838</c:v>
                </c:pt>
                <c:pt idx="13">
                  <c:v>15.0969809469341</c:v>
                </c:pt>
                <c:pt idx="14">
                  <c:v>14.8972406116421</c:v>
                </c:pt>
                <c:pt idx="15">
                  <c:v>14.9587916278467</c:v>
                </c:pt>
                <c:pt idx="16">
                  <c:v>14.5269775212022</c:v>
                </c:pt>
                <c:pt idx="17">
                  <c:v>14.3814438378217</c:v>
                </c:pt>
                <c:pt idx="18">
                  <c:v>14.0210150235473</c:v>
                </c:pt>
                <c:pt idx="19">
                  <c:v>14.4039104449739</c:v>
                </c:pt>
              </c:numCache>
            </c:numRef>
          </c:val>
          <c:smooth val="0"/>
          <c:extLst xmlns:c16r2="http://schemas.microsoft.com/office/drawing/2015/06/chart">
            <c:ext xmlns:c16="http://schemas.microsoft.com/office/drawing/2014/chart" uri="{C3380CC4-5D6E-409C-BE32-E72D297353CC}">
              <c16:uniqueId val="{00000002-A259-49AB-9284-44A4DE2BB8FB}"/>
            </c:ext>
          </c:extLst>
        </c:ser>
        <c:ser>
          <c:idx val="3"/>
          <c:order val="2"/>
          <c:tx>
            <c:strRef>
              <c:f>Sheet1!$E$1</c:f>
              <c:strCache>
                <c:ptCount val="1"/>
                <c:pt idx="0">
                  <c:v>MDS2</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Sheet1!$E$2:$E$21</c:f>
              <c:numCache>
                <c:formatCode>General</c:formatCode>
                <c:ptCount val="20"/>
                <c:pt idx="0">
                  <c:v>22.4169285007964</c:v>
                </c:pt>
                <c:pt idx="1">
                  <c:v>19.5848714494348</c:v>
                </c:pt>
                <c:pt idx="2">
                  <c:v>17.25334453376468</c:v>
                </c:pt>
                <c:pt idx="3">
                  <c:v>14.4972390821912</c:v>
                </c:pt>
                <c:pt idx="4">
                  <c:v>14.4027889914092</c:v>
                </c:pt>
                <c:pt idx="5">
                  <c:v>13.713261870252</c:v>
                </c:pt>
                <c:pt idx="6">
                  <c:v>14.2638452337834</c:v>
                </c:pt>
                <c:pt idx="7">
                  <c:v>13.3236230890779</c:v>
                </c:pt>
                <c:pt idx="8">
                  <c:v>12.4484668288559</c:v>
                </c:pt>
                <c:pt idx="9">
                  <c:v>12.3498780768816</c:v>
                </c:pt>
                <c:pt idx="10">
                  <c:v>12.8764065919896</c:v>
                </c:pt>
                <c:pt idx="11">
                  <c:v>12.5610471392148</c:v>
                </c:pt>
                <c:pt idx="12">
                  <c:v>13.0725362267234</c:v>
                </c:pt>
                <c:pt idx="13">
                  <c:v>12.8396136163644</c:v>
                </c:pt>
                <c:pt idx="14">
                  <c:v>12.7069280518261</c:v>
                </c:pt>
                <c:pt idx="15">
                  <c:v>12.7821701471822</c:v>
                </c:pt>
                <c:pt idx="16">
                  <c:v>12.2766999621522</c:v>
                </c:pt>
                <c:pt idx="17">
                  <c:v>12.1135232587174</c:v>
                </c:pt>
                <c:pt idx="18">
                  <c:v>12.1002139825103</c:v>
                </c:pt>
                <c:pt idx="19">
                  <c:v>11.9647585072372</c:v>
                </c:pt>
              </c:numCache>
            </c:numRef>
          </c:val>
          <c:smooth val="0"/>
          <c:extLst xmlns:c16r2="http://schemas.microsoft.com/office/drawing/2015/06/chart">
            <c:ext xmlns:c16="http://schemas.microsoft.com/office/drawing/2014/chart" uri="{C3380CC4-5D6E-409C-BE32-E72D297353CC}">
              <c16:uniqueId val="{00000003-A259-49AB-9284-44A4DE2BB8FB}"/>
            </c:ext>
          </c:extLst>
        </c:ser>
        <c:ser>
          <c:idx val="4"/>
          <c:order val="3"/>
          <c:tx>
            <c:strRef>
              <c:f>Sheet1!$F$1</c:f>
              <c:strCache>
                <c:ptCount val="1"/>
                <c:pt idx="0">
                  <c:v>PM2</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Sheet1!$F$2:$F$21</c:f>
              <c:numCache>
                <c:formatCode>General</c:formatCode>
                <c:ptCount val="20"/>
                <c:pt idx="0">
                  <c:v>25.4090119932151</c:v>
                </c:pt>
                <c:pt idx="1">
                  <c:v>19.4210202265245</c:v>
                </c:pt>
                <c:pt idx="2">
                  <c:v>17.3480036498782</c:v>
                </c:pt>
                <c:pt idx="3">
                  <c:v>15.689580772414</c:v>
                </c:pt>
                <c:pt idx="4">
                  <c:v>13.2063263421226</c:v>
                </c:pt>
                <c:pt idx="5">
                  <c:v>12.9022014677176</c:v>
                </c:pt>
                <c:pt idx="6">
                  <c:v>13.2037830432615</c:v>
                </c:pt>
                <c:pt idx="7">
                  <c:v>13.683031007237</c:v>
                </c:pt>
                <c:pt idx="8">
                  <c:v>12.8671585808097</c:v>
                </c:pt>
                <c:pt idx="9">
                  <c:v>14.6162589655961</c:v>
                </c:pt>
                <c:pt idx="10">
                  <c:v>14.3676711781415</c:v>
                </c:pt>
                <c:pt idx="11">
                  <c:v>12.2655770386954</c:v>
                </c:pt>
                <c:pt idx="12">
                  <c:v>13.4177204078997</c:v>
                </c:pt>
                <c:pt idx="13">
                  <c:v>12.7673844340918</c:v>
                </c:pt>
                <c:pt idx="14">
                  <c:v>14.3716703284658</c:v>
                </c:pt>
                <c:pt idx="15">
                  <c:v>12.5044644850147</c:v>
                </c:pt>
                <c:pt idx="16">
                  <c:v>12.7411701075879</c:v>
                </c:pt>
                <c:pt idx="17">
                  <c:v>14.2627207886535</c:v>
                </c:pt>
                <c:pt idx="18">
                  <c:v>12.9925791985353</c:v>
                </c:pt>
                <c:pt idx="19">
                  <c:v>13.920582908118</c:v>
                </c:pt>
              </c:numCache>
            </c:numRef>
          </c:val>
          <c:smooth val="0"/>
          <c:extLst xmlns:c16r2="http://schemas.microsoft.com/office/drawing/2015/06/chart">
            <c:ext xmlns:c16="http://schemas.microsoft.com/office/drawing/2014/chart" uri="{C3380CC4-5D6E-409C-BE32-E72D297353CC}">
              <c16:uniqueId val="{00000004-A259-49AB-9284-44A4DE2BB8FB}"/>
            </c:ext>
          </c:extLst>
        </c:ser>
        <c:ser>
          <c:idx val="5"/>
          <c:order val="4"/>
          <c:tx>
            <c:strRef>
              <c:f>Sheet1!$G$1</c:f>
              <c:strCache>
                <c:ptCount val="1"/>
                <c:pt idx="0">
                  <c:v>ChromSDE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Sheet1!$G$2:$G$21</c:f>
              <c:numCache>
                <c:formatCode>General</c:formatCode>
                <c:ptCount val="20"/>
                <c:pt idx="0">
                  <c:v>17.73233723105508</c:v>
                </c:pt>
                <c:pt idx="1">
                  <c:v>11.9919314849084</c:v>
                </c:pt>
                <c:pt idx="2">
                  <c:v>8.63413611256244</c:v>
                </c:pt>
                <c:pt idx="3">
                  <c:v>5.88123866296673</c:v>
                </c:pt>
                <c:pt idx="4">
                  <c:v>4.558004896242775</c:v>
                </c:pt>
                <c:pt idx="5">
                  <c:v>3.58045741798546</c:v>
                </c:pt>
                <c:pt idx="6">
                  <c:v>3.337443474187637</c:v>
                </c:pt>
                <c:pt idx="7">
                  <c:v>3.28797270421753</c:v>
                </c:pt>
                <c:pt idx="8">
                  <c:v>2.52542259151721</c:v>
                </c:pt>
                <c:pt idx="9">
                  <c:v>2.77401194396698</c:v>
                </c:pt>
                <c:pt idx="10">
                  <c:v>2.356100741323889</c:v>
                </c:pt>
                <c:pt idx="11">
                  <c:v>2.17763281174641</c:v>
                </c:pt>
                <c:pt idx="12">
                  <c:v>2.17191946633506</c:v>
                </c:pt>
                <c:pt idx="13">
                  <c:v>2.13069078159272</c:v>
                </c:pt>
                <c:pt idx="14">
                  <c:v>2.09983802790214</c:v>
                </c:pt>
                <c:pt idx="15">
                  <c:v>2.15385884508358</c:v>
                </c:pt>
                <c:pt idx="16">
                  <c:v>1.74013680486628</c:v>
                </c:pt>
                <c:pt idx="17">
                  <c:v>1.67343369081803</c:v>
                </c:pt>
                <c:pt idx="18">
                  <c:v>2.00362574482776</c:v>
                </c:pt>
                <c:pt idx="19">
                  <c:v>1.95560258458957</c:v>
                </c:pt>
              </c:numCache>
            </c:numRef>
          </c:val>
          <c:smooth val="0"/>
          <c:extLst xmlns:c16r2="http://schemas.microsoft.com/office/drawing/2015/06/chart">
            <c:ext xmlns:c16="http://schemas.microsoft.com/office/drawing/2014/chart" uri="{C3380CC4-5D6E-409C-BE32-E72D297353CC}">
              <c16:uniqueId val="{00000005-A259-49AB-9284-44A4DE2BB8FB}"/>
            </c:ext>
          </c:extLst>
        </c:ser>
        <c:ser>
          <c:idx val="6"/>
          <c:order val="5"/>
          <c:tx>
            <c:strRef>
              <c:f>Sheet1!$H$1</c:f>
              <c:strCache>
                <c:ptCount val="1"/>
                <c:pt idx="0">
                  <c:v>Shrec3D</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Sheet1!$H$2:$H$21</c:f>
              <c:numCache>
                <c:formatCode>General</c:formatCode>
                <c:ptCount val="20"/>
                <c:pt idx="0">
                  <c:v>12.9730785686245</c:v>
                </c:pt>
                <c:pt idx="1">
                  <c:v>10.9738208016906</c:v>
                </c:pt>
                <c:pt idx="2">
                  <c:v>8.81886217455264</c:v>
                </c:pt>
                <c:pt idx="3">
                  <c:v>8.37679208789704</c:v>
                </c:pt>
                <c:pt idx="4">
                  <c:v>8.41452831676953</c:v>
                </c:pt>
                <c:pt idx="5">
                  <c:v>7.501547253268249</c:v>
                </c:pt>
                <c:pt idx="6">
                  <c:v>7.654899042815876</c:v>
                </c:pt>
                <c:pt idx="7">
                  <c:v>7.114432333508279</c:v>
                </c:pt>
                <c:pt idx="8">
                  <c:v>7.22822681830712</c:v>
                </c:pt>
                <c:pt idx="9">
                  <c:v>7.317416896381168</c:v>
                </c:pt>
                <c:pt idx="10">
                  <c:v>6.655039514148044</c:v>
                </c:pt>
                <c:pt idx="11">
                  <c:v>6.67436936238233</c:v>
                </c:pt>
                <c:pt idx="12">
                  <c:v>7.371897139849</c:v>
                </c:pt>
                <c:pt idx="13">
                  <c:v>6.98682554573029</c:v>
                </c:pt>
                <c:pt idx="14">
                  <c:v>6.2978530918272</c:v>
                </c:pt>
                <c:pt idx="15">
                  <c:v>7.123871591546925</c:v>
                </c:pt>
                <c:pt idx="16">
                  <c:v>5.272606266380945</c:v>
                </c:pt>
                <c:pt idx="17">
                  <c:v>5.762710372126829</c:v>
                </c:pt>
                <c:pt idx="18">
                  <c:v>6.197058350254204</c:v>
                </c:pt>
                <c:pt idx="19">
                  <c:v>6.33222480255567</c:v>
                </c:pt>
              </c:numCache>
            </c:numRef>
          </c:val>
          <c:smooth val="0"/>
          <c:extLst xmlns:c16r2="http://schemas.microsoft.com/office/drawing/2015/06/chart">
            <c:ext xmlns:c16="http://schemas.microsoft.com/office/drawing/2014/chart" uri="{C3380CC4-5D6E-409C-BE32-E72D297353CC}">
              <c16:uniqueId val="{00000006-A259-49AB-9284-44A4DE2BB8FB}"/>
            </c:ext>
          </c:extLst>
        </c:ser>
        <c:ser>
          <c:idx val="7"/>
          <c:order val="6"/>
          <c:tx>
            <c:strRef>
              <c:f>Sheet1!$I$1</c:f>
              <c:strCache>
                <c:ptCount val="1"/>
                <c:pt idx="0">
                  <c:v>MOGEN</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Sheet1!$I$2:$I$21</c:f>
              <c:numCache>
                <c:formatCode>General</c:formatCode>
                <c:ptCount val="20"/>
                <c:pt idx="0">
                  <c:v>12.2192156001352</c:v>
                </c:pt>
                <c:pt idx="1">
                  <c:v>12.4682237403782</c:v>
                </c:pt>
                <c:pt idx="2">
                  <c:v>10.1335781874979</c:v>
                </c:pt>
                <c:pt idx="3">
                  <c:v>9.47650260692447</c:v>
                </c:pt>
                <c:pt idx="4">
                  <c:v>8.86545607813569</c:v>
                </c:pt>
                <c:pt idx="5">
                  <c:v>8.670095169591848</c:v>
                </c:pt>
                <c:pt idx="6">
                  <c:v>9.114359389094117</c:v>
                </c:pt>
                <c:pt idx="7">
                  <c:v>8.5023590519576</c:v>
                </c:pt>
                <c:pt idx="8">
                  <c:v>7.91651749362512</c:v>
                </c:pt>
                <c:pt idx="9">
                  <c:v>7.85077476824237</c:v>
                </c:pt>
                <c:pt idx="10">
                  <c:v>7.79016717881487</c:v>
                </c:pt>
                <c:pt idx="11">
                  <c:v>7.793189766497337</c:v>
                </c:pt>
                <c:pt idx="12">
                  <c:v>7.758532936439185</c:v>
                </c:pt>
                <c:pt idx="13">
                  <c:v>7.49906507184011</c:v>
                </c:pt>
                <c:pt idx="14">
                  <c:v>6.91695665089187</c:v>
                </c:pt>
                <c:pt idx="15">
                  <c:v>7.126486138185719</c:v>
                </c:pt>
                <c:pt idx="16">
                  <c:v>6.36956907533776</c:v>
                </c:pt>
                <c:pt idx="17">
                  <c:v>7.41220239161973</c:v>
                </c:pt>
                <c:pt idx="18">
                  <c:v>7.168536853247843</c:v>
                </c:pt>
                <c:pt idx="19">
                  <c:v>6.08656706926785</c:v>
                </c:pt>
              </c:numCache>
            </c:numRef>
          </c:val>
          <c:smooth val="0"/>
          <c:extLst xmlns:c16r2="http://schemas.microsoft.com/office/drawing/2015/06/chart">
            <c:ext xmlns:c16="http://schemas.microsoft.com/office/drawing/2014/chart" uri="{C3380CC4-5D6E-409C-BE32-E72D297353CC}">
              <c16:uniqueId val="{00000007-A259-49AB-9284-44A4DE2BB8FB}"/>
            </c:ext>
          </c:extLst>
        </c:ser>
        <c:dLbls>
          <c:showLegendKey val="0"/>
          <c:showVal val="0"/>
          <c:showCatName val="0"/>
          <c:showSerName val="0"/>
          <c:showPercent val="0"/>
          <c:showBubbleSize val="0"/>
        </c:dLbls>
        <c:marker val="1"/>
        <c:smooth val="0"/>
        <c:axId val="-2142072776"/>
        <c:axId val="-2108978856"/>
      </c:lineChart>
      <c:catAx>
        <c:axId val="-2142072776"/>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Signal to Noise Ratio</a:t>
                </a:r>
              </a:p>
            </c:rich>
          </c:tx>
          <c:layout>
            <c:manualLayout>
              <c:xMode val="edge"/>
              <c:yMode val="edge"/>
              <c:x val="0.405454976452209"/>
              <c:y val="0.912157580766307"/>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08978856"/>
        <c:crosses val="autoZero"/>
        <c:auto val="1"/>
        <c:lblAlgn val="ctr"/>
        <c:lblOffset val="100"/>
        <c:noMultiLvlLbl val="0"/>
      </c:catAx>
      <c:valAx>
        <c:axId val="-2108978856"/>
        <c:scaling>
          <c:orientation val="minMax"/>
          <c:max val="25.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RMSE</a:t>
                </a:r>
              </a:p>
            </c:rich>
          </c:tx>
          <c:layout>
            <c:manualLayout>
              <c:xMode val="edge"/>
              <c:yMode val="edge"/>
              <c:x val="0.0186284641249112"/>
              <c:y val="0.44581552305961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42072776"/>
        <c:crosses val="autoZero"/>
        <c:crossBetween val="between"/>
      </c:valAx>
      <c:spPr>
        <a:noFill/>
        <a:ln>
          <a:noFill/>
        </a:ln>
        <a:effectLst/>
      </c:spPr>
    </c:plotArea>
    <c:legend>
      <c:legendPos val="t"/>
      <c:layout>
        <c:manualLayout>
          <c:xMode val="edge"/>
          <c:yMode val="edge"/>
          <c:x val="0.0536009305654975"/>
          <c:y val="0.0256906875693983"/>
          <c:w val="0.899726556907659"/>
          <c:h val="0.12951807597476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Correlation between</a:t>
            </a:r>
            <a:r>
              <a:rPr lang="en-US" b="1" baseline="0" dirty="0"/>
              <a:t> reconstructed distances and converted distances</a:t>
            </a:r>
            <a:endParaRPr lang="en-US" b="1" dirty="0"/>
          </a:p>
        </c:rich>
      </c:tx>
      <c:layout/>
      <c:overlay val="0"/>
      <c:spPr>
        <a:noFill/>
        <a:ln>
          <a:noFill/>
        </a:ln>
        <a:effectLst/>
      </c:spPr>
    </c:title>
    <c:autoTitleDeleted val="0"/>
    <c:plotArea>
      <c:layout>
        <c:manualLayout>
          <c:layoutTarget val="inner"/>
          <c:xMode val="edge"/>
          <c:yMode val="edge"/>
          <c:x val="0.0918453180751004"/>
          <c:y val="0.114990109350483"/>
          <c:w val="0.893294838858458"/>
          <c:h val="0.670164827327059"/>
        </c:manualLayout>
      </c:layout>
      <c:barChart>
        <c:barDir val="col"/>
        <c:grouping val="clustered"/>
        <c:varyColors val="0"/>
        <c:ser>
          <c:idx val="0"/>
          <c:order val="0"/>
          <c:tx>
            <c:strRef>
              <c:f>Sheet1!$B$1</c:f>
              <c:strCache>
                <c:ptCount val="1"/>
                <c:pt idx="0">
                  <c:v>1MB</c:v>
                </c:pt>
              </c:strCache>
            </c:strRef>
          </c:tx>
          <c:spPr>
            <a:solidFill>
              <a:schemeClr val="accent1"/>
            </a:solidFill>
            <a:ln>
              <a:noFill/>
            </a:ln>
            <a:effectLst/>
          </c:spPr>
          <c:invertIfNegative val="0"/>
          <c:cat>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numCache>
            </c:numRef>
          </c:cat>
          <c:val>
            <c:numRef>
              <c:f>Sheet1!$B$2:$B$24</c:f>
              <c:numCache>
                <c:formatCode>General</c:formatCode>
                <c:ptCount val="23"/>
                <c:pt idx="0">
                  <c:v>0.78</c:v>
                </c:pt>
                <c:pt idx="1">
                  <c:v>0.77</c:v>
                </c:pt>
                <c:pt idx="2">
                  <c:v>0.78</c:v>
                </c:pt>
                <c:pt idx="3">
                  <c:v>0.86</c:v>
                </c:pt>
                <c:pt idx="4">
                  <c:v>0.84</c:v>
                </c:pt>
                <c:pt idx="5">
                  <c:v>0.81</c:v>
                </c:pt>
                <c:pt idx="6">
                  <c:v>0.78</c:v>
                </c:pt>
                <c:pt idx="7">
                  <c:v>0.84</c:v>
                </c:pt>
                <c:pt idx="8">
                  <c:v>0.84</c:v>
                </c:pt>
                <c:pt idx="9">
                  <c:v>0.8</c:v>
                </c:pt>
                <c:pt idx="10">
                  <c:v>0.79</c:v>
                </c:pt>
                <c:pt idx="11">
                  <c:v>0.8</c:v>
                </c:pt>
                <c:pt idx="12">
                  <c:v>0.8</c:v>
                </c:pt>
                <c:pt idx="13">
                  <c:v>0.76</c:v>
                </c:pt>
                <c:pt idx="14">
                  <c:v>0.81</c:v>
                </c:pt>
                <c:pt idx="15">
                  <c:v>0.75</c:v>
                </c:pt>
                <c:pt idx="16">
                  <c:v>0.7</c:v>
                </c:pt>
                <c:pt idx="17">
                  <c:v>0.75</c:v>
                </c:pt>
                <c:pt idx="18">
                  <c:v>0.75</c:v>
                </c:pt>
                <c:pt idx="19">
                  <c:v>0.77</c:v>
                </c:pt>
                <c:pt idx="20">
                  <c:v>0.88</c:v>
                </c:pt>
                <c:pt idx="21">
                  <c:v>0.74</c:v>
                </c:pt>
                <c:pt idx="22">
                  <c:v>0.86</c:v>
                </c:pt>
              </c:numCache>
            </c:numRef>
          </c:val>
          <c:extLst xmlns:c16r2="http://schemas.microsoft.com/office/drawing/2015/06/chart">
            <c:ext xmlns:c16="http://schemas.microsoft.com/office/drawing/2014/chart" uri="{C3380CC4-5D6E-409C-BE32-E72D297353CC}">
              <c16:uniqueId val="{00000000-E22F-44A3-80A0-4236118D4F74}"/>
            </c:ext>
          </c:extLst>
        </c:ser>
        <c:ser>
          <c:idx val="1"/>
          <c:order val="1"/>
          <c:tx>
            <c:strRef>
              <c:f>Sheet1!$C$1</c:f>
              <c:strCache>
                <c:ptCount val="1"/>
                <c:pt idx="0">
                  <c:v>500KB</c:v>
                </c:pt>
              </c:strCache>
            </c:strRef>
          </c:tx>
          <c:spPr>
            <a:solidFill>
              <a:schemeClr val="accent2"/>
            </a:solidFill>
            <a:ln>
              <a:noFill/>
            </a:ln>
            <a:effectLst/>
          </c:spPr>
          <c:invertIfNegative val="0"/>
          <c:cat>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numCache>
            </c:numRef>
          </c:cat>
          <c:val>
            <c:numRef>
              <c:f>Sheet1!$C$2:$C$24</c:f>
              <c:numCache>
                <c:formatCode>General</c:formatCode>
                <c:ptCount val="23"/>
                <c:pt idx="0">
                  <c:v>0.87</c:v>
                </c:pt>
                <c:pt idx="1">
                  <c:v>0.85</c:v>
                </c:pt>
                <c:pt idx="2">
                  <c:v>0.77</c:v>
                </c:pt>
                <c:pt idx="3">
                  <c:v>0.84</c:v>
                </c:pt>
                <c:pt idx="4">
                  <c:v>0.85</c:v>
                </c:pt>
                <c:pt idx="5">
                  <c:v>0.82</c:v>
                </c:pt>
                <c:pt idx="6">
                  <c:v>0.83</c:v>
                </c:pt>
                <c:pt idx="7">
                  <c:v>0.82</c:v>
                </c:pt>
                <c:pt idx="8">
                  <c:v>0.81</c:v>
                </c:pt>
                <c:pt idx="9">
                  <c:v>0.8</c:v>
                </c:pt>
                <c:pt idx="10">
                  <c:v>0.82</c:v>
                </c:pt>
                <c:pt idx="11">
                  <c:v>0.82</c:v>
                </c:pt>
                <c:pt idx="12">
                  <c:v>0.7</c:v>
                </c:pt>
                <c:pt idx="13">
                  <c:v>0.74</c:v>
                </c:pt>
                <c:pt idx="14">
                  <c:v>0.74</c:v>
                </c:pt>
                <c:pt idx="15">
                  <c:v>0.81</c:v>
                </c:pt>
                <c:pt idx="16">
                  <c:v>0.82</c:v>
                </c:pt>
                <c:pt idx="17">
                  <c:v>0.7</c:v>
                </c:pt>
                <c:pt idx="18">
                  <c:v>0.84</c:v>
                </c:pt>
                <c:pt idx="19">
                  <c:v>0.79</c:v>
                </c:pt>
                <c:pt idx="20">
                  <c:v>0.86</c:v>
                </c:pt>
                <c:pt idx="21">
                  <c:v>0.77</c:v>
                </c:pt>
                <c:pt idx="22">
                  <c:v>0.83</c:v>
                </c:pt>
              </c:numCache>
            </c:numRef>
          </c:val>
          <c:extLst xmlns:c16r2="http://schemas.microsoft.com/office/drawing/2015/06/chart">
            <c:ext xmlns:c16="http://schemas.microsoft.com/office/drawing/2014/chart" uri="{C3380CC4-5D6E-409C-BE32-E72D297353CC}">
              <c16:uniqueId val="{00000001-E22F-44A3-80A0-4236118D4F74}"/>
            </c:ext>
          </c:extLst>
        </c:ser>
        <c:dLbls>
          <c:showLegendKey val="0"/>
          <c:showVal val="0"/>
          <c:showCatName val="0"/>
          <c:showSerName val="0"/>
          <c:showPercent val="0"/>
          <c:showBubbleSize val="0"/>
        </c:dLbls>
        <c:gapWidth val="219"/>
        <c:overlap val="-27"/>
        <c:axId val="2142375384"/>
        <c:axId val="-2105721352"/>
      </c:barChart>
      <c:catAx>
        <c:axId val="2142375384"/>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Chromosome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5721352"/>
        <c:crosses val="autoZero"/>
        <c:auto val="1"/>
        <c:lblAlgn val="ctr"/>
        <c:lblOffset val="100"/>
        <c:noMultiLvlLbl val="0"/>
      </c:catAx>
      <c:valAx>
        <c:axId val="-2105721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Correlation</a:t>
                </a:r>
              </a:p>
            </c:rich>
          </c:tx>
          <c:layout>
            <c:manualLayout>
              <c:xMode val="edge"/>
              <c:yMode val="edge"/>
              <c:x val="0.0126984112876545"/>
              <c:y val="0.10321200999626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2375384"/>
        <c:crosses val="autoZero"/>
        <c:crossBetween val="between"/>
      </c:valAx>
      <c:spPr>
        <a:noFill/>
        <a:ln>
          <a:noFill/>
        </a:ln>
        <a:effectLst/>
      </c:spPr>
    </c:plotArea>
    <c:legend>
      <c:legendPos val="b"/>
      <c:layout>
        <c:manualLayout>
          <c:xMode val="edge"/>
          <c:yMode val="edge"/>
          <c:x val="0.429425051932392"/>
          <c:y val="0.942557357106199"/>
          <c:w val="0.129739832548609"/>
          <c:h val="0.05467986990881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 Id="rId2"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57F31-5E4E-4EFB-8280-F5A6B1B7304F}" type="datetimeFigureOut">
              <a:rPr lang="en-US" smtClean="0"/>
              <a:t>10/9/17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11E17A-E74B-45D6-8A6F-34C7A76A8BC6}" type="slidenum">
              <a:rPr lang="en-US" smtClean="0"/>
              <a:t>‹#›</a:t>
            </a:fld>
            <a:endParaRPr lang="en-US"/>
          </a:p>
        </p:txBody>
      </p:sp>
    </p:spTree>
    <p:extLst>
      <p:ext uri="{BB962C8B-B14F-4D97-AF65-F5344CB8AC3E}">
        <p14:creationId xmlns:p14="http://schemas.microsoft.com/office/powerpoint/2010/main" val="42445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52BF4F-5595-984B-A5F3-FCB9C91035E0}" type="slidenum">
              <a:rPr lang="en-US" sz="1200"/>
              <a:pPr/>
              <a:t>1</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consider each</a:t>
            </a:r>
            <a:r>
              <a:rPr lang="en-US" baseline="0" dirty="0" smtClean="0"/>
              <a:t> region of genome as a bead and the entire genome is a string of beads. Then we place those beads in 3D such that the distances between beads are consistent with the 2D contact map.</a:t>
            </a:r>
            <a:endParaRPr lang="en-US" dirty="0"/>
          </a:p>
        </p:txBody>
      </p:sp>
      <p:sp>
        <p:nvSpPr>
          <p:cNvPr id="4" name="Slide Number Placeholder 3"/>
          <p:cNvSpPr>
            <a:spLocks noGrp="1"/>
          </p:cNvSpPr>
          <p:nvPr>
            <p:ph type="sldNum" sz="quarter" idx="10"/>
          </p:nvPr>
        </p:nvSpPr>
        <p:spPr/>
        <p:txBody>
          <a:bodyPr/>
          <a:lstStyle/>
          <a:p>
            <a:fld id="{6511E17A-E74B-45D6-8A6F-34C7A76A8BC6}" type="slidenum">
              <a:rPr lang="en-US" smtClean="0"/>
              <a:t>12</a:t>
            </a:fld>
            <a:endParaRPr lang="en-US" dirty="0"/>
          </a:p>
        </p:txBody>
      </p:sp>
    </p:spTree>
    <p:extLst>
      <p:ext uri="{BB962C8B-B14F-4D97-AF65-F5344CB8AC3E}">
        <p14:creationId xmlns:p14="http://schemas.microsoft.com/office/powerpoint/2010/main" val="402128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Again, the same approach is to convert Hi-C data into a set of constraints. But this time IF is converted into distances with assumption that spatial distances are inversely correlated with interaction frequencies. So, a common function used by other researchers is this function. </a:t>
            </a:r>
          </a:p>
          <a:p>
            <a:endParaRPr lang="en-US" dirty="0"/>
          </a:p>
          <a:p>
            <a:r>
              <a:rPr lang="en-US" baseline="0" dirty="0"/>
              <a:t>The alpha here is unknown and we have to look for it. Then, the objective to place bead in 3D models that satisfy wish distances as much as possible. The challenge of this approach is that wish distances are just approximation and they are conflicting with each other. </a:t>
            </a:r>
          </a:p>
          <a:p>
            <a:endParaRPr lang="en-US" baseline="0" dirty="0"/>
          </a:p>
          <a:p>
            <a:r>
              <a:rPr lang="en-US" baseline="0" dirty="0"/>
              <a:t>This time, I have equality constraints. With similar spirit in my previous method</a:t>
            </a:r>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13</a:t>
            </a:fld>
            <a:endParaRPr lang="en-US"/>
          </a:p>
        </p:txBody>
      </p:sp>
    </p:spTree>
    <p:extLst>
      <p:ext uri="{BB962C8B-B14F-4D97-AF65-F5344CB8AC3E}">
        <p14:creationId xmlns:p14="http://schemas.microsoft.com/office/powerpoint/2010/main" val="3688268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15</a:t>
            </a:fld>
            <a:endParaRPr lang="en-US"/>
          </a:p>
        </p:txBody>
      </p:sp>
    </p:spTree>
    <p:extLst>
      <p:ext uri="{BB962C8B-B14F-4D97-AF65-F5344CB8AC3E}">
        <p14:creationId xmlns:p14="http://schemas.microsoft.com/office/powerpoint/2010/main" val="2870150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D5137-96BC-4961-A17B-74605201EFCC}" type="slidenum">
              <a:rPr lang="en-US" smtClean="0"/>
              <a:t>16</a:t>
            </a:fld>
            <a:endParaRPr lang="en-US"/>
          </a:p>
        </p:txBody>
      </p:sp>
    </p:spTree>
    <p:extLst>
      <p:ext uri="{BB962C8B-B14F-4D97-AF65-F5344CB8AC3E}">
        <p14:creationId xmlns:p14="http://schemas.microsoft.com/office/powerpoint/2010/main" val="100128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PM2 is also named Pastis</a:t>
            </a:r>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19</a:t>
            </a:fld>
            <a:endParaRPr lang="en-US"/>
          </a:p>
        </p:txBody>
      </p:sp>
    </p:spTree>
    <p:extLst>
      <p:ext uri="{BB962C8B-B14F-4D97-AF65-F5344CB8AC3E}">
        <p14:creationId xmlns:p14="http://schemas.microsoft.com/office/powerpoint/2010/main" val="277210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24</a:t>
            </a:fld>
            <a:endParaRPr lang="en-US"/>
          </a:p>
        </p:txBody>
      </p:sp>
    </p:spTree>
    <p:extLst>
      <p:ext uri="{BB962C8B-B14F-4D97-AF65-F5344CB8AC3E}">
        <p14:creationId xmlns:p14="http://schemas.microsoft.com/office/powerpoint/2010/main" val="3351581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25</a:t>
            </a:fld>
            <a:endParaRPr lang="en-US"/>
          </a:p>
        </p:txBody>
      </p:sp>
    </p:spTree>
    <p:extLst>
      <p:ext uri="{BB962C8B-B14F-4D97-AF65-F5344CB8AC3E}">
        <p14:creationId xmlns:p14="http://schemas.microsoft.com/office/powerpoint/2010/main" val="148569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9D0DE1-06CD-4622-8934-69BFCE50789D}"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776090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D0DE1-06CD-4622-8934-69BFCE50789D}"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56541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D0DE1-06CD-4622-8934-69BFCE50789D}"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17761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D0DE1-06CD-4622-8934-69BFCE50789D}"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0994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9D0DE1-06CD-4622-8934-69BFCE50789D}"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49011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9D0DE1-06CD-4622-8934-69BFCE50789D}" type="datetimeFigureOut">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826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9D0DE1-06CD-4622-8934-69BFCE50789D}" type="datetimeFigureOut">
              <a:rPr lang="en-US" smtClean="0"/>
              <a:t>10/9/17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2995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9D0DE1-06CD-4622-8934-69BFCE50789D}" type="datetimeFigureOut">
              <a:rPr lang="en-US" smtClean="0"/>
              <a:t>10/9/17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19984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D0DE1-06CD-4622-8934-69BFCE50789D}" type="datetimeFigureOut">
              <a:rPr lang="en-US" smtClean="0"/>
              <a:t>10/9/17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85343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9D0DE1-06CD-4622-8934-69BFCE50789D}" type="datetimeFigureOut">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6281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9D0DE1-06CD-4622-8934-69BFCE50789D}" type="datetimeFigureOut">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645310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D0DE1-06CD-4622-8934-69BFCE50789D}" type="datetimeFigureOut">
              <a:rPr lang="en-US" smtClean="0"/>
              <a:t>10/9/17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DCA5C-A5E5-4421-B1C2-46F8BFDCD34B}" type="slidenum">
              <a:rPr lang="en-US" smtClean="0"/>
              <a:t>‹#›</a:t>
            </a:fld>
            <a:endParaRPr lang="en-US"/>
          </a:p>
        </p:txBody>
      </p:sp>
    </p:spTree>
    <p:extLst>
      <p:ext uri="{BB962C8B-B14F-4D97-AF65-F5344CB8AC3E}">
        <p14:creationId xmlns:p14="http://schemas.microsoft.com/office/powerpoint/2010/main" val="1100545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8.emf"/><Relationship Id="rId5" Type="http://schemas.openxmlformats.org/officeDocument/2006/relationships/oleObject" Target="../embeddings/oleObject2.bin"/><Relationship Id="rId6" Type="http://schemas.openxmlformats.org/officeDocument/2006/relationships/image" Target="../media/image2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1.png"/><Relationship Id="rId5" Type="http://schemas.openxmlformats.org/officeDocument/2006/relationships/oleObject" Target="../embeddings/oleObject3.bin"/><Relationship Id="rId6"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3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3.png"/><Relationship Id="rId1" Type="http://schemas.microsoft.com/office/2007/relationships/media" Target="../media/media2.mp4"/><Relationship Id="rId2" Type="http://schemas.openxmlformats.org/officeDocument/2006/relationships/video" Target="../media/media2.mp4"/></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hyperlink" Target="https://github.com/BDM-Lab/MOGEN" TargetMode="External"/><Relationship Id="rId4" Type="http://schemas.openxmlformats.org/officeDocument/2006/relationships/hyperlink" Target="https://github.com/multicom-toolbox/Chromosome3D" TargetMode="External"/><Relationship Id="rId5" Type="http://schemas.openxmlformats.org/officeDocument/2006/relationships/hyperlink" Target="https://sourceforge.net/projects/gen3d/" TargetMode="External"/><Relationship Id="rId6" Type="http://schemas.openxmlformats.org/officeDocument/2006/relationships/hyperlink" Target="https://sourceforge.net/projects/gmol/" TargetMode="External"/><Relationship Id="rId7"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hyperlink" Target="https://github.com/BDM-Lab/LorD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subTitle" idx="1"/>
          </p:nvPr>
        </p:nvSpPr>
        <p:spPr>
          <a:xfrm>
            <a:off x="76200" y="3505200"/>
            <a:ext cx="8915400" cy="3124200"/>
          </a:xfrm>
        </p:spPr>
        <p:txBody>
          <a:bodyPr>
            <a:noAutofit/>
          </a:bodyPr>
          <a:lstStyle/>
          <a:p>
            <a:pPr eaLnBrk="1" hangingPunct="1">
              <a:lnSpc>
                <a:spcPct val="80000"/>
              </a:lnSpc>
            </a:pPr>
            <a:r>
              <a:rPr lang="en-US" sz="3600" b="1" dirty="0" smtClean="0">
                <a:solidFill>
                  <a:schemeClr val="tx1"/>
                </a:solidFill>
                <a:latin typeface="+mj-lt"/>
                <a:ea typeface="ＭＳ Ｐゴシック" charset="0"/>
                <a:cs typeface="ＭＳ Ｐゴシック" charset="0"/>
              </a:rPr>
              <a:t>Jianlin Cheng</a:t>
            </a: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r>
              <a:rPr lang="en-US" sz="2800" b="1" dirty="0" smtClean="0">
                <a:solidFill>
                  <a:schemeClr val="tx1"/>
                </a:solidFill>
                <a:latin typeface="+mj-lt"/>
                <a:ea typeface="ＭＳ Ｐゴシック" charset="0"/>
                <a:cs typeface="ＭＳ Ｐゴシック" charset="0"/>
              </a:rPr>
              <a:t>Electrical Engineering and Computer Science Department</a:t>
            </a:r>
            <a:endParaRPr lang="en-US" sz="2800" b="1" dirty="0">
              <a:solidFill>
                <a:schemeClr val="tx1"/>
              </a:solidFill>
              <a:latin typeface="+mj-lt"/>
              <a:ea typeface="ＭＳ Ｐゴシック" charset="0"/>
              <a:cs typeface="ＭＳ Ｐゴシック" charset="0"/>
            </a:endParaRPr>
          </a:p>
          <a:p>
            <a:pPr eaLnBrk="1" hangingPunct="1">
              <a:lnSpc>
                <a:spcPct val="80000"/>
              </a:lnSpc>
            </a:pPr>
            <a:r>
              <a:rPr lang="en-US" sz="2800" b="1" dirty="0" smtClean="0">
                <a:solidFill>
                  <a:schemeClr val="tx1"/>
                </a:solidFill>
                <a:latin typeface="+mj-lt"/>
                <a:ea typeface="ＭＳ Ｐゴシック" charset="0"/>
                <a:cs typeface="ＭＳ Ｐゴシック" charset="0"/>
              </a:rPr>
              <a:t>University </a:t>
            </a:r>
            <a:r>
              <a:rPr lang="en-US" sz="2800" b="1" dirty="0">
                <a:solidFill>
                  <a:schemeClr val="tx1"/>
                </a:solidFill>
                <a:latin typeface="+mj-lt"/>
                <a:ea typeface="ＭＳ Ｐゴシック" charset="0"/>
                <a:cs typeface="ＭＳ Ｐゴシック" charset="0"/>
              </a:rPr>
              <a:t>of Missouri, </a:t>
            </a:r>
            <a:r>
              <a:rPr lang="en-US" sz="2800" b="1" dirty="0" smtClean="0">
                <a:solidFill>
                  <a:schemeClr val="tx1"/>
                </a:solidFill>
                <a:latin typeface="+mj-lt"/>
                <a:ea typeface="ＭＳ Ｐゴシック" charset="0"/>
                <a:cs typeface="ＭＳ Ｐゴシック" charset="0"/>
              </a:rPr>
              <a:t>Columbia, USA</a:t>
            </a:r>
            <a:endParaRPr lang="en-US" sz="2800" b="1" dirty="0">
              <a:solidFill>
                <a:schemeClr val="tx1"/>
              </a:solidFill>
              <a:latin typeface="+mj-lt"/>
              <a:ea typeface="ＭＳ Ｐゴシック" charset="0"/>
              <a:cs typeface="ＭＳ Ｐゴシック" charset="0"/>
            </a:endParaRPr>
          </a:p>
          <a:p>
            <a:pPr eaLnBrk="1" hangingPunct="1">
              <a:lnSpc>
                <a:spcPct val="80000"/>
              </a:lnSpc>
            </a:pPr>
            <a:r>
              <a:rPr lang="en-US" sz="2800" b="1" dirty="0" smtClean="0">
                <a:solidFill>
                  <a:schemeClr val="tx1"/>
                </a:solidFill>
                <a:latin typeface="+mj-lt"/>
                <a:ea typeface="ＭＳ Ｐゴシック" charset="0"/>
                <a:cs typeface="ＭＳ Ｐゴシック" charset="0"/>
              </a:rPr>
              <a:t>Oct. </a:t>
            </a:r>
            <a:r>
              <a:rPr lang="en-US" sz="2800" b="1" dirty="0">
                <a:solidFill>
                  <a:schemeClr val="tx1"/>
                </a:solidFill>
                <a:latin typeface="+mj-lt"/>
                <a:ea typeface="ＭＳ Ｐゴシック" charset="0"/>
                <a:cs typeface="ＭＳ Ｐゴシック" charset="0"/>
              </a:rPr>
              <a:t>9</a:t>
            </a:r>
            <a:r>
              <a:rPr lang="en-US" sz="2800" b="1" baseline="30000" dirty="0" smtClean="0">
                <a:solidFill>
                  <a:schemeClr val="tx1"/>
                </a:solidFill>
                <a:latin typeface="+mj-lt"/>
                <a:ea typeface="ＭＳ Ｐゴシック" charset="0"/>
                <a:cs typeface="ＭＳ Ｐゴシック" charset="0"/>
              </a:rPr>
              <a:t>th</a:t>
            </a:r>
            <a:r>
              <a:rPr lang="en-US" sz="2800" b="1" dirty="0" smtClean="0">
                <a:solidFill>
                  <a:schemeClr val="tx1"/>
                </a:solidFill>
                <a:latin typeface="+mj-lt"/>
                <a:ea typeface="ＭＳ Ｐゴシック" charset="0"/>
                <a:cs typeface="ＭＳ Ｐゴシック" charset="0"/>
              </a:rPr>
              <a:t>, 2017</a:t>
            </a:r>
            <a:endParaRPr lang="en-US" sz="2800" b="1"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p:txBody>
      </p:sp>
      <p:sp>
        <p:nvSpPr>
          <p:cNvPr id="19458" name="Text Box 3"/>
          <p:cNvSpPr txBox="1">
            <a:spLocks noChangeArrowheads="1"/>
          </p:cNvSpPr>
          <p:nvPr/>
        </p:nvSpPr>
        <p:spPr bwMode="auto">
          <a:xfrm>
            <a:off x="76200" y="892076"/>
            <a:ext cx="868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4800" b="1" dirty="0">
              <a:ln w="1905"/>
              <a:solidFill>
                <a:srgbClr val="000000"/>
              </a:solidFill>
              <a:effectLst>
                <a:innerShdw blurRad="69850" dist="43180" dir="5400000">
                  <a:srgbClr val="000000">
                    <a:alpha val="65000"/>
                  </a:srgbClr>
                </a:innerShdw>
              </a:effectLst>
              <a:latin typeface="+mj-lt"/>
            </a:endParaRPr>
          </a:p>
          <a:p>
            <a:pPr algn="ctr" eaLnBrk="1" hangingPunct="1"/>
            <a:r>
              <a:rPr lang="en-US" sz="4800" b="1" dirty="0" smtClean="0">
                <a:ln w="1905"/>
                <a:solidFill>
                  <a:srgbClr val="000000"/>
                </a:solidFill>
                <a:effectLst>
                  <a:innerShdw blurRad="69850" dist="43180" dir="5400000">
                    <a:srgbClr val="000000">
                      <a:alpha val="65000"/>
                    </a:srgbClr>
                  </a:innerShdw>
                </a:effectLst>
                <a:latin typeface="+mj-lt"/>
              </a:rPr>
              <a:t> Modeling 3D Structure of Human Genome on Hi-C Data</a:t>
            </a:r>
            <a:endParaRPr lang="en-US" sz="4800" b="1" dirty="0">
              <a:ln w="1905"/>
              <a:solidFill>
                <a:srgbClr val="000000"/>
              </a:solidFill>
              <a:effectLst>
                <a:innerShdw blurRad="69850" dist="43180" dir="5400000">
                  <a:srgbClr val="000000">
                    <a:alpha val="65000"/>
                  </a:srgbClr>
                </a:innerShdw>
              </a:effectLst>
              <a:latin typeface="+mj-lt"/>
            </a:endParaRPr>
          </a:p>
        </p:txBody>
      </p:sp>
      <p:pic>
        <p:nvPicPr>
          <p:cNvPr id="4" name="Picture 3"/>
          <p:cNvPicPr>
            <a:picLocks noChangeAspect="1"/>
          </p:cNvPicPr>
          <p:nvPr/>
        </p:nvPicPr>
        <p:blipFill>
          <a:blip r:embed="rId3"/>
          <a:stretch>
            <a:fillRect/>
          </a:stretch>
        </p:blipFill>
        <p:spPr>
          <a:xfrm>
            <a:off x="1219200" y="0"/>
            <a:ext cx="1385826" cy="1267883"/>
          </a:xfrm>
          <a:prstGeom prst="rect">
            <a:avLst/>
          </a:prstGeom>
        </p:spPr>
      </p:pic>
      <p:pic>
        <p:nvPicPr>
          <p:cNvPr id="5" name="Picture 4"/>
          <p:cNvPicPr>
            <a:picLocks noChangeAspect="1"/>
          </p:cNvPicPr>
          <p:nvPr/>
        </p:nvPicPr>
        <p:blipFill>
          <a:blip r:embed="rId4"/>
          <a:stretch>
            <a:fillRect/>
          </a:stretch>
        </p:blipFill>
        <p:spPr>
          <a:xfrm>
            <a:off x="3581400" y="0"/>
            <a:ext cx="1295400" cy="1255629"/>
          </a:xfrm>
          <a:prstGeom prst="rect">
            <a:avLst/>
          </a:prstGeom>
        </p:spPr>
      </p:pic>
      <p:pic>
        <p:nvPicPr>
          <p:cNvPr id="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52400"/>
            <a:ext cx="12192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778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Topologically Associated Domain</a:t>
            </a:r>
            <a:endParaRPr lang="en-US" b="1" dirty="0"/>
          </a:p>
        </p:txBody>
      </p:sp>
      <p:sp>
        <p:nvSpPr>
          <p:cNvPr id="3" name="TextBox 2"/>
          <p:cNvSpPr txBox="1"/>
          <p:nvPr/>
        </p:nvSpPr>
        <p:spPr>
          <a:xfrm>
            <a:off x="76200" y="2819400"/>
            <a:ext cx="457200" cy="381000"/>
          </a:xfrm>
          <a:prstGeom prst="rect">
            <a:avLst/>
          </a:prstGeom>
          <a:solidFill>
            <a:schemeClr val="bg1"/>
          </a:solidFill>
        </p:spPr>
        <p:txBody>
          <a:bodyPr wrap="square" rtlCol="0">
            <a:spAutoFit/>
          </a:bodyPr>
          <a:lstStyle/>
          <a:p>
            <a:endParaRPr lang="en-US" dirty="0"/>
          </a:p>
        </p:txBody>
      </p:sp>
      <p:pic>
        <p:nvPicPr>
          <p:cNvPr id="5" name="Picture 4" descr="Screen Shot 2017-10-03 at 2.20.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1676400"/>
            <a:ext cx="6596610" cy="4773862"/>
          </a:xfrm>
          <a:prstGeom prst="rect">
            <a:avLst/>
          </a:prstGeom>
        </p:spPr>
      </p:pic>
    </p:spTree>
    <p:extLst>
      <p:ext uri="{BB962C8B-B14F-4D97-AF65-F5344CB8AC3E}">
        <p14:creationId xmlns:p14="http://schemas.microsoft.com/office/powerpoint/2010/main" val="36544112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r>
              <a:rPr lang="en-US" b="1" dirty="0" smtClean="0"/>
              <a:t>3D Genome Modeling</a:t>
            </a:r>
            <a:endParaRPr lang="en-US" b="1" dirty="0"/>
          </a:p>
        </p:txBody>
      </p:sp>
    </p:spTree>
    <p:extLst>
      <p:ext uri="{BB962C8B-B14F-4D97-AF65-F5344CB8AC3E}">
        <p14:creationId xmlns:p14="http://schemas.microsoft.com/office/powerpoint/2010/main" val="1428175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8600" y="1295400"/>
            <a:ext cx="2971801" cy="1671638"/>
          </a:xfrm>
          <a:prstGeom prst="rect">
            <a:avLst/>
          </a:prstGeom>
        </p:spPr>
      </p:pic>
      <p:cxnSp>
        <p:nvCxnSpPr>
          <p:cNvPr id="7" name="Straight Arrow Connector 6"/>
          <p:cNvCxnSpPr/>
          <p:nvPr/>
        </p:nvCxnSpPr>
        <p:spPr>
          <a:xfrm>
            <a:off x="3505200" y="3962400"/>
            <a:ext cx="2362200" cy="0"/>
          </a:xfrm>
          <a:prstGeom prst="straightConnector1">
            <a:avLst/>
          </a:prstGeom>
          <a:ln w="1270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76600"/>
            <a:ext cx="305780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381000" y="152400"/>
            <a:ext cx="8763000" cy="1143000"/>
          </a:xfrm>
        </p:spPr>
        <p:txBody>
          <a:bodyPr>
            <a:noAutofit/>
          </a:bodyPr>
          <a:lstStyle/>
          <a:p>
            <a:r>
              <a:rPr lang="en-US" b="1" dirty="0" smtClean="0">
                <a:ln w="1905"/>
                <a:solidFill>
                  <a:srgbClr val="000000"/>
                </a:solidFill>
                <a:effectLst>
                  <a:innerShdw blurRad="69850" dist="43180" dir="5400000">
                    <a:srgbClr val="000000">
                      <a:alpha val="65000"/>
                    </a:srgbClr>
                  </a:innerShdw>
                </a:effectLst>
              </a:rPr>
              <a:t>3D Genome Structure Modeling</a:t>
            </a:r>
            <a:br>
              <a:rPr lang="en-US" b="1" dirty="0" smtClean="0">
                <a:ln w="1905"/>
                <a:solidFill>
                  <a:srgbClr val="000000"/>
                </a:solidFill>
                <a:effectLst>
                  <a:innerShdw blurRad="69850" dist="43180" dir="5400000">
                    <a:srgbClr val="000000">
                      <a:alpha val="65000"/>
                    </a:srgbClr>
                  </a:innerShdw>
                </a:effectLst>
              </a:rPr>
            </a:br>
            <a:endParaRPr lang="en-US" b="1" dirty="0">
              <a:ln w="1905"/>
              <a:solidFill>
                <a:srgbClr val="000000"/>
              </a:solidFill>
              <a:effectLst>
                <a:innerShdw blurRad="69850" dist="43180" dir="5400000">
                  <a:srgbClr val="000000">
                    <a:alpha val="65000"/>
                  </a:srgbClr>
                </a:innerShdw>
              </a:effectLst>
            </a:endParaRPr>
          </a:p>
        </p:txBody>
      </p:sp>
      <p:sp>
        <p:nvSpPr>
          <p:cNvPr id="2" name="TextBox 1"/>
          <p:cNvSpPr txBox="1"/>
          <p:nvPr/>
        </p:nvSpPr>
        <p:spPr>
          <a:xfrm>
            <a:off x="5283287" y="6248400"/>
            <a:ext cx="3868291" cy="369332"/>
          </a:xfrm>
          <a:prstGeom prst="rect">
            <a:avLst/>
          </a:prstGeom>
          <a:noFill/>
        </p:spPr>
        <p:txBody>
          <a:bodyPr wrap="none" rtlCol="0">
            <a:spAutoFit/>
          </a:bodyPr>
          <a:lstStyle/>
          <a:p>
            <a:r>
              <a:rPr lang="en-US" dirty="0" err="1" smtClean="0"/>
              <a:t>Trieu</a:t>
            </a:r>
            <a:r>
              <a:rPr lang="en-US" dirty="0" smtClean="0"/>
              <a:t> , Cheng, 2014; </a:t>
            </a:r>
            <a:r>
              <a:rPr lang="en-US" dirty="0" err="1" smtClean="0"/>
              <a:t>Trieu</a:t>
            </a:r>
            <a:r>
              <a:rPr lang="en-US" dirty="0" smtClean="0"/>
              <a:t>, Cheng, 2017</a:t>
            </a:r>
            <a:endParaRPr lang="en-US" dirty="0"/>
          </a:p>
        </p:txBody>
      </p:sp>
      <p:pic>
        <p:nvPicPr>
          <p:cNvPr id="11" name="Content Placeholder 5" descr="question mark | Flickr - Photo Sharing!"/>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886200" y="2743200"/>
            <a:ext cx="998500" cy="998500"/>
          </a:xfrm>
        </p:spPr>
      </p:pic>
      <p:pic>
        <p:nvPicPr>
          <p:cNvPr id="12" name="Picture 11"/>
          <p:cNvPicPr>
            <a:picLocks noChangeAspect="1"/>
          </p:cNvPicPr>
          <p:nvPr/>
        </p:nvPicPr>
        <p:blipFill>
          <a:blip r:embed="rId6"/>
          <a:stretch>
            <a:fillRect/>
          </a:stretch>
        </p:blipFill>
        <p:spPr>
          <a:xfrm>
            <a:off x="6172200" y="2819400"/>
            <a:ext cx="2358407" cy="2286000"/>
          </a:xfrm>
          <a:prstGeom prst="rect">
            <a:avLst/>
          </a:prstGeom>
        </p:spPr>
      </p:pic>
    </p:spTree>
    <p:extLst>
      <p:ext uri="{BB962C8B-B14F-4D97-AF65-F5344CB8AC3E}">
        <p14:creationId xmlns:p14="http://schemas.microsoft.com/office/powerpoint/2010/main" val="2234306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258300" cy="918391"/>
          </a:xfrm>
        </p:spPr>
        <p:txBody>
          <a:bodyPr>
            <a:normAutofit/>
          </a:bodyPr>
          <a:lstStyle/>
          <a:p>
            <a:pPr algn="ctr"/>
            <a:r>
              <a:rPr lang="en-US" sz="3600" b="1" dirty="0" smtClean="0"/>
              <a:t>I. Distance-Based Approach</a:t>
            </a:r>
            <a:endParaRPr lang="en-US" sz="3600" b="1" dirty="0"/>
          </a:p>
        </p:txBody>
      </p:sp>
      <p:sp>
        <p:nvSpPr>
          <p:cNvPr id="3" name="Content Placeholder 2"/>
          <p:cNvSpPr>
            <a:spLocks noGrp="1"/>
          </p:cNvSpPr>
          <p:nvPr>
            <p:ph idx="1"/>
          </p:nvPr>
        </p:nvSpPr>
        <p:spPr>
          <a:xfrm>
            <a:off x="0" y="457200"/>
            <a:ext cx="9144000" cy="6477000"/>
          </a:xfrm>
        </p:spPr>
        <p:txBody>
          <a:bodyPr>
            <a:noAutofit/>
          </a:bodyPr>
          <a:lstStyle/>
          <a:p>
            <a:pPr marL="0" indent="0">
              <a:buNone/>
            </a:pPr>
            <a:endParaRPr lang="en-US" sz="2600" dirty="0" smtClean="0"/>
          </a:p>
          <a:p>
            <a:r>
              <a:rPr lang="en-US" sz="2600" b="1" dirty="0" smtClean="0"/>
              <a:t>Convert observed interaction frequencies  into distance map</a:t>
            </a:r>
          </a:p>
          <a:p>
            <a:endParaRPr lang="en-US" sz="2600" b="1" dirty="0"/>
          </a:p>
          <a:p>
            <a:endParaRPr lang="en-US" sz="2600" b="1" dirty="0" smtClean="0"/>
          </a:p>
          <a:p>
            <a:endParaRPr lang="en-US" sz="2600" b="1" dirty="0" smtClean="0"/>
          </a:p>
          <a:p>
            <a:endParaRPr lang="en-US" sz="2600" b="1" dirty="0" smtClean="0"/>
          </a:p>
          <a:p>
            <a:pPr marL="0" indent="0">
              <a:buNone/>
            </a:pPr>
            <a:endParaRPr lang="en-US" sz="2600" b="1" dirty="0" smtClean="0"/>
          </a:p>
          <a:p>
            <a:endParaRPr lang="en-US" sz="2600" b="1" dirty="0" smtClean="0"/>
          </a:p>
          <a:p>
            <a:endParaRPr lang="en-US" sz="2600" b="1" dirty="0"/>
          </a:p>
          <a:p>
            <a:r>
              <a:rPr lang="en-US" sz="2600" b="1" dirty="0" smtClean="0"/>
              <a:t>Objective</a:t>
            </a:r>
            <a:r>
              <a:rPr lang="en-US" sz="2600" dirty="0" smtClean="0"/>
              <a:t>: adjust positions (</a:t>
            </a:r>
            <a:r>
              <a:rPr lang="en-US" sz="2600" dirty="0" err="1" smtClean="0"/>
              <a:t>x,y,z</a:t>
            </a:r>
            <a:r>
              <a:rPr lang="en-US" sz="2600" dirty="0" smtClean="0"/>
              <a:t> coordinates) of </a:t>
            </a:r>
            <a:r>
              <a:rPr lang="en-US" sz="2600" dirty="0"/>
              <a:t>beads in 3D </a:t>
            </a:r>
            <a:r>
              <a:rPr lang="en-US" sz="2600" dirty="0" smtClean="0"/>
              <a:t>space </a:t>
            </a:r>
            <a:r>
              <a:rPr lang="en-US" sz="2600" dirty="0"/>
              <a:t>to satisfy </a:t>
            </a:r>
            <a:r>
              <a:rPr lang="en-US" sz="2600" dirty="0" smtClean="0"/>
              <a:t>converted (“wish”) </a:t>
            </a:r>
            <a:r>
              <a:rPr lang="en-US" sz="2600" dirty="0"/>
              <a:t>distances </a:t>
            </a:r>
            <a:r>
              <a:rPr lang="en-US" sz="2600" dirty="0" smtClean="0"/>
              <a:t>as well as possible</a:t>
            </a:r>
            <a:endParaRPr lang="en-US" sz="2600" dirty="0"/>
          </a:p>
          <a:p>
            <a:r>
              <a:rPr lang="en-US" sz="2600" b="1" dirty="0" smtClean="0"/>
              <a:t>Challenges</a:t>
            </a:r>
            <a:r>
              <a:rPr lang="en-US" sz="2600" dirty="0" smtClean="0"/>
              <a:t>: </a:t>
            </a:r>
            <a:r>
              <a:rPr lang="en-US" sz="2600" dirty="0"/>
              <a:t>a</a:t>
            </a:r>
            <a:r>
              <a:rPr lang="en-US" sz="2600" dirty="0" smtClean="0"/>
              <a:t>pproximated distances, noise, conflicts</a:t>
            </a:r>
            <a:endParaRPr lang="en-US" sz="2600" dirty="0"/>
          </a:p>
          <a:p>
            <a:pPr lvl="1"/>
            <a:endParaRPr lang="en-US" sz="2600" dirty="0"/>
          </a:p>
          <a:p>
            <a:endParaRPr lang="en-US" sz="2600" dirty="0"/>
          </a:p>
          <a:p>
            <a:endParaRPr lang="en-US" sz="2600" dirty="0"/>
          </a:p>
        </p:txBody>
      </p:sp>
      <p:graphicFrame>
        <p:nvGraphicFramePr>
          <p:cNvPr id="6" name="Table 5">
            <a:extLst>
              <a:ext uri="{FF2B5EF4-FFF2-40B4-BE49-F238E27FC236}">
                <a16:creationId xmlns:mc="http://schemas.openxmlformats.org/markup-compatibility/2006" xmlns:a14="http://schemas.microsoft.com/office/drawing/2010/main" xmlns:a16="http://schemas.microsoft.com/office/drawing/2014/main" xmlns="" id="{D7115EC2-87D4-4FF1-B7B7-1DEE19BE3215}"/>
              </a:ext>
            </a:extLst>
          </p:cNvPr>
          <p:cNvGraphicFramePr>
            <a:graphicFrameLocks noGrp="1"/>
          </p:cNvGraphicFramePr>
          <p:nvPr>
            <p:extLst>
              <p:ext uri="{D42A27DB-BD31-4B8C-83A1-F6EECF244321}">
                <p14:modId xmlns:p14="http://schemas.microsoft.com/office/powerpoint/2010/main" val="1277929487"/>
              </p:ext>
            </p:extLst>
          </p:nvPr>
        </p:nvGraphicFramePr>
        <p:xfrm>
          <a:off x="1769444" y="1828536"/>
          <a:ext cx="1536836" cy="2023536"/>
        </p:xfrm>
        <a:graphic>
          <a:graphicData uri="http://schemas.openxmlformats.org/drawingml/2006/table">
            <a:tbl>
              <a:tblPr firstRow="1" bandRow="1">
                <a:tableStyleId>{5940675A-B579-460E-94D1-54222C63F5DA}</a:tableStyleId>
              </a:tblPr>
              <a:tblGrid>
                <a:gridCol w="384209">
                  <a:extLst>
                    <a:ext uri="{9D8B030D-6E8A-4147-A177-3AD203B41FA5}">
                      <a16:colId xmlns:mc="http://schemas.openxmlformats.org/markup-compatibility/2006" xmlns:a14="http://schemas.microsoft.com/office/drawing/2010/main" xmlns:a16="http://schemas.microsoft.com/office/drawing/2014/main" xmlns="" val="1889975304"/>
                    </a:ext>
                  </a:extLst>
                </a:gridCol>
                <a:gridCol w="384209">
                  <a:extLst>
                    <a:ext uri="{9D8B030D-6E8A-4147-A177-3AD203B41FA5}">
                      <a16:colId xmlns:mc="http://schemas.openxmlformats.org/markup-compatibility/2006" xmlns:a14="http://schemas.microsoft.com/office/drawing/2010/main" xmlns:a16="http://schemas.microsoft.com/office/drawing/2014/main" xmlns="" val="2570495252"/>
                    </a:ext>
                  </a:extLst>
                </a:gridCol>
                <a:gridCol w="384209">
                  <a:extLst>
                    <a:ext uri="{9D8B030D-6E8A-4147-A177-3AD203B41FA5}">
                      <a16:colId xmlns:mc="http://schemas.openxmlformats.org/markup-compatibility/2006" xmlns:a14="http://schemas.microsoft.com/office/drawing/2010/main" xmlns:a16="http://schemas.microsoft.com/office/drawing/2014/main" xmlns="" val="2163170325"/>
                    </a:ext>
                  </a:extLst>
                </a:gridCol>
                <a:gridCol w="384209">
                  <a:extLst>
                    <a:ext uri="{9D8B030D-6E8A-4147-A177-3AD203B41FA5}">
                      <a16:colId xmlns:mc="http://schemas.openxmlformats.org/markup-compatibility/2006" xmlns:a14="http://schemas.microsoft.com/office/drawing/2010/main" xmlns:a16="http://schemas.microsoft.com/office/drawing/2014/main" xmlns="" val="1808894479"/>
                    </a:ext>
                  </a:extLst>
                </a:gridCol>
              </a:tblGrid>
              <a:tr h="505884">
                <a:tc>
                  <a:txBody>
                    <a:bodyPr/>
                    <a:lstStyle/>
                    <a:p>
                      <a:endParaRPr lang="en-US" dirty="0"/>
                    </a:p>
                  </a:txBody>
                  <a:tcPr marL="68580" marR="68580"/>
                </a:tc>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extLst>
                  <a:ext uri="{0D108BD9-81ED-4DB2-BD59-A6C34878D82A}">
                    <a16:rowId xmlns:mc="http://schemas.openxmlformats.org/markup-compatibility/2006" xmlns:a14="http://schemas.microsoft.com/office/drawing/2010/main" xmlns:a16="http://schemas.microsoft.com/office/drawing/2014/main" xmlns="" val="4086906958"/>
                  </a:ext>
                </a:extLst>
              </a:tr>
              <a:tr h="505884">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mc="http://schemas.openxmlformats.org/markup-compatibility/2006" xmlns:a14="http://schemas.microsoft.com/office/drawing/2010/main" xmlns:a16="http://schemas.microsoft.com/office/drawing/2014/main" xmlns="" val="4066007620"/>
                  </a:ext>
                </a:extLst>
              </a:tr>
              <a:tr h="505884">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mc="http://schemas.openxmlformats.org/markup-compatibility/2006" xmlns:a14="http://schemas.microsoft.com/office/drawing/2010/main" xmlns:a16="http://schemas.microsoft.com/office/drawing/2014/main" xmlns="" val="411267049"/>
                  </a:ext>
                </a:extLst>
              </a:tr>
              <a:tr h="505884">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extLst>
                  <a:ext uri="{0D108BD9-81ED-4DB2-BD59-A6C34878D82A}">
                    <a16:rowId xmlns:mc="http://schemas.openxmlformats.org/markup-compatibility/2006" xmlns:a14="http://schemas.microsoft.com/office/drawing/2010/main" xmlns:a16="http://schemas.microsoft.com/office/drawing/2014/main" xmlns="" val="2641869039"/>
                  </a:ext>
                </a:extLst>
              </a:tr>
            </a:tbl>
          </a:graphicData>
        </a:graphic>
      </p:graphicFrame>
      <p:graphicFrame>
        <p:nvGraphicFramePr>
          <p:cNvPr id="7" name="Table 6">
            <a:extLst>
              <a:ext uri="{FF2B5EF4-FFF2-40B4-BE49-F238E27FC236}">
                <a16:creationId xmlns:mc="http://schemas.openxmlformats.org/markup-compatibility/2006" xmlns:a14="http://schemas.microsoft.com/office/drawing/2010/main" xmlns:a16="http://schemas.microsoft.com/office/drawing/2014/main" xmlns="" id="{7938B9E0-22B1-4879-9656-1EABC75BF8CD}"/>
              </a:ext>
            </a:extLst>
          </p:cNvPr>
          <p:cNvGraphicFramePr>
            <a:graphicFrameLocks noGrp="1"/>
          </p:cNvGraphicFramePr>
          <p:nvPr>
            <p:extLst>
              <p:ext uri="{D42A27DB-BD31-4B8C-83A1-F6EECF244321}">
                <p14:modId xmlns:p14="http://schemas.microsoft.com/office/powerpoint/2010/main" val="704175839"/>
              </p:ext>
            </p:extLst>
          </p:nvPr>
        </p:nvGraphicFramePr>
        <p:xfrm>
          <a:off x="5297846" y="1828537"/>
          <a:ext cx="1559696" cy="2023537"/>
        </p:xfrm>
        <a:graphic>
          <a:graphicData uri="http://schemas.openxmlformats.org/drawingml/2006/table">
            <a:tbl>
              <a:tblPr firstRow="1" bandRow="1">
                <a:tableStyleId>{5940675A-B579-460E-94D1-54222C63F5DA}</a:tableStyleId>
              </a:tblPr>
              <a:tblGrid>
                <a:gridCol w="389924">
                  <a:extLst>
                    <a:ext uri="{9D8B030D-6E8A-4147-A177-3AD203B41FA5}">
                      <a16:colId xmlns:mc="http://schemas.openxmlformats.org/markup-compatibility/2006" xmlns:a14="http://schemas.microsoft.com/office/drawing/2010/main" xmlns:a16="http://schemas.microsoft.com/office/drawing/2014/main" xmlns="" val="1889975304"/>
                    </a:ext>
                  </a:extLst>
                </a:gridCol>
                <a:gridCol w="389924">
                  <a:extLst>
                    <a:ext uri="{9D8B030D-6E8A-4147-A177-3AD203B41FA5}">
                      <a16:colId xmlns:mc="http://schemas.openxmlformats.org/markup-compatibility/2006" xmlns:a14="http://schemas.microsoft.com/office/drawing/2010/main" xmlns:a16="http://schemas.microsoft.com/office/drawing/2014/main" xmlns="" val="2570495252"/>
                    </a:ext>
                  </a:extLst>
                </a:gridCol>
                <a:gridCol w="389924">
                  <a:extLst>
                    <a:ext uri="{9D8B030D-6E8A-4147-A177-3AD203B41FA5}">
                      <a16:colId xmlns:mc="http://schemas.openxmlformats.org/markup-compatibility/2006" xmlns:a14="http://schemas.microsoft.com/office/drawing/2010/main" xmlns:a16="http://schemas.microsoft.com/office/drawing/2014/main" xmlns="" val="2163170325"/>
                    </a:ext>
                  </a:extLst>
                </a:gridCol>
                <a:gridCol w="389924">
                  <a:extLst>
                    <a:ext uri="{9D8B030D-6E8A-4147-A177-3AD203B41FA5}">
                      <a16:colId xmlns:mc="http://schemas.openxmlformats.org/markup-compatibility/2006" xmlns:a14="http://schemas.microsoft.com/office/drawing/2010/main" xmlns:a16="http://schemas.microsoft.com/office/drawing/2014/main" xmlns="" val="1808894479"/>
                    </a:ext>
                  </a:extLst>
                </a:gridCol>
              </a:tblGrid>
              <a:tr h="461268">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mc="http://schemas.openxmlformats.org/markup-compatibility/2006" xmlns:a14="http://schemas.microsoft.com/office/drawing/2010/main" xmlns:a16="http://schemas.microsoft.com/office/drawing/2014/main" xmlns="" val="4086906958"/>
                  </a:ext>
                </a:extLst>
              </a:tr>
              <a:tr h="639733">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mc="http://schemas.openxmlformats.org/markup-compatibility/2006" xmlns:a14="http://schemas.microsoft.com/office/drawing/2010/main" xmlns:a16="http://schemas.microsoft.com/office/drawing/2014/main" xmlns="" val="4066007620"/>
                  </a:ext>
                </a:extLst>
              </a:tr>
              <a:tr h="461268">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extLst>
                  <a:ext uri="{0D108BD9-81ED-4DB2-BD59-A6C34878D82A}">
                    <a16:rowId xmlns:mc="http://schemas.openxmlformats.org/markup-compatibility/2006" xmlns:a14="http://schemas.microsoft.com/office/drawing/2010/main" xmlns:a16="http://schemas.microsoft.com/office/drawing/2014/main" xmlns="" val="411267049"/>
                  </a:ext>
                </a:extLst>
              </a:tr>
              <a:tr h="461268">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extLst>
                  <a:ext uri="{0D108BD9-81ED-4DB2-BD59-A6C34878D82A}">
                    <a16:rowId xmlns:mc="http://schemas.openxmlformats.org/markup-compatibility/2006" xmlns:a14="http://schemas.microsoft.com/office/drawing/2010/main" xmlns:a16="http://schemas.microsoft.com/office/drawing/2014/main" xmlns="" val="2641869039"/>
                  </a:ext>
                </a:extLst>
              </a:tr>
            </a:tbl>
          </a:graphicData>
        </a:graphic>
      </p:graphicFrame>
      <p:sp>
        <p:nvSpPr>
          <p:cNvPr id="8" name="TextBox 7">
            <a:extLst>
              <a:ext uri="{FF2B5EF4-FFF2-40B4-BE49-F238E27FC236}">
                <a16:creationId xmlns:a16="http://schemas.microsoft.com/office/drawing/2014/main" xmlns="" id="{E57D61C8-9DB3-421F-8ADB-4B5A793D9AAE}"/>
              </a:ext>
            </a:extLst>
          </p:cNvPr>
          <p:cNvSpPr txBox="1"/>
          <p:nvPr/>
        </p:nvSpPr>
        <p:spPr>
          <a:xfrm>
            <a:off x="0" y="2800290"/>
            <a:ext cx="1905000" cy="369332"/>
          </a:xfrm>
          <a:prstGeom prst="rect">
            <a:avLst/>
          </a:prstGeom>
          <a:noFill/>
        </p:spPr>
        <p:txBody>
          <a:bodyPr wrap="square" rtlCol="0">
            <a:spAutoFit/>
          </a:bodyPr>
          <a:lstStyle/>
          <a:p>
            <a:r>
              <a:rPr lang="en-US" b="1" dirty="0" smtClean="0"/>
              <a:t>Hi-C contact </a:t>
            </a:r>
            <a:r>
              <a:rPr lang="en-US" b="1" dirty="0"/>
              <a:t>m</a:t>
            </a:r>
            <a:r>
              <a:rPr lang="en-US" b="1" dirty="0" smtClean="0"/>
              <a:t>ap</a:t>
            </a:r>
            <a:endParaRPr lang="en-US" b="1" dirty="0"/>
          </a:p>
        </p:txBody>
      </p:sp>
      <p:sp>
        <p:nvSpPr>
          <p:cNvPr id="9" name="TextBox 8">
            <a:extLst>
              <a:ext uri="{FF2B5EF4-FFF2-40B4-BE49-F238E27FC236}">
                <a16:creationId xmlns:a16="http://schemas.microsoft.com/office/drawing/2014/main" xmlns="" id="{8BEC4F15-3369-4D74-B2CB-023126B96D28}"/>
              </a:ext>
            </a:extLst>
          </p:cNvPr>
          <p:cNvSpPr txBox="1"/>
          <p:nvPr/>
        </p:nvSpPr>
        <p:spPr>
          <a:xfrm>
            <a:off x="6934200" y="2800290"/>
            <a:ext cx="2360596" cy="646331"/>
          </a:xfrm>
          <a:prstGeom prst="rect">
            <a:avLst/>
          </a:prstGeom>
          <a:noFill/>
        </p:spPr>
        <p:txBody>
          <a:bodyPr wrap="square" rtlCol="0">
            <a:spAutoFit/>
          </a:bodyPr>
          <a:lstStyle/>
          <a:p>
            <a:r>
              <a:rPr lang="en-US" b="1" dirty="0" smtClean="0"/>
              <a:t>Approximated spatial distance matrix</a:t>
            </a:r>
            <a:endParaRPr lang="en-US" b="1" dirty="0"/>
          </a:p>
        </p:txBody>
      </p:sp>
      <p:sp>
        <p:nvSpPr>
          <p:cNvPr id="10" name="Arrow: Right 9">
            <a:extLst>
              <a:ext uri="{FF2B5EF4-FFF2-40B4-BE49-F238E27FC236}">
                <a16:creationId xmlns:a16="http://schemas.microsoft.com/office/drawing/2014/main" xmlns="" id="{ADAB699F-6DD5-4D4C-8C5F-86EC8DF4613D}"/>
              </a:ext>
            </a:extLst>
          </p:cNvPr>
          <p:cNvSpPr/>
          <p:nvPr/>
        </p:nvSpPr>
        <p:spPr>
          <a:xfrm>
            <a:off x="3739413" y="2626234"/>
            <a:ext cx="1003433" cy="308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1D3A3A9D-6B29-491A-ACC1-ED5F9C0C92C2}"/>
              </a:ext>
            </a:extLst>
          </p:cNvPr>
          <p:cNvSpPr txBox="1"/>
          <p:nvPr/>
        </p:nvSpPr>
        <p:spPr>
          <a:xfrm>
            <a:off x="3663213" y="2114490"/>
            <a:ext cx="1670787" cy="369332"/>
          </a:xfrm>
          <a:prstGeom prst="rect">
            <a:avLst/>
          </a:prstGeom>
          <a:noFill/>
        </p:spPr>
        <p:txBody>
          <a:bodyPr wrap="square" rtlCol="0">
            <a:spAutoFit/>
          </a:bodyPr>
          <a:lstStyle/>
          <a:p>
            <a:r>
              <a:rPr lang="en-US" b="1" dirty="0" smtClean="0"/>
              <a:t>Conversion</a:t>
            </a:r>
            <a:endParaRPr lang="en-US" b="1" dirty="0"/>
          </a:p>
        </p:txBody>
      </p:sp>
      <p:cxnSp>
        <p:nvCxnSpPr>
          <p:cNvPr id="13" name="Straight Connector 12">
            <a:extLst>
              <a:ext uri="{FF2B5EF4-FFF2-40B4-BE49-F238E27FC236}">
                <a16:creationId xmlns:a16="http://schemas.microsoft.com/office/drawing/2014/main" xmlns="" id="{0AE1233E-A92A-43FE-A442-EFC03587039F}"/>
              </a:ext>
            </a:extLst>
          </p:cNvPr>
          <p:cNvCxnSpPr/>
          <p:nvPr/>
        </p:nvCxnSpPr>
        <p:spPr>
          <a:xfrm>
            <a:off x="7551022" y="1962090"/>
            <a:ext cx="839445" cy="2948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08C9ECAC-E695-45B5-8E77-8D9E2C868064}"/>
                  </a:ext>
                </a:extLst>
              </p:cNvPr>
              <p:cNvSpPr txBox="1"/>
              <p:nvPr/>
            </p:nvSpPr>
            <p:spPr>
              <a:xfrm>
                <a:off x="7306637" y="1737290"/>
                <a:ext cx="244385" cy="369332"/>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r>
                        <a:rPr lang="en-US" b="0" i="1" smtClean="0">
                          <a:latin typeface="Cambria Math" panose="02040503050406030204" pitchFamily="18" charset="0"/>
                        </a:rPr>
                        <m:t>𝑖</m:t>
                      </m:r>
                    </m:oMath>
                  </m:oMathPara>
                </a14:m>
                <a:endParaRPr lang="en-US" dirty="0"/>
              </a:p>
            </p:txBody>
          </p:sp>
        </mc:Choice>
        <mc:Fallback xmlns="">
          <p:sp>
            <p:nvSpPr>
              <p:cNvPr id="14" name="TextBox 13">
                <a:extLst>
                  <a:ext uri="{FF2B5EF4-FFF2-40B4-BE49-F238E27FC236}">
                    <a16:creationId xmlns:a16="http://schemas.microsoft.com/office/drawing/2014/main" xmlns="" xmlns:a14="http://schemas.microsoft.com/office/drawing/2010/main" id="{08C9ECAC-E695-45B5-8E77-8D9E2C868064}"/>
                  </a:ext>
                </a:extLst>
              </p:cNvPr>
              <p:cNvSpPr txBox="1">
                <a:spLocks noRot="1" noChangeAspect="1" noMove="1" noResize="1" noEditPoints="1" noAdjustHandles="1" noChangeArrowheads="1" noChangeShapeType="1" noTextEdit="1"/>
              </p:cNvSpPr>
              <p:nvPr/>
            </p:nvSpPr>
            <p:spPr>
              <a:xfrm>
                <a:off x="7306637" y="1737290"/>
                <a:ext cx="244385" cy="36933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E96AAC7D-4E5E-48F8-9B0D-74F3D1A033D3}"/>
                  </a:ext>
                </a:extLst>
              </p:cNvPr>
              <p:cNvSpPr txBox="1"/>
              <p:nvPr/>
            </p:nvSpPr>
            <p:spPr>
              <a:xfrm>
                <a:off x="8382000" y="2038290"/>
                <a:ext cx="264584" cy="369332"/>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r>
                        <a:rPr lang="en-US" b="0" i="1" smtClean="0">
                          <a:latin typeface="Cambria Math" panose="02040503050406030204" pitchFamily="18" charset="0"/>
                        </a:rPr>
                        <m:t>𝑗</m:t>
                      </m:r>
                    </m:oMath>
                  </m:oMathPara>
                </a14:m>
                <a:endParaRPr lang="en-US" dirty="0"/>
              </a:p>
            </p:txBody>
          </p:sp>
        </mc:Choice>
        <mc:Fallback xmlns="">
          <p:sp>
            <p:nvSpPr>
              <p:cNvPr id="15" name="TextBox 14">
                <a:extLst>
                  <a:ext uri="{FF2B5EF4-FFF2-40B4-BE49-F238E27FC236}">
                    <a16:creationId xmlns:a16="http://schemas.microsoft.com/office/drawing/2014/main" xmlns="" xmlns:a14="http://schemas.microsoft.com/office/drawing/2010/main" id="{E96AAC7D-4E5E-48F8-9B0D-74F3D1A033D3}"/>
                  </a:ext>
                </a:extLst>
              </p:cNvPr>
              <p:cNvSpPr txBox="1">
                <a:spLocks noRot="1" noChangeAspect="1" noMove="1" noResize="1" noEditPoints="1" noAdjustHandles="1" noChangeArrowheads="1" noChangeShapeType="1" noTextEdit="1"/>
              </p:cNvSpPr>
              <p:nvPr/>
            </p:nvSpPr>
            <p:spPr>
              <a:xfrm>
                <a:off x="8382000" y="2038290"/>
                <a:ext cx="264584" cy="369332"/>
              </a:xfrm>
              <a:prstGeom prst="rect">
                <a:avLst/>
              </a:prstGeom>
              <a:blipFill rotWithShape="1">
                <a:blip r:embed="rId4"/>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xmlns="" id="{BDE16ADC-D16C-4DEE-B723-9A18EC7FCAFB}"/>
              </a:ext>
            </a:extLst>
          </p:cNvPr>
          <p:cNvCxnSpPr/>
          <p:nvPr/>
        </p:nvCxnSpPr>
        <p:spPr>
          <a:xfrm flipH="1">
            <a:off x="5867400" y="2106623"/>
            <a:ext cx="2103346" cy="541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descr="Screen Shot 2017-08-19 at 10.20.1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2952690"/>
            <a:ext cx="1270000" cy="863600"/>
          </a:xfrm>
          <a:prstGeom prst="rect">
            <a:avLst/>
          </a:prstGeom>
        </p:spPr>
      </p:pic>
      <p:sp>
        <p:nvSpPr>
          <p:cNvPr id="4" name="TextBox 3"/>
          <p:cNvSpPr txBox="1"/>
          <p:nvPr/>
        </p:nvSpPr>
        <p:spPr>
          <a:xfrm>
            <a:off x="2438400" y="3943290"/>
            <a:ext cx="4401253" cy="400110"/>
          </a:xfrm>
          <a:prstGeom prst="rect">
            <a:avLst/>
          </a:prstGeom>
          <a:noFill/>
        </p:spPr>
        <p:txBody>
          <a:bodyPr wrap="none" rtlCol="0">
            <a:spAutoFit/>
          </a:bodyPr>
          <a:lstStyle/>
          <a:p>
            <a:r>
              <a:rPr lang="en-US" b="1" dirty="0" smtClean="0"/>
              <a:t>α: conversion parameter (</a:t>
            </a:r>
            <a:r>
              <a:rPr lang="en-US" sz="2000" b="1" dirty="0" smtClean="0"/>
              <a:t>positive</a:t>
            </a:r>
            <a:r>
              <a:rPr lang="en-US" b="1" dirty="0" smtClean="0"/>
              <a:t> number)</a:t>
            </a:r>
            <a:endParaRPr lang="en-US" b="1" dirty="0"/>
          </a:p>
        </p:txBody>
      </p:sp>
    </p:spTree>
    <p:extLst>
      <p:ext uri="{BB962C8B-B14F-4D97-AF65-F5344CB8AC3E}">
        <p14:creationId xmlns:p14="http://schemas.microsoft.com/office/powerpoint/2010/main" val="26122681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Problem of Traditional Objective Functions</a:t>
            </a:r>
            <a:endParaRPr lang="en-US" b="1" dirty="0"/>
          </a:p>
        </p:txBody>
      </p:sp>
      <p:sp>
        <p:nvSpPr>
          <p:cNvPr id="3" name="Content Placeholder 2"/>
          <p:cNvSpPr>
            <a:spLocks noGrp="1"/>
          </p:cNvSpPr>
          <p:nvPr>
            <p:ph idx="1"/>
          </p:nvPr>
        </p:nvSpPr>
        <p:spPr>
          <a:xfrm>
            <a:off x="762000" y="1600200"/>
            <a:ext cx="4038600" cy="609599"/>
          </a:xfrm>
        </p:spPr>
        <p:txBody>
          <a:bodyPr>
            <a:normAutofit/>
          </a:bodyPr>
          <a:lstStyle/>
          <a:p>
            <a:pPr marL="0" indent="0">
              <a:buNone/>
            </a:pPr>
            <a:r>
              <a:rPr lang="en-US" b="1" dirty="0" smtClean="0"/>
              <a:t>Sum of Square Errors</a:t>
            </a:r>
            <a:endParaRPr lang="en-US" b="1" dirty="0"/>
          </a:p>
        </p:txBody>
      </p:sp>
      <p:graphicFrame>
        <p:nvGraphicFramePr>
          <p:cNvPr id="4" name="Object 3"/>
          <p:cNvGraphicFramePr>
            <a:graphicFrameLocks noChangeAspect="1"/>
          </p:cNvGraphicFramePr>
          <p:nvPr>
            <p:extLst>
              <p:ext uri="{D42A27DB-BD31-4B8C-83A1-F6EECF244321}">
                <p14:modId xmlns:p14="http://schemas.microsoft.com/office/powerpoint/2010/main" val="1152025789"/>
              </p:ext>
            </p:extLst>
          </p:nvPr>
        </p:nvGraphicFramePr>
        <p:xfrm>
          <a:off x="4514850" y="3225800"/>
          <a:ext cx="114300" cy="406400"/>
        </p:xfrm>
        <a:graphic>
          <a:graphicData uri="http://schemas.openxmlformats.org/presentationml/2006/ole">
            <mc:AlternateContent xmlns:mc="http://schemas.openxmlformats.org/markup-compatibility/2006">
              <mc:Choice xmlns:v="urn:schemas-microsoft-com:vml" Requires="v">
                <p:oleObj spid="_x0000_s2680" name="Equation" r:id="rId3" imgW="114300" imgH="406400" progId="Equation.3">
                  <p:embed/>
                </p:oleObj>
              </mc:Choice>
              <mc:Fallback>
                <p:oleObj name="Equation" r:id="rId3" imgW="114300" imgH="406400" progId="Equation.3">
                  <p:embed/>
                  <p:pic>
                    <p:nvPicPr>
                      <p:cNvPr id="0" name=""/>
                      <p:cNvPicPr/>
                      <p:nvPr/>
                    </p:nvPicPr>
                    <p:blipFill>
                      <a:blip r:embed="rId4"/>
                      <a:stretch>
                        <a:fillRect/>
                      </a:stretch>
                    </p:blipFill>
                    <p:spPr>
                      <a:xfrm>
                        <a:off x="4514850" y="3225800"/>
                        <a:ext cx="114300" cy="406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29406294"/>
              </p:ext>
            </p:extLst>
          </p:nvPr>
        </p:nvGraphicFramePr>
        <p:xfrm>
          <a:off x="914400" y="2438400"/>
          <a:ext cx="7373937" cy="2286000"/>
        </p:xfrm>
        <a:graphic>
          <a:graphicData uri="http://schemas.openxmlformats.org/presentationml/2006/ole">
            <mc:AlternateContent xmlns:mc="http://schemas.openxmlformats.org/markup-compatibility/2006">
              <mc:Choice xmlns:v="urn:schemas-microsoft-com:vml" Requires="v">
                <p:oleObj spid="_x0000_s2681" name="Equation" r:id="rId5" imgW="1270000" imgH="393700" progId="Equation.3">
                  <p:embed/>
                </p:oleObj>
              </mc:Choice>
              <mc:Fallback>
                <p:oleObj name="Equation" r:id="rId5" imgW="1270000" imgH="393700" progId="Equation.3">
                  <p:embed/>
                  <p:pic>
                    <p:nvPicPr>
                      <p:cNvPr id="0" name=""/>
                      <p:cNvPicPr/>
                      <p:nvPr/>
                    </p:nvPicPr>
                    <p:blipFill>
                      <a:blip r:embed="rId6"/>
                      <a:stretch>
                        <a:fillRect/>
                      </a:stretch>
                    </p:blipFill>
                    <p:spPr>
                      <a:xfrm>
                        <a:off x="914400" y="2438400"/>
                        <a:ext cx="7373937" cy="2286000"/>
                      </a:xfrm>
                      <a:prstGeom prst="rect">
                        <a:avLst/>
                      </a:prstGeom>
                    </p:spPr>
                  </p:pic>
                </p:oleObj>
              </mc:Fallback>
            </mc:AlternateContent>
          </a:graphicData>
        </a:graphic>
      </p:graphicFrame>
      <p:sp>
        <p:nvSpPr>
          <p:cNvPr id="6" name="TextBox 5"/>
          <p:cNvSpPr txBox="1"/>
          <p:nvPr/>
        </p:nvSpPr>
        <p:spPr>
          <a:xfrm>
            <a:off x="609600" y="5181600"/>
            <a:ext cx="7620000" cy="1384995"/>
          </a:xfrm>
          <a:prstGeom prst="rect">
            <a:avLst/>
          </a:prstGeom>
          <a:noFill/>
        </p:spPr>
        <p:txBody>
          <a:bodyPr wrap="square" rtlCol="0">
            <a:spAutoFit/>
          </a:bodyPr>
          <a:lstStyle/>
          <a:p>
            <a:pPr marL="457200" indent="-457200">
              <a:buFont typeface="Arial"/>
              <a:buChar char="•"/>
            </a:pPr>
            <a:r>
              <a:rPr lang="en-US" sz="2800" b="1" dirty="0" smtClean="0"/>
              <a:t>Very sensitive to noisy / conflicting distances</a:t>
            </a:r>
          </a:p>
          <a:p>
            <a:pPr marL="457200" indent="-457200">
              <a:buFont typeface="Arial"/>
              <a:buChar char="•"/>
            </a:pPr>
            <a:r>
              <a:rPr lang="en-US" sz="2800" b="1" dirty="0" smtClean="0"/>
              <a:t>Cannot build 3D models of large genomes involving noisy inter-chromosomal contacts</a:t>
            </a:r>
            <a:endParaRPr lang="en-US" sz="2800" b="1" dirty="0"/>
          </a:p>
        </p:txBody>
      </p:sp>
    </p:spTree>
    <p:extLst>
      <p:ext uri="{BB962C8B-B14F-4D97-AF65-F5344CB8AC3E}">
        <p14:creationId xmlns:p14="http://schemas.microsoft.com/office/powerpoint/2010/main" val="24907273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2180"/>
            <a:ext cx="7886700" cy="926779"/>
          </a:xfrm>
        </p:spPr>
        <p:txBody>
          <a:bodyPr>
            <a:normAutofit fontScale="90000"/>
          </a:bodyPr>
          <a:lstStyle/>
          <a:p>
            <a:pPr algn="ctr"/>
            <a:r>
              <a:rPr lang="en-US" b="1" dirty="0"/>
              <a:t>Deriving </a:t>
            </a:r>
            <a:r>
              <a:rPr lang="en-US" b="1" dirty="0" smtClean="0"/>
              <a:t>Soft Constraints by </a:t>
            </a:r>
            <a:r>
              <a:rPr lang="en-US" b="1" dirty="0" err="1" smtClean="0"/>
              <a:t>Lorentzian</a:t>
            </a:r>
            <a:r>
              <a:rPr lang="en-US" b="1" dirty="0" smtClean="0"/>
              <a:t> Function</a:t>
            </a:r>
            <a:endParaRPr lang="en-US" b="1" dirty="0"/>
          </a:p>
        </p:txBody>
      </p:sp>
      <p:sp>
        <p:nvSpPr>
          <p:cNvPr id="6" name="TextBox 5"/>
          <p:cNvSpPr txBox="1"/>
          <p:nvPr/>
        </p:nvSpPr>
        <p:spPr>
          <a:xfrm>
            <a:off x="228600" y="1371600"/>
            <a:ext cx="8915400" cy="5262978"/>
          </a:xfrm>
          <a:prstGeom prst="rect">
            <a:avLst/>
          </a:prstGeom>
          <a:noFill/>
        </p:spPr>
        <p:txBody>
          <a:bodyPr wrap="square" rtlCol="0">
            <a:spAutoFit/>
          </a:bodyPr>
          <a:lstStyle/>
          <a:p>
            <a:pPr marL="285750" indent="-285750">
              <a:buFont typeface="Arial"/>
              <a:buChar char="•"/>
            </a:pPr>
            <a:r>
              <a:rPr lang="en-US" sz="2400" b="1" dirty="0" smtClean="0"/>
              <a:t>Use </a:t>
            </a:r>
            <a:r>
              <a:rPr lang="en-US" sz="2400" b="1" dirty="0" err="1" smtClean="0"/>
              <a:t>Lorentzian</a:t>
            </a:r>
            <a:r>
              <a:rPr lang="en-US" sz="2400" b="1" dirty="0" smtClean="0"/>
              <a:t> function to measure the satisfaction of a distance restraint</a:t>
            </a:r>
          </a:p>
          <a:p>
            <a:pPr marL="285750" indent="-285750">
              <a:buFont typeface="Arial"/>
              <a:buChar char="•"/>
            </a:pPr>
            <a:endParaRPr lang="en-US" sz="3200" b="1" dirty="0"/>
          </a:p>
          <a:p>
            <a:pPr marL="285750" indent="-285750">
              <a:buFont typeface="Arial"/>
              <a:buChar char="•"/>
            </a:pPr>
            <a:endParaRPr lang="en-US" sz="3200" b="1" dirty="0" smtClean="0"/>
          </a:p>
          <a:p>
            <a:endParaRPr lang="en-US" sz="3200" b="1" dirty="0"/>
          </a:p>
          <a:p>
            <a:pPr marL="285750" indent="-285750">
              <a:buFont typeface="Arial"/>
              <a:buChar char="•"/>
            </a:pPr>
            <a:endParaRPr lang="en-US" sz="3200" b="1" dirty="0" smtClean="0"/>
          </a:p>
          <a:p>
            <a:endParaRPr lang="en-US" sz="3200" b="1" dirty="0" smtClean="0"/>
          </a:p>
          <a:p>
            <a:r>
              <a:rPr lang="en-US" sz="3200" b="1" dirty="0" smtClean="0"/>
              <a:t>     [0, 1]</a:t>
            </a:r>
          </a:p>
          <a:p>
            <a:endParaRPr lang="en-US" sz="2400" b="1" dirty="0"/>
          </a:p>
          <a:p>
            <a:pPr marL="285750" indent="-285750">
              <a:buFont typeface="Arial"/>
              <a:buChar char="•"/>
            </a:pPr>
            <a:endParaRPr lang="en-US" sz="2400" b="1" dirty="0" smtClean="0"/>
          </a:p>
          <a:p>
            <a:pPr marL="285750" indent="-285750">
              <a:buFont typeface="Arial"/>
              <a:buChar char="•"/>
            </a:pPr>
            <a:r>
              <a:rPr lang="en-US" sz="2400" b="1" dirty="0" smtClean="0"/>
              <a:t>Tolerate noisy restraints and maximize the satisfaction of feasible restraints</a:t>
            </a:r>
            <a:endParaRPr lang="en-US" sz="2400" b="1" dirty="0"/>
          </a:p>
        </p:txBody>
      </p:sp>
      <p:pic>
        <p:nvPicPr>
          <p:cNvPr id="14" name="Picture 13"/>
          <p:cNvPicPr>
            <a:picLocks noChangeAspect="1"/>
          </p:cNvPicPr>
          <p:nvPr/>
        </p:nvPicPr>
        <p:blipFill>
          <a:blip r:embed="rId4"/>
          <a:stretch>
            <a:fillRect/>
          </a:stretch>
        </p:blipFill>
        <p:spPr>
          <a:xfrm>
            <a:off x="2590800" y="2781300"/>
            <a:ext cx="6604000" cy="2247900"/>
          </a:xfrm>
          <a:prstGeom prst="rect">
            <a:avLst/>
          </a:prstGeom>
        </p:spPr>
      </p:pic>
      <p:cxnSp>
        <p:nvCxnSpPr>
          <p:cNvPr id="11" name="Straight Arrow Connector 10">
            <a:extLst>
              <a:ext uri="{FF2B5EF4-FFF2-40B4-BE49-F238E27FC236}">
                <a16:creationId xmlns:a16="http://schemas.microsoft.com/office/drawing/2014/main" xmlns="" id="{D001EDFF-DA0B-483C-87B8-20DAEB6901E9}"/>
              </a:ext>
            </a:extLst>
          </p:cNvPr>
          <p:cNvCxnSpPr>
            <a:stCxn id="12" idx="2"/>
          </p:cNvCxnSpPr>
          <p:nvPr/>
        </p:nvCxnSpPr>
        <p:spPr>
          <a:xfrm>
            <a:off x="8538634" y="3894968"/>
            <a:ext cx="452966" cy="7151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5AF9F1A5-7592-4F87-AC48-360F8B0B5560}"/>
              </a:ext>
            </a:extLst>
          </p:cNvPr>
          <p:cNvCxnSpPr>
            <a:cxnSpLocks/>
          </p:cNvCxnSpPr>
          <p:nvPr/>
        </p:nvCxnSpPr>
        <p:spPr>
          <a:xfrm flipH="1">
            <a:off x="6324600" y="2400300"/>
            <a:ext cx="1405466" cy="4207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4FD40843-0A22-495E-AC17-F892AF79FC40}"/>
              </a:ext>
            </a:extLst>
          </p:cNvPr>
          <p:cNvSpPr txBox="1"/>
          <p:nvPr/>
        </p:nvSpPr>
        <p:spPr>
          <a:xfrm>
            <a:off x="7780867" y="2971638"/>
            <a:ext cx="1515533" cy="923330"/>
          </a:xfrm>
          <a:prstGeom prst="rect">
            <a:avLst/>
          </a:prstGeom>
          <a:noFill/>
        </p:spPr>
        <p:txBody>
          <a:bodyPr wrap="square" rtlCol="0">
            <a:spAutoFit/>
          </a:bodyPr>
          <a:lstStyle/>
          <a:p>
            <a:r>
              <a:rPr lang="en-US" sz="1600" b="1" dirty="0"/>
              <a:t>Constraint</a:t>
            </a:r>
            <a:r>
              <a:rPr lang="en-US" b="1" dirty="0"/>
              <a:t> is “less” satisfied</a:t>
            </a:r>
          </a:p>
        </p:txBody>
      </p:sp>
      <p:sp>
        <p:nvSpPr>
          <p:cNvPr id="9" name="TextBox 8">
            <a:extLst>
              <a:ext uri="{FF2B5EF4-FFF2-40B4-BE49-F238E27FC236}">
                <a16:creationId xmlns:a16="http://schemas.microsoft.com/office/drawing/2014/main" xmlns="" id="{2E449B96-7039-4260-B930-C197256E686F}"/>
              </a:ext>
            </a:extLst>
          </p:cNvPr>
          <p:cNvSpPr txBox="1"/>
          <p:nvPr/>
        </p:nvSpPr>
        <p:spPr>
          <a:xfrm>
            <a:off x="7371389" y="2095500"/>
            <a:ext cx="1778000" cy="646331"/>
          </a:xfrm>
          <a:prstGeom prst="rect">
            <a:avLst/>
          </a:prstGeom>
          <a:noFill/>
        </p:spPr>
        <p:txBody>
          <a:bodyPr wrap="square" rtlCol="0">
            <a:spAutoFit/>
          </a:bodyPr>
          <a:lstStyle/>
          <a:p>
            <a:r>
              <a:rPr lang="en-US" sz="1600" b="1" dirty="0"/>
              <a:t>Constraint</a:t>
            </a:r>
            <a:r>
              <a:rPr lang="en-US" b="1" dirty="0"/>
              <a:t> is satisfied</a:t>
            </a:r>
          </a:p>
        </p:txBody>
      </p:sp>
      <p:sp>
        <p:nvSpPr>
          <p:cNvPr id="3" name="TextBox 2"/>
          <p:cNvSpPr txBox="1"/>
          <p:nvPr/>
        </p:nvSpPr>
        <p:spPr>
          <a:xfrm>
            <a:off x="10134600" y="5562600"/>
            <a:ext cx="184666" cy="369332"/>
          </a:xfrm>
          <a:prstGeom prst="rect">
            <a:avLst/>
          </a:prstGeom>
          <a:noFill/>
        </p:spPr>
        <p:txBody>
          <a:bodyPr wrap="none" rtlCol="0">
            <a:spAutoFit/>
          </a:bodyPr>
          <a:lstStyle/>
          <a:p>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1405359216"/>
              </p:ext>
            </p:extLst>
          </p:nvPr>
        </p:nvGraphicFramePr>
        <p:xfrm>
          <a:off x="152400" y="2514600"/>
          <a:ext cx="2289865" cy="1816100"/>
        </p:xfrm>
        <a:graphic>
          <a:graphicData uri="http://schemas.openxmlformats.org/presentationml/2006/ole">
            <mc:AlternateContent xmlns:mc="http://schemas.openxmlformats.org/markup-compatibility/2006">
              <mc:Choice xmlns:v="urn:schemas-microsoft-com:vml" Requires="v">
                <p:oleObj spid="_x0000_s4149" name="Equation" r:id="rId5" imgW="736600" imgH="584200" progId="Equation.3">
                  <p:embed/>
                </p:oleObj>
              </mc:Choice>
              <mc:Fallback>
                <p:oleObj name="Equation" r:id="rId5" imgW="736600" imgH="584200" progId="Equation.3">
                  <p:embed/>
                  <p:pic>
                    <p:nvPicPr>
                      <p:cNvPr id="0" name=""/>
                      <p:cNvPicPr/>
                      <p:nvPr/>
                    </p:nvPicPr>
                    <p:blipFill>
                      <a:blip r:embed="rId6"/>
                      <a:stretch>
                        <a:fillRect/>
                      </a:stretch>
                    </p:blipFill>
                    <p:spPr>
                      <a:xfrm>
                        <a:off x="152400" y="2514600"/>
                        <a:ext cx="2289865" cy="1816100"/>
                      </a:xfrm>
                      <a:prstGeom prst="rect">
                        <a:avLst/>
                      </a:prstGeom>
                    </p:spPr>
                  </p:pic>
                </p:oleObj>
              </mc:Fallback>
            </mc:AlternateContent>
          </a:graphicData>
        </a:graphic>
      </p:graphicFrame>
      <p:sp>
        <p:nvSpPr>
          <p:cNvPr id="4" name="TextBox 3"/>
          <p:cNvSpPr txBox="1"/>
          <p:nvPr/>
        </p:nvSpPr>
        <p:spPr>
          <a:xfrm>
            <a:off x="7086600" y="6400800"/>
            <a:ext cx="1943411" cy="369332"/>
          </a:xfrm>
          <a:prstGeom prst="rect">
            <a:avLst/>
          </a:prstGeom>
          <a:noFill/>
        </p:spPr>
        <p:txBody>
          <a:bodyPr wrap="none" rtlCol="0">
            <a:spAutoFit/>
          </a:bodyPr>
          <a:lstStyle/>
          <a:p>
            <a:r>
              <a:rPr lang="en-US" dirty="0" err="1" smtClean="0"/>
              <a:t>Trieu</a:t>
            </a:r>
            <a:r>
              <a:rPr lang="en-US" dirty="0" smtClean="0"/>
              <a:t>, Cheng, 2017</a:t>
            </a:r>
            <a:endParaRPr lang="en-US" dirty="0"/>
          </a:p>
        </p:txBody>
      </p:sp>
    </p:spTree>
    <p:extLst>
      <p:ext uri="{BB962C8B-B14F-4D97-AF65-F5344CB8AC3E}">
        <p14:creationId xmlns:p14="http://schemas.microsoft.com/office/powerpoint/2010/main" val="8884986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D81C9E-065A-4DC4-A871-50474497008A}"/>
              </a:ext>
            </a:extLst>
          </p:cNvPr>
          <p:cNvSpPr>
            <a:spLocks noGrp="1"/>
          </p:cNvSpPr>
          <p:nvPr>
            <p:ph type="title"/>
          </p:nvPr>
        </p:nvSpPr>
        <p:spPr>
          <a:xfrm>
            <a:off x="628650" y="174627"/>
            <a:ext cx="7886700" cy="654049"/>
          </a:xfrm>
        </p:spPr>
        <p:txBody>
          <a:bodyPr>
            <a:normAutofit fontScale="90000"/>
          </a:bodyPr>
          <a:lstStyle/>
          <a:p>
            <a:pPr algn="ctr"/>
            <a:r>
              <a:rPr lang="en-US" b="1" dirty="0"/>
              <a:t>Objective Function</a:t>
            </a:r>
          </a:p>
        </p:txBody>
      </p:sp>
      <p:sp>
        <p:nvSpPr>
          <p:cNvPr id="3" name="Content Placeholder 2">
            <a:extLst>
              <a:ext uri="{FF2B5EF4-FFF2-40B4-BE49-F238E27FC236}">
                <a16:creationId xmlns:mc="http://schemas.openxmlformats.org/markup-compatibility/2006" xmlns:a14="http://schemas.microsoft.com/office/drawing/2010/main" xmlns:a16="http://schemas.microsoft.com/office/drawing/2014/main" xmlns="" id="{055DCEF5-6D77-4BF4-935F-B45E04FE6707}"/>
              </a:ext>
            </a:extLst>
          </p:cNvPr>
          <p:cNvSpPr>
            <a:spLocks noGrp="1"/>
          </p:cNvSpPr>
          <p:nvPr>
            <p:ph idx="1"/>
          </p:nvPr>
        </p:nvSpPr>
        <p:spPr>
          <a:xfrm>
            <a:off x="228600" y="1066800"/>
            <a:ext cx="8651081" cy="5257799"/>
          </a:xfrm>
        </p:spPr>
        <p:txBody>
          <a:bodyPr>
            <a:normAutofit/>
          </a:bodyPr>
          <a:lstStyle/>
          <a:p>
            <a:r>
              <a:rPr lang="en-US" b="0" i="0" dirty="0"/>
              <a:t>Objective </a:t>
            </a:r>
            <a:r>
              <a:rPr lang="en-US" b="0" i="0" dirty="0" smtClean="0"/>
              <a:t>function</a:t>
            </a:r>
            <a:endParaRPr lang="en-US" b="0" i="0" dirty="0"/>
          </a:p>
          <a:p>
            <a:pPr lvl="1"/>
            <a:r>
              <a:rPr lang="en-US" dirty="0"/>
              <a:t>Sum of all </a:t>
            </a:r>
            <a:r>
              <a:rPr lang="en-US" dirty="0" smtClean="0"/>
              <a:t>distance constraints</a:t>
            </a:r>
            <a:endParaRPr lang="en-US" dirty="0"/>
          </a:p>
          <a:p>
            <a:pPr lvl="1"/>
            <a:r>
              <a:rPr lang="en-US" dirty="0"/>
              <a:t>Adjacent beads have maximum weight to enforce their proximity</a:t>
            </a:r>
          </a:p>
          <a:p>
            <a:pPr marL="0" indent="0">
              <a:buNone/>
            </a:pPr>
            <a:endParaRPr lang="en-US" b="0" i="0" dirty="0" smtClean="0"/>
          </a:p>
          <a:p>
            <a:pPr marL="0" indent="0">
              <a:buNone/>
            </a:pPr>
            <a:endParaRPr lang="en-US" dirty="0"/>
          </a:p>
          <a:p>
            <a:pPr marL="0" indent="0">
              <a:buNone/>
            </a:pPr>
            <a:endParaRPr lang="en-US" b="0" i="0" dirty="0" smtClean="0"/>
          </a:p>
          <a:p>
            <a:pPr marL="0" indent="0">
              <a:buNone/>
            </a:pPr>
            <a:endParaRPr lang="en-US" b="0" i="0" dirty="0"/>
          </a:p>
          <a:p>
            <a:r>
              <a:rPr lang="en-US" dirty="0"/>
              <a:t>c is set to average of </a:t>
            </a:r>
            <a:r>
              <a:rPr lang="en-US" dirty="0" err="1" smtClean="0"/>
              <a:t>d</a:t>
            </a:r>
            <a:r>
              <a:rPr lang="en-US" baseline="-25000" dirty="0" err="1" smtClean="0"/>
              <a:t>ij</a:t>
            </a:r>
            <a:endParaRPr lang="en-US" b="0" i="0" dirty="0"/>
          </a:p>
          <a:p>
            <a:pPr marL="0" indent="0">
              <a:buNone/>
            </a:pPr>
            <a:endParaRPr lang="en-US" dirty="0"/>
          </a:p>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726796364"/>
              </p:ext>
            </p:extLst>
          </p:nvPr>
        </p:nvGraphicFramePr>
        <p:xfrm>
          <a:off x="762000" y="3200400"/>
          <a:ext cx="7437799" cy="1905000"/>
        </p:xfrm>
        <a:graphic>
          <a:graphicData uri="http://schemas.openxmlformats.org/presentationml/2006/ole">
            <mc:AlternateContent xmlns:mc="http://schemas.openxmlformats.org/markup-compatibility/2006">
              <mc:Choice xmlns:v="urn:schemas-microsoft-com:vml" Requires="v">
                <p:oleObj spid="_x0000_s5172" name="Equation" r:id="rId4" imgW="2755900" imgH="609600" progId="Equation.3">
                  <p:embed/>
                </p:oleObj>
              </mc:Choice>
              <mc:Fallback>
                <p:oleObj name="Equation" r:id="rId4" imgW="2755900" imgH="609600" progId="Equation.3">
                  <p:embed/>
                  <p:pic>
                    <p:nvPicPr>
                      <p:cNvPr id="0" name=""/>
                      <p:cNvPicPr/>
                      <p:nvPr/>
                    </p:nvPicPr>
                    <p:blipFill>
                      <a:blip r:embed="rId5"/>
                      <a:stretch>
                        <a:fillRect/>
                      </a:stretch>
                    </p:blipFill>
                    <p:spPr>
                      <a:xfrm>
                        <a:off x="762000" y="3200400"/>
                        <a:ext cx="7437799" cy="1905000"/>
                      </a:xfrm>
                      <a:prstGeom prst="rect">
                        <a:avLst/>
                      </a:prstGeom>
                    </p:spPr>
                  </p:pic>
                </p:oleObj>
              </mc:Fallback>
            </mc:AlternateContent>
          </a:graphicData>
        </a:graphic>
      </p:graphicFrame>
      <p:sp>
        <p:nvSpPr>
          <p:cNvPr id="5" name="TextBox 4"/>
          <p:cNvSpPr txBox="1"/>
          <p:nvPr/>
        </p:nvSpPr>
        <p:spPr>
          <a:xfrm>
            <a:off x="7086600" y="6400800"/>
            <a:ext cx="1943411" cy="369332"/>
          </a:xfrm>
          <a:prstGeom prst="rect">
            <a:avLst/>
          </a:prstGeom>
          <a:noFill/>
        </p:spPr>
        <p:txBody>
          <a:bodyPr wrap="none" rtlCol="0">
            <a:spAutoFit/>
          </a:bodyPr>
          <a:lstStyle/>
          <a:p>
            <a:r>
              <a:rPr lang="en-US" dirty="0" err="1" smtClean="0"/>
              <a:t>Trieu</a:t>
            </a:r>
            <a:r>
              <a:rPr lang="en-US" dirty="0" smtClean="0"/>
              <a:t>, Cheng, 2017</a:t>
            </a:r>
            <a:endParaRPr lang="en-US" dirty="0"/>
          </a:p>
        </p:txBody>
      </p:sp>
    </p:spTree>
    <p:extLst>
      <p:ext uri="{BB962C8B-B14F-4D97-AF65-F5344CB8AC3E}">
        <p14:creationId xmlns:p14="http://schemas.microsoft.com/office/powerpoint/2010/main" val="16299116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a14="http://schemas.microsoft.com/office/drawing/2010/main" xmlns:a16="http://schemas.microsoft.com/office/drawing/2014/main" xmlns="" id="{F4A73553-6997-443D-AB2A-F7A59B65B2C4}"/>
              </a:ext>
            </a:extLst>
          </p:cNvPr>
          <p:cNvSpPr>
            <a:spLocks noGrp="1"/>
          </p:cNvSpPr>
          <p:nvPr>
            <p:ph type="title"/>
          </p:nvPr>
        </p:nvSpPr>
        <p:spPr>
          <a:xfrm>
            <a:off x="457200" y="228600"/>
            <a:ext cx="7886700" cy="863600"/>
          </a:xfrm>
        </p:spPr>
        <p:txBody>
          <a:bodyPr>
            <a:normAutofit fontScale="90000"/>
          </a:bodyPr>
          <a:lstStyle/>
          <a:p>
            <a:pPr algn="ctr"/>
            <a:r>
              <a:rPr lang="en-US" b="1" dirty="0" smtClean="0"/>
              <a:t>Large-Scale </a:t>
            </a:r>
            <a:r>
              <a:rPr lang="en-US" b="1" dirty="0" smtClean="0"/>
              <a:t>Gradient </a:t>
            </a:r>
            <a:r>
              <a:rPr lang="en-US" b="1" dirty="0" smtClean="0"/>
              <a:t>Ascent Optimization</a:t>
            </a:r>
            <a:endParaRPr lang="en-US" b="1" dirty="0"/>
          </a:p>
        </p:txBody>
      </p:sp>
      <p:sp>
        <p:nvSpPr>
          <p:cNvPr id="3" name="Content Placeholder 2">
            <a:extLst>
              <a:ext uri="{FF2B5EF4-FFF2-40B4-BE49-F238E27FC236}">
                <a16:creationId xmlns:mc="http://schemas.openxmlformats.org/markup-compatibility/2006" xmlns:a14="http://schemas.microsoft.com/office/drawing/2010/main" xmlns:a16="http://schemas.microsoft.com/office/drawing/2014/main" xmlns="" id="{24E8402C-44F2-4923-9FBB-ED9A7A7F60EA}"/>
              </a:ext>
            </a:extLst>
          </p:cNvPr>
          <p:cNvSpPr>
            <a:spLocks noGrp="1"/>
          </p:cNvSpPr>
          <p:nvPr>
            <p:ph idx="1"/>
          </p:nvPr>
        </p:nvSpPr>
        <p:spPr>
          <a:xfrm>
            <a:off x="152400" y="800100"/>
            <a:ext cx="8458200" cy="4076700"/>
          </a:xfrm>
        </p:spPr>
        <p:txBody>
          <a:bodyPr>
            <a:normAutofit/>
          </a:bodyPr>
          <a:lstStyle/>
          <a:p>
            <a:pPr marL="0" indent="0">
              <a:buNone/>
            </a:pPr>
            <a:endParaRPr lang="en-US" dirty="0"/>
          </a:p>
          <a:p>
            <a:r>
              <a:rPr lang="en-US" dirty="0"/>
              <a:t>Initializing model </a:t>
            </a:r>
            <a:r>
              <a:rPr lang="en-US" dirty="0" smtClean="0"/>
              <a:t>randomly in a sphere</a:t>
            </a:r>
          </a:p>
          <a:p>
            <a:r>
              <a:rPr lang="en-US" dirty="0"/>
              <a:t>G</a:t>
            </a:r>
            <a:r>
              <a:rPr lang="en-US" dirty="0" smtClean="0"/>
              <a:t>radient </a:t>
            </a:r>
            <a:r>
              <a:rPr lang="en-US" dirty="0"/>
              <a:t>ascent to </a:t>
            </a:r>
            <a:r>
              <a:rPr lang="en-US" dirty="0" smtClean="0"/>
              <a:t>iteratively satisfy hundreds of thousands of distances </a:t>
            </a:r>
            <a:r>
              <a:rPr lang="en-US" dirty="0"/>
              <a:t>as much as </a:t>
            </a:r>
            <a:r>
              <a:rPr lang="en-US" dirty="0" smtClean="0"/>
              <a:t>possible</a:t>
            </a:r>
            <a:endParaRPr lang="en-US" dirty="0"/>
          </a:p>
          <a:p>
            <a:r>
              <a:rPr lang="en-US" dirty="0" smtClean="0"/>
              <a:t>Adaptive </a:t>
            </a:r>
            <a:r>
              <a:rPr lang="en-US" dirty="0"/>
              <a:t>step-size by backtracking line search</a:t>
            </a:r>
          </a:p>
          <a:p>
            <a:endParaRPr lang="en-US" dirty="0"/>
          </a:p>
          <a:p>
            <a:endParaRPr lang="en-US" dirty="0"/>
          </a:p>
          <a:p>
            <a:endParaRPr lang="en-US" dirty="0"/>
          </a:p>
          <a:p>
            <a:endParaRPr lang="en-US" dirty="0"/>
          </a:p>
        </p:txBody>
      </p:sp>
      <p:pic>
        <p:nvPicPr>
          <p:cNvPr id="5" name="Picture 4" descr="Screen Shot 2013-03-28 at 1.32.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191000"/>
            <a:ext cx="3581400" cy="2263852"/>
          </a:xfrm>
          <a:prstGeom prst="rect">
            <a:avLst/>
          </a:prstGeom>
        </p:spPr>
      </p:pic>
    </p:spTree>
    <p:extLst>
      <p:ext uri="{BB962C8B-B14F-4D97-AF65-F5344CB8AC3E}">
        <p14:creationId xmlns:p14="http://schemas.microsoft.com/office/powerpoint/2010/main" val="31467312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rDG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8838"/>
            <a:ext cx="9144000" cy="5138737"/>
          </a:xfrm>
          <a:prstGeom prst="rect">
            <a:avLst/>
          </a:prstGeom>
        </p:spPr>
      </p:pic>
    </p:spTree>
    <p:extLst>
      <p:ext uri="{BB962C8B-B14F-4D97-AF65-F5344CB8AC3E}">
        <p14:creationId xmlns:p14="http://schemas.microsoft.com/office/powerpoint/2010/main" val="24356778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04005"/>
            <a:ext cx="8493919" cy="1091395"/>
          </a:xfrm>
        </p:spPr>
        <p:txBody>
          <a:bodyPr>
            <a:noAutofit/>
          </a:bodyPr>
          <a:lstStyle/>
          <a:p>
            <a:pPr algn="ctr"/>
            <a:r>
              <a:rPr lang="en-US" sz="3600" b="1" dirty="0"/>
              <a:t>Correlation b</a:t>
            </a:r>
            <a:r>
              <a:rPr lang="en-US" sz="3600" b="1" dirty="0" smtClean="0"/>
              <a:t>etween </a:t>
            </a:r>
            <a:r>
              <a:rPr lang="en-US" sz="3600" b="1" dirty="0"/>
              <a:t>R</a:t>
            </a:r>
            <a:r>
              <a:rPr lang="en-US" sz="3600" b="1" dirty="0" smtClean="0"/>
              <a:t>econstructed </a:t>
            </a:r>
            <a:r>
              <a:rPr lang="en-US" sz="3600" b="1" dirty="0"/>
              <a:t>D</a:t>
            </a:r>
            <a:r>
              <a:rPr lang="en-US" sz="3600" b="1" dirty="0" smtClean="0"/>
              <a:t>istances </a:t>
            </a:r>
            <a:r>
              <a:rPr lang="en-US" sz="3600" b="1" dirty="0"/>
              <a:t>and </a:t>
            </a:r>
            <a:r>
              <a:rPr lang="en-US" sz="3600" b="1" dirty="0" smtClean="0"/>
              <a:t>True Distances on the Synthetic Data of Yeast</a:t>
            </a:r>
            <a:endParaRPr lang="en-US" sz="3600" b="1" dirty="0"/>
          </a:p>
        </p:txBody>
      </p:sp>
      <p:graphicFrame>
        <p:nvGraphicFramePr>
          <p:cNvPr id="5" name="Chart 4"/>
          <p:cNvGraphicFramePr/>
          <p:nvPr>
            <p:extLst>
              <p:ext uri="{D42A27DB-BD31-4B8C-83A1-F6EECF244321}">
                <p14:modId xmlns:p14="http://schemas.microsoft.com/office/powerpoint/2010/main" val="3735309401"/>
              </p:ext>
            </p:extLst>
          </p:nvPr>
        </p:nvGraphicFramePr>
        <p:xfrm>
          <a:off x="152400" y="1371600"/>
          <a:ext cx="8991600" cy="50680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2191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lstStyle/>
          <a:p>
            <a:r>
              <a:rPr lang="en-US" sz="4000" b="1" dirty="0" smtClean="0"/>
              <a:t>Introduction</a:t>
            </a:r>
          </a:p>
          <a:p>
            <a:r>
              <a:rPr lang="en-US" sz="4000" b="1" dirty="0" smtClean="0"/>
              <a:t>3D genome modeling</a:t>
            </a:r>
          </a:p>
          <a:p>
            <a:endParaRPr lang="en-US" sz="4000" b="1" dirty="0"/>
          </a:p>
          <a:p>
            <a:endParaRPr lang="en-US" sz="4000" b="1" dirty="0" smtClean="0"/>
          </a:p>
          <a:p>
            <a:endParaRPr lang="en-US" sz="4000" b="1" dirty="0" smtClean="0"/>
          </a:p>
          <a:p>
            <a:r>
              <a:rPr lang="en-US" sz="4000" b="1" dirty="0" smtClean="0"/>
              <a:t>Application</a:t>
            </a:r>
            <a:endParaRPr lang="en-US" sz="4000" b="1" dirty="0"/>
          </a:p>
        </p:txBody>
      </p:sp>
      <p:sp>
        <p:nvSpPr>
          <p:cNvPr id="4" name="TextBox 3"/>
          <p:cNvSpPr txBox="1"/>
          <p:nvPr/>
        </p:nvSpPr>
        <p:spPr>
          <a:xfrm>
            <a:off x="1219200" y="3429000"/>
            <a:ext cx="8534400" cy="1569660"/>
          </a:xfrm>
          <a:prstGeom prst="rect">
            <a:avLst/>
          </a:prstGeom>
          <a:noFill/>
        </p:spPr>
        <p:txBody>
          <a:bodyPr wrap="square" rtlCol="0">
            <a:spAutoFit/>
          </a:bodyPr>
          <a:lstStyle/>
          <a:p>
            <a:pPr>
              <a:buFont typeface="Wingdings" charset="2"/>
              <a:buChar char="Ø"/>
            </a:pPr>
            <a:r>
              <a:rPr lang="en-US" sz="3200" b="1" dirty="0" smtClean="0"/>
              <a:t>    Distance</a:t>
            </a:r>
            <a:r>
              <a:rPr lang="en-US" sz="3200" b="1" dirty="0"/>
              <a:t>-based modeling</a:t>
            </a:r>
          </a:p>
          <a:p>
            <a:pPr>
              <a:buFont typeface="Wingdings" charset="2"/>
              <a:buChar char="Ø"/>
            </a:pPr>
            <a:r>
              <a:rPr lang="en-US" sz="3200" b="1" dirty="0"/>
              <a:t>    Contact-based modeling</a:t>
            </a:r>
          </a:p>
          <a:p>
            <a:pPr>
              <a:buFont typeface="Wingdings" charset="2"/>
              <a:buChar char="Ø"/>
            </a:pPr>
            <a:r>
              <a:rPr lang="en-US" sz="3200" b="1" dirty="0"/>
              <a:t>    Hierarchical high-resolution </a:t>
            </a:r>
            <a:r>
              <a:rPr lang="en-US" sz="3200" b="1" dirty="0" smtClean="0"/>
              <a:t>modeling</a:t>
            </a:r>
            <a:endParaRPr lang="en-US" sz="3200" b="1" dirty="0"/>
          </a:p>
        </p:txBody>
      </p:sp>
    </p:spTree>
    <p:extLst>
      <p:ext uri="{BB962C8B-B14F-4D97-AF65-F5344CB8AC3E}">
        <p14:creationId xmlns:p14="http://schemas.microsoft.com/office/powerpoint/2010/main" val="2974312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A13BA-1A54-4C06-BC11-4063112DDBD2}"/>
              </a:ext>
            </a:extLst>
          </p:cNvPr>
          <p:cNvSpPr>
            <a:spLocks noGrp="1"/>
          </p:cNvSpPr>
          <p:nvPr>
            <p:ph type="title"/>
          </p:nvPr>
        </p:nvSpPr>
        <p:spPr>
          <a:xfrm>
            <a:off x="628650" y="365126"/>
            <a:ext cx="7886700" cy="825500"/>
          </a:xfrm>
        </p:spPr>
        <p:txBody>
          <a:bodyPr>
            <a:normAutofit fontScale="90000"/>
          </a:bodyPr>
          <a:lstStyle/>
          <a:p>
            <a:pPr algn="ctr">
              <a:defRPr sz="1320" b="0" i="0" u="none" strike="noStrike" kern="1200" spc="0" baseline="0">
                <a:solidFill>
                  <a:prstClr val="black">
                    <a:lumMod val="65000"/>
                    <a:lumOff val="35000"/>
                  </a:prstClr>
                </a:solidFill>
                <a:latin typeface="+mn-lt"/>
                <a:ea typeface="+mn-ea"/>
                <a:cs typeface="+mn-cs"/>
              </a:defRPr>
            </a:pPr>
            <a:r>
              <a:rPr lang="en-US" sz="3200" b="1" dirty="0" smtClean="0">
                <a:solidFill>
                  <a:srgbClr val="000000"/>
                </a:solidFill>
              </a:rPr>
              <a:t>Root Mean Square Error </a:t>
            </a:r>
            <a:r>
              <a:rPr lang="en-US" sz="3200" b="1" dirty="0">
                <a:solidFill>
                  <a:srgbClr val="000000"/>
                </a:solidFill>
              </a:rPr>
              <a:t>b</a:t>
            </a:r>
            <a:r>
              <a:rPr lang="en-US" sz="3200" b="1" dirty="0" smtClean="0">
                <a:solidFill>
                  <a:srgbClr val="000000"/>
                </a:solidFill>
              </a:rPr>
              <a:t>etween </a:t>
            </a:r>
            <a:r>
              <a:rPr lang="en-US" sz="3200" b="1" dirty="0">
                <a:solidFill>
                  <a:srgbClr val="000000"/>
                </a:solidFill>
              </a:rPr>
              <a:t>R</a:t>
            </a:r>
            <a:r>
              <a:rPr lang="en-US" sz="3200" b="1" dirty="0" smtClean="0">
                <a:solidFill>
                  <a:srgbClr val="000000"/>
                </a:solidFill>
              </a:rPr>
              <a:t>econstructed </a:t>
            </a:r>
            <a:r>
              <a:rPr lang="en-US" sz="3200" b="1" dirty="0">
                <a:solidFill>
                  <a:srgbClr val="000000"/>
                </a:solidFill>
              </a:rPr>
              <a:t>D</a:t>
            </a:r>
            <a:r>
              <a:rPr lang="en-US" sz="3200" b="1" dirty="0" smtClean="0">
                <a:solidFill>
                  <a:srgbClr val="000000"/>
                </a:solidFill>
              </a:rPr>
              <a:t>istances </a:t>
            </a:r>
            <a:r>
              <a:rPr lang="en-US" sz="3200" b="1" dirty="0">
                <a:solidFill>
                  <a:srgbClr val="000000"/>
                </a:solidFill>
              </a:rPr>
              <a:t>a</a:t>
            </a:r>
            <a:r>
              <a:rPr lang="en-US" sz="3200" b="1" dirty="0" smtClean="0">
                <a:solidFill>
                  <a:srgbClr val="000000"/>
                </a:solidFill>
              </a:rPr>
              <a:t>nd True </a:t>
            </a:r>
            <a:r>
              <a:rPr lang="en-US" sz="3200" b="1" dirty="0">
                <a:solidFill>
                  <a:srgbClr val="000000"/>
                </a:solidFill>
              </a:rPr>
              <a:t>D</a:t>
            </a:r>
            <a:r>
              <a:rPr lang="en-US" sz="3200" b="1" dirty="0" smtClean="0">
                <a:solidFill>
                  <a:srgbClr val="000000"/>
                </a:solidFill>
              </a:rPr>
              <a:t>istances</a:t>
            </a:r>
            <a:endParaRPr lang="en-US" sz="3200" b="1" dirty="0">
              <a:solidFill>
                <a:srgbClr val="000000"/>
              </a:solidFill>
            </a:endParaRPr>
          </a:p>
        </p:txBody>
      </p:sp>
      <p:graphicFrame>
        <p:nvGraphicFramePr>
          <p:cNvPr id="5" name="Chart 4">
            <a:extLst>
              <a:ext uri="{FF2B5EF4-FFF2-40B4-BE49-F238E27FC236}">
                <a16:creationId xmlns:a16="http://schemas.microsoft.com/office/drawing/2014/main" xmlns="" id="{3B7B8BC3-9B4E-4016-B74F-9F6A158028E3}"/>
              </a:ext>
            </a:extLst>
          </p:cNvPr>
          <p:cNvGraphicFramePr/>
          <p:nvPr>
            <p:extLst>
              <p:ext uri="{D42A27DB-BD31-4B8C-83A1-F6EECF244321}">
                <p14:modId xmlns:p14="http://schemas.microsoft.com/office/powerpoint/2010/main" val="3196518042"/>
              </p:ext>
            </p:extLst>
          </p:nvPr>
        </p:nvGraphicFramePr>
        <p:xfrm>
          <a:off x="609600" y="1285875"/>
          <a:ext cx="8382000" cy="50863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36412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665C372-CBE3-4F1B-AFF6-3BF3464C4C4A}"/>
              </a:ext>
            </a:extLst>
          </p:cNvPr>
          <p:cNvSpPr>
            <a:spLocks noGrp="1"/>
          </p:cNvSpPr>
          <p:nvPr>
            <p:ph type="title"/>
          </p:nvPr>
        </p:nvSpPr>
        <p:spPr>
          <a:xfrm>
            <a:off x="304800" y="304800"/>
            <a:ext cx="7886700" cy="949325"/>
          </a:xfrm>
        </p:spPr>
        <p:txBody>
          <a:bodyPr/>
          <a:lstStyle/>
          <a:p>
            <a:pPr algn="ctr"/>
            <a:r>
              <a:rPr lang="en-US" b="1" dirty="0" smtClean="0"/>
              <a:t>Real Hi-C Data</a:t>
            </a:r>
            <a:endParaRPr lang="en-US" b="1" dirty="0"/>
          </a:p>
        </p:txBody>
      </p:sp>
      <p:sp>
        <p:nvSpPr>
          <p:cNvPr id="4" name="Content Placeholder 3">
            <a:extLst>
              <a:ext uri="{FF2B5EF4-FFF2-40B4-BE49-F238E27FC236}">
                <a16:creationId xmlns:a16="http://schemas.microsoft.com/office/drawing/2014/main" xmlns="" id="{AA5D9569-94EA-4EA2-ACFC-3F05DCE9C050}"/>
              </a:ext>
            </a:extLst>
          </p:cNvPr>
          <p:cNvSpPr>
            <a:spLocks noGrp="1"/>
          </p:cNvSpPr>
          <p:nvPr>
            <p:ph idx="1"/>
          </p:nvPr>
        </p:nvSpPr>
        <p:spPr>
          <a:xfrm>
            <a:off x="371475" y="1571626"/>
            <a:ext cx="8293894" cy="2924174"/>
          </a:xfrm>
        </p:spPr>
        <p:txBody>
          <a:bodyPr>
            <a:normAutofit lnSpcReduction="10000"/>
          </a:bodyPr>
          <a:lstStyle/>
          <a:p>
            <a:pPr fontAlgn="base"/>
            <a:r>
              <a:rPr lang="en-US" b="1" dirty="0"/>
              <a:t>GM06990 </a:t>
            </a:r>
            <a:r>
              <a:rPr lang="en-US" b="1" dirty="0" smtClean="0"/>
              <a:t>human cell </a:t>
            </a:r>
            <a:r>
              <a:rPr lang="en-US" b="1" dirty="0"/>
              <a:t>line </a:t>
            </a:r>
            <a:r>
              <a:rPr lang="en-US" b="1" dirty="0" smtClean="0"/>
              <a:t>(Lieberman</a:t>
            </a:r>
            <a:r>
              <a:rPr lang="en-US" b="1" dirty="0"/>
              <a:t>-Aiden E. et al. Science </a:t>
            </a:r>
            <a:r>
              <a:rPr lang="en-US" b="1" dirty="0" smtClean="0"/>
              <a:t>2009), ~76 million reads</a:t>
            </a:r>
            <a:endParaRPr lang="en-US" b="1" dirty="0"/>
          </a:p>
          <a:p>
            <a:pPr fontAlgn="base"/>
            <a:endParaRPr lang="en-US" b="1" dirty="0"/>
          </a:p>
          <a:p>
            <a:pPr fontAlgn="base"/>
            <a:r>
              <a:rPr lang="en-US" b="1" dirty="0" smtClean="0"/>
              <a:t>GM12878 human cell </a:t>
            </a:r>
            <a:r>
              <a:rPr lang="en-US" b="1" dirty="0"/>
              <a:t>line (</a:t>
            </a:r>
            <a:r>
              <a:rPr lang="en-US" b="1" dirty="0" err="1" smtClean="0"/>
              <a:t>Rao</a:t>
            </a:r>
            <a:r>
              <a:rPr lang="en-US" b="1" dirty="0" smtClean="0"/>
              <a:t> S. et al., </a:t>
            </a:r>
            <a:r>
              <a:rPr lang="en-US" b="1" dirty="0"/>
              <a:t>Cell </a:t>
            </a:r>
            <a:r>
              <a:rPr lang="en-US" b="1" dirty="0" smtClean="0"/>
              <a:t>2014), billions of reads</a:t>
            </a:r>
            <a:endParaRPr lang="en-US" b="1" dirty="0"/>
          </a:p>
          <a:p>
            <a:pPr fontAlgn="base"/>
            <a:endParaRPr lang="en-US" b="1" dirty="0"/>
          </a:p>
          <a:p>
            <a:endParaRPr lang="en-US" b="1" dirty="0"/>
          </a:p>
        </p:txBody>
      </p:sp>
    </p:spTree>
    <p:extLst>
      <p:ext uri="{BB962C8B-B14F-4D97-AF65-F5344CB8AC3E}">
        <p14:creationId xmlns:p14="http://schemas.microsoft.com/office/powerpoint/2010/main" val="37366313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BE3FF-11BC-4843-948C-5218408634AA}"/>
              </a:ext>
            </a:extLst>
          </p:cNvPr>
          <p:cNvSpPr>
            <a:spLocks noGrp="1"/>
          </p:cNvSpPr>
          <p:nvPr>
            <p:ph type="title"/>
          </p:nvPr>
        </p:nvSpPr>
        <p:spPr>
          <a:xfrm>
            <a:off x="628650" y="241302"/>
            <a:ext cx="7886700" cy="901699"/>
          </a:xfrm>
        </p:spPr>
        <p:txBody>
          <a:bodyPr/>
          <a:lstStyle/>
          <a:p>
            <a:pPr algn="ctr"/>
            <a:r>
              <a:rPr lang="en-US" b="1" dirty="0"/>
              <a:t>Quality of </a:t>
            </a:r>
            <a:r>
              <a:rPr lang="en-US" b="1" dirty="0" smtClean="0"/>
              <a:t>Chromosome Models</a:t>
            </a:r>
            <a:endParaRPr lang="en-US" b="1" dirty="0"/>
          </a:p>
        </p:txBody>
      </p:sp>
      <p:graphicFrame>
        <p:nvGraphicFramePr>
          <p:cNvPr id="6" name="Content Placeholder 5">
            <a:extLst>
              <a:ext uri="{FF2B5EF4-FFF2-40B4-BE49-F238E27FC236}">
                <a16:creationId xmlns:a16="http://schemas.microsoft.com/office/drawing/2014/main" xmlns="" id="{DF391F8B-0EB5-4377-B6C6-104B21931076}"/>
              </a:ext>
            </a:extLst>
          </p:cNvPr>
          <p:cNvGraphicFramePr>
            <a:graphicFrameLocks noGrp="1"/>
          </p:cNvGraphicFramePr>
          <p:nvPr>
            <p:ph idx="1"/>
            <p:extLst>
              <p:ext uri="{D42A27DB-BD31-4B8C-83A1-F6EECF244321}">
                <p14:modId xmlns:p14="http://schemas.microsoft.com/office/powerpoint/2010/main" val="221561040"/>
              </p:ext>
            </p:extLst>
          </p:nvPr>
        </p:nvGraphicFramePr>
        <p:xfrm>
          <a:off x="228600" y="1066800"/>
          <a:ext cx="8534400" cy="5486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53429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7E0C7F-5D52-4805-9B35-7916930B49AC}"/>
              </a:ext>
            </a:extLst>
          </p:cNvPr>
          <p:cNvSpPr>
            <a:spLocks noGrp="1"/>
          </p:cNvSpPr>
          <p:nvPr>
            <p:ph type="title"/>
          </p:nvPr>
        </p:nvSpPr>
        <p:spPr>
          <a:xfrm>
            <a:off x="628650" y="136525"/>
            <a:ext cx="7886700" cy="758825"/>
          </a:xfrm>
        </p:spPr>
        <p:txBody>
          <a:bodyPr>
            <a:normAutofit fontScale="90000"/>
          </a:bodyPr>
          <a:lstStyle/>
          <a:p>
            <a:pPr algn="ctr"/>
            <a:r>
              <a:rPr lang="en-US" b="1" dirty="0"/>
              <a:t>Are </a:t>
            </a:r>
            <a:r>
              <a:rPr lang="en-US" b="1" dirty="0" smtClean="0"/>
              <a:t>Models </a:t>
            </a:r>
            <a:r>
              <a:rPr lang="en-US" b="1" dirty="0"/>
              <a:t>at Different Resolutions Similar ?</a:t>
            </a:r>
          </a:p>
        </p:txBody>
      </p:sp>
      <p:sp>
        <p:nvSpPr>
          <p:cNvPr id="3" name="Content Placeholder 2">
            <a:extLst>
              <a:ext uri="{FF2B5EF4-FFF2-40B4-BE49-F238E27FC236}">
                <a16:creationId xmlns:a16="http://schemas.microsoft.com/office/drawing/2014/main" xmlns="" id="{E0D454ED-BF7E-4B65-8A3A-E16D0C021533}"/>
              </a:ext>
            </a:extLst>
          </p:cNvPr>
          <p:cNvSpPr>
            <a:spLocks noGrp="1"/>
          </p:cNvSpPr>
          <p:nvPr>
            <p:ph idx="1"/>
          </p:nvPr>
        </p:nvSpPr>
        <p:spPr>
          <a:xfrm>
            <a:off x="278607" y="1057274"/>
            <a:ext cx="8529637" cy="5334001"/>
          </a:xfrm>
        </p:spPr>
        <p:txBody>
          <a:bodyPr/>
          <a:lstStyle/>
          <a:p>
            <a:r>
              <a:rPr lang="en-US" dirty="0"/>
              <a:t>A model at 1MB resolution and a model </a:t>
            </a:r>
            <a:r>
              <a:rPr lang="en-US" dirty="0" smtClean="0"/>
              <a:t> of Chr. 1 at </a:t>
            </a:r>
            <a:r>
              <a:rPr lang="en-US" dirty="0"/>
              <a:t>500 KB resolution</a:t>
            </a:r>
          </a:p>
        </p:txBody>
      </p:sp>
      <p:pic>
        <p:nvPicPr>
          <p:cNvPr id="4" name="Picture 3" descr="C:\Users\Tuan\Dropbox\MU\Research\MyPaper\LorentzMDS\1MB_500KB.png">
            <a:extLst>
              <a:ext uri="{FF2B5EF4-FFF2-40B4-BE49-F238E27FC236}">
                <a16:creationId xmlns:a16="http://schemas.microsoft.com/office/drawing/2014/main" xmlns="" id="{564581DB-D90B-4CBC-A21C-5074B0D87C4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07482" y="2219325"/>
            <a:ext cx="3907631" cy="4257675"/>
          </a:xfrm>
          <a:prstGeom prst="rect">
            <a:avLst/>
          </a:prstGeom>
          <a:noFill/>
          <a:ln>
            <a:noFill/>
          </a:ln>
        </p:spPr>
      </p:pic>
    </p:spTree>
    <p:extLst>
      <p:ext uri="{BB962C8B-B14F-4D97-AF65-F5344CB8AC3E}">
        <p14:creationId xmlns:p14="http://schemas.microsoft.com/office/powerpoint/2010/main" val="7901058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77900"/>
          </a:xfrm>
        </p:spPr>
        <p:txBody>
          <a:bodyPr>
            <a:normAutofit fontScale="90000"/>
          </a:bodyPr>
          <a:lstStyle/>
          <a:p>
            <a:pPr algn="ctr"/>
            <a:r>
              <a:rPr lang="en-US" b="1" dirty="0" smtClean="0"/>
              <a:t>Distance </a:t>
            </a:r>
            <a:r>
              <a:rPr lang="en-US" b="1" dirty="0"/>
              <a:t>Verification with FISH Data</a:t>
            </a:r>
          </a:p>
        </p:txBody>
      </p:sp>
      <p:sp>
        <p:nvSpPr>
          <p:cNvPr id="3" name="Content Placeholder 2"/>
          <p:cNvSpPr>
            <a:spLocks noGrp="1"/>
          </p:cNvSpPr>
          <p:nvPr>
            <p:ph idx="1"/>
          </p:nvPr>
        </p:nvSpPr>
        <p:spPr>
          <a:xfrm>
            <a:off x="242888" y="1114427"/>
            <a:ext cx="4606698" cy="5429249"/>
          </a:xfrm>
        </p:spPr>
        <p:txBody>
          <a:bodyPr>
            <a:normAutofit/>
          </a:bodyPr>
          <a:lstStyle/>
          <a:p>
            <a:r>
              <a:rPr lang="en-US" dirty="0" smtClean="0"/>
              <a:t>Distances measured by Fluoresce In-Situ Hybridization (FISH) :</a:t>
            </a:r>
            <a:endParaRPr lang="en-US" dirty="0"/>
          </a:p>
          <a:p>
            <a:pPr lvl="1"/>
            <a:r>
              <a:rPr lang="en-US" b="1" dirty="0"/>
              <a:t>L1-L3 &lt; L2-L3 </a:t>
            </a:r>
            <a:r>
              <a:rPr lang="en-US" dirty="0"/>
              <a:t>though L2 </a:t>
            </a:r>
            <a:r>
              <a:rPr lang="en-US" dirty="0" smtClean="0"/>
              <a:t>is located </a:t>
            </a:r>
            <a:r>
              <a:rPr lang="en-US" dirty="0"/>
              <a:t>between L1-L3 </a:t>
            </a:r>
            <a:r>
              <a:rPr lang="en-US" dirty="0" smtClean="0"/>
              <a:t>in the 1D sequence</a:t>
            </a:r>
            <a:endParaRPr lang="en-US" dirty="0"/>
          </a:p>
          <a:p>
            <a:pPr lvl="1"/>
            <a:endParaRPr lang="en-US" dirty="0"/>
          </a:p>
          <a:p>
            <a:pPr lvl="1"/>
            <a:r>
              <a:rPr lang="en-US" b="1" dirty="0"/>
              <a:t>L2-L4 &lt; L2-L3 </a:t>
            </a:r>
            <a:r>
              <a:rPr lang="en-US" dirty="0"/>
              <a:t>though L3 </a:t>
            </a:r>
            <a:r>
              <a:rPr lang="en-US" dirty="0" smtClean="0"/>
              <a:t>is located </a:t>
            </a:r>
            <a:r>
              <a:rPr lang="en-US" dirty="0"/>
              <a:t>between L2-L4 in </a:t>
            </a:r>
            <a:r>
              <a:rPr lang="en-US" dirty="0" smtClean="0"/>
              <a:t>the 1D </a:t>
            </a:r>
            <a:r>
              <a:rPr lang="en-US" dirty="0"/>
              <a:t>sequence</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070020" y="990600"/>
            <a:ext cx="3921579" cy="5187951"/>
          </a:xfrm>
          <a:prstGeom prst="rect">
            <a:avLst/>
          </a:prstGeom>
          <a:noFill/>
          <a:ln>
            <a:noFill/>
          </a:ln>
        </p:spPr>
      </p:pic>
      <p:sp>
        <p:nvSpPr>
          <p:cNvPr id="7" name="TextBox 6">
            <a:extLst>
              <a:ext uri="{FF2B5EF4-FFF2-40B4-BE49-F238E27FC236}">
                <a16:creationId xmlns:a16="http://schemas.microsoft.com/office/drawing/2014/main" xmlns="" id="{57464BF5-6A53-4478-AA4A-B39FD2B035CF}"/>
              </a:ext>
            </a:extLst>
          </p:cNvPr>
          <p:cNvSpPr txBox="1"/>
          <p:nvPr/>
        </p:nvSpPr>
        <p:spPr>
          <a:xfrm>
            <a:off x="5200650" y="6215747"/>
            <a:ext cx="4171950" cy="646331"/>
          </a:xfrm>
          <a:prstGeom prst="rect">
            <a:avLst/>
          </a:prstGeom>
          <a:noFill/>
        </p:spPr>
        <p:txBody>
          <a:bodyPr wrap="square" rtlCol="0">
            <a:spAutoFit/>
          </a:bodyPr>
          <a:lstStyle/>
          <a:p>
            <a:r>
              <a:rPr lang="en-US" b="1" dirty="0"/>
              <a:t>Chr.</a:t>
            </a:r>
            <a:r>
              <a:rPr lang="en-US" b="1" dirty="0" smtClean="0"/>
              <a:t>14 of </a:t>
            </a:r>
            <a:r>
              <a:rPr lang="en-US" b="1" dirty="0"/>
              <a:t>GM06990, 1MB resolution</a:t>
            </a:r>
          </a:p>
          <a:p>
            <a:endParaRPr lang="en-US" b="1" dirty="0"/>
          </a:p>
        </p:txBody>
      </p:sp>
    </p:spTree>
    <p:extLst>
      <p:ext uri="{BB962C8B-B14F-4D97-AF65-F5344CB8AC3E}">
        <p14:creationId xmlns:p14="http://schemas.microsoft.com/office/powerpoint/2010/main" val="39256239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942975"/>
          </a:xfrm>
        </p:spPr>
        <p:txBody>
          <a:bodyPr/>
          <a:lstStyle/>
          <a:p>
            <a:pPr algn="ctr"/>
            <a:r>
              <a:rPr lang="en-US" b="1" dirty="0"/>
              <a:t>Loop Realization</a:t>
            </a:r>
          </a:p>
        </p:txBody>
      </p:sp>
      <p:sp>
        <p:nvSpPr>
          <p:cNvPr id="3" name="Content Placeholder 2"/>
          <p:cNvSpPr>
            <a:spLocks noGrp="1"/>
          </p:cNvSpPr>
          <p:nvPr>
            <p:ph idx="1"/>
          </p:nvPr>
        </p:nvSpPr>
        <p:spPr>
          <a:xfrm>
            <a:off x="105508" y="1320799"/>
            <a:ext cx="3837842" cy="4350658"/>
          </a:xfrm>
        </p:spPr>
        <p:txBody>
          <a:bodyPr>
            <a:normAutofit lnSpcReduction="10000"/>
          </a:bodyPr>
          <a:lstStyle/>
          <a:p>
            <a:r>
              <a:rPr lang="en-US" dirty="0"/>
              <a:t>4 loops were verified by 3D FISH on C</a:t>
            </a:r>
            <a:r>
              <a:rPr lang="en-US" dirty="0" smtClean="0"/>
              <a:t>hr</a:t>
            </a:r>
            <a:r>
              <a:rPr lang="en-US" dirty="0"/>
              <a:t>. </a:t>
            </a:r>
            <a:r>
              <a:rPr lang="en-US" dirty="0" smtClean="0"/>
              <a:t>11, 13, 14, 17 </a:t>
            </a:r>
            <a:r>
              <a:rPr lang="en-US" dirty="0"/>
              <a:t>of GM12878</a:t>
            </a:r>
          </a:p>
          <a:p>
            <a:endParaRPr lang="en-US" dirty="0"/>
          </a:p>
          <a:p>
            <a:r>
              <a:rPr lang="en-US" dirty="0"/>
              <a:t>Do our reconstructed models have these 4 loops ?</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051135" y="962705"/>
            <a:ext cx="4954073" cy="5373914"/>
          </a:xfrm>
          <a:prstGeom prst="rect">
            <a:avLst/>
          </a:prstGeom>
          <a:noFill/>
          <a:ln>
            <a:noFill/>
          </a:ln>
        </p:spPr>
      </p:pic>
      <p:sp>
        <p:nvSpPr>
          <p:cNvPr id="7" name="TextBox 6">
            <a:extLst>
              <a:ext uri="{FF2B5EF4-FFF2-40B4-BE49-F238E27FC236}">
                <a16:creationId xmlns:a16="http://schemas.microsoft.com/office/drawing/2014/main" xmlns="" id="{0FF6A4B5-47B4-4E32-B9B9-F6FBD527BAEC}"/>
              </a:ext>
            </a:extLst>
          </p:cNvPr>
          <p:cNvSpPr txBox="1"/>
          <p:nvPr/>
        </p:nvSpPr>
        <p:spPr>
          <a:xfrm>
            <a:off x="5145856" y="6371874"/>
            <a:ext cx="2764631" cy="369332"/>
          </a:xfrm>
          <a:prstGeom prst="rect">
            <a:avLst/>
          </a:prstGeom>
          <a:noFill/>
        </p:spPr>
        <p:txBody>
          <a:bodyPr wrap="square" rtlCol="0">
            <a:spAutoFit/>
          </a:bodyPr>
          <a:lstStyle/>
          <a:p>
            <a:r>
              <a:rPr lang="en-US" dirty="0"/>
              <a:t>Models at 10kb resolution</a:t>
            </a:r>
          </a:p>
        </p:txBody>
      </p:sp>
    </p:spTree>
    <p:extLst>
      <p:ext uri="{BB962C8B-B14F-4D97-AF65-F5344CB8AC3E}">
        <p14:creationId xmlns:p14="http://schemas.microsoft.com/office/powerpoint/2010/main" val="31376983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C5D47-5AD3-42AC-BFC2-3704F6FE61FF}"/>
              </a:ext>
            </a:extLst>
          </p:cNvPr>
          <p:cNvSpPr>
            <a:spLocks noGrp="1"/>
          </p:cNvSpPr>
          <p:nvPr>
            <p:ph type="title"/>
          </p:nvPr>
        </p:nvSpPr>
        <p:spPr>
          <a:xfrm>
            <a:off x="628650" y="136526"/>
            <a:ext cx="7886700" cy="873125"/>
          </a:xfrm>
        </p:spPr>
        <p:txBody>
          <a:bodyPr/>
          <a:lstStyle/>
          <a:p>
            <a:pPr algn="ctr"/>
            <a:r>
              <a:rPr lang="en-US" b="1" dirty="0" smtClean="0"/>
              <a:t>3D Genome </a:t>
            </a:r>
            <a:r>
              <a:rPr lang="en-US" b="1" dirty="0"/>
              <a:t>Model</a:t>
            </a:r>
          </a:p>
        </p:txBody>
      </p:sp>
      <p:sp>
        <p:nvSpPr>
          <p:cNvPr id="3" name="Content Placeholder 2">
            <a:extLst>
              <a:ext uri="{FF2B5EF4-FFF2-40B4-BE49-F238E27FC236}">
                <a16:creationId xmlns:a16="http://schemas.microsoft.com/office/drawing/2014/main" xmlns="" id="{B38E49AC-9898-4242-AC7C-868D1C72D83D}"/>
              </a:ext>
            </a:extLst>
          </p:cNvPr>
          <p:cNvSpPr>
            <a:spLocks noGrp="1"/>
          </p:cNvSpPr>
          <p:nvPr>
            <p:ph idx="1"/>
          </p:nvPr>
        </p:nvSpPr>
        <p:spPr>
          <a:xfrm>
            <a:off x="242887" y="1076325"/>
            <a:ext cx="8636794" cy="5286375"/>
          </a:xfrm>
        </p:spPr>
        <p:txBody>
          <a:bodyPr/>
          <a:lstStyle/>
          <a:p>
            <a:r>
              <a:rPr lang="en-US" dirty="0"/>
              <a:t>Do chromosomes have their own territories </a:t>
            </a:r>
            <a:r>
              <a:rPr lang="en-US" dirty="0" smtClean="0"/>
              <a:t>rather than intermingling together </a:t>
            </a:r>
            <a:r>
              <a:rPr lang="en-US" dirty="0"/>
              <a:t>? </a:t>
            </a:r>
          </a:p>
        </p:txBody>
      </p:sp>
      <p:pic>
        <p:nvPicPr>
          <p:cNvPr id="4" name="Picture 3">
            <a:extLst>
              <a:ext uri="{FF2B5EF4-FFF2-40B4-BE49-F238E27FC236}">
                <a16:creationId xmlns:a16="http://schemas.microsoft.com/office/drawing/2014/main" xmlns="" id="{D3D9F32E-4711-4E45-8914-CC65CD7BA46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286000"/>
            <a:ext cx="4800600" cy="4038600"/>
          </a:xfrm>
          <a:prstGeom prst="rect">
            <a:avLst/>
          </a:prstGeom>
          <a:noFill/>
          <a:ln>
            <a:noFill/>
          </a:ln>
        </p:spPr>
      </p:pic>
    </p:spTree>
    <p:extLst>
      <p:ext uri="{BB962C8B-B14F-4D97-AF65-F5344CB8AC3E}">
        <p14:creationId xmlns:p14="http://schemas.microsoft.com/office/powerpoint/2010/main" val="5315862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E20D5-8D38-44ED-BB73-37EBD83C8905}"/>
              </a:ext>
            </a:extLst>
          </p:cNvPr>
          <p:cNvSpPr>
            <a:spLocks noGrp="1"/>
          </p:cNvSpPr>
          <p:nvPr>
            <p:ph type="title"/>
          </p:nvPr>
        </p:nvSpPr>
        <p:spPr>
          <a:xfrm>
            <a:off x="0" y="185738"/>
            <a:ext cx="8515350" cy="852488"/>
          </a:xfrm>
        </p:spPr>
        <p:txBody>
          <a:bodyPr>
            <a:normAutofit fontScale="90000"/>
          </a:bodyPr>
          <a:lstStyle/>
          <a:p>
            <a:pPr algn="ctr"/>
            <a:r>
              <a:rPr lang="en-US" b="1" dirty="0" smtClean="0"/>
              <a:t>Location </a:t>
            </a:r>
            <a:r>
              <a:rPr lang="en-US" b="1" dirty="0"/>
              <a:t>of </a:t>
            </a:r>
            <a:r>
              <a:rPr lang="en-US" b="1" dirty="0" smtClean="0"/>
              <a:t>Gene-Rich Small </a:t>
            </a:r>
            <a:r>
              <a:rPr lang="en-US" b="1" dirty="0"/>
              <a:t>C</a:t>
            </a:r>
            <a:r>
              <a:rPr lang="en-US" b="1" dirty="0" smtClean="0"/>
              <a:t>hromosomes</a:t>
            </a:r>
            <a:endParaRPr lang="en-US" b="1" dirty="0"/>
          </a:p>
        </p:txBody>
      </p:sp>
      <p:sp>
        <p:nvSpPr>
          <p:cNvPr id="3" name="Content Placeholder 2">
            <a:extLst>
              <a:ext uri="{FF2B5EF4-FFF2-40B4-BE49-F238E27FC236}">
                <a16:creationId xmlns:a16="http://schemas.microsoft.com/office/drawing/2014/main" xmlns="" id="{19F2D4BF-2427-493C-8071-DD75154A744B}"/>
              </a:ext>
            </a:extLst>
          </p:cNvPr>
          <p:cNvSpPr>
            <a:spLocks noGrp="1"/>
          </p:cNvSpPr>
          <p:nvPr>
            <p:ph idx="1"/>
          </p:nvPr>
        </p:nvSpPr>
        <p:spPr>
          <a:xfrm>
            <a:off x="328613" y="1143001"/>
            <a:ext cx="8522494" cy="5257799"/>
          </a:xfrm>
        </p:spPr>
        <p:txBody>
          <a:bodyPr/>
          <a:lstStyle/>
          <a:p>
            <a:r>
              <a:rPr lang="en-US" dirty="0" smtClean="0"/>
              <a:t>Small chromosomes except Chr. 18 in the center and large chromosomes in periphery</a:t>
            </a:r>
          </a:p>
          <a:p>
            <a:r>
              <a:rPr lang="en-US" dirty="0" smtClean="0"/>
              <a:t>Inter-chromosomal orientations are dynamic</a:t>
            </a:r>
          </a:p>
        </p:txBody>
      </p:sp>
      <p:sp>
        <p:nvSpPr>
          <p:cNvPr id="6" name="TextBox 5">
            <a:extLst>
              <a:ext uri="{FF2B5EF4-FFF2-40B4-BE49-F238E27FC236}">
                <a16:creationId xmlns:a16="http://schemas.microsoft.com/office/drawing/2014/main" xmlns="" id="{0124D0B8-5008-41D5-B530-865234815224}"/>
              </a:ext>
            </a:extLst>
          </p:cNvPr>
          <p:cNvSpPr txBox="1"/>
          <p:nvPr/>
        </p:nvSpPr>
        <p:spPr>
          <a:xfrm>
            <a:off x="1663302" y="6019800"/>
            <a:ext cx="7480698" cy="369332"/>
          </a:xfrm>
          <a:prstGeom prst="rect">
            <a:avLst/>
          </a:prstGeom>
          <a:noFill/>
        </p:spPr>
        <p:txBody>
          <a:bodyPr wrap="square" rtlCol="0">
            <a:spAutoFit/>
          </a:bodyPr>
          <a:lstStyle/>
          <a:p>
            <a:r>
              <a:rPr lang="en-US" b="1" dirty="0"/>
              <a:t>Chromosome 18 in blue and </a:t>
            </a:r>
            <a:r>
              <a:rPr lang="en-US" b="1" dirty="0" smtClean="0"/>
              <a:t>Chromosome </a:t>
            </a:r>
            <a:r>
              <a:rPr lang="en-US" b="1" dirty="0"/>
              <a:t>19 in red</a:t>
            </a:r>
          </a:p>
        </p:txBody>
      </p:sp>
      <p:pic>
        <p:nvPicPr>
          <p:cNvPr id="8" name="Picture 7">
            <a:extLst>
              <a:ext uri="{FF2B5EF4-FFF2-40B4-BE49-F238E27FC236}">
                <a16:creationId xmlns:a16="http://schemas.microsoft.com/office/drawing/2014/main" xmlns="" id="{BA1E3C56-DF48-4E01-8B58-2E8C33D91F7B}"/>
              </a:ext>
            </a:extLst>
          </p:cNvPr>
          <p:cNvPicPr>
            <a:picLocks noChangeAspect="1"/>
          </p:cNvPicPr>
          <p:nvPr/>
        </p:nvPicPr>
        <p:blipFill>
          <a:blip r:embed="rId2"/>
          <a:stretch>
            <a:fillRect/>
          </a:stretch>
        </p:blipFill>
        <p:spPr>
          <a:xfrm>
            <a:off x="2362200" y="2971800"/>
            <a:ext cx="3131396" cy="3161251"/>
          </a:xfrm>
          <a:prstGeom prst="rect">
            <a:avLst/>
          </a:prstGeom>
        </p:spPr>
      </p:pic>
    </p:spTree>
    <p:extLst>
      <p:ext uri="{BB962C8B-B14F-4D97-AF65-F5344CB8AC3E}">
        <p14:creationId xmlns:p14="http://schemas.microsoft.com/office/powerpoint/2010/main" val="3733698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9E55B0-93B0-46B3-BC6C-526EC58048E2}"/>
              </a:ext>
            </a:extLst>
          </p:cNvPr>
          <p:cNvSpPr>
            <a:spLocks noGrp="1"/>
          </p:cNvSpPr>
          <p:nvPr>
            <p:ph type="title"/>
          </p:nvPr>
        </p:nvSpPr>
        <p:spPr>
          <a:xfrm>
            <a:off x="628650" y="165102"/>
            <a:ext cx="7886700" cy="882649"/>
          </a:xfrm>
        </p:spPr>
        <p:txBody>
          <a:bodyPr/>
          <a:lstStyle/>
          <a:p>
            <a:pPr algn="ctr"/>
            <a:r>
              <a:rPr lang="en-US" b="1" dirty="0"/>
              <a:t>Telomere – Centromere Feature</a:t>
            </a:r>
          </a:p>
        </p:txBody>
      </p:sp>
      <p:pic>
        <p:nvPicPr>
          <p:cNvPr id="4" name="Content Placeholder 3">
            <a:extLst>
              <a:ext uri="{FF2B5EF4-FFF2-40B4-BE49-F238E27FC236}">
                <a16:creationId xmlns="" xmlns:a16="http://schemas.microsoft.com/office/drawing/2014/main" id="{1ADA6499-3974-4F1A-BB4A-EDB6E6A1D71B}"/>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1" y="2152651"/>
            <a:ext cx="4202906" cy="4248149"/>
          </a:xfrm>
          <a:prstGeom prst="rect">
            <a:avLst/>
          </a:prstGeom>
          <a:noFill/>
          <a:ln>
            <a:noFill/>
          </a:ln>
        </p:spPr>
      </p:pic>
      <p:sp>
        <p:nvSpPr>
          <p:cNvPr id="6" name="Content Placeholder 2">
            <a:extLst>
              <a:ext uri="{FF2B5EF4-FFF2-40B4-BE49-F238E27FC236}">
                <a16:creationId xmlns="" xmlns:a16="http://schemas.microsoft.com/office/drawing/2014/main" id="{F26D3747-926A-481F-BFAC-FABBDFCEFC5E}"/>
              </a:ext>
            </a:extLst>
          </p:cNvPr>
          <p:cNvSpPr txBox="1">
            <a:spLocks/>
          </p:cNvSpPr>
          <p:nvPr/>
        </p:nvSpPr>
        <p:spPr>
          <a:xfrm>
            <a:off x="328613" y="1143001"/>
            <a:ext cx="8522494" cy="5257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Telomeres and centromeres of large chromosomes prefer to interact with each other in the center</a:t>
            </a:r>
          </a:p>
          <a:p>
            <a:pPr marL="0" indent="0">
              <a:buNone/>
            </a:pPr>
            <a:endParaRPr lang="en-US" dirty="0"/>
          </a:p>
        </p:txBody>
      </p:sp>
    </p:spTree>
    <p:extLst>
      <p:ext uri="{BB962C8B-B14F-4D97-AF65-F5344CB8AC3E}">
        <p14:creationId xmlns:p14="http://schemas.microsoft.com/office/powerpoint/2010/main" val="20722570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fontScale="90000"/>
          </a:bodyPr>
          <a:lstStyle/>
          <a:p>
            <a:r>
              <a:rPr lang="en-US" b="1" dirty="0" smtClean="0"/>
              <a:t>II. Contact-Based 3D Genome Modeling</a:t>
            </a:r>
            <a:endParaRPr lang="en-US" b="1" dirty="0"/>
          </a:p>
        </p:txBody>
      </p:sp>
      <p:sp>
        <p:nvSpPr>
          <p:cNvPr id="3" name="Content Placeholder 2"/>
          <p:cNvSpPr>
            <a:spLocks noGrp="1"/>
          </p:cNvSpPr>
          <p:nvPr>
            <p:ph idx="1"/>
          </p:nvPr>
        </p:nvSpPr>
        <p:spPr>
          <a:xfrm>
            <a:off x="381000" y="2286001"/>
            <a:ext cx="8229600" cy="2362200"/>
          </a:xfrm>
        </p:spPr>
        <p:txBody>
          <a:bodyPr/>
          <a:lstStyle/>
          <a:p>
            <a:pPr>
              <a:buFont typeface="Arial"/>
              <a:buChar char="•"/>
            </a:pPr>
            <a:r>
              <a:rPr lang="en-US" dirty="0" smtClean="0"/>
              <a:t>A strong, uniform mathematical assumption on the relation between distance and interaction frequency</a:t>
            </a:r>
          </a:p>
          <a:p>
            <a:pPr>
              <a:buFont typeface="Arial"/>
              <a:buChar char="•"/>
            </a:pPr>
            <a:r>
              <a:rPr lang="en-US" dirty="0" smtClean="0"/>
              <a:t>Susceptible to </a:t>
            </a:r>
            <a:r>
              <a:rPr lang="en-US" dirty="0" smtClean="0"/>
              <a:t>noise or biases</a:t>
            </a:r>
            <a:endParaRPr lang="en-US" dirty="0" smtClean="0"/>
          </a:p>
          <a:p>
            <a:pPr>
              <a:buFont typeface="Arial"/>
              <a:buChar char="•"/>
            </a:pPr>
            <a:endParaRPr lang="en-US" dirty="0"/>
          </a:p>
        </p:txBody>
      </p:sp>
      <p:sp>
        <p:nvSpPr>
          <p:cNvPr id="4" name="TextBox 3"/>
          <p:cNvSpPr txBox="1"/>
          <p:nvPr/>
        </p:nvSpPr>
        <p:spPr>
          <a:xfrm>
            <a:off x="76200" y="1371600"/>
            <a:ext cx="8902598" cy="584776"/>
          </a:xfrm>
          <a:prstGeom prst="rect">
            <a:avLst/>
          </a:prstGeom>
          <a:noFill/>
        </p:spPr>
        <p:txBody>
          <a:bodyPr wrap="none" rtlCol="0">
            <a:spAutoFit/>
          </a:bodyPr>
          <a:lstStyle/>
          <a:p>
            <a:r>
              <a:rPr lang="en-US" sz="3200" b="1" dirty="0" smtClean="0"/>
              <a:t>Potential problems of the distance-based approach</a:t>
            </a:r>
            <a:endParaRPr lang="en-US" sz="3200" b="1" dirty="0"/>
          </a:p>
        </p:txBody>
      </p:sp>
      <p:pic>
        <p:nvPicPr>
          <p:cNvPr id="5" name="Picture 4" descr="Screen Shot 2017-08-19 at 10.20.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1176" y="3124200"/>
            <a:ext cx="1568824" cy="1066800"/>
          </a:xfrm>
          <a:prstGeom prst="rect">
            <a:avLst/>
          </a:prstGeom>
        </p:spPr>
      </p:pic>
      <p:sp>
        <p:nvSpPr>
          <p:cNvPr id="6" name="TextBox 5"/>
          <p:cNvSpPr txBox="1"/>
          <p:nvPr/>
        </p:nvSpPr>
        <p:spPr>
          <a:xfrm>
            <a:off x="0" y="4790182"/>
            <a:ext cx="9307556" cy="1077218"/>
          </a:xfrm>
          <a:prstGeom prst="rect">
            <a:avLst/>
          </a:prstGeom>
          <a:noFill/>
        </p:spPr>
        <p:txBody>
          <a:bodyPr wrap="none" rtlCol="0">
            <a:spAutoFit/>
          </a:bodyPr>
          <a:lstStyle/>
          <a:p>
            <a:r>
              <a:rPr lang="en-US" sz="3200" b="1" dirty="0" smtClean="0">
                <a:solidFill>
                  <a:srgbClr val="FF0000"/>
                </a:solidFill>
              </a:rPr>
              <a:t>Alternative solution: only require the distance </a:t>
            </a:r>
          </a:p>
          <a:p>
            <a:r>
              <a:rPr lang="en-US" sz="3200" b="1" dirty="0">
                <a:solidFill>
                  <a:srgbClr val="FF0000"/>
                </a:solidFill>
              </a:rPr>
              <a:t>b</a:t>
            </a:r>
            <a:r>
              <a:rPr lang="en-US" sz="3200" b="1" dirty="0" smtClean="0">
                <a:solidFill>
                  <a:srgbClr val="FF0000"/>
                </a:solidFill>
              </a:rPr>
              <a:t>etween contacted fragments is less than a threshold   </a:t>
            </a:r>
            <a:endParaRPr lang="en-US" sz="3200" b="1" dirty="0">
              <a:solidFill>
                <a:srgbClr val="FF0000"/>
              </a:solidFill>
            </a:endParaRPr>
          </a:p>
        </p:txBody>
      </p:sp>
    </p:spTree>
    <p:extLst>
      <p:ext uri="{BB962C8B-B14F-4D97-AF65-F5344CB8AC3E}">
        <p14:creationId xmlns:p14="http://schemas.microsoft.com/office/powerpoint/2010/main" val="14792686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905000" y="5105400"/>
            <a:ext cx="6477000" cy="1066800"/>
          </a:xfrm>
        </p:spPr>
        <p:txBody>
          <a:bodyPr>
            <a:normAutofit/>
          </a:bodyPr>
          <a:lstStyle/>
          <a:p>
            <a:pPr marL="0" indent="0" eaLnBrk="1" hangingPunct="1">
              <a:buNone/>
            </a:pPr>
            <a:r>
              <a:rPr lang="en-US" sz="4000" b="1" dirty="0" smtClean="0">
                <a:ln w="1905"/>
                <a:solidFill>
                  <a:srgbClr val="000000"/>
                </a:solidFill>
                <a:effectLst>
                  <a:innerShdw blurRad="69850" dist="43180" dir="5400000">
                    <a:srgbClr val="000000">
                      <a:alpha val="65000"/>
                    </a:srgbClr>
                  </a:innerShdw>
                </a:effectLst>
              </a:rPr>
              <a:t>$1000 Personal Genome!</a:t>
            </a:r>
          </a:p>
        </p:txBody>
      </p:sp>
      <p:pic>
        <p:nvPicPr>
          <p:cNvPr id="6" name="Picture 2" descr="https://encrypted-tbn3.google.com/images?q=tbn:ANd9GcTr5A6M5SvsagRfMW6jbf9TpqfNLS26SrzCMq3H-RE1ljF-7p69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6" y="2794185"/>
            <a:ext cx="2797884" cy="18618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965573" y="609600"/>
            <a:ext cx="6180116" cy="3676869"/>
          </a:xfrm>
          <a:prstGeom prst="rect">
            <a:avLst/>
          </a:prstGeom>
        </p:spPr>
      </p:pic>
      <p:pic>
        <p:nvPicPr>
          <p:cNvPr id="9" name="Picture 8"/>
          <p:cNvPicPr>
            <a:picLocks noChangeAspect="1"/>
          </p:cNvPicPr>
          <p:nvPr/>
        </p:nvPicPr>
        <p:blipFill>
          <a:blip r:embed="rId4"/>
          <a:stretch>
            <a:fillRect/>
          </a:stretch>
        </p:blipFill>
        <p:spPr>
          <a:xfrm>
            <a:off x="0" y="152401"/>
            <a:ext cx="2978847" cy="2133599"/>
          </a:xfrm>
          <a:prstGeom prst="rect">
            <a:avLst/>
          </a:prstGeom>
        </p:spPr>
      </p:pic>
      <p:sp>
        <p:nvSpPr>
          <p:cNvPr id="10" name="Rectangle 9"/>
          <p:cNvSpPr/>
          <p:nvPr/>
        </p:nvSpPr>
        <p:spPr>
          <a:xfrm>
            <a:off x="4648200" y="6477000"/>
            <a:ext cx="4572000" cy="276999"/>
          </a:xfrm>
          <a:prstGeom prst="rect">
            <a:avLst/>
          </a:prstGeom>
        </p:spPr>
        <p:txBody>
          <a:bodyPr>
            <a:spAutoFit/>
          </a:bodyPr>
          <a:lstStyle/>
          <a:p>
            <a:r>
              <a:rPr lang="tr-TR" sz="1200" dirty="0"/>
              <a:t>http://</a:t>
            </a:r>
            <a:r>
              <a:rPr lang="tr-TR" sz="1200" dirty="0" err="1"/>
              <a:t>www.futuretimeline.net</a:t>
            </a:r>
            <a:r>
              <a:rPr lang="tr-TR" sz="1200" dirty="0"/>
              <a:t>/</a:t>
            </a:r>
            <a:r>
              <a:rPr lang="tr-TR" sz="1200" dirty="0" err="1"/>
              <a:t>blog</a:t>
            </a:r>
            <a:r>
              <a:rPr lang="tr-TR" sz="1200" dirty="0"/>
              <a:t>/2014/01/16.htm#.U3Vg-FhdWzs</a:t>
            </a:r>
            <a:endParaRPr lang="en-US" sz="1200" dirty="0"/>
          </a:p>
        </p:txBody>
      </p:sp>
    </p:spTree>
    <p:extLst>
      <p:ext uri="{BB962C8B-B14F-4D97-AF65-F5344CB8AC3E}">
        <p14:creationId xmlns:p14="http://schemas.microsoft.com/office/powerpoint/2010/main" val="15510712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1143000"/>
          </a:xfrm>
        </p:spPr>
        <p:txBody>
          <a:bodyPr>
            <a:normAutofit fontScale="90000"/>
          </a:bodyPr>
          <a:lstStyle/>
          <a:p>
            <a:r>
              <a:rPr lang="en-US" b="1" dirty="0" smtClean="0">
                <a:ln w="1905"/>
                <a:solidFill>
                  <a:srgbClr val="000000"/>
                </a:solidFill>
                <a:effectLst>
                  <a:innerShdw blurRad="69850" dist="43180" dir="5400000">
                    <a:srgbClr val="000000">
                      <a:alpha val="65000"/>
                    </a:srgbClr>
                  </a:innerShdw>
                </a:effectLst>
              </a:rPr>
              <a:t>Scoring Function for Genome Optimization</a:t>
            </a:r>
            <a:endParaRPr lang="en-US" b="1" dirty="0">
              <a:ln w="1905"/>
              <a:solidFill>
                <a:srgbClr val="000000"/>
              </a:solidFill>
              <a:effectLst>
                <a:innerShdw blurRad="69850" dist="43180" dir="5400000">
                  <a:srgbClr val="000000">
                    <a:alpha val="65000"/>
                  </a:srgbClr>
                </a:innerShdw>
              </a:effectLst>
            </a:endParaRPr>
          </a:p>
        </p:txBody>
      </p:sp>
      <p:sp>
        <p:nvSpPr>
          <p:cNvPr id="9" name="TextBox 8"/>
          <p:cNvSpPr txBox="1"/>
          <p:nvPr/>
        </p:nvSpPr>
        <p:spPr>
          <a:xfrm>
            <a:off x="5706223" y="6248400"/>
            <a:ext cx="3411811" cy="369332"/>
          </a:xfrm>
          <a:prstGeom prst="rect">
            <a:avLst/>
          </a:prstGeom>
          <a:noFill/>
        </p:spPr>
        <p:txBody>
          <a:bodyPr wrap="none" rtlCol="0">
            <a:spAutoFit/>
          </a:bodyPr>
          <a:lstStyle/>
          <a:p>
            <a:r>
              <a:rPr lang="en-US" dirty="0" err="1" smtClean="0"/>
              <a:t>Trieu</a:t>
            </a:r>
            <a:r>
              <a:rPr lang="en-US" dirty="0" smtClean="0"/>
              <a:t>, Cheng, Bioinformatics, 2016</a:t>
            </a:r>
            <a:endParaRPr lang="en-US" dirty="0"/>
          </a:p>
        </p:txBody>
      </p:sp>
      <p:pic>
        <p:nvPicPr>
          <p:cNvPr id="6" name="Picture 5" descr="Screen Shot 2015-08-18 at 8.54.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73" y="1161530"/>
            <a:ext cx="5815227" cy="4401070"/>
          </a:xfrm>
          <a:prstGeom prst="rect">
            <a:avLst/>
          </a:prstGeom>
        </p:spPr>
      </p:pic>
      <p:pic>
        <p:nvPicPr>
          <p:cNvPr id="12" name="Picture 11" descr="Screen Shot 2015-08-18 at 9.06.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715000"/>
            <a:ext cx="3810000" cy="1051034"/>
          </a:xfrm>
          <a:prstGeom prst="rect">
            <a:avLst/>
          </a:prstGeom>
        </p:spPr>
      </p:pic>
      <p:sp>
        <p:nvSpPr>
          <p:cNvPr id="3" name="TextBox 2"/>
          <p:cNvSpPr txBox="1"/>
          <p:nvPr/>
        </p:nvSpPr>
        <p:spPr>
          <a:xfrm>
            <a:off x="6172200" y="1219200"/>
            <a:ext cx="2145539" cy="523220"/>
          </a:xfrm>
          <a:prstGeom prst="rect">
            <a:avLst/>
          </a:prstGeom>
          <a:noFill/>
        </p:spPr>
        <p:txBody>
          <a:bodyPr wrap="none" rtlCol="0">
            <a:spAutoFit/>
          </a:bodyPr>
          <a:lstStyle/>
          <a:p>
            <a:r>
              <a:rPr lang="en-US" sz="2800" b="1" dirty="0" smtClean="0"/>
              <a:t>Contact Pairs</a:t>
            </a:r>
            <a:endParaRPr lang="en-US" sz="2800" b="1" dirty="0"/>
          </a:p>
        </p:txBody>
      </p:sp>
      <p:sp>
        <p:nvSpPr>
          <p:cNvPr id="10" name="TextBox 9"/>
          <p:cNvSpPr txBox="1"/>
          <p:nvPr/>
        </p:nvSpPr>
        <p:spPr>
          <a:xfrm>
            <a:off x="6172200" y="2143780"/>
            <a:ext cx="2320692" cy="523220"/>
          </a:xfrm>
          <a:prstGeom prst="rect">
            <a:avLst/>
          </a:prstGeom>
          <a:noFill/>
        </p:spPr>
        <p:txBody>
          <a:bodyPr wrap="none" rtlCol="0">
            <a:spAutoFit/>
          </a:bodyPr>
          <a:lstStyle/>
          <a:p>
            <a:r>
              <a:rPr lang="en-US" sz="2800" b="1" dirty="0" smtClean="0"/>
              <a:t>Adjacent Pairs</a:t>
            </a:r>
            <a:endParaRPr lang="en-US" sz="2800" b="1" dirty="0"/>
          </a:p>
        </p:txBody>
      </p:sp>
      <p:sp>
        <p:nvSpPr>
          <p:cNvPr id="11" name="TextBox 10"/>
          <p:cNvSpPr txBox="1"/>
          <p:nvPr/>
        </p:nvSpPr>
        <p:spPr>
          <a:xfrm>
            <a:off x="6136060" y="3048000"/>
            <a:ext cx="3017097" cy="954107"/>
          </a:xfrm>
          <a:prstGeom prst="rect">
            <a:avLst/>
          </a:prstGeom>
          <a:noFill/>
        </p:spPr>
        <p:txBody>
          <a:bodyPr wrap="none" rtlCol="0">
            <a:spAutoFit/>
          </a:bodyPr>
          <a:lstStyle/>
          <a:p>
            <a:r>
              <a:rPr lang="en-US" sz="2800" b="1" dirty="0" smtClean="0"/>
              <a:t>Non-contacts on</a:t>
            </a:r>
          </a:p>
          <a:p>
            <a:r>
              <a:rPr lang="en-US" sz="2800" b="1" dirty="0" smtClean="0"/>
              <a:t>same chromosome</a:t>
            </a:r>
            <a:endParaRPr lang="en-US" sz="2800" b="1" dirty="0"/>
          </a:p>
        </p:txBody>
      </p:sp>
      <p:sp>
        <p:nvSpPr>
          <p:cNvPr id="13" name="TextBox 12"/>
          <p:cNvSpPr txBox="1"/>
          <p:nvPr/>
        </p:nvSpPr>
        <p:spPr>
          <a:xfrm>
            <a:off x="6199761" y="4253805"/>
            <a:ext cx="2639439" cy="1384995"/>
          </a:xfrm>
          <a:prstGeom prst="rect">
            <a:avLst/>
          </a:prstGeom>
          <a:noFill/>
        </p:spPr>
        <p:txBody>
          <a:bodyPr wrap="none" rtlCol="0">
            <a:spAutoFit/>
          </a:bodyPr>
          <a:lstStyle/>
          <a:p>
            <a:r>
              <a:rPr lang="en-US" sz="2800" b="1" dirty="0" smtClean="0"/>
              <a:t>Non-contacts on</a:t>
            </a:r>
          </a:p>
          <a:p>
            <a:r>
              <a:rPr lang="en-US" sz="2800" b="1" dirty="0" smtClean="0"/>
              <a:t>different </a:t>
            </a:r>
          </a:p>
          <a:p>
            <a:r>
              <a:rPr lang="en-US" sz="2800" b="1" dirty="0" smtClean="0"/>
              <a:t>chromosomes</a:t>
            </a:r>
            <a:endParaRPr lang="en-US" sz="2800" b="1" dirty="0"/>
          </a:p>
        </p:txBody>
      </p:sp>
    </p:spTree>
    <p:extLst>
      <p:ext uri="{BB962C8B-B14F-4D97-AF65-F5344CB8AC3E}">
        <p14:creationId xmlns:p14="http://schemas.microsoft.com/office/powerpoint/2010/main" val="1057594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ln w="1905"/>
                <a:solidFill>
                  <a:srgbClr val="000000"/>
                </a:solidFill>
                <a:effectLst>
                  <a:innerShdw blurRad="69850" dist="43180" dir="5400000">
                    <a:srgbClr val="000000">
                      <a:alpha val="65000"/>
                    </a:srgbClr>
                  </a:innerShdw>
                </a:effectLst>
              </a:rPr>
              <a:t>Modeling of 3D Genome</a:t>
            </a:r>
            <a:endParaRPr lang="en-US" b="1" dirty="0">
              <a:ln w="1905"/>
              <a:solidFill>
                <a:srgbClr val="000000"/>
              </a:solidFill>
              <a:effectLst>
                <a:innerShdw blurRad="69850" dist="43180" dir="5400000">
                  <a:srgbClr val="000000">
                    <a:alpha val="65000"/>
                  </a:srgbClr>
                </a:innerShdw>
              </a:effectLst>
            </a:endParaRPr>
          </a:p>
        </p:txBody>
      </p:sp>
      <p:pic>
        <p:nvPicPr>
          <p:cNvPr id="4" name="ICEStructure_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6" y="1219200"/>
            <a:ext cx="9144000" cy="5143500"/>
          </a:xfrm>
          <a:prstGeom prst="rect">
            <a:avLst/>
          </a:prstGeom>
        </p:spPr>
      </p:pic>
    </p:spTree>
    <p:extLst>
      <p:ext uri="{BB962C8B-B14F-4D97-AF65-F5344CB8AC3E}">
        <p14:creationId xmlns:p14="http://schemas.microsoft.com/office/powerpoint/2010/main" val="34113062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9144000" cy="1143000"/>
          </a:xfrm>
        </p:spPr>
        <p:txBody>
          <a:bodyPr>
            <a:normAutofit fontScale="90000"/>
          </a:bodyPr>
          <a:lstStyle/>
          <a:p>
            <a:r>
              <a:rPr lang="en-US" b="1" dirty="0" smtClean="0">
                <a:ln w="1905"/>
                <a:solidFill>
                  <a:srgbClr val="000000"/>
                </a:solidFill>
                <a:effectLst>
                  <a:innerShdw blurRad="69850" dist="43180" dir="5400000">
                    <a:srgbClr val="000000">
                      <a:alpha val="65000"/>
                    </a:srgbClr>
                  </a:innerShdw>
                </a:effectLst>
              </a:rPr>
              <a:t>Two-Compartment (</a:t>
            </a:r>
            <a:r>
              <a:rPr lang="en-US" b="1" dirty="0" err="1" smtClean="0">
                <a:ln w="1905"/>
                <a:solidFill>
                  <a:srgbClr val="000000"/>
                </a:solidFill>
                <a:effectLst>
                  <a:innerShdw blurRad="69850" dist="43180" dir="5400000">
                    <a:srgbClr val="000000">
                      <a:alpha val="65000"/>
                    </a:srgbClr>
                  </a:innerShdw>
                </a:effectLst>
              </a:rPr>
              <a:t>Euchromatin</a:t>
            </a:r>
            <a:r>
              <a:rPr lang="en-US" b="1" dirty="0">
                <a:ln w="1905"/>
                <a:solidFill>
                  <a:srgbClr val="000000"/>
                </a:solidFill>
                <a:effectLst>
                  <a:innerShdw blurRad="69850" dist="43180" dir="5400000">
                    <a:srgbClr val="000000">
                      <a:alpha val="65000"/>
                    </a:srgbClr>
                  </a:innerShdw>
                </a:effectLst>
              </a:rPr>
              <a:t>-</a:t>
            </a:r>
            <a:r>
              <a:rPr lang="en-US" b="1" dirty="0" smtClean="0">
                <a:ln w="1905"/>
                <a:solidFill>
                  <a:srgbClr val="000000"/>
                </a:solidFill>
                <a:effectLst>
                  <a:innerShdw blurRad="69850" dist="43180" dir="5400000">
                    <a:srgbClr val="000000">
                      <a:alpha val="65000"/>
                    </a:srgbClr>
                  </a:innerShdw>
                </a:effectLst>
              </a:rPr>
              <a:t> Heterochromatin) Partition</a:t>
            </a:r>
            <a:endParaRPr lang="en-US" b="1" dirty="0">
              <a:ln w="1905"/>
              <a:solidFill>
                <a:srgbClr val="000000"/>
              </a:solidFill>
              <a:effectLst>
                <a:innerShdw blurRad="69850" dist="43180" dir="5400000">
                  <a:srgbClr val="000000">
                    <a:alpha val="65000"/>
                  </a:srgbClr>
                </a:innerShdw>
              </a:effectLst>
            </a:endParaRPr>
          </a:p>
        </p:txBody>
      </p:sp>
      <p:sp>
        <p:nvSpPr>
          <p:cNvPr id="5" name="TextBox 4"/>
          <p:cNvSpPr txBox="1"/>
          <p:nvPr/>
        </p:nvSpPr>
        <p:spPr>
          <a:xfrm>
            <a:off x="3276600" y="5867400"/>
            <a:ext cx="2445526" cy="523220"/>
          </a:xfrm>
          <a:prstGeom prst="rect">
            <a:avLst/>
          </a:prstGeom>
          <a:noFill/>
        </p:spPr>
        <p:txBody>
          <a:bodyPr wrap="none" rtlCol="0">
            <a:spAutoFit/>
          </a:bodyPr>
          <a:lstStyle/>
          <a:p>
            <a:r>
              <a:rPr lang="en-US" sz="2800" b="1" dirty="0" smtClean="0"/>
              <a:t>Chromosome 7 </a:t>
            </a:r>
            <a:endParaRPr lang="en-US" sz="2800" b="1" dirty="0"/>
          </a:p>
        </p:txBody>
      </p:sp>
      <p:pic>
        <p:nvPicPr>
          <p:cNvPr id="8" name="Picture 7" descr="Screen Shot 2013-03-28 at 2.23.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105400"/>
            <a:ext cx="3429000" cy="635000"/>
          </a:xfrm>
          <a:prstGeom prst="rect">
            <a:avLst/>
          </a:prstGeom>
        </p:spPr>
      </p:pic>
      <p:pic>
        <p:nvPicPr>
          <p:cNvPr id="9" name="Picture 8" descr="Screen Shot 2013-03-28 at 2.23.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17" y="1752600"/>
            <a:ext cx="3636818" cy="3429000"/>
          </a:xfrm>
          <a:prstGeom prst="rect">
            <a:avLst/>
          </a:prstGeom>
        </p:spPr>
      </p:pic>
      <p:pic>
        <p:nvPicPr>
          <p:cNvPr id="10" name="Picture 9" descr="Screen Shot 2013-03-28 at 2.23.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735974"/>
            <a:ext cx="3048000" cy="3369426"/>
          </a:xfrm>
          <a:prstGeom prst="rect">
            <a:avLst/>
          </a:prstGeom>
        </p:spPr>
      </p:pic>
      <p:sp>
        <p:nvSpPr>
          <p:cNvPr id="7" name="TextBox 6"/>
          <p:cNvSpPr txBox="1"/>
          <p:nvPr/>
        </p:nvSpPr>
        <p:spPr>
          <a:xfrm>
            <a:off x="6819589" y="6412468"/>
            <a:ext cx="1943411" cy="369332"/>
          </a:xfrm>
          <a:prstGeom prst="rect">
            <a:avLst/>
          </a:prstGeom>
          <a:noFill/>
        </p:spPr>
        <p:txBody>
          <a:bodyPr wrap="none" rtlCol="0">
            <a:spAutoFit/>
          </a:bodyPr>
          <a:lstStyle/>
          <a:p>
            <a:r>
              <a:rPr lang="en-US" dirty="0" err="1" smtClean="0"/>
              <a:t>Trieu</a:t>
            </a:r>
            <a:r>
              <a:rPr lang="en-US" dirty="0" smtClean="0"/>
              <a:t>, Cheng, 2014</a:t>
            </a:r>
            <a:endParaRPr lang="en-US" dirty="0"/>
          </a:p>
        </p:txBody>
      </p:sp>
      <p:sp>
        <p:nvSpPr>
          <p:cNvPr id="3" name="Rectangle 2"/>
          <p:cNvSpPr/>
          <p:nvPr/>
        </p:nvSpPr>
        <p:spPr>
          <a:xfrm>
            <a:off x="502560" y="3962400"/>
            <a:ext cx="138545" cy="3810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85800" y="3962400"/>
            <a:ext cx="228600" cy="3810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04455" y="3962400"/>
            <a:ext cx="138545" cy="3810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19200" y="3962400"/>
            <a:ext cx="228600" cy="3810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524000" y="3962400"/>
            <a:ext cx="76200" cy="3810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676400" y="3962400"/>
            <a:ext cx="228600" cy="3810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981200" y="3962400"/>
            <a:ext cx="76200" cy="3810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133600" y="3962400"/>
            <a:ext cx="381000" cy="3810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590800" y="3962400"/>
            <a:ext cx="152400" cy="3810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819400" y="3962400"/>
            <a:ext cx="304800" cy="3810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66380" y="3962400"/>
            <a:ext cx="152400" cy="3810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330120" y="3962400"/>
            <a:ext cx="76200" cy="3810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429000" y="3962400"/>
            <a:ext cx="76200" cy="3810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58720" y="3962400"/>
            <a:ext cx="76200" cy="3810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680280" y="3962400"/>
            <a:ext cx="152400" cy="3810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601001" y="5046399"/>
            <a:ext cx="737076" cy="340207"/>
          </a:xfrm>
          <a:custGeom>
            <a:avLst/>
            <a:gdLst>
              <a:gd name="connsiteX0" fmla="*/ 0 w 737076"/>
              <a:gd name="connsiteY0" fmla="*/ 272166 h 340207"/>
              <a:gd name="connsiteX1" fmla="*/ 22679 w 737076"/>
              <a:gd name="connsiteY1" fmla="*/ 204124 h 340207"/>
              <a:gd name="connsiteX2" fmla="*/ 56698 w 737076"/>
              <a:gd name="connsiteY2" fmla="*/ 181444 h 340207"/>
              <a:gd name="connsiteX3" fmla="*/ 136075 w 737076"/>
              <a:gd name="connsiteY3" fmla="*/ 124743 h 340207"/>
              <a:gd name="connsiteX4" fmla="*/ 226793 w 737076"/>
              <a:gd name="connsiteY4" fmla="*/ 56701 h 340207"/>
              <a:gd name="connsiteX5" fmla="*/ 328849 w 737076"/>
              <a:gd name="connsiteY5" fmla="*/ 22681 h 340207"/>
              <a:gd name="connsiteX6" fmla="*/ 362868 w 737076"/>
              <a:gd name="connsiteY6" fmla="*/ 11341 h 340207"/>
              <a:gd name="connsiteX7" fmla="*/ 430906 w 737076"/>
              <a:gd name="connsiteY7" fmla="*/ 0 h 340207"/>
              <a:gd name="connsiteX8" fmla="*/ 510283 w 737076"/>
              <a:gd name="connsiteY8" fmla="*/ 11341 h 340207"/>
              <a:gd name="connsiteX9" fmla="*/ 566982 w 737076"/>
              <a:gd name="connsiteY9" fmla="*/ 68042 h 340207"/>
              <a:gd name="connsiteX10" fmla="*/ 601001 w 737076"/>
              <a:gd name="connsiteY10" fmla="*/ 90722 h 340207"/>
              <a:gd name="connsiteX11" fmla="*/ 646359 w 737076"/>
              <a:gd name="connsiteY11" fmla="*/ 147423 h 340207"/>
              <a:gd name="connsiteX12" fmla="*/ 657699 w 737076"/>
              <a:gd name="connsiteY12" fmla="*/ 181444 h 340207"/>
              <a:gd name="connsiteX13" fmla="*/ 680378 w 737076"/>
              <a:gd name="connsiteY13" fmla="*/ 215465 h 340207"/>
              <a:gd name="connsiteX14" fmla="*/ 725737 w 737076"/>
              <a:gd name="connsiteY14" fmla="*/ 306186 h 340207"/>
              <a:gd name="connsiteX15" fmla="*/ 737076 w 737076"/>
              <a:gd name="connsiteY15" fmla="*/ 340207 h 3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7076" h="340207">
                <a:moveTo>
                  <a:pt x="0" y="272166"/>
                </a:moveTo>
                <a:cubicBezTo>
                  <a:pt x="7560" y="249485"/>
                  <a:pt x="10009" y="224398"/>
                  <a:pt x="22679" y="204124"/>
                </a:cubicBezTo>
                <a:cubicBezTo>
                  <a:pt x="29902" y="192567"/>
                  <a:pt x="46350" y="190314"/>
                  <a:pt x="56698" y="181444"/>
                </a:cubicBezTo>
                <a:cubicBezTo>
                  <a:pt x="125185" y="122739"/>
                  <a:pt x="73568" y="145580"/>
                  <a:pt x="136075" y="124743"/>
                </a:cubicBezTo>
                <a:cubicBezTo>
                  <a:pt x="162940" y="97877"/>
                  <a:pt x="188327" y="69524"/>
                  <a:pt x="226793" y="56701"/>
                </a:cubicBezTo>
                <a:lnTo>
                  <a:pt x="328849" y="22681"/>
                </a:lnTo>
                <a:cubicBezTo>
                  <a:pt x="340189" y="18901"/>
                  <a:pt x="351078" y="13306"/>
                  <a:pt x="362868" y="11341"/>
                </a:cubicBezTo>
                <a:lnTo>
                  <a:pt x="430906" y="0"/>
                </a:lnTo>
                <a:cubicBezTo>
                  <a:pt x="457365" y="3780"/>
                  <a:pt x="484683" y="3660"/>
                  <a:pt x="510283" y="11341"/>
                </a:cubicBezTo>
                <a:cubicBezTo>
                  <a:pt x="553482" y="24302"/>
                  <a:pt x="538903" y="39962"/>
                  <a:pt x="566982" y="68042"/>
                </a:cubicBezTo>
                <a:cubicBezTo>
                  <a:pt x="576619" y="77679"/>
                  <a:pt x="589661" y="83162"/>
                  <a:pt x="601001" y="90722"/>
                </a:cubicBezTo>
                <a:cubicBezTo>
                  <a:pt x="629502" y="176234"/>
                  <a:pt x="587741" y="74147"/>
                  <a:pt x="646359" y="147423"/>
                </a:cubicBezTo>
                <a:cubicBezTo>
                  <a:pt x="653826" y="156757"/>
                  <a:pt x="652353" y="170752"/>
                  <a:pt x="657699" y="181444"/>
                </a:cubicBezTo>
                <a:cubicBezTo>
                  <a:pt x="663794" y="193634"/>
                  <a:pt x="674843" y="203010"/>
                  <a:pt x="680378" y="215465"/>
                </a:cubicBezTo>
                <a:cubicBezTo>
                  <a:pt x="722073" y="309284"/>
                  <a:pt x="679160" y="259609"/>
                  <a:pt x="725737" y="306186"/>
                </a:cubicBezTo>
                <a:lnTo>
                  <a:pt x="737076" y="340207"/>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1349417" y="5046399"/>
            <a:ext cx="694479" cy="340207"/>
          </a:xfrm>
          <a:custGeom>
            <a:avLst/>
            <a:gdLst>
              <a:gd name="connsiteX0" fmla="*/ 0 w 694479"/>
              <a:gd name="connsiteY0" fmla="*/ 340207 h 340207"/>
              <a:gd name="connsiteX1" fmla="*/ 11339 w 694479"/>
              <a:gd name="connsiteY1" fmla="*/ 238145 h 340207"/>
              <a:gd name="connsiteX2" fmla="*/ 34019 w 694479"/>
              <a:gd name="connsiteY2" fmla="*/ 215465 h 340207"/>
              <a:gd name="connsiteX3" fmla="*/ 45358 w 694479"/>
              <a:gd name="connsiteY3" fmla="*/ 181444 h 340207"/>
              <a:gd name="connsiteX4" fmla="*/ 68038 w 694479"/>
              <a:gd name="connsiteY4" fmla="*/ 158763 h 340207"/>
              <a:gd name="connsiteX5" fmla="*/ 136075 w 694479"/>
              <a:gd name="connsiteY5" fmla="*/ 113403 h 340207"/>
              <a:gd name="connsiteX6" fmla="*/ 158755 w 694479"/>
              <a:gd name="connsiteY6" fmla="*/ 79382 h 340207"/>
              <a:gd name="connsiteX7" fmla="*/ 226793 w 694479"/>
              <a:gd name="connsiteY7" fmla="*/ 45361 h 340207"/>
              <a:gd name="connsiteX8" fmla="*/ 260811 w 694479"/>
              <a:gd name="connsiteY8" fmla="*/ 22681 h 340207"/>
              <a:gd name="connsiteX9" fmla="*/ 328849 w 694479"/>
              <a:gd name="connsiteY9" fmla="*/ 0 h 340207"/>
              <a:gd name="connsiteX10" fmla="*/ 521623 w 694479"/>
              <a:gd name="connsiteY10" fmla="*/ 11341 h 340207"/>
              <a:gd name="connsiteX11" fmla="*/ 555642 w 694479"/>
              <a:gd name="connsiteY11" fmla="*/ 34021 h 340207"/>
              <a:gd name="connsiteX12" fmla="*/ 623680 w 694479"/>
              <a:gd name="connsiteY12" fmla="*/ 102062 h 340207"/>
              <a:gd name="connsiteX13" fmla="*/ 646359 w 694479"/>
              <a:gd name="connsiteY13" fmla="*/ 124743 h 340207"/>
              <a:gd name="connsiteX14" fmla="*/ 669038 w 694479"/>
              <a:gd name="connsiteY14" fmla="*/ 158763 h 340207"/>
              <a:gd name="connsiteX15" fmla="*/ 691718 w 694479"/>
              <a:gd name="connsiteY15" fmla="*/ 181444 h 340207"/>
              <a:gd name="connsiteX16" fmla="*/ 691718 w 694479"/>
              <a:gd name="connsiteY16" fmla="*/ 294846 h 3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4479" h="340207">
                <a:moveTo>
                  <a:pt x="0" y="340207"/>
                </a:moveTo>
                <a:cubicBezTo>
                  <a:pt x="3780" y="306186"/>
                  <a:pt x="2333" y="271169"/>
                  <a:pt x="11339" y="238145"/>
                </a:cubicBezTo>
                <a:cubicBezTo>
                  <a:pt x="14152" y="227830"/>
                  <a:pt x="28518" y="224633"/>
                  <a:pt x="34019" y="215465"/>
                </a:cubicBezTo>
                <a:cubicBezTo>
                  <a:pt x="40169" y="205215"/>
                  <a:pt x="39208" y="191694"/>
                  <a:pt x="45358" y="181444"/>
                </a:cubicBezTo>
                <a:cubicBezTo>
                  <a:pt x="50859" y="172276"/>
                  <a:pt x="59485" y="165178"/>
                  <a:pt x="68038" y="158763"/>
                </a:cubicBezTo>
                <a:cubicBezTo>
                  <a:pt x="89843" y="142408"/>
                  <a:pt x="136075" y="113403"/>
                  <a:pt x="136075" y="113403"/>
                </a:cubicBezTo>
                <a:cubicBezTo>
                  <a:pt x="143635" y="102063"/>
                  <a:pt x="149118" y="89020"/>
                  <a:pt x="158755" y="79382"/>
                </a:cubicBezTo>
                <a:cubicBezTo>
                  <a:pt x="180738" y="57397"/>
                  <a:pt x="199123" y="54585"/>
                  <a:pt x="226793" y="45361"/>
                </a:cubicBezTo>
                <a:cubicBezTo>
                  <a:pt x="238132" y="37801"/>
                  <a:pt x="248357" y="28216"/>
                  <a:pt x="260811" y="22681"/>
                </a:cubicBezTo>
                <a:cubicBezTo>
                  <a:pt x="282657" y="12971"/>
                  <a:pt x="328849" y="0"/>
                  <a:pt x="328849" y="0"/>
                </a:cubicBezTo>
                <a:cubicBezTo>
                  <a:pt x="393107" y="3780"/>
                  <a:pt x="457966" y="1792"/>
                  <a:pt x="521623" y="11341"/>
                </a:cubicBezTo>
                <a:cubicBezTo>
                  <a:pt x="535101" y="13363"/>
                  <a:pt x="545456" y="24966"/>
                  <a:pt x="555642" y="34021"/>
                </a:cubicBezTo>
                <a:cubicBezTo>
                  <a:pt x="579614" y="55330"/>
                  <a:pt x="601001" y="79382"/>
                  <a:pt x="623680" y="102062"/>
                </a:cubicBezTo>
                <a:cubicBezTo>
                  <a:pt x="631240" y="109622"/>
                  <a:pt x="640429" y="115847"/>
                  <a:pt x="646359" y="124743"/>
                </a:cubicBezTo>
                <a:cubicBezTo>
                  <a:pt x="653919" y="136083"/>
                  <a:pt x="660524" y="148121"/>
                  <a:pt x="669038" y="158763"/>
                </a:cubicBezTo>
                <a:cubicBezTo>
                  <a:pt x="675717" y="167112"/>
                  <a:pt x="689960" y="170898"/>
                  <a:pt x="691718" y="181444"/>
                </a:cubicBezTo>
                <a:cubicBezTo>
                  <a:pt x="697932" y="218730"/>
                  <a:pt x="691718" y="257045"/>
                  <a:pt x="691718" y="29484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2041135" y="5012379"/>
            <a:ext cx="612747" cy="340206"/>
          </a:xfrm>
          <a:custGeom>
            <a:avLst/>
            <a:gdLst>
              <a:gd name="connsiteX0" fmla="*/ 0 w 612747"/>
              <a:gd name="connsiteY0" fmla="*/ 317526 h 340206"/>
              <a:gd name="connsiteX1" fmla="*/ 22679 w 612747"/>
              <a:gd name="connsiteY1" fmla="*/ 215464 h 340206"/>
              <a:gd name="connsiteX2" fmla="*/ 68038 w 612747"/>
              <a:gd name="connsiteY2" fmla="*/ 79381 h 340206"/>
              <a:gd name="connsiteX3" fmla="*/ 113396 w 612747"/>
              <a:gd name="connsiteY3" fmla="*/ 22680 h 340206"/>
              <a:gd name="connsiteX4" fmla="*/ 181434 w 612747"/>
              <a:gd name="connsiteY4" fmla="*/ 0 h 340206"/>
              <a:gd name="connsiteX5" fmla="*/ 294830 w 612747"/>
              <a:gd name="connsiteY5" fmla="*/ 11340 h 340206"/>
              <a:gd name="connsiteX6" fmla="*/ 362868 w 612747"/>
              <a:gd name="connsiteY6" fmla="*/ 34020 h 340206"/>
              <a:gd name="connsiteX7" fmla="*/ 430906 w 612747"/>
              <a:gd name="connsiteY7" fmla="*/ 79381 h 340206"/>
              <a:gd name="connsiteX8" fmla="*/ 453585 w 612747"/>
              <a:gd name="connsiteY8" fmla="*/ 102062 h 340206"/>
              <a:gd name="connsiteX9" fmla="*/ 487604 w 612747"/>
              <a:gd name="connsiteY9" fmla="*/ 124742 h 340206"/>
              <a:gd name="connsiteX10" fmla="*/ 532963 w 612747"/>
              <a:gd name="connsiteY10" fmla="*/ 170103 h 340206"/>
              <a:gd name="connsiteX11" fmla="*/ 544302 w 612747"/>
              <a:gd name="connsiteY11" fmla="*/ 204124 h 340206"/>
              <a:gd name="connsiteX12" fmla="*/ 566982 w 612747"/>
              <a:gd name="connsiteY12" fmla="*/ 226804 h 340206"/>
              <a:gd name="connsiteX13" fmla="*/ 589661 w 612747"/>
              <a:gd name="connsiteY13" fmla="*/ 294845 h 340206"/>
              <a:gd name="connsiteX14" fmla="*/ 612340 w 612747"/>
              <a:gd name="connsiteY14" fmla="*/ 340206 h 3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2747" h="340206">
                <a:moveTo>
                  <a:pt x="0" y="317526"/>
                </a:moveTo>
                <a:cubicBezTo>
                  <a:pt x="7560" y="283505"/>
                  <a:pt x="14697" y="249388"/>
                  <a:pt x="22679" y="215464"/>
                </a:cubicBezTo>
                <a:cubicBezTo>
                  <a:pt x="40029" y="141723"/>
                  <a:pt x="36532" y="134519"/>
                  <a:pt x="68038" y="79381"/>
                </a:cubicBezTo>
                <a:cubicBezTo>
                  <a:pt x="74447" y="68165"/>
                  <a:pt x="98496" y="30130"/>
                  <a:pt x="113396" y="22680"/>
                </a:cubicBezTo>
                <a:cubicBezTo>
                  <a:pt x="134778" y="11988"/>
                  <a:pt x="181434" y="0"/>
                  <a:pt x="181434" y="0"/>
                </a:cubicBezTo>
                <a:cubicBezTo>
                  <a:pt x="219233" y="3780"/>
                  <a:pt x="257493" y="4339"/>
                  <a:pt x="294830" y="11340"/>
                </a:cubicBezTo>
                <a:cubicBezTo>
                  <a:pt x="318327" y="15746"/>
                  <a:pt x="362868" y="34020"/>
                  <a:pt x="362868" y="34020"/>
                </a:cubicBezTo>
                <a:cubicBezTo>
                  <a:pt x="385547" y="49140"/>
                  <a:pt x="411633" y="60106"/>
                  <a:pt x="430906" y="79381"/>
                </a:cubicBezTo>
                <a:cubicBezTo>
                  <a:pt x="438466" y="86941"/>
                  <a:pt x="445237" y="95383"/>
                  <a:pt x="453585" y="102062"/>
                </a:cubicBezTo>
                <a:cubicBezTo>
                  <a:pt x="464227" y="110576"/>
                  <a:pt x="477256" y="115872"/>
                  <a:pt x="487604" y="124742"/>
                </a:cubicBezTo>
                <a:cubicBezTo>
                  <a:pt x="503839" y="138658"/>
                  <a:pt x="532963" y="170103"/>
                  <a:pt x="532963" y="170103"/>
                </a:cubicBezTo>
                <a:cubicBezTo>
                  <a:pt x="536743" y="181443"/>
                  <a:pt x="538152" y="193874"/>
                  <a:pt x="544302" y="204124"/>
                </a:cubicBezTo>
                <a:cubicBezTo>
                  <a:pt x="549803" y="213292"/>
                  <a:pt x="562201" y="217241"/>
                  <a:pt x="566982" y="226804"/>
                </a:cubicBezTo>
                <a:cubicBezTo>
                  <a:pt x="577673" y="248187"/>
                  <a:pt x="572757" y="277939"/>
                  <a:pt x="589661" y="294845"/>
                </a:cubicBezTo>
                <a:cubicBezTo>
                  <a:pt x="617685" y="322872"/>
                  <a:pt x="612340" y="306835"/>
                  <a:pt x="612340" y="34020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2642135" y="5057740"/>
            <a:ext cx="714398" cy="294845"/>
          </a:xfrm>
          <a:custGeom>
            <a:avLst/>
            <a:gdLst>
              <a:gd name="connsiteX0" fmla="*/ 0 w 714398"/>
              <a:gd name="connsiteY0" fmla="*/ 283505 h 294845"/>
              <a:gd name="connsiteX1" fmla="*/ 11340 w 714398"/>
              <a:gd name="connsiteY1" fmla="*/ 215464 h 294845"/>
              <a:gd name="connsiteX2" fmla="*/ 90718 w 714398"/>
              <a:gd name="connsiteY2" fmla="*/ 147422 h 294845"/>
              <a:gd name="connsiteX3" fmla="*/ 124736 w 714398"/>
              <a:gd name="connsiteY3" fmla="*/ 136082 h 294845"/>
              <a:gd name="connsiteX4" fmla="*/ 147416 w 714398"/>
              <a:gd name="connsiteY4" fmla="*/ 102062 h 294845"/>
              <a:gd name="connsiteX5" fmla="*/ 192774 w 714398"/>
              <a:gd name="connsiteY5" fmla="*/ 90721 h 294845"/>
              <a:gd name="connsiteX6" fmla="*/ 283491 w 714398"/>
              <a:gd name="connsiteY6" fmla="*/ 45360 h 294845"/>
              <a:gd name="connsiteX7" fmla="*/ 351529 w 714398"/>
              <a:gd name="connsiteY7" fmla="*/ 22680 h 294845"/>
              <a:gd name="connsiteX8" fmla="*/ 374209 w 714398"/>
              <a:gd name="connsiteY8" fmla="*/ 0 h 294845"/>
              <a:gd name="connsiteX9" fmla="*/ 646360 w 714398"/>
              <a:gd name="connsiteY9" fmla="*/ 34020 h 294845"/>
              <a:gd name="connsiteX10" fmla="*/ 714398 w 714398"/>
              <a:gd name="connsiteY10" fmla="*/ 124742 h 294845"/>
              <a:gd name="connsiteX11" fmla="*/ 703058 w 714398"/>
              <a:gd name="connsiteY11" fmla="*/ 294845 h 29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398" h="294845">
                <a:moveTo>
                  <a:pt x="0" y="283505"/>
                </a:moveTo>
                <a:cubicBezTo>
                  <a:pt x="3780" y="260825"/>
                  <a:pt x="1057" y="236030"/>
                  <a:pt x="11340" y="215464"/>
                </a:cubicBezTo>
                <a:cubicBezTo>
                  <a:pt x="20639" y="196864"/>
                  <a:pt x="68033" y="158765"/>
                  <a:pt x="90718" y="147422"/>
                </a:cubicBezTo>
                <a:cubicBezTo>
                  <a:pt x="101409" y="142076"/>
                  <a:pt x="113397" y="139862"/>
                  <a:pt x="124736" y="136082"/>
                </a:cubicBezTo>
                <a:cubicBezTo>
                  <a:pt x="132296" y="124742"/>
                  <a:pt x="136076" y="109622"/>
                  <a:pt x="147416" y="102062"/>
                </a:cubicBezTo>
                <a:cubicBezTo>
                  <a:pt x="160383" y="93417"/>
                  <a:pt x="178388" y="96716"/>
                  <a:pt x="192774" y="90721"/>
                </a:cubicBezTo>
                <a:cubicBezTo>
                  <a:pt x="223982" y="77717"/>
                  <a:pt x="251417" y="56052"/>
                  <a:pt x="283491" y="45360"/>
                </a:cubicBezTo>
                <a:lnTo>
                  <a:pt x="351529" y="22680"/>
                </a:lnTo>
                <a:cubicBezTo>
                  <a:pt x="359089" y="15120"/>
                  <a:pt x="363518" y="0"/>
                  <a:pt x="374209" y="0"/>
                </a:cubicBezTo>
                <a:cubicBezTo>
                  <a:pt x="552802" y="0"/>
                  <a:pt x="547406" y="1034"/>
                  <a:pt x="646360" y="34020"/>
                </a:cubicBezTo>
                <a:cubicBezTo>
                  <a:pt x="711510" y="99174"/>
                  <a:pt x="694606" y="65364"/>
                  <a:pt x="714398" y="124742"/>
                </a:cubicBezTo>
                <a:cubicBezTo>
                  <a:pt x="702116" y="272126"/>
                  <a:pt x="703058" y="215307"/>
                  <a:pt x="703058" y="29484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827794" y="5556709"/>
            <a:ext cx="805195" cy="306186"/>
          </a:xfrm>
          <a:custGeom>
            <a:avLst/>
            <a:gdLst>
              <a:gd name="connsiteX0" fmla="*/ 0 w 805195"/>
              <a:gd name="connsiteY0" fmla="*/ 11341 h 306186"/>
              <a:gd name="connsiteX1" fmla="*/ 56698 w 805195"/>
              <a:gd name="connsiteY1" fmla="*/ 102062 h 306186"/>
              <a:gd name="connsiteX2" fmla="*/ 68037 w 805195"/>
              <a:gd name="connsiteY2" fmla="*/ 136083 h 306186"/>
              <a:gd name="connsiteX3" fmla="*/ 102056 w 805195"/>
              <a:gd name="connsiteY3" fmla="*/ 158764 h 306186"/>
              <a:gd name="connsiteX4" fmla="*/ 158754 w 805195"/>
              <a:gd name="connsiteY4" fmla="*/ 215465 h 306186"/>
              <a:gd name="connsiteX5" fmla="*/ 226792 w 805195"/>
              <a:gd name="connsiteY5" fmla="*/ 260826 h 306186"/>
              <a:gd name="connsiteX6" fmla="*/ 249472 w 805195"/>
              <a:gd name="connsiteY6" fmla="*/ 283506 h 306186"/>
              <a:gd name="connsiteX7" fmla="*/ 328849 w 805195"/>
              <a:gd name="connsiteY7" fmla="*/ 306186 h 306186"/>
              <a:gd name="connsiteX8" fmla="*/ 498944 w 805195"/>
              <a:gd name="connsiteY8" fmla="*/ 294846 h 306186"/>
              <a:gd name="connsiteX9" fmla="*/ 589661 w 805195"/>
              <a:gd name="connsiteY9" fmla="*/ 215465 h 306186"/>
              <a:gd name="connsiteX10" fmla="*/ 623680 w 805195"/>
              <a:gd name="connsiteY10" fmla="*/ 192784 h 306186"/>
              <a:gd name="connsiteX11" fmla="*/ 680378 w 805195"/>
              <a:gd name="connsiteY11" fmla="*/ 136083 h 306186"/>
              <a:gd name="connsiteX12" fmla="*/ 714397 w 805195"/>
              <a:gd name="connsiteY12" fmla="*/ 113403 h 306186"/>
              <a:gd name="connsiteX13" fmla="*/ 771095 w 805195"/>
              <a:gd name="connsiteY13" fmla="*/ 68042 h 306186"/>
              <a:gd name="connsiteX14" fmla="*/ 782434 w 805195"/>
              <a:gd name="connsiteY14" fmla="*/ 34021 h 306186"/>
              <a:gd name="connsiteX15" fmla="*/ 805114 w 805195"/>
              <a:gd name="connsiteY15" fmla="*/ 0 h 30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5195" h="306186">
                <a:moveTo>
                  <a:pt x="0" y="11341"/>
                </a:moveTo>
                <a:cubicBezTo>
                  <a:pt x="22385" y="123279"/>
                  <a:pt x="-11278" y="20487"/>
                  <a:pt x="56698" y="102062"/>
                </a:cubicBezTo>
                <a:cubicBezTo>
                  <a:pt x="64350" y="111245"/>
                  <a:pt x="60570" y="126749"/>
                  <a:pt x="68037" y="136083"/>
                </a:cubicBezTo>
                <a:cubicBezTo>
                  <a:pt x="76550" y="146726"/>
                  <a:pt x="91799" y="149789"/>
                  <a:pt x="102056" y="158764"/>
                </a:cubicBezTo>
                <a:cubicBezTo>
                  <a:pt x="122171" y="176365"/>
                  <a:pt x="136515" y="200638"/>
                  <a:pt x="158754" y="215465"/>
                </a:cubicBezTo>
                <a:cubicBezTo>
                  <a:pt x="181433" y="230585"/>
                  <a:pt x="207518" y="241552"/>
                  <a:pt x="226792" y="260826"/>
                </a:cubicBezTo>
                <a:cubicBezTo>
                  <a:pt x="234352" y="268386"/>
                  <a:pt x="240304" y="278005"/>
                  <a:pt x="249472" y="283506"/>
                </a:cubicBezTo>
                <a:cubicBezTo>
                  <a:pt x="261093" y="290479"/>
                  <a:pt x="320375" y="304067"/>
                  <a:pt x="328849" y="306186"/>
                </a:cubicBezTo>
                <a:cubicBezTo>
                  <a:pt x="385547" y="302406"/>
                  <a:pt x="442893" y="304188"/>
                  <a:pt x="498944" y="294846"/>
                </a:cubicBezTo>
                <a:cubicBezTo>
                  <a:pt x="521491" y="291088"/>
                  <a:pt x="589439" y="215613"/>
                  <a:pt x="589661" y="215465"/>
                </a:cubicBezTo>
                <a:cubicBezTo>
                  <a:pt x="601001" y="207905"/>
                  <a:pt x="613423" y="201759"/>
                  <a:pt x="623680" y="192784"/>
                </a:cubicBezTo>
                <a:cubicBezTo>
                  <a:pt x="643795" y="175183"/>
                  <a:pt x="658139" y="150910"/>
                  <a:pt x="680378" y="136083"/>
                </a:cubicBezTo>
                <a:cubicBezTo>
                  <a:pt x="691718" y="128523"/>
                  <a:pt x="703755" y="121917"/>
                  <a:pt x="714397" y="113403"/>
                </a:cubicBezTo>
                <a:cubicBezTo>
                  <a:pt x="795187" y="48768"/>
                  <a:pt x="666389" y="137848"/>
                  <a:pt x="771095" y="68042"/>
                </a:cubicBezTo>
                <a:cubicBezTo>
                  <a:pt x="774875" y="56702"/>
                  <a:pt x="776284" y="44271"/>
                  <a:pt x="782434" y="34021"/>
                </a:cubicBezTo>
                <a:cubicBezTo>
                  <a:pt x="807787" y="-8236"/>
                  <a:pt x="805114" y="28009"/>
                  <a:pt x="805114" y="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1655587" y="5579390"/>
            <a:ext cx="657711" cy="343226"/>
          </a:xfrm>
          <a:custGeom>
            <a:avLst/>
            <a:gdLst>
              <a:gd name="connsiteX0" fmla="*/ 0 w 657711"/>
              <a:gd name="connsiteY0" fmla="*/ 45361 h 343226"/>
              <a:gd name="connsiteX1" fmla="*/ 147415 w 657711"/>
              <a:gd name="connsiteY1" fmla="*/ 192784 h 343226"/>
              <a:gd name="connsiteX2" fmla="*/ 192774 w 657711"/>
              <a:gd name="connsiteY2" fmla="*/ 238145 h 343226"/>
              <a:gd name="connsiteX3" fmla="*/ 317510 w 657711"/>
              <a:gd name="connsiteY3" fmla="*/ 306186 h 343226"/>
              <a:gd name="connsiteX4" fmla="*/ 362868 w 657711"/>
              <a:gd name="connsiteY4" fmla="*/ 317526 h 343226"/>
              <a:gd name="connsiteX5" fmla="*/ 396887 w 657711"/>
              <a:gd name="connsiteY5" fmla="*/ 340207 h 343226"/>
              <a:gd name="connsiteX6" fmla="*/ 544303 w 657711"/>
              <a:gd name="connsiteY6" fmla="*/ 294846 h 343226"/>
              <a:gd name="connsiteX7" fmla="*/ 589661 w 657711"/>
              <a:gd name="connsiteY7" fmla="*/ 226804 h 343226"/>
              <a:gd name="connsiteX8" fmla="*/ 612340 w 657711"/>
              <a:gd name="connsiteY8" fmla="*/ 192784 h 343226"/>
              <a:gd name="connsiteX9" fmla="*/ 635020 w 657711"/>
              <a:gd name="connsiteY9" fmla="*/ 158763 h 343226"/>
              <a:gd name="connsiteX10" fmla="*/ 646359 w 657711"/>
              <a:gd name="connsiteY10" fmla="*/ 124742 h 343226"/>
              <a:gd name="connsiteX11" fmla="*/ 657699 w 657711"/>
              <a:gd name="connsiteY11" fmla="*/ 0 h 34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711" h="343226">
                <a:moveTo>
                  <a:pt x="0" y="45361"/>
                </a:moveTo>
                <a:cubicBezTo>
                  <a:pt x="103999" y="201365"/>
                  <a:pt x="-31075" y="14286"/>
                  <a:pt x="147415" y="192784"/>
                </a:cubicBezTo>
                <a:cubicBezTo>
                  <a:pt x="162535" y="207904"/>
                  <a:pt x="174983" y="226284"/>
                  <a:pt x="192774" y="238145"/>
                </a:cubicBezTo>
                <a:cubicBezTo>
                  <a:pt x="230032" y="262985"/>
                  <a:pt x="276350" y="295896"/>
                  <a:pt x="317510" y="306186"/>
                </a:cubicBezTo>
                <a:lnTo>
                  <a:pt x="362868" y="317526"/>
                </a:lnTo>
                <a:cubicBezTo>
                  <a:pt x="374208" y="325086"/>
                  <a:pt x="383298" y="339162"/>
                  <a:pt x="396887" y="340207"/>
                </a:cubicBezTo>
                <a:cubicBezTo>
                  <a:pt x="479205" y="346539"/>
                  <a:pt x="503280" y="347593"/>
                  <a:pt x="544303" y="294846"/>
                </a:cubicBezTo>
                <a:cubicBezTo>
                  <a:pt x="561037" y="273329"/>
                  <a:pt x="574542" y="249485"/>
                  <a:pt x="589661" y="226804"/>
                </a:cubicBezTo>
                <a:lnTo>
                  <a:pt x="612340" y="192784"/>
                </a:lnTo>
                <a:lnTo>
                  <a:pt x="635020" y="158763"/>
                </a:lnTo>
                <a:cubicBezTo>
                  <a:pt x="638800" y="147423"/>
                  <a:pt x="644394" y="136533"/>
                  <a:pt x="646359" y="124742"/>
                </a:cubicBezTo>
                <a:cubicBezTo>
                  <a:pt x="658534" y="51688"/>
                  <a:pt x="657699" y="48844"/>
                  <a:pt x="657699" y="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a:off x="2335965" y="5488668"/>
            <a:ext cx="623710" cy="376869"/>
          </a:xfrm>
          <a:custGeom>
            <a:avLst/>
            <a:gdLst>
              <a:gd name="connsiteX0" fmla="*/ 0 w 623710"/>
              <a:gd name="connsiteY0" fmla="*/ 68041 h 376869"/>
              <a:gd name="connsiteX1" fmla="*/ 22680 w 623710"/>
              <a:gd name="connsiteY1" fmla="*/ 136083 h 376869"/>
              <a:gd name="connsiteX2" fmla="*/ 56698 w 623710"/>
              <a:gd name="connsiteY2" fmla="*/ 170103 h 376869"/>
              <a:gd name="connsiteX3" fmla="*/ 79378 w 623710"/>
              <a:gd name="connsiteY3" fmla="*/ 204124 h 376869"/>
              <a:gd name="connsiteX4" fmla="*/ 147416 w 623710"/>
              <a:gd name="connsiteY4" fmla="*/ 260825 h 376869"/>
              <a:gd name="connsiteX5" fmla="*/ 170095 w 623710"/>
              <a:gd name="connsiteY5" fmla="*/ 283506 h 376869"/>
              <a:gd name="connsiteX6" fmla="*/ 204114 w 623710"/>
              <a:gd name="connsiteY6" fmla="*/ 306186 h 376869"/>
              <a:gd name="connsiteX7" fmla="*/ 238133 w 623710"/>
              <a:gd name="connsiteY7" fmla="*/ 340207 h 376869"/>
              <a:gd name="connsiteX8" fmla="*/ 272152 w 623710"/>
              <a:gd name="connsiteY8" fmla="*/ 351547 h 376869"/>
              <a:gd name="connsiteX9" fmla="*/ 306170 w 623710"/>
              <a:gd name="connsiteY9" fmla="*/ 374227 h 376869"/>
              <a:gd name="connsiteX10" fmla="*/ 498944 w 623710"/>
              <a:gd name="connsiteY10" fmla="*/ 351547 h 376869"/>
              <a:gd name="connsiteX11" fmla="*/ 544303 w 623710"/>
              <a:gd name="connsiteY11" fmla="*/ 283506 h 376869"/>
              <a:gd name="connsiteX12" fmla="*/ 566982 w 623710"/>
              <a:gd name="connsiteY12" fmla="*/ 249485 h 376869"/>
              <a:gd name="connsiteX13" fmla="*/ 589661 w 623710"/>
              <a:gd name="connsiteY13" fmla="*/ 181444 h 376869"/>
              <a:gd name="connsiteX14" fmla="*/ 601001 w 623710"/>
              <a:gd name="connsiteY14" fmla="*/ 124743 h 376869"/>
              <a:gd name="connsiteX15" fmla="*/ 612341 w 623710"/>
              <a:gd name="connsiteY15" fmla="*/ 45361 h 376869"/>
              <a:gd name="connsiteX16" fmla="*/ 623680 w 623710"/>
              <a:gd name="connsiteY16" fmla="*/ 0 h 37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710" h="376869">
                <a:moveTo>
                  <a:pt x="0" y="68041"/>
                </a:moveTo>
                <a:cubicBezTo>
                  <a:pt x="7560" y="90722"/>
                  <a:pt x="11070" y="115184"/>
                  <a:pt x="22680" y="136083"/>
                </a:cubicBezTo>
                <a:cubicBezTo>
                  <a:pt x="30468" y="150102"/>
                  <a:pt x="46432" y="157783"/>
                  <a:pt x="56698" y="170103"/>
                </a:cubicBezTo>
                <a:cubicBezTo>
                  <a:pt x="65423" y="180574"/>
                  <a:pt x="70653" y="193654"/>
                  <a:pt x="79378" y="204124"/>
                </a:cubicBezTo>
                <a:cubicBezTo>
                  <a:pt x="119787" y="252618"/>
                  <a:pt x="102812" y="225140"/>
                  <a:pt x="147416" y="260825"/>
                </a:cubicBezTo>
                <a:cubicBezTo>
                  <a:pt x="155764" y="267504"/>
                  <a:pt x="161747" y="276827"/>
                  <a:pt x="170095" y="283506"/>
                </a:cubicBezTo>
                <a:cubicBezTo>
                  <a:pt x="180737" y="292020"/>
                  <a:pt x="193644" y="297461"/>
                  <a:pt x="204114" y="306186"/>
                </a:cubicBezTo>
                <a:cubicBezTo>
                  <a:pt x="216434" y="316453"/>
                  <a:pt x="224789" y="331311"/>
                  <a:pt x="238133" y="340207"/>
                </a:cubicBezTo>
                <a:cubicBezTo>
                  <a:pt x="248078" y="346838"/>
                  <a:pt x="260812" y="347767"/>
                  <a:pt x="272152" y="351547"/>
                </a:cubicBezTo>
                <a:cubicBezTo>
                  <a:pt x="283491" y="359107"/>
                  <a:pt x="292565" y="373427"/>
                  <a:pt x="306170" y="374227"/>
                </a:cubicBezTo>
                <a:cubicBezTo>
                  <a:pt x="420158" y="380932"/>
                  <a:pt x="427367" y="375407"/>
                  <a:pt x="498944" y="351547"/>
                </a:cubicBezTo>
                <a:lnTo>
                  <a:pt x="544303" y="283506"/>
                </a:lnTo>
                <a:cubicBezTo>
                  <a:pt x="551863" y="272166"/>
                  <a:pt x="562672" y="262415"/>
                  <a:pt x="566982" y="249485"/>
                </a:cubicBezTo>
                <a:cubicBezTo>
                  <a:pt x="574542" y="226805"/>
                  <a:pt x="584973" y="204887"/>
                  <a:pt x="589661" y="181444"/>
                </a:cubicBezTo>
                <a:cubicBezTo>
                  <a:pt x="593441" y="162544"/>
                  <a:pt x="597832" y="143755"/>
                  <a:pt x="601001" y="124743"/>
                </a:cubicBezTo>
                <a:cubicBezTo>
                  <a:pt x="605395" y="98377"/>
                  <a:pt x="607099" y="71571"/>
                  <a:pt x="612341" y="45361"/>
                </a:cubicBezTo>
                <a:cubicBezTo>
                  <a:pt x="624875" y="-17314"/>
                  <a:pt x="623680" y="31221"/>
                  <a:pt x="623680" y="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2959645" y="5522689"/>
            <a:ext cx="703063" cy="340666"/>
          </a:xfrm>
          <a:custGeom>
            <a:avLst/>
            <a:gdLst>
              <a:gd name="connsiteX0" fmla="*/ 0 w 703063"/>
              <a:gd name="connsiteY0" fmla="*/ 0 h 340666"/>
              <a:gd name="connsiteX1" fmla="*/ 11340 w 703063"/>
              <a:gd name="connsiteY1" fmla="*/ 102062 h 340666"/>
              <a:gd name="connsiteX2" fmla="*/ 34019 w 703063"/>
              <a:gd name="connsiteY2" fmla="*/ 170103 h 340666"/>
              <a:gd name="connsiteX3" fmla="*/ 79378 w 703063"/>
              <a:gd name="connsiteY3" fmla="*/ 226804 h 340666"/>
              <a:gd name="connsiteX4" fmla="*/ 102057 w 703063"/>
              <a:gd name="connsiteY4" fmla="*/ 249485 h 340666"/>
              <a:gd name="connsiteX5" fmla="*/ 124736 w 703063"/>
              <a:gd name="connsiteY5" fmla="*/ 283505 h 340666"/>
              <a:gd name="connsiteX6" fmla="*/ 192774 w 703063"/>
              <a:gd name="connsiteY6" fmla="*/ 306186 h 340666"/>
              <a:gd name="connsiteX7" fmla="*/ 272152 w 703063"/>
              <a:gd name="connsiteY7" fmla="*/ 340206 h 340666"/>
              <a:gd name="connsiteX8" fmla="*/ 566982 w 703063"/>
              <a:gd name="connsiteY8" fmla="*/ 317526 h 340666"/>
              <a:gd name="connsiteX9" fmla="*/ 612341 w 703063"/>
              <a:gd name="connsiteY9" fmla="*/ 294846 h 340666"/>
              <a:gd name="connsiteX10" fmla="*/ 657699 w 703063"/>
              <a:gd name="connsiteY10" fmla="*/ 238144 h 340666"/>
              <a:gd name="connsiteX11" fmla="*/ 680379 w 703063"/>
              <a:gd name="connsiteY11" fmla="*/ 170103 h 340666"/>
              <a:gd name="connsiteX12" fmla="*/ 691718 w 703063"/>
              <a:gd name="connsiteY12" fmla="*/ 136082 h 340666"/>
              <a:gd name="connsiteX13" fmla="*/ 703058 w 703063"/>
              <a:gd name="connsiteY13" fmla="*/ 56701 h 34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3063" h="340666">
                <a:moveTo>
                  <a:pt x="0" y="0"/>
                </a:moveTo>
                <a:cubicBezTo>
                  <a:pt x="3780" y="34021"/>
                  <a:pt x="4627" y="68497"/>
                  <a:pt x="11340" y="102062"/>
                </a:cubicBezTo>
                <a:cubicBezTo>
                  <a:pt x="16028" y="125505"/>
                  <a:pt x="17115" y="153198"/>
                  <a:pt x="34019" y="170103"/>
                </a:cubicBezTo>
                <a:cubicBezTo>
                  <a:pt x="88776" y="224862"/>
                  <a:pt x="22164" y="155282"/>
                  <a:pt x="79378" y="226804"/>
                </a:cubicBezTo>
                <a:cubicBezTo>
                  <a:pt x="86057" y="235153"/>
                  <a:pt x="95378" y="241136"/>
                  <a:pt x="102057" y="249485"/>
                </a:cubicBezTo>
                <a:cubicBezTo>
                  <a:pt x="110571" y="260128"/>
                  <a:pt x="113179" y="276281"/>
                  <a:pt x="124736" y="283505"/>
                </a:cubicBezTo>
                <a:cubicBezTo>
                  <a:pt x="145008" y="296176"/>
                  <a:pt x="172883" y="292925"/>
                  <a:pt x="192774" y="306186"/>
                </a:cubicBezTo>
                <a:cubicBezTo>
                  <a:pt x="239760" y="337511"/>
                  <a:pt x="213571" y="325560"/>
                  <a:pt x="272152" y="340206"/>
                </a:cubicBezTo>
                <a:cubicBezTo>
                  <a:pt x="281685" y="339773"/>
                  <a:pt x="488702" y="346882"/>
                  <a:pt x="566982" y="317526"/>
                </a:cubicBezTo>
                <a:cubicBezTo>
                  <a:pt x="582810" y="311590"/>
                  <a:pt x="597221" y="302406"/>
                  <a:pt x="612341" y="294846"/>
                </a:cubicBezTo>
                <a:cubicBezTo>
                  <a:pt x="631191" y="275994"/>
                  <a:pt x="646255" y="263894"/>
                  <a:pt x="657699" y="238144"/>
                </a:cubicBezTo>
                <a:cubicBezTo>
                  <a:pt x="667408" y="216297"/>
                  <a:pt x="672819" y="192783"/>
                  <a:pt x="680379" y="170103"/>
                </a:cubicBezTo>
                <a:cubicBezTo>
                  <a:pt x="684159" y="158763"/>
                  <a:pt x="689753" y="147873"/>
                  <a:pt x="691718" y="136082"/>
                </a:cubicBezTo>
                <a:cubicBezTo>
                  <a:pt x="703679" y="64312"/>
                  <a:pt x="703058" y="91034"/>
                  <a:pt x="703058" y="56701"/>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02264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4000" b="1" dirty="0">
                <a:ln w="1905"/>
                <a:solidFill>
                  <a:srgbClr val="000000"/>
                </a:solidFill>
                <a:effectLst>
                  <a:innerShdw blurRad="69850" dist="43180" dir="5400000">
                    <a:srgbClr val="000000">
                      <a:alpha val="65000"/>
                    </a:srgbClr>
                  </a:innerShdw>
                </a:effectLst>
              </a:rPr>
              <a:t>Center – Periphery </a:t>
            </a:r>
            <a:r>
              <a:rPr lang="en-US" sz="4000" b="1" dirty="0" smtClean="0">
                <a:ln w="1905"/>
                <a:solidFill>
                  <a:srgbClr val="000000"/>
                </a:solidFill>
                <a:effectLst>
                  <a:innerShdw blurRad="69850" dist="43180" dir="5400000">
                    <a:srgbClr val="000000">
                      <a:alpha val="65000"/>
                    </a:srgbClr>
                  </a:innerShdw>
                </a:effectLst>
              </a:rPr>
              <a:t>Architecture and Dynamic </a:t>
            </a:r>
            <a:r>
              <a:rPr lang="en-US" sz="4000" b="1" dirty="0">
                <a:ln w="1905"/>
                <a:solidFill>
                  <a:srgbClr val="000000"/>
                </a:solidFill>
                <a:effectLst>
                  <a:innerShdw blurRad="69850" dist="43180" dir="5400000">
                    <a:srgbClr val="000000">
                      <a:alpha val="65000"/>
                    </a:srgbClr>
                  </a:innerShdw>
                </a:effectLst>
              </a:rPr>
              <a:t>I</a:t>
            </a:r>
            <a:r>
              <a:rPr lang="en-US" sz="4000" b="1" dirty="0" smtClean="0">
                <a:ln w="1905"/>
                <a:solidFill>
                  <a:srgbClr val="000000"/>
                </a:solidFill>
                <a:effectLst>
                  <a:innerShdw blurRad="69850" dist="43180" dir="5400000">
                    <a:srgbClr val="000000">
                      <a:alpha val="65000"/>
                    </a:srgbClr>
                  </a:innerShdw>
                </a:effectLst>
              </a:rPr>
              <a:t>nter-chromosomal Interactions</a:t>
            </a:r>
            <a:r>
              <a:rPr lang="en-US" sz="4000" b="1" dirty="0">
                <a:ln w="1905"/>
                <a:solidFill>
                  <a:srgbClr val="000000"/>
                </a:solidFill>
                <a:effectLst>
                  <a:innerShdw blurRad="69850" dist="43180" dir="5400000">
                    <a:srgbClr val="000000">
                      <a:alpha val="65000"/>
                    </a:srgbClr>
                  </a:innerShdw>
                </a:effectLst>
              </a:rPr>
              <a:t/>
            </a:r>
            <a:br>
              <a:rPr lang="en-US" sz="4000" b="1" dirty="0">
                <a:ln w="1905"/>
                <a:solidFill>
                  <a:srgbClr val="000000"/>
                </a:solidFill>
                <a:effectLst>
                  <a:innerShdw blurRad="69850" dist="43180" dir="5400000">
                    <a:srgbClr val="000000">
                      <a:alpha val="65000"/>
                    </a:srgbClr>
                  </a:innerShdw>
                </a:effectLst>
              </a:rPr>
            </a:br>
            <a:endParaRPr lang="en-US" sz="4000" b="1" dirty="0">
              <a:ln w="1905"/>
              <a:solidFill>
                <a:srgbClr val="000000"/>
              </a:solidFill>
              <a:effectLst>
                <a:innerShdw blurRad="69850" dist="43180" dir="5400000">
                  <a:srgbClr val="000000">
                    <a:alpha val="65000"/>
                  </a:srgbClr>
                </a:innerShdw>
              </a:effectLst>
            </a:endParaRPr>
          </a:p>
        </p:txBody>
      </p:sp>
      <p:sp>
        <p:nvSpPr>
          <p:cNvPr id="3" name="TextBox 2"/>
          <p:cNvSpPr txBox="1"/>
          <p:nvPr/>
        </p:nvSpPr>
        <p:spPr>
          <a:xfrm>
            <a:off x="228600" y="4303455"/>
            <a:ext cx="8610600" cy="2554545"/>
          </a:xfrm>
          <a:prstGeom prst="rect">
            <a:avLst/>
          </a:prstGeom>
          <a:noFill/>
        </p:spPr>
        <p:txBody>
          <a:bodyPr wrap="square" rtlCol="0">
            <a:spAutoFit/>
          </a:bodyPr>
          <a:lstStyle/>
          <a:p>
            <a:pPr marL="285750" indent="-285750">
              <a:buFont typeface="Arial"/>
              <a:buChar char="•"/>
            </a:pPr>
            <a:r>
              <a:rPr lang="en-US" sz="3200" b="1" dirty="0" smtClean="0"/>
              <a:t>Small chromosomes in center</a:t>
            </a:r>
          </a:p>
          <a:p>
            <a:pPr marL="285750" indent="-285750">
              <a:buFont typeface="Arial"/>
              <a:buChar char="•"/>
            </a:pPr>
            <a:r>
              <a:rPr lang="en-US" sz="3200" b="1" dirty="0" smtClean="0"/>
              <a:t>Large chromosomes in periphery</a:t>
            </a:r>
          </a:p>
          <a:p>
            <a:pPr marL="285750" indent="-285750">
              <a:buFont typeface="Arial"/>
              <a:buChar char="•"/>
            </a:pPr>
            <a:r>
              <a:rPr lang="en-US" sz="3200" b="1" dirty="0" smtClean="0"/>
              <a:t>Genome structure</a:t>
            </a:r>
            <a:r>
              <a:rPr lang="en-US" sz="3200" b="1" dirty="0"/>
              <a:t> </a:t>
            </a:r>
            <a:r>
              <a:rPr lang="en-US" sz="3200" b="1" dirty="0" smtClean="0"/>
              <a:t>ensemble (dynamics)</a:t>
            </a:r>
          </a:p>
          <a:p>
            <a:pPr marL="285750" indent="-285750">
              <a:buFont typeface="Arial"/>
              <a:buChar char="•"/>
            </a:pPr>
            <a:r>
              <a:rPr lang="en-US" sz="3200" b="1" dirty="0" smtClean="0"/>
              <a:t>Correlation of inter-chromosomal interactions (0.48), p-value &lt; e-16</a:t>
            </a:r>
            <a:endParaRPr lang="en-US" sz="3200" b="1" dirty="0"/>
          </a:p>
        </p:txBody>
      </p:sp>
      <p:pic>
        <p:nvPicPr>
          <p:cNvPr id="7" name="Picture 6" descr="C:\Users\Tuan\Dropbox\MU\Research\MyPaper\3D Genome\Bioinformatics\Figure_4.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71600"/>
            <a:ext cx="8763000" cy="3048000"/>
          </a:xfrm>
          <a:prstGeom prst="rect">
            <a:avLst/>
          </a:prstGeom>
          <a:noFill/>
          <a:ln>
            <a:noFill/>
          </a:ln>
        </p:spPr>
      </p:pic>
      <p:sp>
        <p:nvSpPr>
          <p:cNvPr id="6" name="TextBox 5"/>
          <p:cNvSpPr txBox="1"/>
          <p:nvPr/>
        </p:nvSpPr>
        <p:spPr>
          <a:xfrm>
            <a:off x="5715000" y="6400800"/>
            <a:ext cx="3411811" cy="369332"/>
          </a:xfrm>
          <a:prstGeom prst="rect">
            <a:avLst/>
          </a:prstGeom>
          <a:noFill/>
        </p:spPr>
        <p:txBody>
          <a:bodyPr wrap="none" rtlCol="0">
            <a:spAutoFit/>
          </a:bodyPr>
          <a:lstStyle/>
          <a:p>
            <a:r>
              <a:rPr lang="en-US" dirty="0" err="1" smtClean="0"/>
              <a:t>Trieu</a:t>
            </a:r>
            <a:r>
              <a:rPr lang="en-US" dirty="0" smtClean="0"/>
              <a:t>, Cheng, Bioinformatics, 2016</a:t>
            </a:r>
            <a:endParaRPr lang="en-US" dirty="0"/>
          </a:p>
        </p:txBody>
      </p:sp>
    </p:spTree>
    <p:extLst>
      <p:ext uri="{BB962C8B-B14F-4D97-AF65-F5344CB8AC3E}">
        <p14:creationId xmlns:p14="http://schemas.microsoft.com/office/powerpoint/2010/main" val="27499633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3600" b="1" dirty="0" smtClean="0">
                <a:ln w="1905"/>
                <a:solidFill>
                  <a:srgbClr val="000000"/>
                </a:solidFill>
                <a:effectLst>
                  <a:innerShdw blurRad="69850" dist="43180" dir="5400000">
                    <a:srgbClr val="000000">
                      <a:alpha val="65000"/>
                    </a:srgbClr>
                  </a:innerShdw>
                </a:effectLst>
              </a:rPr>
              <a:t>Enriched Telomere and Centromere Inter-</a:t>
            </a:r>
            <a:r>
              <a:rPr lang="en-US" sz="3600" b="1" dirty="0">
                <a:ln w="1905"/>
                <a:solidFill>
                  <a:srgbClr val="000000"/>
                </a:solidFill>
                <a:effectLst>
                  <a:innerShdw blurRad="69850" dist="43180" dir="5400000">
                    <a:srgbClr val="000000">
                      <a:alpha val="65000"/>
                    </a:srgbClr>
                  </a:innerShdw>
                </a:effectLst>
              </a:rPr>
              <a:t>C</a:t>
            </a:r>
            <a:r>
              <a:rPr lang="en-US" sz="3600" b="1" dirty="0" smtClean="0">
                <a:ln w="1905"/>
                <a:solidFill>
                  <a:srgbClr val="000000"/>
                </a:solidFill>
                <a:effectLst>
                  <a:innerShdw blurRad="69850" dist="43180" dir="5400000">
                    <a:srgbClr val="000000">
                      <a:alpha val="65000"/>
                    </a:srgbClr>
                  </a:innerShdw>
                </a:effectLst>
              </a:rPr>
              <a:t>hromosomal Interactions</a:t>
            </a:r>
            <a:r>
              <a:rPr lang="en-US" sz="3600" b="1" dirty="0">
                <a:ln w="1905"/>
                <a:solidFill>
                  <a:srgbClr val="000000"/>
                </a:solidFill>
                <a:effectLst>
                  <a:innerShdw blurRad="69850" dist="43180" dir="5400000">
                    <a:srgbClr val="000000">
                      <a:alpha val="65000"/>
                    </a:srgbClr>
                  </a:innerShdw>
                </a:effectLst>
              </a:rPr>
              <a:t/>
            </a:r>
            <a:br>
              <a:rPr lang="en-US" sz="3600" b="1" dirty="0">
                <a:ln w="1905"/>
                <a:solidFill>
                  <a:srgbClr val="000000"/>
                </a:solidFill>
                <a:effectLst>
                  <a:innerShdw blurRad="69850" dist="43180" dir="5400000">
                    <a:srgbClr val="000000">
                      <a:alpha val="65000"/>
                    </a:srgbClr>
                  </a:innerShdw>
                </a:effectLst>
              </a:rPr>
            </a:br>
            <a:endParaRPr lang="en-US" sz="3600" b="1" dirty="0">
              <a:ln w="1905"/>
              <a:solidFill>
                <a:srgbClr val="000000"/>
              </a:solidFill>
              <a:effectLst>
                <a:innerShdw blurRad="69850" dist="43180" dir="5400000">
                  <a:srgbClr val="000000">
                    <a:alpha val="65000"/>
                  </a:srgbClr>
                </a:innerShdw>
              </a:effectLst>
            </a:endParaRPr>
          </a:p>
        </p:txBody>
      </p:sp>
      <p:sp>
        <p:nvSpPr>
          <p:cNvPr id="3" name="Rectangle 2"/>
          <p:cNvSpPr/>
          <p:nvPr/>
        </p:nvSpPr>
        <p:spPr>
          <a:xfrm>
            <a:off x="152400" y="5181600"/>
            <a:ext cx="8839200" cy="954107"/>
          </a:xfrm>
          <a:prstGeom prst="rect">
            <a:avLst/>
          </a:prstGeom>
        </p:spPr>
        <p:txBody>
          <a:bodyPr wrap="square">
            <a:spAutoFit/>
          </a:bodyPr>
          <a:lstStyle/>
          <a:p>
            <a:pPr marL="285750" indent="-285750">
              <a:buFont typeface="Arial"/>
              <a:buChar char="•"/>
            </a:pPr>
            <a:r>
              <a:rPr lang="en-US" sz="2800" b="1" dirty="0" smtClean="0"/>
              <a:t>Telomere-telomere interactions &gt; telomere/centromere interactions &gt; other interactions</a:t>
            </a:r>
            <a:endParaRPr lang="en-US" sz="2800" b="1"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24000"/>
            <a:ext cx="8915400" cy="3352800"/>
          </a:xfrm>
          <a:prstGeom prst="rect">
            <a:avLst/>
          </a:prstGeom>
          <a:noFill/>
          <a:ln>
            <a:noFill/>
          </a:ln>
        </p:spPr>
      </p:pic>
      <p:sp>
        <p:nvSpPr>
          <p:cNvPr id="5" name="TextBox 4"/>
          <p:cNvSpPr txBox="1"/>
          <p:nvPr/>
        </p:nvSpPr>
        <p:spPr>
          <a:xfrm>
            <a:off x="5791200" y="6400800"/>
            <a:ext cx="3411811" cy="369332"/>
          </a:xfrm>
          <a:prstGeom prst="rect">
            <a:avLst/>
          </a:prstGeom>
          <a:noFill/>
        </p:spPr>
        <p:txBody>
          <a:bodyPr wrap="none" rtlCol="0">
            <a:spAutoFit/>
          </a:bodyPr>
          <a:lstStyle/>
          <a:p>
            <a:r>
              <a:rPr lang="en-US" dirty="0" err="1" smtClean="0"/>
              <a:t>Trieu</a:t>
            </a:r>
            <a:r>
              <a:rPr lang="en-US" dirty="0" smtClean="0"/>
              <a:t>, Cheng, Bioinformatics, 2016</a:t>
            </a:r>
            <a:endParaRPr lang="en-US" dirty="0"/>
          </a:p>
        </p:txBody>
      </p:sp>
    </p:spTree>
    <p:extLst>
      <p:ext uri="{BB962C8B-B14F-4D97-AF65-F5344CB8AC3E}">
        <p14:creationId xmlns:p14="http://schemas.microsoft.com/office/powerpoint/2010/main" val="26442904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III. High-Resolution Modeling</a:t>
            </a:r>
            <a:endParaRPr lang="en-US" b="1" dirty="0"/>
          </a:p>
        </p:txBody>
      </p:sp>
      <p:sp>
        <p:nvSpPr>
          <p:cNvPr id="3" name="Content Placeholder 2"/>
          <p:cNvSpPr>
            <a:spLocks noGrp="1"/>
          </p:cNvSpPr>
          <p:nvPr>
            <p:ph idx="1"/>
          </p:nvPr>
        </p:nvSpPr>
        <p:spPr>
          <a:xfrm>
            <a:off x="14567" y="1600200"/>
            <a:ext cx="8229600" cy="838200"/>
          </a:xfrm>
        </p:spPr>
        <p:txBody>
          <a:bodyPr/>
          <a:lstStyle/>
          <a:p>
            <a:pPr marL="0" indent="0">
              <a:buNone/>
            </a:pPr>
            <a:r>
              <a:rPr lang="en-US" b="1" dirty="0" smtClean="0"/>
              <a:t>Problems of existing methods </a:t>
            </a:r>
            <a:endParaRPr lang="en-US" b="1" dirty="0"/>
          </a:p>
        </p:txBody>
      </p:sp>
      <p:sp>
        <p:nvSpPr>
          <p:cNvPr id="4" name="TextBox 3"/>
          <p:cNvSpPr txBox="1"/>
          <p:nvPr/>
        </p:nvSpPr>
        <p:spPr>
          <a:xfrm>
            <a:off x="0" y="2286000"/>
            <a:ext cx="9289723" cy="1384995"/>
          </a:xfrm>
          <a:prstGeom prst="rect">
            <a:avLst/>
          </a:prstGeom>
          <a:noFill/>
        </p:spPr>
        <p:txBody>
          <a:bodyPr wrap="none" rtlCol="0">
            <a:spAutoFit/>
          </a:bodyPr>
          <a:lstStyle/>
          <a:p>
            <a:pPr marL="285750" indent="-285750">
              <a:buFont typeface="Arial"/>
              <a:buChar char="•"/>
            </a:pPr>
            <a:r>
              <a:rPr lang="en-US" sz="2800" b="1" dirty="0" smtClean="0"/>
              <a:t>Deal with up to tens of thousands of points</a:t>
            </a:r>
          </a:p>
          <a:p>
            <a:pPr marL="285750" indent="-285750">
              <a:buFont typeface="Arial"/>
              <a:buChar char="•"/>
            </a:pPr>
            <a:r>
              <a:rPr lang="en-US" sz="2800" b="1" dirty="0" smtClean="0"/>
              <a:t>Build low-resolution models of entire chromosome</a:t>
            </a:r>
          </a:p>
          <a:p>
            <a:pPr marL="285750" indent="-285750">
              <a:buFont typeface="Arial"/>
              <a:buChar char="•"/>
            </a:pPr>
            <a:r>
              <a:rPr lang="en-US" sz="2800" b="1" dirty="0" smtClean="0"/>
              <a:t>Build high-resolution models of a chromosomal region only</a:t>
            </a:r>
            <a:endParaRPr lang="en-US" sz="2800" b="1" dirty="0"/>
          </a:p>
        </p:txBody>
      </p:sp>
      <p:sp>
        <p:nvSpPr>
          <p:cNvPr id="5" name="TextBox 4"/>
          <p:cNvSpPr txBox="1"/>
          <p:nvPr/>
        </p:nvSpPr>
        <p:spPr>
          <a:xfrm>
            <a:off x="762000" y="4038600"/>
            <a:ext cx="7426582" cy="1754327"/>
          </a:xfrm>
          <a:prstGeom prst="rect">
            <a:avLst/>
          </a:prstGeom>
          <a:noFill/>
        </p:spPr>
        <p:txBody>
          <a:bodyPr wrap="none" rtlCol="0">
            <a:spAutoFit/>
          </a:bodyPr>
          <a:lstStyle/>
          <a:p>
            <a:r>
              <a:rPr lang="en-US" sz="3600" b="1" dirty="0" smtClean="0">
                <a:solidFill>
                  <a:srgbClr val="FF0000"/>
                </a:solidFill>
              </a:rPr>
              <a:t>How to build high resolution models </a:t>
            </a:r>
          </a:p>
          <a:p>
            <a:r>
              <a:rPr lang="en-US" sz="3600" b="1" dirty="0" smtClean="0">
                <a:solidFill>
                  <a:srgbClr val="FF0000"/>
                </a:solidFill>
              </a:rPr>
              <a:t>for a large chromosome or genome at </a:t>
            </a:r>
          </a:p>
          <a:p>
            <a:r>
              <a:rPr lang="en-US" sz="3600" b="1" dirty="0" err="1" smtClean="0">
                <a:solidFill>
                  <a:srgbClr val="FF0000"/>
                </a:solidFill>
              </a:rPr>
              <a:t>kilobase</a:t>
            </a:r>
            <a:r>
              <a:rPr lang="en-US" sz="3600" b="1" dirty="0" smtClean="0">
                <a:solidFill>
                  <a:srgbClr val="FF0000"/>
                </a:solidFill>
              </a:rPr>
              <a:t> resolution?</a:t>
            </a:r>
            <a:endParaRPr lang="en-US" sz="3600" b="1" dirty="0">
              <a:solidFill>
                <a:srgbClr val="FF0000"/>
              </a:solidFill>
            </a:endParaRPr>
          </a:p>
        </p:txBody>
      </p:sp>
    </p:spTree>
    <p:extLst>
      <p:ext uri="{BB962C8B-B14F-4D97-AF65-F5344CB8AC3E}">
        <p14:creationId xmlns:p14="http://schemas.microsoft.com/office/powerpoint/2010/main" val="37807604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Hierarchical Modeling Algorithm</a:t>
            </a:r>
            <a:endParaRPr lang="en-US" b="1" dirty="0"/>
          </a:p>
        </p:txBody>
      </p:sp>
      <p:pic>
        <p:nvPicPr>
          <p:cNvPr id="4" name="Picture 3" descr="Screen Shot 2017-10-03 at 2.20.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1676400"/>
            <a:ext cx="6596610" cy="4773862"/>
          </a:xfrm>
          <a:prstGeom prst="rect">
            <a:avLst/>
          </a:prstGeom>
        </p:spPr>
      </p:pic>
    </p:spTree>
    <p:extLst>
      <p:ext uri="{BB962C8B-B14F-4D97-AF65-F5344CB8AC3E}">
        <p14:creationId xmlns:p14="http://schemas.microsoft.com/office/powerpoint/2010/main" val="25946936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n-US" b="1" dirty="0" smtClean="0"/>
              <a:t>A High-Resolution Model at 5KB</a:t>
            </a:r>
            <a:endParaRPr lang="en-US" b="1" dirty="0"/>
          </a:p>
        </p:txBody>
      </p:sp>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041400"/>
            <a:ext cx="7150100" cy="5664200"/>
          </a:xfrm>
          <a:prstGeom prst="rect">
            <a:avLst/>
          </a:prstGeom>
        </p:spPr>
      </p:pic>
    </p:spTree>
    <p:extLst>
      <p:ext uri="{BB962C8B-B14F-4D97-AF65-F5344CB8AC3E}">
        <p14:creationId xmlns:p14="http://schemas.microsoft.com/office/powerpoint/2010/main" val="25873190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8229600" cy="1143000"/>
          </a:xfrm>
        </p:spPr>
        <p:txBody>
          <a:bodyPr>
            <a:normAutofit fontScale="90000"/>
          </a:bodyPr>
          <a:lstStyle/>
          <a:p>
            <a:r>
              <a:rPr lang="en-US" b="1" dirty="0" smtClean="0">
                <a:ln w="1905"/>
                <a:effectLst>
                  <a:innerShdw blurRad="69850" dist="43180" dir="5400000">
                    <a:srgbClr val="000000">
                      <a:alpha val="65000"/>
                    </a:srgbClr>
                  </a:innerShdw>
                </a:effectLst>
              </a:rPr>
              <a:t>Applications of 3D Genome Modeling</a:t>
            </a:r>
            <a:endParaRPr lang="en-US" b="1"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3396382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3657600" cy="4495800"/>
          </a:xfrm>
        </p:spPr>
        <p:txBody>
          <a:bodyPr>
            <a:normAutofit/>
          </a:bodyPr>
          <a:lstStyle/>
          <a:p>
            <a:r>
              <a:rPr lang="en-US" sz="4000" b="1" dirty="0" smtClean="0">
                <a:ln w="1905"/>
                <a:solidFill>
                  <a:srgbClr val="000000"/>
                </a:solidFill>
                <a:effectLst>
                  <a:innerShdw blurRad="69850" dist="43180" dir="5400000">
                    <a:srgbClr val="000000">
                      <a:alpha val="65000"/>
                    </a:srgbClr>
                  </a:innerShdw>
                </a:effectLst>
              </a:rPr>
              <a:t>I. GMOL</a:t>
            </a:r>
            <a:br>
              <a:rPr lang="en-US" sz="4000" b="1" dirty="0" smtClean="0">
                <a:ln w="1905"/>
                <a:solidFill>
                  <a:srgbClr val="000000"/>
                </a:solidFill>
                <a:effectLst>
                  <a:innerShdw blurRad="69850" dist="43180" dir="5400000">
                    <a:srgbClr val="000000">
                      <a:alpha val="65000"/>
                    </a:srgbClr>
                  </a:innerShdw>
                </a:effectLst>
              </a:rPr>
            </a:br>
            <a:r>
              <a:rPr lang="en-US" sz="2800" b="1" dirty="0" smtClean="0">
                <a:ln w="1905"/>
                <a:solidFill>
                  <a:srgbClr val="000000"/>
                </a:solidFill>
                <a:effectLst>
                  <a:innerShdw blurRad="69850" dist="43180" dir="5400000">
                    <a:srgbClr val="000000">
                      <a:alpha val="65000"/>
                    </a:srgbClr>
                  </a:innerShdw>
                </a:effectLst>
              </a:rPr>
              <a:t>Multi-scale</a:t>
            </a:r>
            <a:br>
              <a:rPr lang="en-US" sz="2800" b="1" dirty="0" smtClean="0">
                <a:ln w="1905"/>
                <a:solidFill>
                  <a:srgbClr val="000000"/>
                </a:solidFill>
                <a:effectLst>
                  <a:innerShdw blurRad="69850" dist="43180" dir="5400000">
                    <a:srgbClr val="000000">
                      <a:alpha val="65000"/>
                    </a:srgbClr>
                  </a:innerShdw>
                </a:effectLst>
              </a:rPr>
            </a:br>
            <a:r>
              <a:rPr lang="en-US" sz="2800" b="1" dirty="0" smtClean="0">
                <a:ln w="1905"/>
                <a:solidFill>
                  <a:srgbClr val="000000"/>
                </a:solidFill>
                <a:effectLst>
                  <a:innerShdw blurRad="69850" dist="43180" dir="5400000">
                    <a:srgbClr val="000000">
                      <a:alpha val="65000"/>
                    </a:srgbClr>
                  </a:innerShdw>
                </a:effectLst>
              </a:rPr>
              <a:t>Genome </a:t>
            </a:r>
            <a:br>
              <a:rPr lang="en-US" sz="2800" b="1" dirty="0" smtClean="0">
                <a:ln w="1905"/>
                <a:solidFill>
                  <a:srgbClr val="000000"/>
                </a:solidFill>
                <a:effectLst>
                  <a:innerShdw blurRad="69850" dist="43180" dir="5400000">
                    <a:srgbClr val="000000">
                      <a:alpha val="65000"/>
                    </a:srgbClr>
                  </a:innerShdw>
                </a:effectLst>
              </a:rPr>
            </a:br>
            <a:r>
              <a:rPr lang="en-US" sz="2800" b="1" dirty="0" smtClean="0">
                <a:ln w="1905"/>
                <a:solidFill>
                  <a:srgbClr val="000000"/>
                </a:solidFill>
                <a:effectLst>
                  <a:innerShdw blurRad="69850" dist="43180" dir="5400000">
                    <a:srgbClr val="000000">
                      <a:alpha val="65000"/>
                    </a:srgbClr>
                  </a:innerShdw>
                </a:effectLst>
              </a:rPr>
              <a:t>Visualization</a:t>
            </a:r>
            <a:br>
              <a:rPr lang="en-US" sz="2800" b="1" dirty="0" smtClean="0">
                <a:ln w="1905"/>
                <a:solidFill>
                  <a:srgbClr val="000000"/>
                </a:solidFill>
                <a:effectLst>
                  <a:innerShdw blurRad="69850" dist="43180" dir="5400000">
                    <a:srgbClr val="000000">
                      <a:alpha val="65000"/>
                    </a:srgbClr>
                  </a:innerShdw>
                </a:effectLst>
              </a:rPr>
            </a:br>
            <a:r>
              <a:rPr lang="en-US" sz="2800" b="1" dirty="0" smtClean="0">
                <a:ln w="1905"/>
                <a:solidFill>
                  <a:srgbClr val="000000"/>
                </a:solidFill>
                <a:effectLst>
                  <a:innerShdw blurRad="69850" dist="43180" dir="5400000">
                    <a:srgbClr val="000000">
                      <a:alpha val="65000"/>
                    </a:srgbClr>
                  </a:innerShdw>
                </a:effectLst>
              </a:rPr>
              <a:t>&amp;</a:t>
            </a:r>
            <a:br>
              <a:rPr lang="en-US" sz="2800" b="1" dirty="0" smtClean="0">
                <a:ln w="1905"/>
                <a:solidFill>
                  <a:srgbClr val="000000"/>
                </a:solidFill>
                <a:effectLst>
                  <a:innerShdw blurRad="69850" dist="43180" dir="5400000">
                    <a:srgbClr val="000000">
                      <a:alpha val="65000"/>
                    </a:srgbClr>
                  </a:innerShdw>
                </a:effectLst>
              </a:rPr>
            </a:br>
            <a:r>
              <a:rPr lang="en-US" sz="2800" b="1" dirty="0" err="1" smtClean="0">
                <a:ln w="1905"/>
                <a:solidFill>
                  <a:srgbClr val="000000"/>
                </a:solidFill>
                <a:effectLst>
                  <a:innerShdw blurRad="69850" dist="43180" dir="5400000">
                    <a:srgbClr val="000000">
                      <a:alpha val="65000"/>
                    </a:srgbClr>
                  </a:innerShdw>
                </a:effectLst>
              </a:rPr>
              <a:t>Omics</a:t>
            </a:r>
            <a:r>
              <a:rPr lang="en-US" sz="2800" b="1" dirty="0" smtClean="0">
                <a:ln w="1905"/>
                <a:solidFill>
                  <a:srgbClr val="000000"/>
                </a:solidFill>
                <a:effectLst>
                  <a:innerShdw blurRad="69850" dist="43180" dir="5400000">
                    <a:srgbClr val="000000">
                      <a:alpha val="65000"/>
                    </a:srgbClr>
                  </a:innerShdw>
                </a:effectLst>
              </a:rPr>
              <a:t> Data </a:t>
            </a:r>
            <a:br>
              <a:rPr lang="en-US" sz="2800" b="1" dirty="0" smtClean="0">
                <a:ln w="1905"/>
                <a:solidFill>
                  <a:srgbClr val="000000"/>
                </a:solidFill>
                <a:effectLst>
                  <a:innerShdw blurRad="69850" dist="43180" dir="5400000">
                    <a:srgbClr val="000000">
                      <a:alpha val="65000"/>
                    </a:srgbClr>
                  </a:innerShdw>
                </a:effectLst>
              </a:rPr>
            </a:br>
            <a:r>
              <a:rPr lang="en-US" sz="2800" b="1" dirty="0" smtClean="0">
                <a:ln w="1905"/>
                <a:solidFill>
                  <a:srgbClr val="000000"/>
                </a:solidFill>
                <a:effectLst>
                  <a:innerShdw blurRad="69850" dist="43180" dir="5400000">
                    <a:srgbClr val="000000">
                      <a:alpha val="65000"/>
                    </a:srgbClr>
                  </a:innerShdw>
                </a:effectLst>
              </a:rPr>
              <a:t>Integration</a:t>
            </a:r>
            <a:endParaRPr lang="en-US" sz="2800" b="1" dirty="0">
              <a:ln w="1905"/>
              <a:solidFill>
                <a:srgbClr val="000000"/>
              </a:solidFill>
              <a:effectLst>
                <a:innerShdw blurRad="69850" dist="43180" dir="5400000">
                  <a:srgbClr val="000000">
                    <a:alpha val="65000"/>
                  </a:srgbClr>
                </a:innerShdw>
              </a:effectLst>
            </a:endParaRPr>
          </a:p>
        </p:txBody>
      </p:sp>
      <p:pic>
        <p:nvPicPr>
          <p:cNvPr id="6" name="Picture 5"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1" y="0"/>
            <a:ext cx="7197026" cy="6858000"/>
          </a:xfrm>
          <a:prstGeom prst="rect">
            <a:avLst/>
          </a:prstGeom>
        </p:spPr>
      </p:pic>
      <p:sp>
        <p:nvSpPr>
          <p:cNvPr id="7" name="Rectangle 6"/>
          <p:cNvSpPr/>
          <p:nvPr/>
        </p:nvSpPr>
        <p:spPr>
          <a:xfrm>
            <a:off x="5334000" y="6412468"/>
            <a:ext cx="3916870" cy="369332"/>
          </a:xfrm>
          <a:prstGeom prst="rect">
            <a:avLst/>
          </a:prstGeom>
        </p:spPr>
        <p:txBody>
          <a:bodyPr wrap="none">
            <a:spAutoFit/>
          </a:bodyPr>
          <a:lstStyle/>
          <a:p>
            <a:r>
              <a:rPr lang="en-US" b="1" dirty="0"/>
              <a:t>http://</a:t>
            </a:r>
            <a:r>
              <a:rPr lang="en-US" b="1" dirty="0" err="1"/>
              <a:t>sourceforge.net</a:t>
            </a:r>
            <a:r>
              <a:rPr lang="en-US" b="1" dirty="0"/>
              <a:t>/projects/</a:t>
            </a:r>
            <a:r>
              <a:rPr lang="en-US" b="1" dirty="0" err="1" smtClean="0"/>
              <a:t>gmol</a:t>
            </a:r>
            <a:r>
              <a:rPr lang="en-US" b="1" dirty="0" smtClean="0"/>
              <a:t>/</a:t>
            </a:r>
            <a:endParaRPr lang="en-US" b="1" dirty="0"/>
          </a:p>
        </p:txBody>
      </p:sp>
      <p:pic>
        <p:nvPicPr>
          <p:cNvPr id="8" name="Picture 7" descr="gmol_dem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0" y="3818257"/>
            <a:ext cx="2023020" cy="1439543"/>
          </a:xfrm>
          <a:prstGeom prst="rect">
            <a:avLst/>
          </a:prstGeom>
        </p:spPr>
      </p:pic>
      <p:sp>
        <p:nvSpPr>
          <p:cNvPr id="4" name="TextBox 3"/>
          <p:cNvSpPr txBox="1"/>
          <p:nvPr/>
        </p:nvSpPr>
        <p:spPr>
          <a:xfrm>
            <a:off x="57276" y="6096000"/>
            <a:ext cx="1923924" cy="338554"/>
          </a:xfrm>
          <a:prstGeom prst="rect">
            <a:avLst/>
          </a:prstGeom>
          <a:noFill/>
        </p:spPr>
        <p:txBody>
          <a:bodyPr wrap="none" rtlCol="0">
            <a:spAutoFit/>
          </a:bodyPr>
          <a:lstStyle/>
          <a:p>
            <a:r>
              <a:rPr lang="en-US" sz="1600" dirty="0" err="1" smtClean="0"/>
              <a:t>Nowotny</a:t>
            </a:r>
            <a:r>
              <a:rPr lang="en-US" sz="1600" dirty="0" smtClean="0"/>
              <a:t> et al., 2016</a:t>
            </a:r>
            <a:endParaRPr lang="en-US" sz="1600" dirty="0"/>
          </a:p>
        </p:txBody>
      </p:sp>
    </p:spTree>
    <p:extLst>
      <p:ext uri="{BB962C8B-B14F-4D97-AF65-F5344CB8AC3E}">
        <p14:creationId xmlns:p14="http://schemas.microsoft.com/office/powerpoint/2010/main" val="248727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990600"/>
            <a:ext cx="5181600" cy="5181600"/>
          </a:xfrm>
          <a:prstGeom prst="rect">
            <a:avLst/>
          </a:prstGeom>
        </p:spPr>
      </p:pic>
      <p:sp>
        <p:nvSpPr>
          <p:cNvPr id="4" name="TextBox 3"/>
          <p:cNvSpPr txBox="1"/>
          <p:nvPr/>
        </p:nvSpPr>
        <p:spPr>
          <a:xfrm>
            <a:off x="1678644" y="0"/>
            <a:ext cx="6474756" cy="923330"/>
          </a:xfrm>
          <a:prstGeom prst="rect">
            <a:avLst/>
          </a:prstGeom>
          <a:noFill/>
        </p:spPr>
        <p:txBody>
          <a:bodyPr wrap="square" rtlCol="0">
            <a:spAutoFit/>
          </a:bodyPr>
          <a:lstStyle/>
          <a:p>
            <a:r>
              <a:rPr lang="en-US" sz="5400" b="1" dirty="0" smtClean="0">
                <a:ln w="1905"/>
                <a:solidFill>
                  <a:srgbClr val="000000"/>
                </a:solidFill>
                <a:effectLst>
                  <a:innerShdw blurRad="69850" dist="43180" dir="5400000">
                    <a:srgbClr val="000000">
                      <a:alpha val="65000"/>
                    </a:srgbClr>
                  </a:innerShdw>
                </a:effectLst>
              </a:rPr>
              <a:t>3D Shape of Genome</a:t>
            </a:r>
            <a:endParaRPr lang="en-US" sz="5400" b="1" dirty="0">
              <a:ln w="1905"/>
              <a:solidFill>
                <a:srgbClr val="000000"/>
              </a:solidFill>
              <a:effectLst>
                <a:innerShdw blurRad="69850" dist="43180" dir="5400000">
                  <a:srgbClr val="000000">
                    <a:alpha val="65000"/>
                  </a:srgbClr>
                </a:innerShdw>
              </a:effectLst>
            </a:endParaRPr>
          </a:p>
        </p:txBody>
      </p:sp>
      <p:sp>
        <p:nvSpPr>
          <p:cNvPr id="6" name="TextBox 2"/>
          <p:cNvSpPr txBox="1">
            <a:spLocks noChangeArrowheads="1"/>
          </p:cNvSpPr>
          <p:nvPr/>
        </p:nvSpPr>
        <p:spPr bwMode="auto">
          <a:xfrm>
            <a:off x="6096000" y="6096000"/>
            <a:ext cx="30205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Liberman</a:t>
            </a:r>
            <a:r>
              <a:rPr lang="en-US" sz="1800" dirty="0"/>
              <a:t>-Aiden et al., </a:t>
            </a:r>
            <a:r>
              <a:rPr lang="en-US" sz="1800" dirty="0" smtClean="0"/>
              <a:t>2009</a:t>
            </a:r>
          </a:p>
          <a:p>
            <a:pPr eaLnBrk="1" hangingPunct="1"/>
            <a:r>
              <a:rPr lang="en-US" sz="1800" dirty="0" err="1" smtClean="0"/>
              <a:t>Fullwood</a:t>
            </a:r>
            <a:r>
              <a:rPr lang="en-US" sz="1800" dirty="0" smtClean="0"/>
              <a:t> et al., 2009</a:t>
            </a:r>
            <a:endParaRPr lang="en-US" sz="1800" dirty="0"/>
          </a:p>
        </p:txBody>
      </p:sp>
    </p:spTree>
    <p:extLst>
      <p:ext uri="{BB962C8B-B14F-4D97-AF65-F5344CB8AC3E}">
        <p14:creationId xmlns:p14="http://schemas.microsoft.com/office/powerpoint/2010/main" val="4520700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10600" cy="1143000"/>
          </a:xfrm>
        </p:spPr>
        <p:txBody>
          <a:bodyPr>
            <a:normAutofit fontScale="90000"/>
          </a:bodyPr>
          <a:lstStyle/>
          <a:p>
            <a:r>
              <a:rPr lang="en-US" b="1" dirty="0" smtClean="0">
                <a:ln w="1905"/>
                <a:solidFill>
                  <a:srgbClr val="000000"/>
                </a:solidFill>
                <a:effectLst>
                  <a:innerShdw blurRad="69850" dist="43180" dir="5400000">
                    <a:srgbClr val="000000">
                      <a:alpha val="65000"/>
                    </a:srgbClr>
                  </a:innerShdw>
                </a:effectLst>
              </a:rPr>
              <a:t>II. Chromosome Translocation (ALL B-Cell)</a:t>
            </a:r>
            <a:endParaRPr lang="en-US" b="1" dirty="0">
              <a:ln w="1905"/>
              <a:solidFill>
                <a:srgbClr val="000000"/>
              </a:solidFill>
              <a:effectLst>
                <a:innerShdw blurRad="69850" dist="43180" dir="5400000">
                  <a:srgbClr val="000000">
                    <a:alpha val="65000"/>
                  </a:srgbClr>
                </a:innerShdw>
              </a:effectLst>
            </a:endParaRPr>
          </a:p>
        </p:txBody>
      </p:sp>
      <p:pic>
        <p:nvPicPr>
          <p:cNvPr id="4" name="Picture 3" descr="Screen Shot 2013-03-26 at 11.38.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80" y="1371600"/>
            <a:ext cx="8643520" cy="5264039"/>
          </a:xfrm>
          <a:prstGeom prst="rect">
            <a:avLst/>
          </a:prstGeom>
        </p:spPr>
      </p:pic>
      <p:sp>
        <p:nvSpPr>
          <p:cNvPr id="3" name="TextBox 2"/>
          <p:cNvSpPr txBox="1"/>
          <p:nvPr/>
        </p:nvSpPr>
        <p:spPr>
          <a:xfrm>
            <a:off x="7280502" y="6454107"/>
            <a:ext cx="1863498" cy="369332"/>
          </a:xfrm>
          <a:prstGeom prst="rect">
            <a:avLst/>
          </a:prstGeom>
          <a:noFill/>
        </p:spPr>
        <p:txBody>
          <a:bodyPr wrap="none" rtlCol="0">
            <a:spAutoFit/>
          </a:bodyPr>
          <a:lstStyle/>
          <a:p>
            <a:r>
              <a:rPr lang="en-US" dirty="0" smtClean="0"/>
              <a:t>Taylor et al., 2013</a:t>
            </a:r>
            <a:endParaRPr lang="en-US" dirty="0"/>
          </a:p>
        </p:txBody>
      </p:sp>
    </p:spTree>
    <p:extLst>
      <p:ext uri="{BB962C8B-B14F-4D97-AF65-F5344CB8AC3E}">
        <p14:creationId xmlns:p14="http://schemas.microsoft.com/office/powerpoint/2010/main" val="35461843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rmAutofit fontScale="90000"/>
          </a:bodyPr>
          <a:lstStyle/>
          <a:p>
            <a:r>
              <a:rPr lang="en-US" b="1" dirty="0" smtClean="0">
                <a:ln w="1905"/>
                <a:solidFill>
                  <a:srgbClr val="000000"/>
                </a:solidFill>
                <a:effectLst>
                  <a:innerShdw blurRad="69850" dist="43180" dir="5400000">
                    <a:srgbClr val="000000">
                      <a:alpha val="65000"/>
                    </a:srgbClr>
                  </a:innerShdw>
                </a:effectLst>
              </a:rPr>
              <a:t>Cancer Causing Chromosome Translocation</a:t>
            </a:r>
            <a:endParaRPr lang="en-US" b="1" dirty="0">
              <a:ln w="1905"/>
              <a:solidFill>
                <a:srgbClr val="000000"/>
              </a:solidFill>
              <a:effectLst>
                <a:innerShdw blurRad="69850" dist="43180" dir="5400000">
                  <a:srgbClr val="000000">
                    <a:alpha val="65000"/>
                  </a:srgbClr>
                </a:innerShdw>
              </a:effectLst>
            </a:endParaRPr>
          </a:p>
        </p:txBody>
      </p:sp>
      <p:pic>
        <p:nvPicPr>
          <p:cNvPr id="4" name="Picture 3"/>
          <p:cNvPicPr>
            <a:picLocks noChangeAspect="1"/>
          </p:cNvPicPr>
          <p:nvPr/>
        </p:nvPicPr>
        <p:blipFill>
          <a:blip r:embed="rId2"/>
          <a:stretch>
            <a:fillRect/>
          </a:stretch>
        </p:blipFill>
        <p:spPr>
          <a:xfrm>
            <a:off x="76200" y="2286000"/>
            <a:ext cx="3848627" cy="3048000"/>
          </a:xfrm>
          <a:prstGeom prst="rect">
            <a:avLst/>
          </a:prstGeom>
        </p:spPr>
      </p:pic>
      <p:sp>
        <p:nvSpPr>
          <p:cNvPr id="3" name="Rectangle 2"/>
          <p:cNvSpPr/>
          <p:nvPr/>
        </p:nvSpPr>
        <p:spPr>
          <a:xfrm>
            <a:off x="4038600" y="1724085"/>
            <a:ext cx="4953000" cy="3416320"/>
          </a:xfrm>
          <a:prstGeom prst="rect">
            <a:avLst/>
          </a:prstGeom>
        </p:spPr>
        <p:txBody>
          <a:bodyPr wrap="square">
            <a:spAutoFit/>
          </a:bodyPr>
          <a:lstStyle/>
          <a:p>
            <a:pPr marL="285750" indent="-285750">
              <a:buFont typeface="Arial"/>
              <a:buChar char="•"/>
            </a:pPr>
            <a:r>
              <a:rPr lang="en-US" sz="2400" b="1" dirty="0" smtClean="0"/>
              <a:t>Confirmed by </a:t>
            </a:r>
            <a:r>
              <a:rPr lang="en-US" sz="2400" b="1" dirty="0"/>
              <a:t>oligonucleotide tiling array and </a:t>
            </a:r>
            <a:r>
              <a:rPr lang="en-US" sz="2400" b="1" dirty="0" smtClean="0"/>
              <a:t>PCR</a:t>
            </a:r>
          </a:p>
          <a:p>
            <a:pPr marL="285750" indent="-285750">
              <a:buFont typeface="Arial"/>
              <a:buChar char="•"/>
            </a:pPr>
            <a:r>
              <a:rPr lang="en-US" sz="2400" b="1" dirty="0" smtClean="0"/>
              <a:t>Involving </a:t>
            </a:r>
            <a:r>
              <a:rPr lang="en-US" sz="2400" b="1" u="sng" dirty="0" smtClean="0"/>
              <a:t>IGH</a:t>
            </a:r>
            <a:r>
              <a:rPr lang="en-US" sz="2400" b="1" u="sng" dirty="0"/>
              <a:t>@</a:t>
            </a:r>
            <a:r>
              <a:rPr lang="en-US" sz="2400" b="1" dirty="0"/>
              <a:t> </a:t>
            </a:r>
            <a:r>
              <a:rPr lang="en-US" sz="2400" b="1" dirty="0" smtClean="0"/>
              <a:t>(heavy chain of antibody immunoglobulin)  and </a:t>
            </a:r>
            <a:r>
              <a:rPr lang="en-US" sz="2400" b="1" u="sng" dirty="0" smtClean="0"/>
              <a:t>miR125b1</a:t>
            </a:r>
            <a:r>
              <a:rPr lang="en-US" sz="2400" b="1" dirty="0" smtClean="0"/>
              <a:t> (a tumor suppressor RNA gene)</a:t>
            </a:r>
          </a:p>
          <a:p>
            <a:pPr marL="285750" indent="-285750">
              <a:buFont typeface="Arial"/>
              <a:buChar char="•"/>
            </a:pPr>
            <a:r>
              <a:rPr lang="en-US" sz="2400" b="1" dirty="0" smtClean="0"/>
              <a:t> 3D model of </a:t>
            </a:r>
            <a:r>
              <a:rPr lang="en-US" sz="2400" b="1" dirty="0" err="1" smtClean="0"/>
              <a:t>translocated</a:t>
            </a:r>
            <a:r>
              <a:rPr lang="en-US" sz="2400" b="1" dirty="0" smtClean="0"/>
              <a:t> chromosomes</a:t>
            </a:r>
            <a:endParaRPr lang="en-US" sz="2400" b="1" dirty="0"/>
          </a:p>
          <a:p>
            <a:pPr marL="285750" indent="-285750">
              <a:buFont typeface="Arial"/>
              <a:buChar char="•"/>
            </a:pPr>
            <a:endParaRPr lang="en-US" sz="2400" b="1" dirty="0"/>
          </a:p>
        </p:txBody>
      </p:sp>
      <p:sp>
        <p:nvSpPr>
          <p:cNvPr id="5" name="TextBox 4"/>
          <p:cNvSpPr txBox="1"/>
          <p:nvPr/>
        </p:nvSpPr>
        <p:spPr>
          <a:xfrm>
            <a:off x="7111984" y="6248400"/>
            <a:ext cx="1879616" cy="369332"/>
          </a:xfrm>
          <a:prstGeom prst="rect">
            <a:avLst/>
          </a:prstGeom>
          <a:noFill/>
        </p:spPr>
        <p:txBody>
          <a:bodyPr wrap="none" rtlCol="0">
            <a:spAutoFit/>
          </a:bodyPr>
          <a:lstStyle/>
          <a:p>
            <a:r>
              <a:rPr lang="en-US" dirty="0" smtClean="0"/>
              <a:t>Kristen et al, 2013</a:t>
            </a:r>
            <a:endParaRPr lang="en-US" dirty="0"/>
          </a:p>
        </p:txBody>
      </p:sp>
      <p:sp>
        <p:nvSpPr>
          <p:cNvPr id="6" name="TextBox 5"/>
          <p:cNvSpPr txBox="1"/>
          <p:nvPr/>
        </p:nvSpPr>
        <p:spPr>
          <a:xfrm>
            <a:off x="1828800" y="1443335"/>
            <a:ext cx="1591902" cy="461665"/>
          </a:xfrm>
          <a:prstGeom prst="rect">
            <a:avLst/>
          </a:prstGeom>
          <a:noFill/>
        </p:spPr>
        <p:txBody>
          <a:bodyPr wrap="none" rtlCol="0">
            <a:spAutoFit/>
          </a:bodyPr>
          <a:lstStyle/>
          <a:p>
            <a:r>
              <a:rPr lang="en-US" sz="2400" b="1" dirty="0" smtClean="0"/>
              <a:t>breakpoint</a:t>
            </a:r>
            <a:endParaRPr lang="en-US" sz="2400" b="1" dirty="0"/>
          </a:p>
        </p:txBody>
      </p:sp>
      <p:cxnSp>
        <p:nvCxnSpPr>
          <p:cNvPr id="8" name="Straight Arrow Connector 7"/>
          <p:cNvCxnSpPr/>
          <p:nvPr/>
        </p:nvCxnSpPr>
        <p:spPr>
          <a:xfrm flipH="1">
            <a:off x="1600200" y="1828800"/>
            <a:ext cx="762000" cy="1295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667000" y="1828800"/>
            <a:ext cx="762000" cy="1295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17275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0" y="76200"/>
            <a:ext cx="9296400" cy="1143000"/>
          </a:xfrm>
        </p:spPr>
        <p:txBody>
          <a:bodyPr>
            <a:normAutofit fontScale="90000"/>
          </a:bodyPr>
          <a:lstStyle/>
          <a:p>
            <a:r>
              <a:rPr lang="en-US" b="1" dirty="0" smtClean="0">
                <a:ln w="1905"/>
                <a:solidFill>
                  <a:srgbClr val="000000"/>
                </a:solidFill>
                <a:effectLst>
                  <a:innerShdw blurRad="69850" dist="43180" dir="5400000">
                    <a:srgbClr val="000000">
                      <a:alpha val="65000"/>
                    </a:srgbClr>
                  </a:innerShdw>
                </a:effectLst>
                <a:latin typeface="Calibri" charset="0"/>
              </a:rPr>
              <a:t>III. Gene, Transcription Factor Binding Site, &amp; Enhancer </a:t>
            </a:r>
            <a:r>
              <a:rPr lang="en-US" b="1" dirty="0">
                <a:ln w="1905"/>
                <a:solidFill>
                  <a:srgbClr val="000000"/>
                </a:solidFill>
                <a:effectLst>
                  <a:innerShdw blurRad="69850" dist="43180" dir="5400000">
                    <a:srgbClr val="000000">
                      <a:alpha val="65000"/>
                    </a:srgbClr>
                  </a:innerShdw>
                </a:effectLst>
                <a:latin typeface="Calibri" charset="0"/>
              </a:rPr>
              <a:t>Interaction Network</a:t>
            </a:r>
          </a:p>
        </p:txBody>
      </p:sp>
      <p:graphicFrame>
        <p:nvGraphicFramePr>
          <p:cNvPr id="72706" name="Object 4"/>
          <p:cNvGraphicFramePr>
            <a:graphicFrameLocks noChangeAspect="1"/>
          </p:cNvGraphicFramePr>
          <p:nvPr>
            <p:extLst>
              <p:ext uri="{D42A27DB-BD31-4B8C-83A1-F6EECF244321}">
                <p14:modId xmlns:p14="http://schemas.microsoft.com/office/powerpoint/2010/main" val="918649627"/>
              </p:ext>
            </p:extLst>
          </p:nvPr>
        </p:nvGraphicFramePr>
        <p:xfrm>
          <a:off x="76200" y="1168400"/>
          <a:ext cx="5930900" cy="5232400"/>
        </p:xfrm>
        <a:graphic>
          <a:graphicData uri="http://schemas.openxmlformats.org/presentationml/2006/ole">
            <mc:AlternateContent xmlns:mc="http://schemas.openxmlformats.org/markup-compatibility/2006">
              <mc:Choice xmlns:v="urn:schemas-microsoft-com:vml" Requires="v">
                <p:oleObj spid="_x0000_s1111" name="Document" r:id="rId3" imgW="5930682" imgH="5232207" progId="Word.Document.12">
                  <p:embed/>
                </p:oleObj>
              </mc:Choice>
              <mc:Fallback>
                <p:oleObj name="Document" r:id="rId3" imgW="5930682" imgH="5232207"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168400"/>
                        <a:ext cx="59309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707" name="TextBox 5"/>
          <p:cNvSpPr txBox="1">
            <a:spLocks noChangeArrowheads="1"/>
          </p:cNvSpPr>
          <p:nvPr/>
        </p:nvSpPr>
        <p:spPr bwMode="auto">
          <a:xfrm>
            <a:off x="5105400" y="1460718"/>
            <a:ext cx="441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t>Long-range regulatory interactions among</a:t>
            </a:r>
            <a:endParaRPr lang="en-US" sz="2800" b="1" dirty="0"/>
          </a:p>
          <a:p>
            <a:pPr eaLnBrk="1" hangingPunct="1"/>
            <a:r>
              <a:rPr lang="en-US" sz="2800" b="1" dirty="0"/>
              <a:t>g</a:t>
            </a:r>
            <a:r>
              <a:rPr lang="en-US" sz="2800" b="1" dirty="0" smtClean="0"/>
              <a:t>ene promoters, enhancers, insulators</a:t>
            </a:r>
            <a:endParaRPr lang="en-US" sz="2800" b="1" dirty="0"/>
          </a:p>
        </p:txBody>
      </p:sp>
      <p:pic>
        <p:nvPicPr>
          <p:cNvPr id="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810000"/>
            <a:ext cx="32766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6186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b="1" dirty="0" smtClean="0">
                <a:ln w="1905"/>
                <a:solidFill>
                  <a:srgbClr val="000000"/>
                </a:solidFill>
                <a:effectLst>
                  <a:innerShdw blurRad="69850" dist="43180" dir="5400000">
                    <a:srgbClr val="000000">
                      <a:alpha val="65000"/>
                    </a:srgbClr>
                  </a:innerShdw>
                </a:effectLst>
              </a:rPr>
              <a:t>IV. Spatial Proximity Correlates with Gene Function Similarity</a:t>
            </a:r>
            <a:endParaRPr lang="en-US" b="1" dirty="0">
              <a:ln w="1905"/>
              <a:solidFill>
                <a:srgbClr val="000000"/>
              </a:solidFill>
              <a:effectLst>
                <a:innerShdw blurRad="69850" dist="43180" dir="5400000">
                  <a:srgbClr val="000000">
                    <a:alpha val="65000"/>
                  </a:srgbClr>
                </a:innerShdw>
              </a:effectLst>
            </a:endParaRPr>
          </a:p>
        </p:txBody>
      </p:sp>
      <p:sp>
        <p:nvSpPr>
          <p:cNvPr id="7" name="TextBox 6"/>
          <p:cNvSpPr txBox="1"/>
          <p:nvPr/>
        </p:nvSpPr>
        <p:spPr>
          <a:xfrm>
            <a:off x="3962400" y="1524000"/>
            <a:ext cx="880094" cy="369332"/>
          </a:xfrm>
          <a:prstGeom prst="rect">
            <a:avLst/>
          </a:prstGeom>
          <a:noFill/>
        </p:spPr>
        <p:txBody>
          <a:bodyPr wrap="none" rtlCol="0">
            <a:spAutoFit/>
          </a:bodyPr>
          <a:lstStyle/>
          <a:p>
            <a:r>
              <a:rPr lang="en-US" b="1" dirty="0" smtClean="0"/>
              <a:t>Gene A</a:t>
            </a:r>
            <a:endParaRPr lang="en-US" b="1" dirty="0"/>
          </a:p>
        </p:txBody>
      </p:sp>
      <p:sp>
        <p:nvSpPr>
          <p:cNvPr id="8" name="TextBox 7"/>
          <p:cNvSpPr txBox="1"/>
          <p:nvPr/>
        </p:nvSpPr>
        <p:spPr>
          <a:xfrm>
            <a:off x="4114800" y="3200400"/>
            <a:ext cx="864339" cy="369332"/>
          </a:xfrm>
          <a:prstGeom prst="rect">
            <a:avLst/>
          </a:prstGeom>
          <a:noFill/>
        </p:spPr>
        <p:txBody>
          <a:bodyPr wrap="none" rtlCol="0">
            <a:spAutoFit/>
          </a:bodyPr>
          <a:lstStyle/>
          <a:p>
            <a:r>
              <a:rPr lang="en-US" b="1" dirty="0" smtClean="0"/>
              <a:t>Gene B</a:t>
            </a:r>
            <a:endParaRPr lang="en-US" b="1" dirty="0"/>
          </a:p>
        </p:txBody>
      </p:sp>
      <p:sp>
        <p:nvSpPr>
          <p:cNvPr id="9" name="TextBox 8"/>
          <p:cNvSpPr txBox="1"/>
          <p:nvPr/>
        </p:nvSpPr>
        <p:spPr>
          <a:xfrm>
            <a:off x="778371" y="5206424"/>
            <a:ext cx="2193429" cy="584776"/>
          </a:xfrm>
          <a:prstGeom prst="rect">
            <a:avLst/>
          </a:prstGeom>
          <a:noFill/>
        </p:spPr>
        <p:txBody>
          <a:bodyPr wrap="none" rtlCol="0">
            <a:spAutoFit/>
          </a:bodyPr>
          <a:lstStyle/>
          <a:p>
            <a:r>
              <a:rPr lang="en-US" sz="3200" b="1" dirty="0" smtClean="0"/>
              <a:t>3D Genome</a:t>
            </a:r>
            <a:endParaRPr lang="en-US" sz="3200" b="1" dirty="0"/>
          </a:p>
        </p:txBody>
      </p:sp>
      <p:pic>
        <p:nvPicPr>
          <p:cNvPr id="10" name="Picture 9"/>
          <p:cNvPicPr>
            <a:picLocks noChangeAspect="1"/>
          </p:cNvPicPr>
          <p:nvPr/>
        </p:nvPicPr>
        <p:blipFill>
          <a:blip r:embed="rId2"/>
          <a:stretch>
            <a:fillRect/>
          </a:stretch>
        </p:blipFill>
        <p:spPr>
          <a:xfrm>
            <a:off x="152400" y="1676400"/>
            <a:ext cx="3733800" cy="3276600"/>
          </a:xfrm>
          <a:prstGeom prst="rect">
            <a:avLst/>
          </a:prstGeom>
        </p:spPr>
      </p:pic>
      <p:cxnSp>
        <p:nvCxnSpPr>
          <p:cNvPr id="6" name="Straight Arrow Connector 5"/>
          <p:cNvCxnSpPr/>
          <p:nvPr/>
        </p:nvCxnSpPr>
        <p:spPr>
          <a:xfrm flipH="1" flipV="1">
            <a:off x="2209800" y="2971800"/>
            <a:ext cx="2209800" cy="762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2209800" y="1981200"/>
            <a:ext cx="2133600" cy="914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2" descr="E:\ISM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970" y="1600200"/>
            <a:ext cx="3956830"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91200" y="6400800"/>
            <a:ext cx="3172864" cy="369332"/>
          </a:xfrm>
          <a:prstGeom prst="rect">
            <a:avLst/>
          </a:prstGeom>
          <a:noFill/>
        </p:spPr>
        <p:txBody>
          <a:bodyPr wrap="none" rtlCol="0">
            <a:spAutoFit/>
          </a:bodyPr>
          <a:lstStyle/>
          <a:p>
            <a:r>
              <a:rPr lang="en-US" dirty="0" smtClean="0"/>
              <a:t>Cao et al., BMC Genomics, 2016</a:t>
            </a:r>
            <a:endParaRPr lang="en-US" dirty="0"/>
          </a:p>
        </p:txBody>
      </p:sp>
    </p:spTree>
    <p:extLst>
      <p:ext uri="{BB962C8B-B14F-4D97-AF65-F5344CB8AC3E}">
        <p14:creationId xmlns:p14="http://schemas.microsoft.com/office/powerpoint/2010/main" val="300753316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ln w="1905"/>
                <a:solidFill>
                  <a:srgbClr val="000000"/>
                </a:solidFill>
                <a:effectLst>
                  <a:innerShdw blurRad="69850" dist="43180" dir="5400000">
                    <a:srgbClr val="000000">
                      <a:alpha val="65000"/>
                    </a:srgbClr>
                  </a:innerShdw>
                </a:effectLst>
              </a:rPr>
              <a:t>V. Genome Structural Variability and Differential Methylation in Cancers</a:t>
            </a:r>
            <a:endParaRPr lang="en-US" b="1" dirty="0">
              <a:ln w="1905"/>
              <a:solidFill>
                <a:srgbClr val="000000"/>
              </a:solidFill>
              <a:effectLst>
                <a:innerShdw blurRad="69850" dist="43180" dir="5400000">
                  <a:srgbClr val="000000">
                    <a:alpha val="65000"/>
                  </a:srgbClr>
                </a:innerShdw>
              </a:effectLst>
            </a:endParaRPr>
          </a:p>
        </p:txBody>
      </p:sp>
      <p:pic>
        <p:nvPicPr>
          <p:cNvPr id="5" name="Picture 4"/>
          <p:cNvPicPr>
            <a:picLocks noChangeAspect="1"/>
          </p:cNvPicPr>
          <p:nvPr/>
        </p:nvPicPr>
        <p:blipFill>
          <a:blip r:embed="rId2"/>
          <a:stretch>
            <a:fillRect/>
          </a:stretch>
        </p:blipFill>
        <p:spPr>
          <a:xfrm>
            <a:off x="228600" y="2590800"/>
            <a:ext cx="3877871" cy="3870037"/>
          </a:xfrm>
          <a:prstGeom prst="rect">
            <a:avLst/>
          </a:prstGeom>
        </p:spPr>
      </p:pic>
      <p:pic>
        <p:nvPicPr>
          <p:cNvPr id="6" name="Picture 5"/>
          <p:cNvPicPr>
            <a:picLocks noChangeAspect="1"/>
          </p:cNvPicPr>
          <p:nvPr/>
        </p:nvPicPr>
        <p:blipFill>
          <a:blip r:embed="rId3"/>
          <a:stretch>
            <a:fillRect/>
          </a:stretch>
        </p:blipFill>
        <p:spPr>
          <a:xfrm>
            <a:off x="4953000" y="2667000"/>
            <a:ext cx="3890405" cy="3838763"/>
          </a:xfrm>
          <a:prstGeom prst="rect">
            <a:avLst/>
          </a:prstGeom>
        </p:spPr>
      </p:pic>
      <p:sp>
        <p:nvSpPr>
          <p:cNvPr id="7" name="TextBox 6"/>
          <p:cNvSpPr txBox="1"/>
          <p:nvPr/>
        </p:nvSpPr>
        <p:spPr>
          <a:xfrm>
            <a:off x="4792271" y="6400800"/>
            <a:ext cx="4373763" cy="461665"/>
          </a:xfrm>
          <a:prstGeom prst="rect">
            <a:avLst/>
          </a:prstGeom>
          <a:noFill/>
        </p:spPr>
        <p:txBody>
          <a:bodyPr wrap="none" rtlCol="0">
            <a:spAutoFit/>
          </a:bodyPr>
          <a:lstStyle/>
          <a:p>
            <a:r>
              <a:rPr lang="en-US" sz="2400" b="1" dirty="0" smtClean="0"/>
              <a:t>Collaboration with M. </a:t>
            </a:r>
            <a:r>
              <a:rPr lang="en-US" sz="2400" b="1" dirty="0" err="1" smtClean="0"/>
              <a:t>Dozmorov</a:t>
            </a:r>
            <a:endParaRPr lang="en-US" sz="2400" b="1" dirty="0"/>
          </a:p>
        </p:txBody>
      </p:sp>
      <p:sp>
        <p:nvSpPr>
          <p:cNvPr id="3" name="TextBox 2"/>
          <p:cNvSpPr txBox="1"/>
          <p:nvPr/>
        </p:nvSpPr>
        <p:spPr>
          <a:xfrm>
            <a:off x="381000" y="1219200"/>
            <a:ext cx="7686720" cy="1631216"/>
          </a:xfrm>
          <a:prstGeom prst="rect">
            <a:avLst/>
          </a:prstGeom>
          <a:noFill/>
        </p:spPr>
        <p:txBody>
          <a:bodyPr wrap="none" rtlCol="0">
            <a:spAutoFit/>
          </a:bodyPr>
          <a:lstStyle/>
          <a:p>
            <a:pPr marL="285750" indent="-285750">
              <a:buFont typeface="Arial"/>
              <a:buChar char="•"/>
            </a:pPr>
            <a:r>
              <a:rPr lang="en-US" sz="2000" b="1" dirty="0"/>
              <a:t>Normal B-cell (GM06990) vs. primary tumor B-cells</a:t>
            </a:r>
          </a:p>
          <a:p>
            <a:pPr marL="285750" indent="-285750">
              <a:buFont typeface="Arial"/>
              <a:buChar char="•"/>
            </a:pPr>
            <a:r>
              <a:rPr lang="en-US" sz="2000" b="1" dirty="0"/>
              <a:t>Structurally dissimilar regions related to blood cancers (e.g. Chr. 20)</a:t>
            </a:r>
          </a:p>
          <a:p>
            <a:pPr marL="285750" indent="-285750">
              <a:buFont typeface="Arial"/>
              <a:buChar char="•"/>
            </a:pPr>
            <a:r>
              <a:rPr lang="en-US" sz="2000" b="1" dirty="0"/>
              <a:t>Correlation with  H3K9me3 histone modification mark </a:t>
            </a:r>
            <a:endParaRPr lang="en-US" sz="2000" b="1" dirty="0" smtClean="0"/>
          </a:p>
          <a:p>
            <a:pPr marL="285750" indent="-285750">
              <a:buFont typeface="Arial"/>
              <a:buChar char="•"/>
            </a:pPr>
            <a:r>
              <a:rPr lang="en-US" sz="2000" b="1" dirty="0" smtClean="0"/>
              <a:t>Correlation </a:t>
            </a:r>
            <a:r>
              <a:rPr lang="en-US" sz="2000" b="1" dirty="0"/>
              <a:t>with DNA hypersensitive </a:t>
            </a:r>
            <a:r>
              <a:rPr lang="en-US" sz="2000" b="1" dirty="0" smtClean="0"/>
              <a:t>sites</a:t>
            </a:r>
            <a:endParaRPr lang="en-US" sz="2000" b="1" dirty="0"/>
          </a:p>
          <a:p>
            <a:pPr marL="285750" indent="-285750">
              <a:buFont typeface="Arial"/>
              <a:buChar char="•"/>
            </a:pPr>
            <a:endParaRPr lang="en-US" sz="2000" b="1" dirty="0"/>
          </a:p>
        </p:txBody>
      </p:sp>
    </p:spTree>
    <p:extLst>
      <p:ext uri="{BB962C8B-B14F-4D97-AF65-F5344CB8AC3E}">
        <p14:creationId xmlns:p14="http://schemas.microsoft.com/office/powerpoint/2010/main" val="16773581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 3D Volumes of TADs in Different Cell Types</a:t>
            </a:r>
            <a:endParaRPr lang="en-US" b="1" dirty="0"/>
          </a:p>
        </p:txBody>
      </p:sp>
      <p:sp>
        <p:nvSpPr>
          <p:cNvPr id="3" name="Content Placeholder 2"/>
          <p:cNvSpPr>
            <a:spLocks noGrp="1"/>
          </p:cNvSpPr>
          <p:nvPr>
            <p:ph idx="1"/>
          </p:nvPr>
        </p:nvSpPr>
        <p:spPr>
          <a:xfrm>
            <a:off x="-76200" y="1524000"/>
            <a:ext cx="6019800" cy="4525963"/>
          </a:xfrm>
        </p:spPr>
        <p:txBody>
          <a:bodyPr>
            <a:normAutofit lnSpcReduction="10000"/>
          </a:bodyPr>
          <a:lstStyle/>
          <a:p>
            <a:r>
              <a:rPr lang="en-US" b="1" dirty="0" smtClean="0"/>
              <a:t>Two cell types</a:t>
            </a:r>
            <a:r>
              <a:rPr lang="en-US" dirty="0" smtClean="0"/>
              <a:t>: mouse bone marrow and fetal liver </a:t>
            </a:r>
            <a:r>
              <a:rPr lang="en-US" dirty="0" err="1" smtClean="0"/>
              <a:t>hematopoetic</a:t>
            </a:r>
            <a:r>
              <a:rPr lang="en-US" dirty="0" smtClean="0"/>
              <a:t> stem cells</a:t>
            </a:r>
          </a:p>
          <a:p>
            <a:r>
              <a:rPr lang="en-US" b="1" dirty="0" smtClean="0"/>
              <a:t>Billions of Hi-C reads</a:t>
            </a:r>
          </a:p>
          <a:p>
            <a:r>
              <a:rPr lang="en-US" b="1" dirty="0" smtClean="0"/>
              <a:t>Build high-resolution models for TADs in two cell types (e.g. 5KB)</a:t>
            </a:r>
          </a:p>
          <a:p>
            <a:r>
              <a:rPr lang="en-US" b="1" dirty="0" smtClean="0"/>
              <a:t>Compare the volumes of TADs in two cell types</a:t>
            </a:r>
            <a:r>
              <a:rPr lang="en-US" b="1" dirty="0"/>
              <a:t> </a:t>
            </a:r>
            <a:r>
              <a:rPr lang="en-US" b="1" dirty="0" smtClean="0"/>
              <a:t>and link them to expression and methylation</a:t>
            </a:r>
          </a:p>
        </p:txBody>
      </p:sp>
      <p:sp>
        <p:nvSpPr>
          <p:cNvPr id="4" name="TextBox 3"/>
          <p:cNvSpPr txBox="1"/>
          <p:nvPr/>
        </p:nvSpPr>
        <p:spPr>
          <a:xfrm>
            <a:off x="152400" y="6172200"/>
            <a:ext cx="5506736" cy="461665"/>
          </a:xfrm>
          <a:prstGeom prst="rect">
            <a:avLst/>
          </a:prstGeom>
          <a:noFill/>
        </p:spPr>
        <p:txBody>
          <a:bodyPr wrap="none" rtlCol="0">
            <a:spAutoFit/>
          </a:bodyPr>
          <a:lstStyle/>
          <a:p>
            <a:r>
              <a:rPr lang="en-US" sz="2400" b="1" dirty="0" smtClean="0"/>
              <a:t>Collaboration with Dr. Kai Tan at U. Penn.</a:t>
            </a:r>
            <a:endParaRPr lang="en-US" sz="2400" b="1" dirty="0"/>
          </a:p>
        </p:txBody>
      </p:sp>
      <p:pic>
        <p:nvPicPr>
          <p:cNvPr id="5" name="Picture 4" descr="Screen Shot 2017-10-08 at 9.41.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856" y="1676400"/>
            <a:ext cx="3322588" cy="2184400"/>
          </a:xfrm>
          <a:prstGeom prst="rect">
            <a:avLst/>
          </a:prstGeom>
        </p:spPr>
      </p:pic>
      <p:sp>
        <p:nvSpPr>
          <p:cNvPr id="6" name="TextBox 5"/>
          <p:cNvSpPr txBox="1"/>
          <p:nvPr/>
        </p:nvSpPr>
        <p:spPr>
          <a:xfrm>
            <a:off x="7239000" y="4114800"/>
            <a:ext cx="184666" cy="369332"/>
          </a:xfrm>
          <a:prstGeom prst="rect">
            <a:avLst/>
          </a:prstGeom>
          <a:noFill/>
        </p:spPr>
        <p:txBody>
          <a:bodyPr wrap="none" rtlCol="0">
            <a:spAutoFit/>
          </a:bodyPr>
          <a:lstStyle/>
          <a:p>
            <a:endParaRPr lang="en-US" dirty="0"/>
          </a:p>
        </p:txBody>
      </p:sp>
      <p:sp>
        <p:nvSpPr>
          <p:cNvPr id="7" name="TextBox 6"/>
          <p:cNvSpPr txBox="1"/>
          <p:nvPr/>
        </p:nvSpPr>
        <p:spPr>
          <a:xfrm>
            <a:off x="6961887" y="3886200"/>
            <a:ext cx="2144487" cy="369332"/>
          </a:xfrm>
          <a:prstGeom prst="rect">
            <a:avLst/>
          </a:prstGeom>
          <a:noFill/>
        </p:spPr>
        <p:txBody>
          <a:bodyPr wrap="none" rtlCol="0">
            <a:spAutoFit/>
          </a:bodyPr>
          <a:lstStyle/>
          <a:p>
            <a:r>
              <a:rPr lang="en-US" dirty="0" err="1" smtClean="0"/>
              <a:t>Boettiger</a:t>
            </a:r>
            <a:r>
              <a:rPr lang="en-US" dirty="0" smtClean="0"/>
              <a:t> et al., 2016</a:t>
            </a:r>
            <a:endParaRPr lang="en-US" dirty="0"/>
          </a:p>
        </p:txBody>
      </p:sp>
    </p:spTree>
    <p:extLst>
      <p:ext uri="{BB962C8B-B14F-4D97-AF65-F5344CB8AC3E}">
        <p14:creationId xmlns:p14="http://schemas.microsoft.com/office/powerpoint/2010/main" val="62898428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2653"/>
            <a:ext cx="7886700" cy="744147"/>
          </a:xfrm>
        </p:spPr>
        <p:txBody>
          <a:bodyPr>
            <a:normAutofit fontScale="90000"/>
          </a:bodyPr>
          <a:lstStyle/>
          <a:p>
            <a:pPr algn="ctr"/>
            <a:r>
              <a:rPr lang="en-US" b="1" dirty="0" smtClean="0"/>
              <a:t>Open Source Bioinformatics Tools</a:t>
            </a:r>
            <a:endParaRPr lang="en-US" b="1" dirty="0"/>
          </a:p>
        </p:txBody>
      </p:sp>
      <p:sp>
        <p:nvSpPr>
          <p:cNvPr id="3" name="Content Placeholder 2"/>
          <p:cNvSpPr>
            <a:spLocks noGrp="1"/>
          </p:cNvSpPr>
          <p:nvPr>
            <p:ph idx="1"/>
          </p:nvPr>
        </p:nvSpPr>
        <p:spPr>
          <a:xfrm>
            <a:off x="314794" y="1143000"/>
            <a:ext cx="8676805" cy="2590800"/>
          </a:xfrm>
        </p:spPr>
        <p:txBody>
          <a:bodyPr>
            <a:normAutofit fontScale="85000" lnSpcReduction="20000"/>
          </a:bodyPr>
          <a:lstStyle/>
          <a:p>
            <a:r>
              <a:rPr lang="en-US" b="1" dirty="0" err="1" smtClean="0"/>
              <a:t>LorDG</a:t>
            </a:r>
            <a:r>
              <a:rPr lang="en-US" dirty="0" smtClean="0"/>
              <a:t>: </a:t>
            </a:r>
            <a:r>
              <a:rPr lang="en-US" dirty="0">
                <a:hlinkClick r:id="rId2"/>
              </a:rPr>
              <a:t>https://github.com/BDM-Lab/</a:t>
            </a:r>
            <a:r>
              <a:rPr lang="en-US" dirty="0" smtClean="0">
                <a:hlinkClick r:id="rId2"/>
              </a:rPr>
              <a:t>LorDG</a:t>
            </a:r>
            <a:r>
              <a:rPr lang="en-US" dirty="0" smtClean="0"/>
              <a:t> </a:t>
            </a:r>
          </a:p>
          <a:p>
            <a:r>
              <a:rPr lang="en-US" b="1" dirty="0" smtClean="0"/>
              <a:t>MOGEN</a:t>
            </a:r>
            <a:r>
              <a:rPr lang="en-US" dirty="0"/>
              <a:t>: </a:t>
            </a:r>
            <a:r>
              <a:rPr lang="en-US" dirty="0">
                <a:hlinkClick r:id="rId3"/>
              </a:rPr>
              <a:t>https://github.com/BDM-Lab/</a:t>
            </a:r>
            <a:r>
              <a:rPr lang="en-US" dirty="0" smtClean="0">
                <a:hlinkClick r:id="rId3"/>
              </a:rPr>
              <a:t>MOGEN</a:t>
            </a:r>
            <a:r>
              <a:rPr lang="en-US" dirty="0" smtClean="0"/>
              <a:t> </a:t>
            </a:r>
          </a:p>
          <a:p>
            <a:r>
              <a:rPr lang="en-US" b="1" dirty="0" smtClean="0"/>
              <a:t>Chromosome3D</a:t>
            </a:r>
            <a:r>
              <a:rPr lang="en-US" dirty="0"/>
              <a:t>: </a:t>
            </a:r>
            <a:r>
              <a:rPr lang="en-US" dirty="0">
                <a:hlinkClick r:id="rId4"/>
              </a:rPr>
              <a:t>https://github.com/multicom-toolbox/</a:t>
            </a:r>
            <a:r>
              <a:rPr lang="en-US" dirty="0" smtClean="0">
                <a:hlinkClick r:id="rId4"/>
              </a:rPr>
              <a:t>Chromosome3D</a:t>
            </a:r>
            <a:r>
              <a:rPr lang="en-US" dirty="0" smtClean="0"/>
              <a:t> </a:t>
            </a:r>
          </a:p>
          <a:p>
            <a:r>
              <a:rPr lang="en-US" b="1" dirty="0"/>
              <a:t>Gen3D</a:t>
            </a:r>
            <a:r>
              <a:rPr lang="en-US" dirty="0"/>
              <a:t>: </a:t>
            </a:r>
            <a:r>
              <a:rPr lang="en-US" dirty="0">
                <a:hlinkClick r:id="rId5"/>
              </a:rPr>
              <a:t>https://sourceforge.net/projects/gen3d</a:t>
            </a:r>
            <a:r>
              <a:rPr lang="en-US" dirty="0" smtClean="0">
                <a:hlinkClick r:id="rId5"/>
              </a:rPr>
              <a:t>/</a:t>
            </a:r>
            <a:r>
              <a:rPr lang="en-US" dirty="0" smtClean="0"/>
              <a:t> </a:t>
            </a:r>
          </a:p>
          <a:p>
            <a:r>
              <a:rPr lang="en-US" b="1" dirty="0" smtClean="0"/>
              <a:t>GMOL</a:t>
            </a:r>
            <a:r>
              <a:rPr lang="en-US" dirty="0" smtClean="0"/>
              <a:t>: </a:t>
            </a:r>
            <a:r>
              <a:rPr lang="en-US" dirty="0">
                <a:hlinkClick r:id="rId6"/>
              </a:rPr>
              <a:t>https://sourceforge.net/projects/gmol</a:t>
            </a:r>
            <a:r>
              <a:rPr lang="en-US" dirty="0" smtClean="0">
                <a:hlinkClick r:id="rId6"/>
              </a:rPr>
              <a:t>/</a:t>
            </a:r>
            <a:r>
              <a:rPr lang="en-US" dirty="0" smtClean="0"/>
              <a:t> </a:t>
            </a:r>
            <a:endParaRPr lang="en-US" dirty="0"/>
          </a:p>
          <a:p>
            <a:endParaRPr lang="en-US" dirty="0"/>
          </a:p>
        </p:txBody>
      </p:sp>
      <p:pic>
        <p:nvPicPr>
          <p:cNvPr id="4" name="Picture 3" descr="Screen Shot 2017-10-03 at 4.48.3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7400" y="3584401"/>
            <a:ext cx="5181600" cy="3197399"/>
          </a:xfrm>
          <a:prstGeom prst="rect">
            <a:avLst/>
          </a:prstGeom>
        </p:spPr>
      </p:pic>
    </p:spTree>
    <p:extLst>
      <p:ext uri="{BB962C8B-B14F-4D97-AF65-F5344CB8AC3E}">
        <p14:creationId xmlns:p14="http://schemas.microsoft.com/office/powerpoint/2010/main" val="6560277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ln w="1905"/>
                <a:solidFill>
                  <a:srgbClr val="000000"/>
                </a:solidFill>
                <a:effectLst>
                  <a:innerShdw blurRad="69850" dist="43180" dir="5400000">
                    <a:srgbClr val="000000">
                      <a:alpha val="65000"/>
                    </a:srgbClr>
                  </a:innerShdw>
                </a:effectLst>
              </a:rPr>
              <a:t>Acknowledgements</a:t>
            </a:r>
            <a:endParaRPr lang="en-US" b="1" dirty="0">
              <a:ln w="1905"/>
              <a:solidFill>
                <a:srgbClr val="000000"/>
              </a:soli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457200" y="1524000"/>
            <a:ext cx="8229600" cy="2209800"/>
          </a:xfrm>
        </p:spPr>
        <p:txBody>
          <a:bodyPr>
            <a:noAutofit/>
          </a:bodyPr>
          <a:lstStyle/>
          <a:p>
            <a:r>
              <a:rPr lang="en-US" b="1" u="sng" dirty="0" smtClean="0"/>
              <a:t>Students</a:t>
            </a:r>
            <a:r>
              <a:rPr lang="en-US" b="1" dirty="0" smtClean="0"/>
              <a:t>: Tuan </a:t>
            </a:r>
            <a:r>
              <a:rPr lang="en-US" b="1" dirty="0" err="1" smtClean="0"/>
              <a:t>Trieu</a:t>
            </a:r>
            <a:r>
              <a:rPr lang="en-US" b="1" dirty="0" smtClean="0"/>
              <a:t>, </a:t>
            </a:r>
            <a:r>
              <a:rPr lang="en-US" b="1" dirty="0" err="1"/>
              <a:t>Renzhi</a:t>
            </a:r>
            <a:r>
              <a:rPr lang="en-US" b="1" dirty="0"/>
              <a:t> Cao, </a:t>
            </a:r>
            <a:r>
              <a:rPr lang="en-US" b="1" dirty="0" smtClean="0"/>
              <a:t>Jackson </a:t>
            </a:r>
            <a:r>
              <a:rPr lang="en-US" b="1" dirty="0" err="1" smtClean="0"/>
              <a:t>Nototny</a:t>
            </a:r>
            <a:r>
              <a:rPr lang="en-US" b="1" dirty="0" smtClean="0"/>
              <a:t>, </a:t>
            </a:r>
            <a:r>
              <a:rPr lang="en-US" b="1" dirty="0" err="1" smtClean="0"/>
              <a:t>Lingfei</a:t>
            </a:r>
            <a:r>
              <a:rPr lang="en-US" b="1" dirty="0" smtClean="0"/>
              <a:t> </a:t>
            </a:r>
            <a:r>
              <a:rPr lang="en-US" b="1" dirty="0" err="1" smtClean="0"/>
              <a:t>Xu</a:t>
            </a:r>
            <a:r>
              <a:rPr lang="en-US" b="1" dirty="0" smtClean="0"/>
              <a:t>, Sharif Ahmed, Avery Wells, </a:t>
            </a:r>
            <a:r>
              <a:rPr lang="en-US" b="1" dirty="0" err="1" smtClean="0"/>
              <a:t>Zheng</a:t>
            </a:r>
            <a:r>
              <a:rPr lang="en-US" b="1" dirty="0" smtClean="0"/>
              <a:t> Wang, </a:t>
            </a:r>
            <a:r>
              <a:rPr lang="en-US" b="1" dirty="0" err="1" smtClean="0"/>
              <a:t>Oluwatosin</a:t>
            </a:r>
            <a:r>
              <a:rPr lang="en-US" b="1" dirty="0" smtClean="0"/>
              <a:t> </a:t>
            </a:r>
            <a:r>
              <a:rPr lang="en-US" b="1" dirty="0" err="1" smtClean="0"/>
              <a:t>Oluwadare</a:t>
            </a:r>
            <a:endParaRPr lang="en-US" b="1" dirty="0" smtClean="0"/>
          </a:p>
          <a:p>
            <a:r>
              <a:rPr lang="en-US" b="1" u="sng" dirty="0" smtClean="0"/>
              <a:t>Collaborators</a:t>
            </a:r>
            <a:r>
              <a:rPr lang="en-US" b="1" dirty="0" smtClean="0"/>
              <a:t>: Kai Tan, </a:t>
            </a:r>
            <a:r>
              <a:rPr lang="en-US" b="1" dirty="0" err="1" smtClean="0"/>
              <a:t>Feng</a:t>
            </a:r>
            <a:r>
              <a:rPr lang="en-US" b="1" dirty="0" smtClean="0"/>
              <a:t> </a:t>
            </a:r>
            <a:r>
              <a:rPr lang="en-US" b="1" dirty="0" err="1" smtClean="0"/>
              <a:t>Yue</a:t>
            </a:r>
            <a:r>
              <a:rPr lang="en-US" b="1" dirty="0" smtClean="0"/>
              <a:t>, Mikhail </a:t>
            </a:r>
            <a:r>
              <a:rPr lang="en-US" b="1" dirty="0" err="1" smtClean="0"/>
              <a:t>Dozmorov</a:t>
            </a:r>
            <a:r>
              <a:rPr lang="en-US" b="1" dirty="0" smtClean="0"/>
              <a:t>, Aaron </a:t>
            </a:r>
            <a:r>
              <a:rPr lang="en-US" b="1" dirty="0" err="1" smtClean="0"/>
              <a:t>Briley</a:t>
            </a:r>
            <a:r>
              <a:rPr lang="en-US" b="1" dirty="0" smtClean="0"/>
              <a:t>, Charles Caldwell, Kristen Taylor</a:t>
            </a:r>
          </a:p>
          <a:p>
            <a:endParaRPr lang="en-US" b="1" dirty="0"/>
          </a:p>
        </p:txBody>
      </p:sp>
      <p:pic>
        <p:nvPicPr>
          <p:cNvPr id="4" name="Picture 3"/>
          <p:cNvPicPr>
            <a:picLocks noChangeAspect="1"/>
          </p:cNvPicPr>
          <p:nvPr/>
        </p:nvPicPr>
        <p:blipFill>
          <a:blip r:embed="rId2"/>
          <a:stretch>
            <a:fillRect/>
          </a:stretch>
        </p:blipFill>
        <p:spPr>
          <a:xfrm>
            <a:off x="3505200" y="4267200"/>
            <a:ext cx="2362200" cy="2362200"/>
          </a:xfrm>
          <a:prstGeom prst="rect">
            <a:avLst/>
          </a:prstGeom>
        </p:spPr>
      </p:pic>
    </p:spTree>
    <p:extLst>
      <p:ext uri="{BB962C8B-B14F-4D97-AF65-F5344CB8AC3E}">
        <p14:creationId xmlns:p14="http://schemas.microsoft.com/office/powerpoint/2010/main" val="19303546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Long-range Gene Regulation in Human</a:t>
            </a:r>
            <a:endParaRPr lang="en-US" b="1" dirty="0"/>
          </a:p>
        </p:txBody>
      </p:sp>
      <p:cxnSp>
        <p:nvCxnSpPr>
          <p:cNvPr id="4" name="Straight Connector 3"/>
          <p:cNvCxnSpPr/>
          <p:nvPr/>
        </p:nvCxnSpPr>
        <p:spPr>
          <a:xfrm>
            <a:off x="1859280" y="2722875"/>
            <a:ext cx="24993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44040" y="3088635"/>
            <a:ext cx="25146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26920" y="2722875"/>
            <a:ext cx="762000" cy="35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11040" y="2722875"/>
            <a:ext cx="1158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11040" y="3088635"/>
            <a:ext cx="115824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831080" y="2717970"/>
            <a:ext cx="411480" cy="3554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cxnSp>
        <p:nvCxnSpPr>
          <p:cNvPr id="10" name="Straight Connector 9"/>
          <p:cNvCxnSpPr/>
          <p:nvPr/>
        </p:nvCxnSpPr>
        <p:spPr>
          <a:xfrm>
            <a:off x="6133928" y="2722875"/>
            <a:ext cx="7513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33928" y="3088635"/>
            <a:ext cx="78503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294120" y="2717970"/>
            <a:ext cx="396240" cy="3554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urved Down 27"/>
          <p:cNvSpPr/>
          <p:nvPr/>
        </p:nvSpPr>
        <p:spPr>
          <a:xfrm>
            <a:off x="2346960" y="2057400"/>
            <a:ext cx="4206240" cy="645329"/>
          </a:xfrm>
          <a:prstGeom prst="curved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1844040" y="3174998"/>
            <a:ext cx="1087353" cy="369332"/>
          </a:xfrm>
          <a:prstGeom prst="rect">
            <a:avLst/>
          </a:prstGeom>
          <a:noFill/>
        </p:spPr>
        <p:txBody>
          <a:bodyPr wrap="square" rtlCol="0">
            <a:spAutoFit/>
          </a:bodyPr>
          <a:lstStyle/>
          <a:p>
            <a:r>
              <a:rPr lang="en-US" dirty="0"/>
              <a:t>Enhancer</a:t>
            </a:r>
          </a:p>
        </p:txBody>
      </p:sp>
      <p:sp>
        <p:nvSpPr>
          <p:cNvPr id="16" name="TextBox 15"/>
          <p:cNvSpPr txBox="1"/>
          <p:nvPr/>
        </p:nvSpPr>
        <p:spPr>
          <a:xfrm>
            <a:off x="4686300" y="3206983"/>
            <a:ext cx="982980" cy="369332"/>
          </a:xfrm>
          <a:prstGeom prst="rect">
            <a:avLst/>
          </a:prstGeom>
          <a:noFill/>
        </p:spPr>
        <p:txBody>
          <a:bodyPr wrap="square" rtlCol="0">
            <a:spAutoFit/>
          </a:bodyPr>
          <a:lstStyle/>
          <a:p>
            <a:r>
              <a:rPr lang="en-US" dirty="0"/>
              <a:t>Gene 1</a:t>
            </a:r>
          </a:p>
        </p:txBody>
      </p:sp>
      <p:sp>
        <p:nvSpPr>
          <p:cNvPr id="17" name="TextBox 16"/>
          <p:cNvSpPr txBox="1"/>
          <p:nvPr/>
        </p:nvSpPr>
        <p:spPr>
          <a:xfrm>
            <a:off x="6199918" y="3230599"/>
            <a:ext cx="886682" cy="369332"/>
          </a:xfrm>
          <a:prstGeom prst="rect">
            <a:avLst/>
          </a:prstGeom>
          <a:noFill/>
        </p:spPr>
        <p:txBody>
          <a:bodyPr wrap="square" rtlCol="0">
            <a:spAutoFit/>
          </a:bodyPr>
          <a:lstStyle/>
          <a:p>
            <a:r>
              <a:rPr lang="en-US" dirty="0"/>
              <a:t>Gene 2</a:t>
            </a:r>
          </a:p>
        </p:txBody>
      </p:sp>
      <p:pic>
        <p:nvPicPr>
          <p:cNvPr id="18" name="Picture 17"/>
          <p:cNvPicPr>
            <a:picLocks noChangeAspect="1"/>
          </p:cNvPicPr>
          <p:nvPr/>
        </p:nvPicPr>
        <p:blipFill>
          <a:blip r:embed="rId2"/>
          <a:stretch>
            <a:fillRect/>
          </a:stretch>
        </p:blipFill>
        <p:spPr>
          <a:xfrm>
            <a:off x="2667000" y="4191000"/>
            <a:ext cx="3264989" cy="1654481"/>
          </a:xfrm>
          <a:prstGeom prst="rect">
            <a:avLst/>
          </a:prstGeom>
        </p:spPr>
      </p:pic>
    </p:spTree>
    <p:extLst>
      <p:ext uri="{BB962C8B-B14F-4D97-AF65-F5344CB8AC3E}">
        <p14:creationId xmlns:p14="http://schemas.microsoft.com/office/powerpoint/2010/main" val="1557361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228600" y="304800"/>
            <a:ext cx="8686800" cy="1143000"/>
          </a:xfrm>
        </p:spPr>
        <p:txBody>
          <a:bodyPr>
            <a:normAutofit fontScale="90000"/>
          </a:bodyPr>
          <a:lstStyle/>
          <a:p>
            <a:r>
              <a:rPr lang="en-US" sz="3600" b="1" dirty="0" smtClean="0">
                <a:ln w="1905"/>
                <a:solidFill>
                  <a:srgbClr val="000000"/>
                </a:solidFill>
                <a:effectLst>
                  <a:innerShdw blurRad="69850" dist="43180" dir="5400000">
                    <a:srgbClr val="000000">
                      <a:alpha val="65000"/>
                    </a:srgbClr>
                  </a:innerShdw>
                </a:effectLst>
                <a:latin typeface="Calibri" charset="0"/>
              </a:rPr>
              <a:t>Chromosomal Conformation Capturing: Hi-C Technique</a:t>
            </a:r>
            <a:endParaRPr lang="en-US" sz="3600" b="1" dirty="0">
              <a:ln w="1905"/>
              <a:solidFill>
                <a:srgbClr val="000000"/>
              </a:solidFill>
              <a:effectLst>
                <a:innerShdw blurRad="69850" dist="43180" dir="5400000">
                  <a:srgbClr val="000000">
                    <a:alpha val="65000"/>
                  </a:srgbClr>
                </a:innerShdw>
              </a:effectLst>
              <a:latin typeface="Calibri" charset="0"/>
            </a:endParaRPr>
          </a:p>
        </p:txBody>
      </p:sp>
      <p:sp>
        <p:nvSpPr>
          <p:cNvPr id="65539" name="TextBox 2"/>
          <p:cNvSpPr txBox="1">
            <a:spLocks noChangeArrowheads="1"/>
          </p:cNvSpPr>
          <p:nvPr/>
        </p:nvSpPr>
        <p:spPr bwMode="auto">
          <a:xfrm>
            <a:off x="6046787" y="6248400"/>
            <a:ext cx="3021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Liberman</a:t>
            </a:r>
            <a:r>
              <a:rPr lang="en-US" sz="1800" dirty="0"/>
              <a:t>-Aiden et al., 2009</a:t>
            </a:r>
          </a:p>
        </p:txBody>
      </p:sp>
      <p:pic>
        <p:nvPicPr>
          <p:cNvPr id="3" name="Picture 2" descr="Screen Shot 2014-05-14 at 8.57.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1886204" cy="3581400"/>
          </a:xfrm>
          <a:prstGeom prst="rect">
            <a:avLst/>
          </a:prstGeom>
        </p:spPr>
      </p:pic>
      <p:pic>
        <p:nvPicPr>
          <p:cNvPr id="4" name="Picture 3" descr="Screen Shot 2014-05-14 at 8.5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251980"/>
            <a:ext cx="1323655" cy="3886200"/>
          </a:xfrm>
          <a:prstGeom prst="rect">
            <a:avLst/>
          </a:prstGeom>
        </p:spPr>
      </p:pic>
      <p:pic>
        <p:nvPicPr>
          <p:cNvPr id="5" name="Picture 4" descr="Screen Shot 2014-05-14 at 8.58.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2209800"/>
            <a:ext cx="1403606" cy="3581400"/>
          </a:xfrm>
          <a:prstGeom prst="rect">
            <a:avLst/>
          </a:prstGeom>
        </p:spPr>
      </p:pic>
      <p:pic>
        <p:nvPicPr>
          <p:cNvPr id="6" name="Picture 5" descr="Screen Shot 2014-05-14 at 8.58.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2251980"/>
            <a:ext cx="1416957" cy="3352800"/>
          </a:xfrm>
          <a:prstGeom prst="rect">
            <a:avLst/>
          </a:prstGeom>
        </p:spPr>
      </p:pic>
      <p:pic>
        <p:nvPicPr>
          <p:cNvPr id="8" name="Picture 7" descr="Screen Shot 2014-05-14 at 8.58.3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1992" y="2246080"/>
            <a:ext cx="1808008" cy="3225800"/>
          </a:xfrm>
          <a:prstGeom prst="rect">
            <a:avLst/>
          </a:prstGeom>
        </p:spPr>
      </p:pic>
      <p:pic>
        <p:nvPicPr>
          <p:cNvPr id="9" name="Picture 8" descr="Screen Shot 2014-05-14 at 8.58.5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072" y="2088240"/>
            <a:ext cx="1581150" cy="3505200"/>
          </a:xfrm>
          <a:prstGeom prst="rect">
            <a:avLst/>
          </a:prstGeom>
        </p:spPr>
      </p:pic>
    </p:spTree>
    <p:extLst>
      <p:ext uri="{BB962C8B-B14F-4D97-AF65-F5344CB8AC3E}">
        <p14:creationId xmlns:p14="http://schemas.microsoft.com/office/powerpoint/2010/main" val="27778913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601200" cy="1143000"/>
          </a:xfrm>
        </p:spPr>
        <p:txBody>
          <a:bodyPr>
            <a:normAutofit fontScale="90000"/>
          </a:bodyPr>
          <a:lstStyle/>
          <a:p>
            <a:r>
              <a:rPr lang="en-US" b="1" dirty="0" smtClean="0">
                <a:ln w="1905"/>
                <a:solidFill>
                  <a:srgbClr val="000000"/>
                </a:solidFill>
                <a:effectLst>
                  <a:innerShdw blurRad="69850" dist="43180" dir="5400000">
                    <a:srgbClr val="000000">
                      <a:alpha val="65000"/>
                    </a:srgbClr>
                  </a:innerShdw>
                </a:effectLst>
              </a:rPr>
              <a:t>Genomic Spatial Interaction (Contact) Data</a:t>
            </a:r>
            <a:endParaRPr lang="en-US" b="1" dirty="0">
              <a:ln w="1905"/>
              <a:solidFill>
                <a:srgbClr val="000000"/>
              </a:solidFill>
              <a:effectLst>
                <a:innerShdw blurRad="69850" dist="43180" dir="5400000">
                  <a:srgbClr val="000000">
                    <a:alpha val="65000"/>
                  </a:srgbClr>
                </a:innerShdw>
              </a:effectLst>
            </a:endParaRPr>
          </a:p>
        </p:txBody>
      </p:sp>
      <p:pic>
        <p:nvPicPr>
          <p:cNvPr id="4" name="Picture 3" descr="Screen Shot 2013-03-29 at 11.42.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609600"/>
            <a:ext cx="1676400" cy="758911"/>
          </a:xfrm>
          <a:prstGeom prst="rect">
            <a:avLst/>
          </a:prstGeom>
        </p:spPr>
      </p:pic>
      <p:pic>
        <p:nvPicPr>
          <p:cNvPr id="5" name="Picture 4"/>
          <p:cNvPicPr>
            <a:picLocks noChangeAspect="1"/>
          </p:cNvPicPr>
          <p:nvPr/>
        </p:nvPicPr>
        <p:blipFill>
          <a:blip r:embed="rId3"/>
          <a:stretch>
            <a:fillRect/>
          </a:stretch>
        </p:blipFill>
        <p:spPr>
          <a:xfrm>
            <a:off x="2209800" y="1600200"/>
            <a:ext cx="4267200" cy="2362200"/>
          </a:xfrm>
          <a:prstGeom prst="rect">
            <a:avLst/>
          </a:prstGeom>
        </p:spPr>
      </p:pic>
      <p:cxnSp>
        <p:nvCxnSpPr>
          <p:cNvPr id="7" name="Straight Arrow Connector 6"/>
          <p:cNvCxnSpPr/>
          <p:nvPr/>
        </p:nvCxnSpPr>
        <p:spPr>
          <a:xfrm flipH="1">
            <a:off x="2980225" y="1143000"/>
            <a:ext cx="990600" cy="1143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56425" y="2057400"/>
            <a:ext cx="334710" cy="461665"/>
          </a:xfrm>
          <a:prstGeom prst="rect">
            <a:avLst/>
          </a:prstGeom>
          <a:noFill/>
        </p:spPr>
        <p:txBody>
          <a:bodyPr wrap="none" rtlCol="0">
            <a:spAutoFit/>
          </a:bodyPr>
          <a:lstStyle/>
          <a:p>
            <a:r>
              <a:rPr lang="en-US" sz="2400" b="1" i="1" dirty="0" err="1" smtClean="0">
                <a:solidFill>
                  <a:srgbClr val="FF0000"/>
                </a:solidFill>
              </a:rPr>
              <a:t>i</a:t>
            </a:r>
            <a:endParaRPr lang="en-US" sz="2400" b="1" i="1" dirty="0">
              <a:solidFill>
                <a:srgbClr val="FF0000"/>
              </a:solidFill>
            </a:endParaRPr>
          </a:p>
        </p:txBody>
      </p:sp>
      <p:cxnSp>
        <p:nvCxnSpPr>
          <p:cNvPr id="10" name="Straight Arrow Connector 9"/>
          <p:cNvCxnSpPr/>
          <p:nvPr/>
        </p:nvCxnSpPr>
        <p:spPr>
          <a:xfrm>
            <a:off x="4428025" y="1143000"/>
            <a:ext cx="1676400" cy="2438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104425" y="3364468"/>
            <a:ext cx="347959" cy="461665"/>
          </a:xfrm>
          <a:prstGeom prst="rect">
            <a:avLst/>
          </a:prstGeom>
          <a:noFill/>
        </p:spPr>
        <p:txBody>
          <a:bodyPr wrap="none" rtlCol="0">
            <a:spAutoFit/>
          </a:bodyPr>
          <a:lstStyle/>
          <a:p>
            <a:r>
              <a:rPr lang="en-US" sz="2400" b="1" i="1" dirty="0" smtClean="0">
                <a:solidFill>
                  <a:srgbClr val="FF0000"/>
                </a:solidFill>
              </a:rPr>
              <a:t>j</a:t>
            </a:r>
            <a:endParaRPr lang="en-US" sz="2400" b="1" i="1" dirty="0">
              <a:solidFill>
                <a:srgbClr val="FF0000"/>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490625930"/>
              </p:ext>
            </p:extLst>
          </p:nvPr>
        </p:nvGraphicFramePr>
        <p:xfrm>
          <a:off x="3352800" y="4495800"/>
          <a:ext cx="2667000" cy="1828800"/>
        </p:xfrm>
        <a:graphic>
          <a:graphicData uri="http://schemas.openxmlformats.org/drawingml/2006/table">
            <a:tbl>
              <a:tblPr>
                <a:tableStyleId>{5C22544A-7EE6-4342-B048-85BDC9FD1C3A}</a:tableStyleId>
              </a:tblPr>
              <a:tblGrid>
                <a:gridCol w="533400"/>
                <a:gridCol w="533400"/>
                <a:gridCol w="533400"/>
                <a:gridCol w="533400"/>
                <a:gridCol w="533400"/>
              </a:tblGrid>
              <a:tr h="365760">
                <a:tc>
                  <a:txBody>
                    <a:bodyPr/>
                    <a:lstStyle/>
                    <a:p>
                      <a:r>
                        <a:rPr lang="en-US" dirty="0" smtClean="0"/>
                        <a:t>40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57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7</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8</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57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10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57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8</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15</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5760">
                <a:tc>
                  <a:txBody>
                    <a:bodyPr/>
                    <a:lstStyle/>
                    <a:p>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6</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3" name="TextBox 12"/>
          <p:cNvSpPr txBox="1"/>
          <p:nvPr/>
        </p:nvSpPr>
        <p:spPr>
          <a:xfrm>
            <a:off x="3505200" y="4114800"/>
            <a:ext cx="2403222" cy="369332"/>
          </a:xfrm>
          <a:prstGeom prst="rect">
            <a:avLst/>
          </a:prstGeom>
          <a:noFill/>
        </p:spPr>
        <p:txBody>
          <a:bodyPr wrap="none" rtlCol="0">
            <a:spAutoFit/>
          </a:bodyPr>
          <a:lstStyle/>
          <a:p>
            <a:r>
              <a:rPr lang="en-US" b="1" dirty="0" smtClean="0"/>
              <a:t>1      2   ……                    n</a:t>
            </a:r>
            <a:endParaRPr lang="en-US" b="1" dirty="0"/>
          </a:p>
        </p:txBody>
      </p:sp>
      <p:sp>
        <p:nvSpPr>
          <p:cNvPr id="14" name="TextBox 13"/>
          <p:cNvSpPr txBox="1"/>
          <p:nvPr/>
        </p:nvSpPr>
        <p:spPr>
          <a:xfrm>
            <a:off x="2667000" y="4495800"/>
            <a:ext cx="305943" cy="1754327"/>
          </a:xfrm>
          <a:prstGeom prst="rect">
            <a:avLst/>
          </a:prstGeom>
          <a:noFill/>
        </p:spPr>
        <p:txBody>
          <a:bodyPr wrap="none" rtlCol="0">
            <a:spAutoFit/>
          </a:bodyPr>
          <a:lstStyle/>
          <a:p>
            <a:r>
              <a:rPr lang="en-US" b="1" dirty="0" smtClean="0"/>
              <a:t>1</a:t>
            </a:r>
          </a:p>
          <a:p>
            <a:r>
              <a:rPr lang="en-US" b="1" dirty="0" smtClean="0"/>
              <a:t>2</a:t>
            </a:r>
          </a:p>
          <a:p>
            <a:r>
              <a:rPr lang="en-US" b="1" dirty="0" smtClean="0"/>
              <a:t>.</a:t>
            </a:r>
          </a:p>
          <a:p>
            <a:r>
              <a:rPr lang="en-US" b="1" dirty="0" smtClean="0"/>
              <a:t>.</a:t>
            </a:r>
          </a:p>
          <a:p>
            <a:r>
              <a:rPr lang="en-US" b="1" dirty="0" smtClean="0"/>
              <a:t>.</a:t>
            </a:r>
          </a:p>
          <a:p>
            <a:r>
              <a:rPr lang="en-US" b="1" dirty="0"/>
              <a:t>n</a:t>
            </a:r>
          </a:p>
        </p:txBody>
      </p:sp>
      <p:sp>
        <p:nvSpPr>
          <p:cNvPr id="16" name="TextBox 15"/>
          <p:cNvSpPr txBox="1"/>
          <p:nvPr/>
        </p:nvSpPr>
        <p:spPr>
          <a:xfrm>
            <a:off x="6477000" y="2286000"/>
            <a:ext cx="2514600" cy="646331"/>
          </a:xfrm>
          <a:prstGeom prst="rect">
            <a:avLst/>
          </a:prstGeom>
          <a:noFill/>
        </p:spPr>
        <p:txBody>
          <a:bodyPr wrap="square" rtlCol="0">
            <a:spAutoFit/>
          </a:bodyPr>
          <a:lstStyle/>
          <a:p>
            <a:r>
              <a:rPr lang="en-US" b="1" dirty="0" smtClean="0"/>
              <a:t>Map pair-end reads to the genome sequence</a:t>
            </a:r>
            <a:endParaRPr lang="en-US" b="1" dirty="0"/>
          </a:p>
        </p:txBody>
      </p:sp>
      <p:sp>
        <p:nvSpPr>
          <p:cNvPr id="17" name="TextBox 16"/>
          <p:cNvSpPr txBox="1"/>
          <p:nvPr/>
        </p:nvSpPr>
        <p:spPr>
          <a:xfrm>
            <a:off x="2667000" y="6400800"/>
            <a:ext cx="3953614" cy="369332"/>
          </a:xfrm>
          <a:prstGeom prst="rect">
            <a:avLst/>
          </a:prstGeom>
          <a:noFill/>
        </p:spPr>
        <p:txBody>
          <a:bodyPr wrap="none" rtlCol="0">
            <a:spAutoFit/>
          </a:bodyPr>
          <a:lstStyle/>
          <a:p>
            <a:r>
              <a:rPr lang="en-US" b="1" dirty="0" smtClean="0"/>
              <a:t>Intra- / inter-chromosome contact map</a:t>
            </a:r>
            <a:endParaRPr lang="en-US" b="1" dirty="0"/>
          </a:p>
        </p:txBody>
      </p:sp>
      <p:sp>
        <p:nvSpPr>
          <p:cNvPr id="3" name="TextBox 2"/>
          <p:cNvSpPr txBox="1"/>
          <p:nvPr/>
        </p:nvSpPr>
        <p:spPr>
          <a:xfrm>
            <a:off x="6172200" y="5029200"/>
            <a:ext cx="3124200" cy="646331"/>
          </a:xfrm>
          <a:prstGeom prst="rect">
            <a:avLst/>
          </a:prstGeom>
          <a:noFill/>
        </p:spPr>
        <p:txBody>
          <a:bodyPr wrap="square" rtlCol="0">
            <a:spAutoFit/>
          </a:bodyPr>
          <a:lstStyle/>
          <a:p>
            <a:r>
              <a:rPr lang="en-US" b="1" dirty="0"/>
              <a:t>M</a:t>
            </a:r>
            <a:r>
              <a:rPr lang="en-US" b="1" dirty="0" smtClean="0"/>
              <a:t>[</a:t>
            </a:r>
            <a:r>
              <a:rPr lang="en-US" b="1" dirty="0" err="1"/>
              <a:t>i</a:t>
            </a:r>
            <a:r>
              <a:rPr lang="en-US" b="1" dirty="0" err="1" smtClean="0"/>
              <a:t>,j</a:t>
            </a:r>
            <a:r>
              <a:rPr lang="en-US" b="1" dirty="0" smtClean="0"/>
              <a:t>] = Interaction Frequency</a:t>
            </a:r>
          </a:p>
          <a:p>
            <a:r>
              <a:rPr lang="en-US" b="1" dirty="0" smtClean="0"/>
              <a:t>(or contact number)</a:t>
            </a:r>
            <a:endParaRPr lang="en-US" b="1" dirty="0"/>
          </a:p>
        </p:txBody>
      </p:sp>
      <p:sp>
        <p:nvSpPr>
          <p:cNvPr id="6" name="Down Arrow 5"/>
          <p:cNvSpPr/>
          <p:nvPr/>
        </p:nvSpPr>
        <p:spPr>
          <a:xfrm>
            <a:off x="4191000" y="3886200"/>
            <a:ext cx="685800" cy="3048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290391" y="6488668"/>
            <a:ext cx="1826642" cy="369332"/>
          </a:xfrm>
          <a:prstGeom prst="rect">
            <a:avLst/>
          </a:prstGeom>
          <a:noFill/>
        </p:spPr>
        <p:txBody>
          <a:bodyPr wrap="none" rtlCol="0">
            <a:spAutoFit/>
          </a:bodyPr>
          <a:lstStyle/>
          <a:p>
            <a:r>
              <a:rPr lang="en-US" dirty="0" smtClean="0"/>
              <a:t>Wang et al., 2013</a:t>
            </a:r>
            <a:endParaRPr lang="en-US" dirty="0"/>
          </a:p>
        </p:txBody>
      </p:sp>
    </p:spTree>
    <p:extLst>
      <p:ext uri="{BB962C8B-B14F-4D97-AF65-F5344CB8AC3E}">
        <p14:creationId xmlns:p14="http://schemas.microsoft.com/office/powerpoint/2010/main" val="34465122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P spid="17" grpId="0"/>
      <p:bldP spid="3"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3-29 at 11.53.46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838200"/>
            <a:ext cx="4724400" cy="4647267"/>
          </a:xfrm>
          <a:prstGeom prst="rect">
            <a:avLst/>
          </a:prstGeom>
        </p:spPr>
      </p:pic>
      <p:sp>
        <p:nvSpPr>
          <p:cNvPr id="7" name="Title 1"/>
          <p:cNvSpPr>
            <a:spLocks noGrp="1"/>
          </p:cNvSpPr>
          <p:nvPr>
            <p:ph type="title"/>
          </p:nvPr>
        </p:nvSpPr>
        <p:spPr>
          <a:xfrm>
            <a:off x="457200" y="-76200"/>
            <a:ext cx="8229600" cy="1143000"/>
          </a:xfrm>
        </p:spPr>
        <p:txBody>
          <a:bodyPr>
            <a:normAutofit/>
          </a:bodyPr>
          <a:lstStyle/>
          <a:p>
            <a:r>
              <a:rPr lang="en-US" b="1" dirty="0" smtClean="0">
                <a:ln w="1905"/>
                <a:solidFill>
                  <a:srgbClr val="000000"/>
                </a:solidFill>
                <a:effectLst>
                  <a:innerShdw blurRad="69850" dist="43180" dir="5400000">
                    <a:srgbClr val="000000">
                      <a:alpha val="65000"/>
                    </a:srgbClr>
                  </a:innerShdw>
                </a:effectLst>
              </a:rPr>
              <a:t>Chromosomal Contact Map</a:t>
            </a:r>
            <a:endParaRPr lang="en-US" b="1" dirty="0">
              <a:ln w="1905"/>
              <a:solidFill>
                <a:srgbClr val="000000"/>
              </a:solidFill>
              <a:effectLst>
                <a:innerShdw blurRad="69850" dist="43180" dir="5400000">
                  <a:srgbClr val="000000">
                    <a:alpha val="65000"/>
                  </a:srgbClr>
                </a:innerShdw>
              </a:effectLst>
            </a:endParaRPr>
          </a:p>
        </p:txBody>
      </p:sp>
      <p:sp>
        <p:nvSpPr>
          <p:cNvPr id="6" name="TextBox 5"/>
          <p:cNvSpPr txBox="1"/>
          <p:nvPr/>
        </p:nvSpPr>
        <p:spPr>
          <a:xfrm>
            <a:off x="685800" y="5429072"/>
            <a:ext cx="4572000" cy="1200328"/>
          </a:xfrm>
          <a:prstGeom prst="rect">
            <a:avLst/>
          </a:prstGeom>
          <a:noFill/>
        </p:spPr>
        <p:txBody>
          <a:bodyPr wrap="square" rtlCol="0">
            <a:spAutoFit/>
          </a:bodyPr>
          <a:lstStyle/>
          <a:p>
            <a:r>
              <a:rPr lang="en-US" sz="2400" b="1" dirty="0" smtClean="0"/>
              <a:t>Intra-Chromosome</a:t>
            </a:r>
          </a:p>
          <a:p>
            <a:r>
              <a:rPr lang="en-US" sz="2400" b="1" dirty="0" smtClean="0"/>
              <a:t>1M Resolution</a:t>
            </a:r>
          </a:p>
          <a:p>
            <a:r>
              <a:rPr lang="en-US" sz="2400" b="1" dirty="0" smtClean="0"/>
              <a:t>B-Cell</a:t>
            </a:r>
            <a:endParaRPr lang="en-US" sz="2400" b="1" dirty="0"/>
          </a:p>
        </p:txBody>
      </p:sp>
      <p:pic>
        <p:nvPicPr>
          <p:cNvPr id="2" name="Picture 1"/>
          <p:cNvPicPr>
            <a:picLocks noChangeAspect="1"/>
          </p:cNvPicPr>
          <p:nvPr/>
        </p:nvPicPr>
        <p:blipFill>
          <a:blip r:embed="rId3"/>
          <a:stretch>
            <a:fillRect/>
          </a:stretch>
        </p:blipFill>
        <p:spPr>
          <a:xfrm>
            <a:off x="5071679" y="1524000"/>
            <a:ext cx="3996121" cy="3810000"/>
          </a:xfrm>
          <a:prstGeom prst="rect">
            <a:avLst/>
          </a:prstGeom>
        </p:spPr>
      </p:pic>
      <p:sp>
        <p:nvSpPr>
          <p:cNvPr id="3" name="TextBox 2"/>
          <p:cNvSpPr txBox="1"/>
          <p:nvPr/>
        </p:nvSpPr>
        <p:spPr>
          <a:xfrm>
            <a:off x="4038600" y="2362200"/>
            <a:ext cx="2667000" cy="461665"/>
          </a:xfrm>
          <a:prstGeom prst="rect">
            <a:avLst/>
          </a:prstGeom>
          <a:noFill/>
          <a:scene3d>
            <a:camera prst="orthographicFront">
              <a:rot lat="0" lon="0" rev="5400000"/>
            </a:camera>
            <a:lightRig rig="threePt" dir="t"/>
          </a:scene3d>
        </p:spPr>
        <p:txBody>
          <a:bodyPr wrap="square" rtlCol="0">
            <a:spAutoFit/>
          </a:bodyPr>
          <a:lstStyle/>
          <a:p>
            <a:r>
              <a:rPr lang="en-US" sz="2400" b="1" dirty="0" smtClean="0"/>
              <a:t>Chr. 11</a:t>
            </a:r>
            <a:endParaRPr lang="en-US" sz="2400" b="1" dirty="0"/>
          </a:p>
        </p:txBody>
      </p:sp>
      <p:sp>
        <p:nvSpPr>
          <p:cNvPr id="4" name="TextBox 3"/>
          <p:cNvSpPr txBox="1"/>
          <p:nvPr/>
        </p:nvSpPr>
        <p:spPr>
          <a:xfrm>
            <a:off x="6477000" y="990600"/>
            <a:ext cx="935698" cy="400110"/>
          </a:xfrm>
          <a:prstGeom prst="rect">
            <a:avLst/>
          </a:prstGeom>
          <a:noFill/>
        </p:spPr>
        <p:txBody>
          <a:bodyPr wrap="none" rtlCol="0">
            <a:spAutoFit/>
          </a:bodyPr>
          <a:lstStyle/>
          <a:p>
            <a:r>
              <a:rPr lang="en-US" sz="2000" b="1" dirty="0" smtClean="0"/>
              <a:t>Chr. 14</a:t>
            </a:r>
            <a:endParaRPr lang="en-US" sz="2000" b="1" dirty="0"/>
          </a:p>
        </p:txBody>
      </p:sp>
      <p:sp>
        <p:nvSpPr>
          <p:cNvPr id="8" name="TextBox 7"/>
          <p:cNvSpPr txBox="1"/>
          <p:nvPr/>
        </p:nvSpPr>
        <p:spPr>
          <a:xfrm>
            <a:off x="5740183" y="5334000"/>
            <a:ext cx="3429000" cy="1200328"/>
          </a:xfrm>
          <a:prstGeom prst="rect">
            <a:avLst/>
          </a:prstGeom>
          <a:noFill/>
        </p:spPr>
        <p:txBody>
          <a:bodyPr wrap="square" rtlCol="0">
            <a:spAutoFit/>
          </a:bodyPr>
          <a:lstStyle/>
          <a:p>
            <a:r>
              <a:rPr lang="en-US" sz="2400" b="1" dirty="0" smtClean="0"/>
              <a:t>Inter-Chromosome</a:t>
            </a:r>
          </a:p>
          <a:p>
            <a:r>
              <a:rPr lang="en-US" sz="2400" b="1" dirty="0" smtClean="0"/>
              <a:t>1M Resolution</a:t>
            </a:r>
          </a:p>
          <a:p>
            <a:r>
              <a:rPr lang="en-US" sz="2400" b="1" dirty="0" smtClean="0"/>
              <a:t>B-Cell</a:t>
            </a:r>
            <a:endParaRPr lang="en-US" sz="2400" b="1" dirty="0"/>
          </a:p>
        </p:txBody>
      </p:sp>
      <p:sp>
        <p:nvSpPr>
          <p:cNvPr id="9" name="TextBox 8"/>
          <p:cNvSpPr txBox="1"/>
          <p:nvPr/>
        </p:nvSpPr>
        <p:spPr>
          <a:xfrm>
            <a:off x="7290391" y="6488668"/>
            <a:ext cx="1826642" cy="369332"/>
          </a:xfrm>
          <a:prstGeom prst="rect">
            <a:avLst/>
          </a:prstGeom>
          <a:noFill/>
        </p:spPr>
        <p:txBody>
          <a:bodyPr wrap="none" rtlCol="0">
            <a:spAutoFit/>
          </a:bodyPr>
          <a:lstStyle/>
          <a:p>
            <a:r>
              <a:rPr lang="en-US" dirty="0" smtClean="0"/>
              <a:t>Wang et al., 2013</a:t>
            </a:r>
            <a:endParaRPr lang="en-US" dirty="0"/>
          </a:p>
        </p:txBody>
      </p:sp>
    </p:spTree>
    <p:extLst>
      <p:ext uri="{BB962C8B-B14F-4D97-AF65-F5344CB8AC3E}">
        <p14:creationId xmlns:p14="http://schemas.microsoft.com/office/powerpoint/2010/main" val="550453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Contact Normalization</a:t>
            </a:r>
            <a:endParaRPr lang="en-US" b="1" dirty="0"/>
          </a:p>
        </p:txBody>
      </p:sp>
      <p:sp>
        <p:nvSpPr>
          <p:cNvPr id="4" name="Rectangle 3"/>
          <p:cNvSpPr/>
          <p:nvPr/>
        </p:nvSpPr>
        <p:spPr>
          <a:xfrm>
            <a:off x="152400" y="1371600"/>
            <a:ext cx="9220200" cy="492443"/>
          </a:xfrm>
          <a:prstGeom prst="rect">
            <a:avLst/>
          </a:prstGeom>
        </p:spPr>
        <p:txBody>
          <a:bodyPr wrap="square">
            <a:spAutoFit/>
          </a:bodyPr>
          <a:lstStyle/>
          <a:p>
            <a:r>
              <a:rPr lang="en-US" sz="2600" b="1" dirty="0">
                <a:ln w="1905"/>
                <a:effectLst>
                  <a:innerShdw blurRad="69850" dist="43180" dir="5400000">
                    <a:srgbClr val="000000">
                      <a:alpha val="65000"/>
                    </a:srgbClr>
                  </a:innerShdw>
                </a:effectLst>
              </a:rPr>
              <a:t>Sequential Component </a:t>
            </a:r>
            <a:r>
              <a:rPr lang="en-US" sz="2600" b="1" dirty="0" smtClean="0">
                <a:ln w="1905"/>
                <a:effectLst>
                  <a:innerShdw blurRad="69850" dist="43180" dir="5400000">
                    <a:srgbClr val="000000">
                      <a:alpha val="65000"/>
                    </a:srgbClr>
                  </a:innerShdw>
                </a:effectLst>
              </a:rPr>
              <a:t>Normalization</a:t>
            </a:r>
            <a:r>
              <a:rPr lang="en-US" sz="2600" b="1" dirty="0" smtClean="0">
                <a:ln w="1905"/>
                <a:solidFill>
                  <a:srgbClr val="000000"/>
                </a:solidFill>
                <a:effectLst>
                  <a:innerShdw blurRad="69850" dist="43180" dir="5400000">
                    <a:srgbClr val="000000">
                      <a:alpha val="65000"/>
                    </a:srgbClr>
                  </a:innerShdw>
                </a:effectLst>
              </a:rPr>
              <a:t>: </a:t>
            </a:r>
            <a:r>
              <a:rPr lang="en-US" sz="2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t>
            </a:r>
            <a:r>
              <a:rPr lang="en-US"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2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i,j</a:t>
            </a:r>
            <a:r>
              <a:rPr lang="en-US"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 (|M[</a:t>
            </a:r>
            <a:r>
              <a:rPr lang="en-US" sz="2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a:t>
            </a:r>
            <a:r>
              <a:rPr lang="en-US"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 </a:t>
            </a:r>
            <a:r>
              <a:rPr lang="en-US" sz="2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M[j]|) </a:t>
            </a:r>
            <a:endParaRPr lang="en-US" sz="2600" dirty="0"/>
          </a:p>
        </p:txBody>
      </p:sp>
      <p:pic>
        <p:nvPicPr>
          <p:cNvPr id="8" name="Picture 7" descr="Screen Shot 2017-10-08 at 2.13.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46" y="1981200"/>
            <a:ext cx="3525933" cy="3429000"/>
          </a:xfrm>
          <a:prstGeom prst="rect">
            <a:avLst/>
          </a:prstGeom>
        </p:spPr>
      </p:pic>
      <p:pic>
        <p:nvPicPr>
          <p:cNvPr id="3" name="Picture 2" descr="Screen Shot 2017-10-08 at 2.18.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1" y="2057400"/>
            <a:ext cx="3581400" cy="3384485"/>
          </a:xfrm>
          <a:prstGeom prst="rect">
            <a:avLst/>
          </a:prstGeom>
        </p:spPr>
      </p:pic>
    </p:spTree>
    <p:extLst>
      <p:ext uri="{BB962C8B-B14F-4D97-AF65-F5344CB8AC3E}">
        <p14:creationId xmlns:p14="http://schemas.microsoft.com/office/powerpoint/2010/main" val="12521772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3651</TotalTime>
  <Words>1513</Words>
  <Application>Microsoft Macintosh PowerPoint</Application>
  <PresentationFormat>On-screen Show (4:3)</PresentationFormat>
  <Paragraphs>254</Paragraphs>
  <Slides>47</Slides>
  <Notes>8</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0" baseType="lpstr">
      <vt:lpstr>Office Theme</vt:lpstr>
      <vt:lpstr>Document</vt:lpstr>
      <vt:lpstr>Equation</vt:lpstr>
      <vt:lpstr>PowerPoint Presentation</vt:lpstr>
      <vt:lpstr>Outline</vt:lpstr>
      <vt:lpstr>PowerPoint Presentation</vt:lpstr>
      <vt:lpstr>PowerPoint Presentation</vt:lpstr>
      <vt:lpstr>Long-range Gene Regulation in Human</vt:lpstr>
      <vt:lpstr>Chromosomal Conformation Capturing: Hi-C Technique</vt:lpstr>
      <vt:lpstr>Genomic Spatial Interaction (Contact) Data</vt:lpstr>
      <vt:lpstr>Chromosomal Contact Map</vt:lpstr>
      <vt:lpstr>Contact Normalization</vt:lpstr>
      <vt:lpstr>Topologically Associated Domain</vt:lpstr>
      <vt:lpstr>3D Genome Modeling</vt:lpstr>
      <vt:lpstr>3D Genome Structure Modeling </vt:lpstr>
      <vt:lpstr>I. Distance-Based Approach</vt:lpstr>
      <vt:lpstr>Problem of Traditional Objective Functions</vt:lpstr>
      <vt:lpstr>Deriving Soft Constraints by Lorentzian Function</vt:lpstr>
      <vt:lpstr>Objective Function</vt:lpstr>
      <vt:lpstr>Large-Scale Gradient Ascent Optimization</vt:lpstr>
      <vt:lpstr>PowerPoint Presentation</vt:lpstr>
      <vt:lpstr>Correlation between Reconstructed Distances and True Distances on the Synthetic Data of Yeast</vt:lpstr>
      <vt:lpstr>Root Mean Square Error between Reconstructed Distances and True Distances</vt:lpstr>
      <vt:lpstr>Real Hi-C Data</vt:lpstr>
      <vt:lpstr>Quality of Chromosome Models</vt:lpstr>
      <vt:lpstr>Are Models at Different Resolutions Similar ?</vt:lpstr>
      <vt:lpstr>Distance Verification with FISH Data</vt:lpstr>
      <vt:lpstr>Loop Realization</vt:lpstr>
      <vt:lpstr>3D Genome Model</vt:lpstr>
      <vt:lpstr>Location of Gene-Rich Small Chromosomes</vt:lpstr>
      <vt:lpstr>Telomere – Centromere Feature</vt:lpstr>
      <vt:lpstr>II. Contact-Based 3D Genome Modeling</vt:lpstr>
      <vt:lpstr>Scoring Function for Genome Optimization</vt:lpstr>
      <vt:lpstr>Modeling of 3D Genome</vt:lpstr>
      <vt:lpstr>Two-Compartment (Euchromatin- Heterochromatin) Partition</vt:lpstr>
      <vt:lpstr>Center – Periphery Architecture and Dynamic Inter-chromosomal Interactions </vt:lpstr>
      <vt:lpstr>Enriched Telomere and Centromere Inter-Chromosomal Interactions </vt:lpstr>
      <vt:lpstr>III. High-Resolution Modeling</vt:lpstr>
      <vt:lpstr>A Hierarchical Modeling Algorithm</vt:lpstr>
      <vt:lpstr>A High-Resolution Model at 5KB</vt:lpstr>
      <vt:lpstr>Applications of 3D Genome Modeling</vt:lpstr>
      <vt:lpstr>I. GMOL Multi-scale Genome  Visualization &amp; Omics Data  Integration</vt:lpstr>
      <vt:lpstr>II. Chromosome Translocation (ALL B-Cell)</vt:lpstr>
      <vt:lpstr>Cancer Causing Chromosome Translocation</vt:lpstr>
      <vt:lpstr>III. Gene, Transcription Factor Binding Site, &amp; Enhancer Interaction Network</vt:lpstr>
      <vt:lpstr>IV. Spatial Proximity Correlates with Gene Function Similarity</vt:lpstr>
      <vt:lpstr>V. Genome Structural Variability and Differential Methylation in Cancers</vt:lpstr>
      <vt:lpstr>VI. 3D Volumes of TADs in Different Cell Types</vt:lpstr>
      <vt:lpstr>Open Source Bioinformatics Tools</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jianlin.cheng</dc:creator>
  <cp:lastModifiedBy>Jianlin Cheng</cp:lastModifiedBy>
  <cp:revision>1401</cp:revision>
  <dcterms:created xsi:type="dcterms:W3CDTF">2012-03-09T15:47:34Z</dcterms:created>
  <dcterms:modified xsi:type="dcterms:W3CDTF">2017-10-09T10:17:18Z</dcterms:modified>
</cp:coreProperties>
</file>