
<file path=[Content_Types].xml><?xml version="1.0" encoding="utf-8"?>
<Types xmlns="http://schemas.openxmlformats.org/package/2006/content-types">
  <Default Extension="xml" ContentType="application/xml"/>
  <Default Extension="wmf" ContentType="image/x-wmf"/>
  <Default Extension="wmv" ContentType="video/unknown"/>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Microsoft_Equation1.bin" ContentType="application/vnd.openxmlformats-officedocument.oleObject"/>
  <Override PartName="/ppt/embeddings/Microsoft_Equation2.bin" ContentType="application/vnd.openxmlformats-officedocument.oleObject"/>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453" r:id="rId3"/>
    <p:sldId id="448" r:id="rId4"/>
    <p:sldId id="452" r:id="rId5"/>
    <p:sldId id="485" r:id="rId6"/>
    <p:sldId id="449" r:id="rId7"/>
    <p:sldId id="456" r:id="rId8"/>
    <p:sldId id="446" r:id="rId9"/>
    <p:sldId id="454" r:id="rId10"/>
    <p:sldId id="447" r:id="rId11"/>
    <p:sldId id="457" r:id="rId12"/>
    <p:sldId id="459" r:id="rId13"/>
    <p:sldId id="465" r:id="rId14"/>
    <p:sldId id="466" r:id="rId15"/>
    <p:sldId id="486" r:id="rId16"/>
    <p:sldId id="461" r:id="rId17"/>
    <p:sldId id="462" r:id="rId18"/>
    <p:sldId id="463" r:id="rId19"/>
    <p:sldId id="464" r:id="rId20"/>
    <p:sldId id="468" r:id="rId21"/>
    <p:sldId id="472" r:id="rId22"/>
    <p:sldId id="474" r:id="rId23"/>
    <p:sldId id="488" r:id="rId24"/>
    <p:sldId id="432" r:id="rId25"/>
    <p:sldId id="480" r:id="rId26"/>
    <p:sldId id="476" r:id="rId27"/>
    <p:sldId id="433" r:id="rId28"/>
    <p:sldId id="477" r:id="rId29"/>
    <p:sldId id="434" r:id="rId30"/>
    <p:sldId id="399" r:id="rId31"/>
    <p:sldId id="483" r:id="rId32"/>
    <p:sldId id="484" r:id="rId33"/>
    <p:sldId id="439" r:id="rId34"/>
    <p:sldId id="478" r:id="rId35"/>
    <p:sldId id="481" r:id="rId36"/>
    <p:sldId id="440" r:id="rId37"/>
    <p:sldId id="487"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FF9"/>
    <a:srgbClr val="2311F2"/>
    <a:srgbClr val="F22E4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37" d="100"/>
          <a:sy n="137" d="100"/>
        </p:scale>
        <p:origin x="-143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FDE9BED6-8421-194C-8246-C770A4111A9F}" type="datetimeFigureOut">
              <a:rPr lang="en-US"/>
              <a:pPr>
                <a:defRPr/>
              </a:pPr>
              <a:t>9/25/14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68339F6B-EC33-5548-B66A-C94173740F7D}" type="slidenum">
              <a:rPr lang="en-US"/>
              <a:pPr>
                <a:defRPr/>
              </a:pPr>
              <a:t>‹#›</a:t>
            </a:fld>
            <a:endParaRPr lang="en-US"/>
          </a:p>
        </p:txBody>
      </p:sp>
    </p:spTree>
    <p:extLst>
      <p:ext uri="{BB962C8B-B14F-4D97-AF65-F5344CB8AC3E}">
        <p14:creationId xmlns:p14="http://schemas.microsoft.com/office/powerpoint/2010/main" val="25848982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76883A-7B2B-C24C-B979-665DA6E70087}" type="slidenum">
              <a:rPr lang="en-US" sz="1200">
                <a:latin typeface="Calibri" charset="0"/>
              </a:rPr>
              <a:pPr eaLnBrk="1" hangingPunct="1"/>
              <a:t>1</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EC337C-BFDA-EA4A-A835-A97C82EDA375}" type="slidenum">
              <a:rPr lang="en-US" sz="1200">
                <a:latin typeface="Times New Roman" charset="0"/>
              </a:rPr>
              <a:pPr/>
              <a:t>22</a:t>
            </a:fld>
            <a:endParaRPr lang="en-US" sz="1200">
              <a:latin typeface="Times New Roman" charset="0"/>
            </a:endParaRPr>
          </a:p>
        </p:txBody>
      </p:sp>
      <p:sp>
        <p:nvSpPr>
          <p:cNvPr id="38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We consider each region of genome as a bead and the entire genome is a string of beads. Then we place those beads in 3D such that the distances between beads are consistent with the 2D contact map.</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478868-C3E5-2141-850B-408E4C123B76}" type="slidenum">
              <a:rPr lang="en-US" sz="1200">
                <a:latin typeface="Calibri" charset="0"/>
              </a:rPr>
              <a:pPr eaLnBrk="1" hangingPunct="1"/>
              <a:t>26</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Contact Filtering: Contact filtering was applied to predicted DNcon contacts. Contacts were divided into Long Range (LR), Short Range (SR), and Medium Range (MR). From each of these groups top contacts were selected to make the top 0.4L contacts. </a:t>
            </a:r>
          </a:p>
          <a:p>
            <a:endParaRPr lang="en-US">
              <a:latin typeface="Calibri" charset="0"/>
            </a:endParaRPr>
          </a:p>
          <a:p>
            <a:r>
              <a:rPr lang="en-US">
                <a:latin typeface="Calibri" charset="0"/>
              </a:rPr>
              <a:t>The grey structure with red lines shows the predicted structure and the contacts used to fold the structure.</a:t>
            </a: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733AA2-B327-AF4B-A8AE-A8BD91297D45}" type="slidenum">
              <a:rPr lang="en-US" sz="1200">
                <a:latin typeface="Calibri" charset="0"/>
              </a:rPr>
              <a:pPr eaLnBrk="1" hangingPunct="1"/>
              <a:t>35</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045817-3575-F349-BD76-EBE9328F6374}" type="slidenum">
              <a:rPr lang="en-US" sz="1200">
                <a:latin typeface="Calibri" charset="0"/>
              </a:rPr>
              <a:pPr eaLnBrk="1" hangingPunct="1"/>
              <a:t>37</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7045095-34AF-0D43-B058-397F84AD7B46}" type="datetimeFigureOut">
              <a:rPr lang="en-US"/>
              <a:pPr>
                <a:defRPr/>
              </a:pPr>
              <a:t>9/25/14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95B2DD-72A6-7E4C-A5B5-92E340BFF7F7}" type="slidenum">
              <a:rPr lang="en-US"/>
              <a:pPr>
                <a:defRPr/>
              </a:pPr>
              <a:t>‹#›</a:t>
            </a:fld>
            <a:endParaRPr lang="en-US"/>
          </a:p>
        </p:txBody>
      </p:sp>
    </p:spTree>
    <p:extLst>
      <p:ext uri="{BB962C8B-B14F-4D97-AF65-F5344CB8AC3E}">
        <p14:creationId xmlns:p14="http://schemas.microsoft.com/office/powerpoint/2010/main" val="3567647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5052A15-8785-394E-8718-435E8E02C9D6}" type="datetimeFigureOut">
              <a:rPr lang="en-US"/>
              <a:pPr>
                <a:defRPr/>
              </a:pPr>
              <a:t>9/25/14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4F53A1-2BBB-954B-9C25-90AA5E24434D}" type="slidenum">
              <a:rPr lang="en-US"/>
              <a:pPr>
                <a:defRPr/>
              </a:pPr>
              <a:t>‹#›</a:t>
            </a:fld>
            <a:endParaRPr lang="en-US"/>
          </a:p>
        </p:txBody>
      </p:sp>
    </p:spTree>
    <p:extLst>
      <p:ext uri="{BB962C8B-B14F-4D97-AF65-F5344CB8AC3E}">
        <p14:creationId xmlns:p14="http://schemas.microsoft.com/office/powerpoint/2010/main" val="326458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377F67-3B59-8343-8166-9E7E9975B627}" type="datetimeFigureOut">
              <a:rPr lang="en-US"/>
              <a:pPr>
                <a:defRPr/>
              </a:pPr>
              <a:t>9/25/14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4596E8-501F-DC47-A77B-9B76EA036F07}" type="slidenum">
              <a:rPr lang="en-US"/>
              <a:pPr>
                <a:defRPr/>
              </a:pPr>
              <a:t>‹#›</a:t>
            </a:fld>
            <a:endParaRPr lang="en-US"/>
          </a:p>
        </p:txBody>
      </p:sp>
    </p:spTree>
    <p:extLst>
      <p:ext uri="{BB962C8B-B14F-4D97-AF65-F5344CB8AC3E}">
        <p14:creationId xmlns:p14="http://schemas.microsoft.com/office/powerpoint/2010/main" val="2678865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680548B-BDDF-2A4C-9220-3B7C65BF4EF7}" type="slidenum">
              <a:rPr lang="en-US"/>
              <a:pPr>
                <a:defRPr/>
              </a:pPr>
              <a:t>‹#›</a:t>
            </a:fld>
            <a:endParaRPr lang="en-US"/>
          </a:p>
        </p:txBody>
      </p:sp>
    </p:spTree>
    <p:extLst>
      <p:ext uri="{BB962C8B-B14F-4D97-AF65-F5344CB8AC3E}">
        <p14:creationId xmlns:p14="http://schemas.microsoft.com/office/powerpoint/2010/main" val="892747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F0941C-BD8E-A140-87DA-ACAF50A8B299}" type="datetimeFigureOut">
              <a:rPr lang="en-US"/>
              <a:pPr>
                <a:defRPr/>
              </a:pPr>
              <a:t>9/25/14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27259F-BE85-1A4B-B582-9840B936AB0E}" type="slidenum">
              <a:rPr lang="en-US"/>
              <a:pPr>
                <a:defRPr/>
              </a:pPr>
              <a:t>‹#›</a:t>
            </a:fld>
            <a:endParaRPr lang="en-US"/>
          </a:p>
        </p:txBody>
      </p:sp>
    </p:spTree>
    <p:extLst>
      <p:ext uri="{BB962C8B-B14F-4D97-AF65-F5344CB8AC3E}">
        <p14:creationId xmlns:p14="http://schemas.microsoft.com/office/powerpoint/2010/main" val="790828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5DA381C-1FFC-1647-8903-60947C920326}" type="datetimeFigureOut">
              <a:rPr lang="en-US"/>
              <a:pPr>
                <a:defRPr/>
              </a:pPr>
              <a:t>9/25/14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12F157-6C9E-0048-B591-E4E30AFEB596}" type="slidenum">
              <a:rPr lang="en-US"/>
              <a:pPr>
                <a:defRPr/>
              </a:pPr>
              <a:t>‹#›</a:t>
            </a:fld>
            <a:endParaRPr lang="en-US"/>
          </a:p>
        </p:txBody>
      </p:sp>
    </p:spTree>
    <p:extLst>
      <p:ext uri="{BB962C8B-B14F-4D97-AF65-F5344CB8AC3E}">
        <p14:creationId xmlns:p14="http://schemas.microsoft.com/office/powerpoint/2010/main" val="3026333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AE724E1-3208-2147-BB48-0204D67C5595}" type="datetimeFigureOut">
              <a:rPr lang="en-US"/>
              <a:pPr>
                <a:defRPr/>
              </a:pPr>
              <a:t>9/25/14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86402C-FDFE-EB42-9FEF-05BA615EF935}" type="slidenum">
              <a:rPr lang="en-US"/>
              <a:pPr>
                <a:defRPr/>
              </a:pPr>
              <a:t>‹#›</a:t>
            </a:fld>
            <a:endParaRPr lang="en-US"/>
          </a:p>
        </p:txBody>
      </p:sp>
    </p:spTree>
    <p:extLst>
      <p:ext uri="{BB962C8B-B14F-4D97-AF65-F5344CB8AC3E}">
        <p14:creationId xmlns:p14="http://schemas.microsoft.com/office/powerpoint/2010/main" val="2603637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ACDCF29-A8D3-1345-84BD-7AF6B48FC144}" type="datetimeFigureOut">
              <a:rPr lang="en-US"/>
              <a:pPr>
                <a:defRPr/>
              </a:pPr>
              <a:t>9/25/14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DDB2AD5-5A80-D84E-870F-383D1D649619}" type="slidenum">
              <a:rPr lang="en-US"/>
              <a:pPr>
                <a:defRPr/>
              </a:pPr>
              <a:t>‹#›</a:t>
            </a:fld>
            <a:endParaRPr lang="en-US"/>
          </a:p>
        </p:txBody>
      </p:sp>
    </p:spTree>
    <p:extLst>
      <p:ext uri="{BB962C8B-B14F-4D97-AF65-F5344CB8AC3E}">
        <p14:creationId xmlns:p14="http://schemas.microsoft.com/office/powerpoint/2010/main" val="2122474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F9F360E-54D7-2343-A3A7-2A1708E10AFB}" type="datetimeFigureOut">
              <a:rPr lang="en-US"/>
              <a:pPr>
                <a:defRPr/>
              </a:pPr>
              <a:t>9/25/14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56D54B2-202C-8542-97D1-546576D9E5F3}" type="slidenum">
              <a:rPr lang="en-US"/>
              <a:pPr>
                <a:defRPr/>
              </a:pPr>
              <a:t>‹#›</a:t>
            </a:fld>
            <a:endParaRPr lang="en-US"/>
          </a:p>
        </p:txBody>
      </p:sp>
    </p:spTree>
    <p:extLst>
      <p:ext uri="{BB962C8B-B14F-4D97-AF65-F5344CB8AC3E}">
        <p14:creationId xmlns:p14="http://schemas.microsoft.com/office/powerpoint/2010/main" val="415894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AF26739-30B2-634B-9A1A-A1A59BA312E1}" type="datetimeFigureOut">
              <a:rPr lang="en-US"/>
              <a:pPr>
                <a:defRPr/>
              </a:pPr>
              <a:t>9/25/14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00FF3A0-0333-B247-83C3-543E29033793}" type="slidenum">
              <a:rPr lang="en-US"/>
              <a:pPr>
                <a:defRPr/>
              </a:pPr>
              <a:t>‹#›</a:t>
            </a:fld>
            <a:endParaRPr lang="en-US"/>
          </a:p>
        </p:txBody>
      </p:sp>
    </p:spTree>
    <p:extLst>
      <p:ext uri="{BB962C8B-B14F-4D97-AF65-F5344CB8AC3E}">
        <p14:creationId xmlns:p14="http://schemas.microsoft.com/office/powerpoint/2010/main" val="122830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AB23BFA-8E2B-8A43-9EE0-9C97FFA4D17F}" type="datetimeFigureOut">
              <a:rPr lang="en-US"/>
              <a:pPr>
                <a:defRPr/>
              </a:pPr>
              <a:t>9/25/14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D50034-0AD3-7D4D-90E5-1F8C757AEAF9}" type="slidenum">
              <a:rPr lang="en-US"/>
              <a:pPr>
                <a:defRPr/>
              </a:pPr>
              <a:t>‹#›</a:t>
            </a:fld>
            <a:endParaRPr lang="en-US"/>
          </a:p>
        </p:txBody>
      </p:sp>
    </p:spTree>
    <p:extLst>
      <p:ext uri="{BB962C8B-B14F-4D97-AF65-F5344CB8AC3E}">
        <p14:creationId xmlns:p14="http://schemas.microsoft.com/office/powerpoint/2010/main" val="1496194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F2DAEBF-597A-E440-BBCD-FC533DF30644}" type="datetimeFigureOut">
              <a:rPr lang="en-US"/>
              <a:pPr>
                <a:defRPr/>
              </a:pPr>
              <a:t>9/25/14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E473F00-09E7-C043-9F3B-03514314D04B}" type="slidenum">
              <a:rPr lang="en-US"/>
              <a:pPr>
                <a:defRPr/>
              </a:pPr>
              <a:t>‹#›</a:t>
            </a:fld>
            <a:endParaRPr lang="en-US"/>
          </a:p>
        </p:txBody>
      </p:sp>
    </p:spTree>
    <p:extLst>
      <p:ext uri="{BB962C8B-B14F-4D97-AF65-F5344CB8AC3E}">
        <p14:creationId xmlns:p14="http://schemas.microsoft.com/office/powerpoint/2010/main" val="9383557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512F5396-4B29-3B4B-A853-B572456D0B5F}" type="datetimeFigureOut">
              <a:rPr lang="en-US"/>
              <a:pPr>
                <a:defRPr/>
              </a:pPr>
              <a:t>9/25/14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BA687D73-E2A3-6340-8398-FDAD1EDA8E1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5.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oleObject" Target="../embeddings/Microsoft_Equation2.bin"/><Relationship Id="rId5" Type="http://schemas.openxmlformats.org/officeDocument/2006/relationships/image" Target="../media/image32.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5.xml"/><Relationship Id="rId2"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5.xml"/><Relationship Id="rId2"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5.xml"/><Relationship Id="rId2"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oleObject" Target="../embeddings/oleObject2.bin"/><Relationship Id="rId6" Type="http://schemas.openxmlformats.org/officeDocument/2006/relationships/image" Target="../media/image44.wmf"/><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7.png"/><Relationship Id="rId1" Type="http://schemas.microsoft.com/office/2007/relationships/media" Target="../media/media1.wmv"/><Relationship Id="rId2" Type="http://schemas.openxmlformats.org/officeDocument/2006/relationships/video" Target="../media/media1.wmv"/></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54.png"/><Relationship Id="rId6"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oleObject" Target="../embeddings/Microsoft_Equation1.bin"/><Relationship Id="rId5" Type="http://schemas.openxmlformats.org/officeDocument/2006/relationships/image" Target="../media/image1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76200" y="76200"/>
            <a:ext cx="8991600" cy="1927225"/>
          </a:xfrm>
          <a:extLst/>
        </p:spPr>
        <p:txBody>
          <a:bodyPr/>
          <a:lstStyle/>
          <a:p>
            <a:pPr eaLnBrk="1" hangingPunct="1">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Deep Learning and its Application to Protein Structure Prediction</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5362" name="Subtitle 2"/>
          <p:cNvSpPr>
            <a:spLocks noGrp="1"/>
          </p:cNvSpPr>
          <p:nvPr>
            <p:ph type="subTitle" idx="1"/>
          </p:nvPr>
        </p:nvSpPr>
        <p:spPr>
          <a:xfrm>
            <a:off x="1066800" y="4343400"/>
            <a:ext cx="7010400" cy="2743200"/>
          </a:xfrm>
        </p:spPr>
        <p:txBody>
          <a:bodyPr/>
          <a:lstStyle/>
          <a:p>
            <a:pPr eaLnBrk="1" hangingPunct="1"/>
            <a:r>
              <a:rPr lang="en-US" sz="3600" b="1" dirty="0">
                <a:solidFill>
                  <a:schemeClr val="tx1"/>
                </a:solidFill>
                <a:latin typeface="Calibri" charset="0"/>
              </a:rPr>
              <a:t>Jianlin Jack </a:t>
            </a:r>
            <a:r>
              <a:rPr lang="en-US" sz="3600" b="1" dirty="0" smtClean="0">
                <a:solidFill>
                  <a:schemeClr val="tx1"/>
                </a:solidFill>
                <a:latin typeface="Calibri" charset="0"/>
              </a:rPr>
              <a:t>Cheng</a:t>
            </a:r>
            <a:endParaRPr lang="en-US" sz="3600" b="1" dirty="0">
              <a:solidFill>
                <a:schemeClr val="tx1"/>
              </a:solidFill>
              <a:latin typeface="Calibri" charset="0"/>
            </a:endParaRPr>
          </a:p>
          <a:p>
            <a:pPr eaLnBrk="1" hangingPunct="1"/>
            <a:r>
              <a:rPr lang="en-US" b="1" dirty="0">
                <a:solidFill>
                  <a:schemeClr val="tx1"/>
                </a:solidFill>
                <a:latin typeface="Calibri" charset="0"/>
              </a:rPr>
              <a:t>University of Missouri, Columbia, </a:t>
            </a:r>
            <a:r>
              <a:rPr lang="en-US" b="1" dirty="0" smtClean="0">
                <a:solidFill>
                  <a:schemeClr val="tx1"/>
                </a:solidFill>
                <a:latin typeface="Calibri" charset="0"/>
              </a:rPr>
              <a:t>USA</a:t>
            </a:r>
          </a:p>
          <a:p>
            <a:pPr eaLnBrk="1" hangingPunct="1"/>
            <a:r>
              <a:rPr lang="en-US" b="1" dirty="0" smtClean="0">
                <a:solidFill>
                  <a:schemeClr val="tx1"/>
                </a:solidFill>
                <a:latin typeface="Calibri" charset="0"/>
              </a:rPr>
              <a:t>2014</a:t>
            </a:r>
            <a:endParaRPr lang="en-US" b="1" dirty="0">
              <a:solidFill>
                <a:schemeClr val="tx1"/>
              </a:solidFill>
              <a:latin typeface="Calibri" charset="0"/>
            </a:endParaRPr>
          </a:p>
          <a:p>
            <a:pPr eaLnBrk="1" hangingPunct="1"/>
            <a:endParaRPr lang="en-US" b="1" dirty="0">
              <a:solidFill>
                <a:schemeClr val="tx1"/>
              </a:solidFill>
              <a:latin typeface="Calibri" charset="0"/>
            </a:endParaRPr>
          </a:p>
          <a:p>
            <a:pPr eaLnBrk="1" hangingPunct="1"/>
            <a:endParaRPr lang="en-US" b="1" dirty="0">
              <a:solidFill>
                <a:schemeClr val="tx1"/>
              </a:solidFill>
              <a:latin typeface="Calibri" charset="0"/>
            </a:endParaRPr>
          </a:p>
        </p:txBody>
      </p:sp>
      <p:pic>
        <p:nvPicPr>
          <p:cNvPr id="15363" name="Picture 4" descr="Screen Shot 2013-05-13 at 2.31.1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209800"/>
            <a:ext cx="175260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descr="Screen Shot 2013-05-13 at 2.55.4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981200"/>
            <a:ext cx="16002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133600"/>
            <a:ext cx="14763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73100"/>
            <a:ext cx="91440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Box 1"/>
          <p:cNvSpPr txBox="1">
            <a:spLocks noChangeArrowheads="1"/>
          </p:cNvSpPr>
          <p:nvPr/>
        </p:nvSpPr>
        <p:spPr bwMode="auto">
          <a:xfrm>
            <a:off x="1447800" y="76200"/>
            <a:ext cx="67516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Learning Representation First</a:t>
            </a:r>
          </a:p>
        </p:txBody>
      </p:sp>
      <p:sp>
        <p:nvSpPr>
          <p:cNvPr id="4" name="Rectangle 3"/>
          <p:cNvSpPr/>
          <p:nvPr/>
        </p:nvSpPr>
        <p:spPr>
          <a:xfrm>
            <a:off x="5907102" y="6428601"/>
            <a:ext cx="3084498" cy="276999"/>
          </a:xfrm>
          <a:prstGeom prst="rect">
            <a:avLst/>
          </a:prstGeom>
        </p:spPr>
        <p:txBody>
          <a:bodyPr wrap="none">
            <a:spAutoFit/>
          </a:bodyPr>
          <a:lstStyle/>
          <a:p>
            <a:r>
              <a:rPr lang="en-US" sz="1200" dirty="0"/>
              <a:t>http://</a:t>
            </a:r>
            <a:r>
              <a:rPr lang="en-US" sz="1200" dirty="0" err="1"/>
              <a:t>theanalyticsstore.com</a:t>
            </a:r>
            <a:r>
              <a:rPr lang="en-US" sz="1200" dirty="0"/>
              <a:t>/deep-learning/</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219200" y="0"/>
            <a:ext cx="8229600" cy="1143000"/>
          </a:xfrm>
          <a:extLst/>
        </p:spPr>
        <p:txBody>
          <a:bodyPr/>
          <a:lstStyle/>
          <a:p>
            <a:pPr algn="l">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Training a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Deep Network</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26626" name="Group 91"/>
          <p:cNvGrpSpPr>
            <a:grpSpLocks/>
          </p:cNvGrpSpPr>
          <p:nvPr/>
        </p:nvGrpSpPr>
        <p:grpSpPr bwMode="auto">
          <a:xfrm>
            <a:off x="609600" y="1600200"/>
            <a:ext cx="3352800" cy="4038600"/>
            <a:chOff x="1273173" y="2438400"/>
            <a:chExt cx="2316693" cy="2404393"/>
          </a:xfrm>
        </p:grpSpPr>
        <p:grpSp>
          <p:nvGrpSpPr>
            <p:cNvPr id="26629" name="Group 63"/>
            <p:cNvGrpSpPr>
              <a:grpSpLocks/>
            </p:cNvGrpSpPr>
            <p:nvPr/>
          </p:nvGrpSpPr>
          <p:grpSpPr bwMode="auto">
            <a:xfrm>
              <a:off x="1273173" y="2647950"/>
              <a:ext cx="2316693" cy="2194843"/>
              <a:chOff x="1905000" y="1143000"/>
              <a:chExt cx="1684868" cy="1596249"/>
            </a:xfrm>
          </p:grpSpPr>
          <p:grpSp>
            <p:nvGrpSpPr>
              <p:cNvPr id="26631" name="Group 133"/>
              <p:cNvGrpSpPr>
                <a:grpSpLocks/>
              </p:cNvGrpSpPr>
              <p:nvPr/>
            </p:nvGrpSpPr>
            <p:grpSpPr bwMode="auto">
              <a:xfrm flipV="1">
                <a:off x="1905000" y="1295400"/>
                <a:ext cx="1066800" cy="1443849"/>
                <a:chOff x="1066800" y="1299351"/>
                <a:chExt cx="1066800" cy="1443849"/>
              </a:xfrm>
            </p:grpSpPr>
            <p:grpSp>
              <p:nvGrpSpPr>
                <p:cNvPr id="26636" name="Group 25"/>
                <p:cNvGrpSpPr>
                  <a:grpSpLocks/>
                </p:cNvGrpSpPr>
                <p:nvPr/>
              </p:nvGrpSpPr>
              <p:grpSpPr bwMode="auto">
                <a:xfrm>
                  <a:off x="1219200" y="1631860"/>
                  <a:ext cx="762000" cy="307777"/>
                  <a:chOff x="1295400" y="1631860"/>
                  <a:chExt cx="762000" cy="307777"/>
                </a:xfrm>
              </p:grpSpPr>
              <p:grpSp>
                <p:nvGrpSpPr>
                  <p:cNvPr id="26683" name="Group 13"/>
                  <p:cNvGrpSpPr>
                    <a:grpSpLocks/>
                  </p:cNvGrpSpPr>
                  <p:nvPr/>
                </p:nvGrpSpPr>
                <p:grpSpPr bwMode="auto">
                  <a:xfrm>
                    <a:off x="1295400" y="1752600"/>
                    <a:ext cx="762000" cy="152400"/>
                    <a:chOff x="1295400" y="1828800"/>
                    <a:chExt cx="762000" cy="152400"/>
                  </a:xfrm>
                </p:grpSpPr>
                <p:sp>
                  <p:nvSpPr>
                    <p:cNvPr id="56" name="Oval 9"/>
                    <p:cNvSpPr/>
                    <p:nvPr/>
                  </p:nvSpPr>
                  <p:spPr>
                    <a:xfrm>
                      <a:off x="1295372"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7" name="Oval 10"/>
                    <p:cNvSpPr/>
                    <p:nvPr/>
                  </p:nvSpPr>
                  <p:spPr>
                    <a:xfrm>
                      <a:off x="1447744"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8" name="Oval 11"/>
                    <p:cNvSpPr/>
                    <p:nvPr/>
                  </p:nvSpPr>
                  <p:spPr>
                    <a:xfrm>
                      <a:off x="1752488"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9" name="Oval 12"/>
                    <p:cNvSpPr/>
                    <p:nvPr/>
                  </p:nvSpPr>
                  <p:spPr>
                    <a:xfrm>
                      <a:off x="1904860"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26684" name="TextBox 54"/>
                  <p:cNvSpPr txBox="1">
                    <a:spLocks noChangeArrowheads="1"/>
                  </p:cNvSpPr>
                  <p:nvPr/>
                </p:nvSpPr>
                <p:spPr bwMode="auto">
                  <a:xfrm>
                    <a:off x="1491673" y="1631860"/>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26637" name="Group 28"/>
                <p:cNvGrpSpPr>
                  <a:grpSpLocks/>
                </p:cNvGrpSpPr>
                <p:nvPr/>
              </p:nvGrpSpPr>
              <p:grpSpPr bwMode="auto">
                <a:xfrm>
                  <a:off x="1066800" y="1299351"/>
                  <a:ext cx="1066800" cy="307776"/>
                  <a:chOff x="1066800" y="1299351"/>
                  <a:chExt cx="1066800" cy="307776"/>
                </a:xfrm>
              </p:grpSpPr>
              <p:grpSp>
                <p:nvGrpSpPr>
                  <p:cNvPr id="26675" name="Group 27"/>
                  <p:cNvGrpSpPr>
                    <a:grpSpLocks/>
                  </p:cNvGrpSpPr>
                  <p:nvPr/>
                </p:nvGrpSpPr>
                <p:grpSpPr bwMode="auto">
                  <a:xfrm>
                    <a:off x="1066800" y="1371600"/>
                    <a:ext cx="1066800" cy="152400"/>
                    <a:chOff x="1066800" y="1371600"/>
                    <a:chExt cx="1066800" cy="152400"/>
                  </a:xfrm>
                </p:grpSpPr>
                <p:sp>
                  <p:nvSpPr>
                    <p:cNvPr id="48" name="Oval 3"/>
                    <p:cNvSpPr/>
                    <p:nvPr/>
                  </p:nvSpPr>
                  <p:spPr>
                    <a:xfrm>
                      <a:off x="1066800"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9" name="Oval 4"/>
                    <p:cNvSpPr/>
                    <p:nvPr/>
                  </p:nvSpPr>
                  <p:spPr>
                    <a:xfrm>
                      <a:off x="1219172"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0" name="Oval 5"/>
                    <p:cNvSpPr/>
                    <p:nvPr/>
                  </p:nvSpPr>
                  <p:spPr>
                    <a:xfrm>
                      <a:off x="1371544"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1" name="Oval 6"/>
                    <p:cNvSpPr/>
                    <p:nvPr/>
                  </p:nvSpPr>
                  <p:spPr>
                    <a:xfrm>
                      <a:off x="1523916"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2" name="Oval 7"/>
                    <p:cNvSpPr/>
                    <p:nvPr/>
                  </p:nvSpPr>
                  <p:spPr>
                    <a:xfrm>
                      <a:off x="1828660"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3" name="Oval 8"/>
                    <p:cNvSpPr/>
                    <p:nvPr/>
                  </p:nvSpPr>
                  <p:spPr>
                    <a:xfrm>
                      <a:off x="1981032"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26676" name="TextBox 46"/>
                  <p:cNvSpPr txBox="1">
                    <a:spLocks noChangeArrowheads="1"/>
                  </p:cNvSpPr>
                  <p:nvPr/>
                </p:nvSpPr>
                <p:spPr bwMode="auto">
                  <a:xfrm>
                    <a:off x="1554019" y="1299351"/>
                    <a:ext cx="30480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26638" name="Group 29"/>
                <p:cNvGrpSpPr>
                  <a:grpSpLocks/>
                </p:cNvGrpSpPr>
                <p:nvPr/>
              </p:nvGrpSpPr>
              <p:grpSpPr bwMode="auto">
                <a:xfrm>
                  <a:off x="1219200" y="1972762"/>
                  <a:ext cx="762000" cy="223838"/>
                  <a:chOff x="1295400" y="1682607"/>
                  <a:chExt cx="762000" cy="223838"/>
                </a:xfrm>
              </p:grpSpPr>
              <p:grpSp>
                <p:nvGrpSpPr>
                  <p:cNvPr id="26669" name="Group 13"/>
                  <p:cNvGrpSpPr>
                    <a:grpSpLocks/>
                  </p:cNvGrpSpPr>
                  <p:nvPr/>
                </p:nvGrpSpPr>
                <p:grpSpPr bwMode="auto">
                  <a:xfrm>
                    <a:off x="1295400" y="1752600"/>
                    <a:ext cx="762000" cy="152400"/>
                    <a:chOff x="1295400" y="1828800"/>
                    <a:chExt cx="762000" cy="152400"/>
                  </a:xfrm>
                </p:grpSpPr>
                <p:sp>
                  <p:nvSpPr>
                    <p:cNvPr id="42" name="Oval 41"/>
                    <p:cNvSpPr/>
                    <p:nvPr/>
                  </p:nvSpPr>
                  <p:spPr>
                    <a:xfrm>
                      <a:off x="1295372"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3" name="Oval 42"/>
                    <p:cNvSpPr/>
                    <p:nvPr/>
                  </p:nvSpPr>
                  <p:spPr>
                    <a:xfrm>
                      <a:off x="1447744"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4" name="Oval 43"/>
                    <p:cNvSpPr/>
                    <p:nvPr/>
                  </p:nvSpPr>
                  <p:spPr>
                    <a:xfrm>
                      <a:off x="1752488"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5" name="Oval 35"/>
                    <p:cNvSpPr/>
                    <p:nvPr/>
                  </p:nvSpPr>
                  <p:spPr>
                    <a:xfrm>
                      <a:off x="1904860"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26670" name="TextBox 40"/>
                  <p:cNvSpPr txBox="1">
                    <a:spLocks noChangeArrowheads="1"/>
                  </p:cNvSpPr>
                  <p:nvPr/>
                </p:nvSpPr>
                <p:spPr bwMode="auto">
                  <a:xfrm>
                    <a:off x="1560947" y="1682607"/>
                    <a:ext cx="22167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a:t>
                    </a:r>
                  </a:p>
                </p:txBody>
              </p:sp>
            </p:grpSp>
            <p:grpSp>
              <p:nvGrpSpPr>
                <p:cNvPr id="26639" name="Group 36"/>
                <p:cNvGrpSpPr>
                  <a:grpSpLocks/>
                </p:cNvGrpSpPr>
                <p:nvPr/>
              </p:nvGrpSpPr>
              <p:grpSpPr bwMode="auto">
                <a:xfrm>
                  <a:off x="1219200" y="2347555"/>
                  <a:ext cx="762000" cy="312518"/>
                  <a:chOff x="1295400" y="1752600"/>
                  <a:chExt cx="762000" cy="312518"/>
                </a:xfrm>
              </p:grpSpPr>
              <p:grpSp>
                <p:nvGrpSpPr>
                  <p:cNvPr id="26663" name="Group 13"/>
                  <p:cNvGrpSpPr>
                    <a:grpSpLocks/>
                  </p:cNvGrpSpPr>
                  <p:nvPr/>
                </p:nvGrpSpPr>
                <p:grpSpPr bwMode="auto">
                  <a:xfrm>
                    <a:off x="1295400" y="1752600"/>
                    <a:ext cx="762000" cy="152400"/>
                    <a:chOff x="1295400" y="1828800"/>
                    <a:chExt cx="762000" cy="152400"/>
                  </a:xfrm>
                </p:grpSpPr>
                <p:sp>
                  <p:nvSpPr>
                    <p:cNvPr id="36" name="Oval 35"/>
                    <p:cNvSpPr/>
                    <p:nvPr/>
                  </p:nvSpPr>
                  <p:spPr>
                    <a:xfrm>
                      <a:off x="1295372"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7" name="Oval 36"/>
                    <p:cNvSpPr/>
                    <p:nvPr/>
                  </p:nvSpPr>
                  <p:spPr>
                    <a:xfrm>
                      <a:off x="1447744"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8" name="Oval 41"/>
                    <p:cNvSpPr/>
                    <p:nvPr/>
                  </p:nvSpPr>
                  <p:spPr>
                    <a:xfrm>
                      <a:off x="1752488"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9" name="Oval 38"/>
                    <p:cNvSpPr/>
                    <p:nvPr/>
                  </p:nvSpPr>
                  <p:spPr>
                    <a:xfrm>
                      <a:off x="1904860"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26664" name="TextBox 34"/>
                  <p:cNvSpPr txBox="1">
                    <a:spLocks noChangeArrowheads="1"/>
                  </p:cNvSpPr>
                  <p:nvPr/>
                </p:nvSpPr>
                <p:spPr bwMode="auto">
                  <a:xfrm>
                    <a:off x="1519383" y="1841280"/>
                    <a:ext cx="304800"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a:t>
                    </a:r>
                  </a:p>
                </p:txBody>
              </p:sp>
            </p:grpSp>
            <p:cxnSp>
              <p:nvCxnSpPr>
                <p:cNvPr id="10" name="Straight Connector 9"/>
                <p:cNvCxnSpPr/>
                <p:nvPr/>
              </p:nvCxnSpPr>
              <p:spPr>
                <a:xfrm>
                  <a:off x="1143385" y="1524118"/>
                  <a:ext cx="152372"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57" idx="0"/>
                </p:cNvCxnSpPr>
                <p:nvPr/>
              </p:nvCxnSpPr>
              <p:spPr>
                <a:xfrm>
                  <a:off x="1138598" y="1530992"/>
                  <a:ext cx="309531"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58" idx="0"/>
                </p:cNvCxnSpPr>
                <p:nvPr/>
              </p:nvCxnSpPr>
              <p:spPr>
                <a:xfrm>
                  <a:off x="1138598" y="1530992"/>
                  <a:ext cx="614275"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a:endCxn id="59" idx="0"/>
                </p:cNvCxnSpPr>
                <p:nvPr/>
              </p:nvCxnSpPr>
              <p:spPr>
                <a:xfrm>
                  <a:off x="1143385" y="1524118"/>
                  <a:ext cx="761860"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295757" y="1524118"/>
                  <a:ext cx="761860"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61"/>
                <p:cNvCxnSpPr>
                  <a:stCxn id="53" idx="4"/>
                  <a:endCxn id="57" idx="0"/>
                </p:cNvCxnSpPr>
                <p:nvPr/>
              </p:nvCxnSpPr>
              <p:spPr>
                <a:xfrm flipH="1">
                  <a:off x="1448129" y="1524118"/>
                  <a:ext cx="609488"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64"/>
                <p:cNvCxnSpPr>
                  <a:endCxn id="58" idx="0"/>
                </p:cNvCxnSpPr>
                <p:nvPr/>
              </p:nvCxnSpPr>
              <p:spPr>
                <a:xfrm flipH="1">
                  <a:off x="1752873" y="1530992"/>
                  <a:ext cx="299958"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905245" y="1524118"/>
                  <a:ext cx="152372"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648" name="TextBox 17"/>
                <p:cNvSpPr txBox="1">
                  <a:spLocks noChangeArrowheads="1"/>
                </p:cNvSpPr>
                <p:nvPr/>
              </p:nvSpPr>
              <p:spPr bwMode="auto">
                <a:xfrm>
                  <a:off x="1443183" y="1496291"/>
                  <a:ext cx="304800" cy="20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cxnSp>
              <p:nvCxnSpPr>
                <p:cNvPr id="19" name="Straight Connector 18"/>
                <p:cNvCxnSpPr>
                  <a:endCxn id="42" idx="0"/>
                </p:cNvCxnSpPr>
                <p:nvPr/>
              </p:nvCxnSpPr>
              <p:spPr>
                <a:xfrm flipH="1">
                  <a:off x="1295757" y="1904917"/>
                  <a:ext cx="609488"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59" idx="4"/>
                  <a:endCxn id="43" idx="0"/>
                </p:cNvCxnSpPr>
                <p:nvPr/>
              </p:nvCxnSpPr>
              <p:spPr>
                <a:xfrm flipH="1">
                  <a:off x="1448129" y="1904917"/>
                  <a:ext cx="457116"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42" idx="0"/>
                </p:cNvCxnSpPr>
                <p:nvPr/>
              </p:nvCxnSpPr>
              <p:spPr>
                <a:xfrm>
                  <a:off x="1295757" y="1906291"/>
                  <a:ext cx="0"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56" idx="4"/>
                  <a:endCxn id="43" idx="0"/>
                </p:cNvCxnSpPr>
                <p:nvPr/>
              </p:nvCxnSpPr>
              <p:spPr>
                <a:xfrm>
                  <a:off x="1295757" y="1904917"/>
                  <a:ext cx="152372"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56" idx="4"/>
                  <a:endCxn id="44" idx="0"/>
                </p:cNvCxnSpPr>
                <p:nvPr/>
              </p:nvCxnSpPr>
              <p:spPr>
                <a:xfrm>
                  <a:off x="1295757" y="1904917"/>
                  <a:ext cx="457116"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56" idx="4"/>
                </p:cNvCxnSpPr>
                <p:nvPr/>
              </p:nvCxnSpPr>
              <p:spPr>
                <a:xfrm>
                  <a:off x="1295757" y="1904917"/>
                  <a:ext cx="618263" cy="145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655" name="TextBox 24"/>
                <p:cNvSpPr txBox="1">
                  <a:spLocks noChangeArrowheads="1"/>
                </p:cNvSpPr>
                <p:nvPr/>
              </p:nvSpPr>
              <p:spPr bwMode="auto">
                <a:xfrm>
                  <a:off x="1470892" y="1753255"/>
                  <a:ext cx="249382" cy="20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cxnSp>
              <p:nvCxnSpPr>
                <p:cNvPr id="26" name="Straight Connector 89"/>
                <p:cNvCxnSpPr>
                  <a:endCxn id="44" idx="0"/>
                </p:cNvCxnSpPr>
                <p:nvPr/>
              </p:nvCxnSpPr>
              <p:spPr>
                <a:xfrm flipH="1">
                  <a:off x="1752873" y="1906291"/>
                  <a:ext cx="152372"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05245" y="1904917"/>
                  <a:ext cx="0"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36" idx="4"/>
                </p:cNvCxnSpPr>
                <p:nvPr/>
              </p:nvCxnSpPr>
              <p:spPr>
                <a:xfrm>
                  <a:off x="1295757" y="2499485"/>
                  <a:ext cx="304744" cy="2275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448129" y="2514607"/>
                  <a:ext cx="152372" cy="212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101"/>
                <p:cNvCxnSpPr/>
                <p:nvPr/>
              </p:nvCxnSpPr>
              <p:spPr>
                <a:xfrm flipH="1">
                  <a:off x="1600501" y="2514607"/>
                  <a:ext cx="152372" cy="212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9" idx="4"/>
                </p:cNvCxnSpPr>
                <p:nvPr/>
              </p:nvCxnSpPr>
              <p:spPr>
                <a:xfrm flipH="1">
                  <a:off x="1600501" y="2499485"/>
                  <a:ext cx="304744" cy="2275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662" name="TextBox 32"/>
                <p:cNvSpPr txBox="1">
                  <a:spLocks noChangeArrowheads="1"/>
                </p:cNvSpPr>
                <p:nvPr/>
              </p:nvSpPr>
              <p:spPr bwMode="auto">
                <a:xfrm>
                  <a:off x="1443183" y="2126110"/>
                  <a:ext cx="304800" cy="20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grpSp>
          <p:sp>
            <p:nvSpPr>
              <p:cNvPr id="60" name="Down Arrow 59"/>
              <p:cNvSpPr/>
              <p:nvPr/>
            </p:nvSpPr>
            <p:spPr>
              <a:xfrm rot="10800000" flipV="1">
                <a:off x="3352934" y="1143194"/>
                <a:ext cx="236934" cy="152319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1" name="Up-Down Arrow 60"/>
              <p:cNvSpPr/>
              <p:nvPr/>
            </p:nvSpPr>
            <p:spPr>
              <a:xfrm rot="10800000" flipV="1">
                <a:off x="3048190" y="1593417"/>
                <a:ext cx="152372" cy="228204"/>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2" name="Up-Down Arrow 61"/>
              <p:cNvSpPr/>
              <p:nvPr/>
            </p:nvSpPr>
            <p:spPr>
              <a:xfrm rot="10800000" flipV="1">
                <a:off x="3048190" y="1877297"/>
                <a:ext cx="152372" cy="228204"/>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3" name="Up-Down Arrow 62"/>
              <p:cNvSpPr/>
              <p:nvPr/>
            </p:nvSpPr>
            <p:spPr>
              <a:xfrm rot="10800000" flipV="1">
                <a:off x="3048190" y="2195546"/>
                <a:ext cx="152372" cy="457096"/>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26630" name="TextBox 64"/>
            <p:cNvSpPr txBox="1">
              <a:spLocks noChangeArrowheads="1"/>
            </p:cNvSpPr>
            <p:nvPr/>
          </p:nvSpPr>
          <p:spPr bwMode="auto">
            <a:xfrm>
              <a:off x="1676400" y="2438400"/>
              <a:ext cx="68580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[0,1]</a:t>
              </a:r>
            </a:p>
          </p:txBody>
        </p:sp>
      </p:grpSp>
      <p:sp>
        <p:nvSpPr>
          <p:cNvPr id="26627" name="TextBox 92"/>
          <p:cNvSpPr txBox="1">
            <a:spLocks noChangeArrowheads="1"/>
          </p:cNvSpPr>
          <p:nvPr/>
        </p:nvSpPr>
        <p:spPr bwMode="auto">
          <a:xfrm>
            <a:off x="5181600" y="6183313"/>
            <a:ext cx="495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Hinton and Salakhutdinov, </a:t>
            </a:r>
            <a:r>
              <a:rPr lang="en-US" sz="1800" i="1">
                <a:latin typeface="Calibri" charset="0"/>
              </a:rPr>
              <a:t>Science, </a:t>
            </a:r>
            <a:r>
              <a:rPr lang="en-US" sz="1800">
                <a:latin typeface="Calibri" charset="0"/>
              </a:rPr>
              <a:t>2006</a:t>
            </a:r>
          </a:p>
        </p:txBody>
      </p:sp>
      <p:sp>
        <p:nvSpPr>
          <p:cNvPr id="26628" name="Content Placeholder 3"/>
          <p:cNvSpPr>
            <a:spLocks noGrp="1"/>
          </p:cNvSpPr>
          <p:nvPr>
            <p:ph sz="half" idx="2"/>
          </p:nvPr>
        </p:nvSpPr>
        <p:spPr>
          <a:xfrm>
            <a:off x="4572000" y="1219200"/>
            <a:ext cx="4419600" cy="4525963"/>
          </a:xfrm>
        </p:spPr>
        <p:txBody>
          <a:bodyPr/>
          <a:lstStyle/>
          <a:p>
            <a:pPr marL="514350" indent="-514350" eaLnBrk="1" hangingPunct="1">
              <a:buFont typeface="Calibri" charset="0"/>
              <a:buAutoNum type="arabicPeriod"/>
            </a:pPr>
            <a:r>
              <a:rPr lang="en-US" b="1">
                <a:latin typeface="Calibri" charset="0"/>
              </a:rPr>
              <a:t>Weights are learned layer by layer via </a:t>
            </a:r>
            <a:r>
              <a:rPr lang="en-US" b="1" u="sng">
                <a:latin typeface="Calibri" charset="0"/>
              </a:rPr>
              <a:t>unsupervised learning</a:t>
            </a:r>
            <a:r>
              <a:rPr lang="en-US" b="1">
                <a:latin typeface="Calibri" charset="0"/>
              </a:rPr>
              <a:t>.</a:t>
            </a:r>
          </a:p>
          <a:p>
            <a:pPr marL="514350" indent="-514350" eaLnBrk="1" hangingPunct="1">
              <a:buFont typeface="Calibri" charset="0"/>
              <a:buAutoNum type="arabicPeriod"/>
            </a:pPr>
            <a:r>
              <a:rPr lang="en-US" b="1">
                <a:latin typeface="Calibri" charset="0"/>
              </a:rPr>
              <a:t>Final layer is learned as a </a:t>
            </a:r>
            <a:r>
              <a:rPr lang="en-US" b="1" u="sng">
                <a:latin typeface="Calibri" charset="0"/>
              </a:rPr>
              <a:t>supervised neural network</a:t>
            </a:r>
            <a:r>
              <a:rPr lang="en-US" b="1">
                <a:latin typeface="Calibri" charset="0"/>
              </a:rPr>
              <a:t>.</a:t>
            </a:r>
          </a:p>
          <a:p>
            <a:pPr marL="514350" indent="-514350" eaLnBrk="1" hangingPunct="1">
              <a:buFont typeface="Calibri" charset="0"/>
              <a:buAutoNum type="arabicPeriod"/>
            </a:pPr>
            <a:r>
              <a:rPr lang="en-US" b="1">
                <a:latin typeface="Calibri" charset="0"/>
              </a:rPr>
              <a:t>All weights are fine-tuned using </a:t>
            </a:r>
            <a:r>
              <a:rPr lang="en-US" b="1" u="sng">
                <a:latin typeface="Calibri" charset="0"/>
              </a:rPr>
              <a:t>supervised back propagation</a:t>
            </a:r>
            <a:r>
              <a:rPr lang="en-US" b="1">
                <a:latin typeface="Calibri" charset="0"/>
              </a:rPr>
              <a:t>.</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534400" cy="1143000"/>
          </a:xfrm>
          <a:extLst/>
        </p:spPr>
        <p:txBody>
          <a:bodyPr rtlCol="0">
            <a:normAutofit fontScale="90000"/>
          </a:bodyPr>
          <a:lstStyle/>
          <a:p>
            <a:pPr algn="l" fontAlgn="auto">
              <a:spcAft>
                <a:spcPts val="0"/>
              </a:spcAft>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rPr>
              <a:t>Unsupervised Restricted Boltzmann Machine (RBM)</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endParaRPr>
          </a:p>
        </p:txBody>
      </p:sp>
      <p:sp>
        <p:nvSpPr>
          <p:cNvPr id="27650" name="Content Placeholder 3"/>
          <p:cNvSpPr>
            <a:spLocks noGrp="1"/>
          </p:cNvSpPr>
          <p:nvPr>
            <p:ph sz="half" idx="2"/>
          </p:nvPr>
        </p:nvSpPr>
        <p:spPr>
          <a:xfrm>
            <a:off x="76200" y="1524000"/>
            <a:ext cx="4495800" cy="2209800"/>
          </a:xfrm>
        </p:spPr>
        <p:txBody>
          <a:bodyPr/>
          <a:lstStyle/>
          <a:p>
            <a:pPr marL="169863" indent="-117475"/>
            <a:r>
              <a:rPr lang="en-US" b="1">
                <a:latin typeface="Calibri" charset="0"/>
              </a:rPr>
              <a:t> A model for a distribution over two layers of binary nodes</a:t>
            </a:r>
          </a:p>
          <a:p>
            <a:pPr marL="169863" indent="-117475"/>
            <a:r>
              <a:rPr lang="en-US" b="1">
                <a:latin typeface="Calibri" charset="0"/>
              </a:rPr>
              <a:t> Probability is defined via an </a:t>
            </a:r>
            <a:r>
              <a:rPr lang="ja-JP" altLang="en-US" b="1">
                <a:latin typeface="Calibri" charset="0"/>
              </a:rPr>
              <a:t>“</a:t>
            </a:r>
            <a:r>
              <a:rPr lang="en-US" altLang="ja-JP" b="1">
                <a:latin typeface="Calibri" charset="0"/>
              </a:rPr>
              <a:t>energy</a:t>
            </a:r>
            <a:r>
              <a:rPr lang="ja-JP" altLang="en-US" b="1">
                <a:latin typeface="Calibri" charset="0"/>
              </a:rPr>
              <a:t>”</a:t>
            </a:r>
            <a:endParaRPr lang="en-US" altLang="ja-JP" b="1">
              <a:latin typeface="Calibri" charset="0"/>
            </a:endParaRPr>
          </a:p>
          <a:p>
            <a:pPr marL="169863" indent="-117475">
              <a:buFont typeface="Arial" charset="0"/>
              <a:buNone/>
            </a:pPr>
            <a:endParaRPr lang="en-US" b="1">
              <a:latin typeface="Calibri" charset="0"/>
            </a:endParaRPr>
          </a:p>
          <a:p>
            <a:pPr marL="169863" indent="-117475">
              <a:buFont typeface="Arial" charset="0"/>
              <a:buNone/>
            </a:pPr>
            <a:endParaRPr lang="en-US" b="1">
              <a:latin typeface="Calibri" charset="0"/>
            </a:endParaRPr>
          </a:p>
        </p:txBody>
      </p:sp>
      <p:grpSp>
        <p:nvGrpSpPr>
          <p:cNvPr id="27651" name="Group 23"/>
          <p:cNvGrpSpPr>
            <a:grpSpLocks/>
          </p:cNvGrpSpPr>
          <p:nvPr/>
        </p:nvGrpSpPr>
        <p:grpSpPr bwMode="auto">
          <a:xfrm>
            <a:off x="5486400" y="3124200"/>
            <a:ext cx="2362200" cy="381000"/>
            <a:chOff x="5619750" y="4114800"/>
            <a:chExt cx="1543050" cy="209550"/>
          </a:xfrm>
        </p:grpSpPr>
        <p:sp>
          <p:nvSpPr>
            <p:cNvPr id="14" name="Oval 7"/>
            <p:cNvSpPr/>
            <p:nvPr/>
          </p:nvSpPr>
          <p:spPr>
            <a:xfrm flipV="1">
              <a:off x="6731410" y="4114800"/>
              <a:ext cx="209473"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nvGrpSpPr>
            <p:cNvPr id="27679" name="Group 22"/>
            <p:cNvGrpSpPr>
              <a:grpSpLocks/>
            </p:cNvGrpSpPr>
            <p:nvPr/>
          </p:nvGrpSpPr>
          <p:grpSpPr bwMode="auto">
            <a:xfrm>
              <a:off x="5619750" y="4114800"/>
              <a:ext cx="1543050" cy="209550"/>
              <a:chOff x="5619750" y="4114800"/>
              <a:chExt cx="1543050" cy="209550"/>
            </a:xfrm>
          </p:grpSpPr>
          <p:sp>
            <p:nvSpPr>
              <p:cNvPr id="10" name="Oval 3"/>
              <p:cNvSpPr/>
              <p:nvPr/>
            </p:nvSpPr>
            <p:spPr>
              <a:xfrm flipV="1">
                <a:off x="5619750" y="4114800"/>
                <a:ext cx="209473"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11" name="Oval 4"/>
              <p:cNvSpPr/>
              <p:nvPr/>
            </p:nvSpPr>
            <p:spPr>
              <a:xfrm flipV="1">
                <a:off x="5841667" y="4114800"/>
                <a:ext cx="209473"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12" name="Oval 5"/>
              <p:cNvSpPr/>
              <p:nvPr/>
            </p:nvSpPr>
            <p:spPr>
              <a:xfrm flipV="1">
                <a:off x="6064622" y="4114800"/>
                <a:ext cx="209473"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13" name="Oval 6"/>
              <p:cNvSpPr/>
              <p:nvPr/>
            </p:nvSpPr>
            <p:spPr>
              <a:xfrm flipV="1">
                <a:off x="6286539" y="4114800"/>
                <a:ext cx="209473"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15" name="Oval 8"/>
              <p:cNvSpPr/>
              <p:nvPr/>
            </p:nvSpPr>
            <p:spPr>
              <a:xfrm flipV="1">
                <a:off x="6953327" y="4114800"/>
                <a:ext cx="209473"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18" name="Oval 6"/>
              <p:cNvSpPr/>
              <p:nvPr/>
            </p:nvSpPr>
            <p:spPr>
              <a:xfrm flipV="1">
                <a:off x="6508456" y="4114800"/>
                <a:ext cx="209473"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grpSp>
      <p:grpSp>
        <p:nvGrpSpPr>
          <p:cNvPr id="27652" name="Group 21"/>
          <p:cNvGrpSpPr>
            <a:grpSpLocks/>
          </p:cNvGrpSpPr>
          <p:nvPr/>
        </p:nvGrpSpPr>
        <p:grpSpPr bwMode="auto">
          <a:xfrm>
            <a:off x="5715000" y="2209800"/>
            <a:ext cx="1752600" cy="381000"/>
            <a:chOff x="5638800" y="3629025"/>
            <a:chExt cx="1238250" cy="209550"/>
          </a:xfrm>
        </p:grpSpPr>
        <p:sp>
          <p:nvSpPr>
            <p:cNvPr id="7" name="Oval 9"/>
            <p:cNvSpPr/>
            <p:nvPr/>
          </p:nvSpPr>
          <p:spPr>
            <a:xfrm flipV="1">
              <a:off x="6255682" y="3629025"/>
              <a:ext cx="209740"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8" name="Oval 11"/>
            <p:cNvSpPr/>
            <p:nvPr/>
          </p:nvSpPr>
          <p:spPr>
            <a:xfrm flipV="1">
              <a:off x="6462057" y="3629025"/>
              <a:ext cx="209740"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9" name="Oval 12"/>
            <p:cNvSpPr/>
            <p:nvPr/>
          </p:nvSpPr>
          <p:spPr>
            <a:xfrm flipV="1">
              <a:off x="6667311" y="3629025"/>
              <a:ext cx="209739"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19" name="Oval 9"/>
            <p:cNvSpPr/>
            <p:nvPr/>
          </p:nvSpPr>
          <p:spPr>
            <a:xfrm flipV="1">
              <a:off x="5638800" y="3629025"/>
              <a:ext cx="209740"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20" name="Oval 11"/>
            <p:cNvSpPr/>
            <p:nvPr/>
          </p:nvSpPr>
          <p:spPr>
            <a:xfrm flipV="1">
              <a:off x="5844054" y="3629025"/>
              <a:ext cx="209739"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21" name="Oval 12"/>
            <p:cNvSpPr/>
            <p:nvPr/>
          </p:nvSpPr>
          <p:spPr>
            <a:xfrm flipV="1">
              <a:off x="6050429" y="3629025"/>
              <a:ext cx="209739" cy="20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pic>
        <p:nvPicPr>
          <p:cNvPr id="27653" name="Picture 2" descr="pro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715000"/>
            <a:ext cx="230981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3" descr="ener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733800"/>
            <a:ext cx="541337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Box 26"/>
          <p:cNvSpPr txBox="1">
            <a:spLocks noChangeArrowheads="1"/>
          </p:cNvSpPr>
          <p:nvPr/>
        </p:nvSpPr>
        <p:spPr bwMode="auto">
          <a:xfrm>
            <a:off x="8077200" y="312420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charset="0"/>
                <a:cs typeface="Times New Roman" charset="0"/>
              </a:rPr>
              <a:t>v</a:t>
            </a:r>
          </a:p>
        </p:txBody>
      </p:sp>
      <p:sp>
        <p:nvSpPr>
          <p:cNvPr id="27656" name="TextBox 27"/>
          <p:cNvSpPr txBox="1">
            <a:spLocks noChangeArrowheads="1"/>
          </p:cNvSpPr>
          <p:nvPr/>
        </p:nvSpPr>
        <p:spPr bwMode="auto">
          <a:xfrm>
            <a:off x="8077200" y="220980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charset="0"/>
                <a:cs typeface="Times New Roman" charset="0"/>
              </a:rPr>
              <a:t>h</a:t>
            </a:r>
          </a:p>
        </p:txBody>
      </p:sp>
      <p:cxnSp>
        <p:nvCxnSpPr>
          <p:cNvPr id="34" name="Straight Connector 33"/>
          <p:cNvCxnSpPr>
            <a:stCxn id="11" idx="4"/>
            <a:endCxn id="21" idx="0"/>
          </p:cNvCxnSpPr>
          <p:nvPr/>
        </p:nvCxnSpPr>
        <p:spPr>
          <a:xfrm flipV="1">
            <a:off x="5986463" y="2590800"/>
            <a:ext cx="458787" cy="533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658" name="TextBox 34"/>
          <p:cNvSpPr txBox="1">
            <a:spLocks noChangeArrowheads="1"/>
          </p:cNvSpPr>
          <p:nvPr/>
        </p:nvSpPr>
        <p:spPr bwMode="auto">
          <a:xfrm>
            <a:off x="6248400" y="266700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charset="0"/>
                <a:cs typeface="Times New Roman" charset="0"/>
              </a:rPr>
              <a:t>w</a:t>
            </a:r>
            <a:r>
              <a:rPr lang="en-US" sz="1800" i="1" baseline="-25000">
                <a:latin typeface="Times New Roman" charset="0"/>
                <a:cs typeface="Times New Roman" charset="0"/>
              </a:rPr>
              <a:t>ij</a:t>
            </a:r>
            <a:endParaRPr lang="en-US" sz="1800" i="1">
              <a:latin typeface="Times New Roman" charset="0"/>
              <a:cs typeface="Times New Roman" charset="0"/>
            </a:endParaRPr>
          </a:p>
        </p:txBody>
      </p:sp>
      <p:cxnSp>
        <p:nvCxnSpPr>
          <p:cNvPr id="41" name="Elbow Connector 40"/>
          <p:cNvCxnSpPr>
            <a:endCxn id="11" idx="0"/>
          </p:cNvCxnSpPr>
          <p:nvPr/>
        </p:nvCxnSpPr>
        <p:spPr>
          <a:xfrm rot="16200000" flipV="1">
            <a:off x="5850732" y="3640931"/>
            <a:ext cx="533400" cy="261937"/>
          </a:xfrm>
          <a:prstGeom prst="bent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Elbow Connector 44"/>
          <p:cNvCxnSpPr>
            <a:endCxn id="21" idx="4"/>
          </p:cNvCxnSpPr>
          <p:nvPr/>
        </p:nvCxnSpPr>
        <p:spPr>
          <a:xfrm rot="5400000">
            <a:off x="6384925" y="1889125"/>
            <a:ext cx="381000" cy="260350"/>
          </a:xfrm>
          <a:prstGeom prst="bent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661" name="TextBox 47"/>
          <p:cNvSpPr txBox="1">
            <a:spLocks noChangeArrowheads="1"/>
          </p:cNvSpPr>
          <p:nvPr/>
        </p:nvSpPr>
        <p:spPr bwMode="auto">
          <a:xfrm>
            <a:off x="6553200" y="144780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charset="0"/>
                <a:cs typeface="Times New Roman" charset="0"/>
              </a:rPr>
              <a:t>c</a:t>
            </a:r>
            <a:r>
              <a:rPr lang="en-US" sz="1800" i="1" baseline="-25000">
                <a:latin typeface="Times New Roman" charset="0"/>
                <a:cs typeface="Times New Roman" charset="0"/>
              </a:rPr>
              <a:t>j</a:t>
            </a:r>
            <a:endParaRPr lang="en-US" sz="1800" i="1">
              <a:latin typeface="Times New Roman" charset="0"/>
              <a:cs typeface="Times New Roman" charset="0"/>
            </a:endParaRPr>
          </a:p>
        </p:txBody>
      </p:sp>
      <p:sp>
        <p:nvSpPr>
          <p:cNvPr id="27662" name="TextBox 48"/>
          <p:cNvSpPr txBox="1">
            <a:spLocks noChangeArrowheads="1"/>
          </p:cNvSpPr>
          <p:nvPr/>
        </p:nvSpPr>
        <p:spPr bwMode="auto">
          <a:xfrm>
            <a:off x="6096000" y="3962400"/>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charset="0"/>
                <a:cs typeface="Times New Roman" charset="0"/>
              </a:rPr>
              <a:t>b</a:t>
            </a:r>
            <a:r>
              <a:rPr lang="en-US" sz="1800" i="1" baseline="-25000">
                <a:latin typeface="Times New Roman" charset="0"/>
                <a:cs typeface="Times New Roman" charset="0"/>
              </a:rPr>
              <a:t>i</a:t>
            </a:r>
            <a:endParaRPr lang="en-US" sz="1800" i="1">
              <a:latin typeface="Times New Roman" charset="0"/>
              <a:cs typeface="Times New Roman" charset="0"/>
            </a:endParaRPr>
          </a:p>
        </p:txBody>
      </p:sp>
      <p:cxnSp>
        <p:nvCxnSpPr>
          <p:cNvPr id="51" name="Straight Connector 50"/>
          <p:cNvCxnSpPr>
            <a:stCxn id="11" idx="4"/>
            <a:endCxn id="19" idx="0"/>
          </p:cNvCxnSpPr>
          <p:nvPr/>
        </p:nvCxnSpPr>
        <p:spPr>
          <a:xfrm flipH="1" flipV="1">
            <a:off x="5862638" y="2590800"/>
            <a:ext cx="123825" cy="533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11" idx="4"/>
            <a:endCxn id="20" idx="0"/>
          </p:cNvCxnSpPr>
          <p:nvPr/>
        </p:nvCxnSpPr>
        <p:spPr>
          <a:xfrm flipV="1">
            <a:off x="5986463" y="2590800"/>
            <a:ext cx="168275" cy="533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665" name="TextBox 55"/>
          <p:cNvSpPr txBox="1">
            <a:spLocks noChangeArrowheads="1"/>
          </p:cNvSpPr>
          <p:nvPr/>
        </p:nvSpPr>
        <p:spPr bwMode="auto">
          <a:xfrm>
            <a:off x="4495800" y="1371600"/>
            <a:ext cx="1447800" cy="369888"/>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rPr>
              <a:t>hidden layer</a:t>
            </a:r>
          </a:p>
        </p:txBody>
      </p:sp>
      <p:sp>
        <p:nvSpPr>
          <p:cNvPr id="55" name="Right Arrow 54"/>
          <p:cNvSpPr/>
          <p:nvPr/>
        </p:nvSpPr>
        <p:spPr>
          <a:xfrm rot="13367692" flipH="1" flipV="1">
            <a:off x="5016500" y="1789113"/>
            <a:ext cx="674688"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27667" name="TextBox 56"/>
          <p:cNvSpPr txBox="1">
            <a:spLocks noChangeArrowheads="1"/>
          </p:cNvSpPr>
          <p:nvPr/>
        </p:nvSpPr>
        <p:spPr bwMode="auto">
          <a:xfrm>
            <a:off x="7239000" y="4278313"/>
            <a:ext cx="1447800" cy="369887"/>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rPr>
              <a:t>visible layer</a:t>
            </a:r>
          </a:p>
        </p:txBody>
      </p:sp>
      <p:sp>
        <p:nvSpPr>
          <p:cNvPr id="54" name="Right Arrow 53"/>
          <p:cNvSpPr/>
          <p:nvPr/>
        </p:nvSpPr>
        <p:spPr>
          <a:xfrm rot="14639165">
            <a:off x="7375525" y="3773488"/>
            <a:ext cx="66675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pic>
        <p:nvPicPr>
          <p:cNvPr id="27669" name="Picture 2" descr="Screen Shot 2013-05-13 at 3.11.1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483100"/>
            <a:ext cx="14589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0" name="TextBox 3"/>
          <p:cNvSpPr txBox="1">
            <a:spLocks noChangeArrowheads="1"/>
          </p:cNvSpPr>
          <p:nvPr/>
        </p:nvSpPr>
        <p:spPr bwMode="auto">
          <a:xfrm>
            <a:off x="228600" y="4724400"/>
            <a:ext cx="1303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dirty="0">
                <a:latin typeface="Times New Roman" charset="0"/>
                <a:cs typeface="Times New Roman" charset="0"/>
              </a:rPr>
              <a:t>p</a:t>
            </a:r>
            <a:r>
              <a:rPr lang="en-US" dirty="0">
                <a:latin typeface="Times New Roman" charset="0"/>
                <a:cs typeface="Times New Roman" charset="0"/>
              </a:rPr>
              <a:t>(</a:t>
            </a:r>
            <a:r>
              <a:rPr lang="en-US" i="1" dirty="0" err="1">
                <a:latin typeface="Times New Roman" charset="0"/>
                <a:cs typeface="Times New Roman" charset="0"/>
              </a:rPr>
              <a:t>v,h</a:t>
            </a:r>
            <a:r>
              <a:rPr lang="en-US" dirty="0">
                <a:latin typeface="Times New Roman" charset="0"/>
                <a:cs typeface="Times New Roman" charset="0"/>
              </a:rPr>
              <a:t>)</a:t>
            </a:r>
            <a:r>
              <a:rPr lang="en-US" i="1" dirty="0">
                <a:latin typeface="Times New Roman" charset="0"/>
                <a:cs typeface="Times New Roman" charset="0"/>
              </a:rPr>
              <a:t> =</a:t>
            </a:r>
          </a:p>
        </p:txBody>
      </p:sp>
      <p:pic>
        <p:nvPicPr>
          <p:cNvPr id="27671" name="Picture 35" descr="z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8838" y="4724400"/>
            <a:ext cx="246856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654"/>
                                        </p:tgtEl>
                                        <p:attrNameLst>
                                          <p:attrName>style.visibility</p:attrName>
                                        </p:attrNameLst>
                                      </p:cBhvr>
                                      <p:to>
                                        <p:strVal val="visible"/>
                                      </p:to>
                                    </p:set>
                                    <p:anim calcmode="lin" valueType="num">
                                      <p:cBhvr additive="base">
                                        <p:cTn id="7" dur="500" fill="hold"/>
                                        <p:tgtEl>
                                          <p:spTgt spid="27654"/>
                                        </p:tgtEl>
                                        <p:attrNameLst>
                                          <p:attrName>ppt_x</p:attrName>
                                        </p:attrNameLst>
                                      </p:cBhvr>
                                      <p:tavLst>
                                        <p:tav tm="0">
                                          <p:val>
                                            <p:strVal val="#ppt_x"/>
                                          </p:val>
                                        </p:tav>
                                        <p:tav tm="100000">
                                          <p:val>
                                            <p:strVal val="#ppt_x"/>
                                          </p:val>
                                        </p:tav>
                                      </p:tavLst>
                                    </p:anim>
                                    <p:anim calcmode="lin" valueType="num">
                                      <p:cBhvr additive="base">
                                        <p:cTn id="8" dur="500" fill="hold"/>
                                        <p:tgtEl>
                                          <p:spTgt spid="276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669"/>
                                        </p:tgtEl>
                                        <p:attrNameLst>
                                          <p:attrName>style.visibility</p:attrName>
                                        </p:attrNameLst>
                                      </p:cBhvr>
                                      <p:to>
                                        <p:strVal val="visible"/>
                                      </p:to>
                                    </p:set>
                                    <p:anim calcmode="lin" valueType="num">
                                      <p:cBhvr additive="base">
                                        <p:cTn id="13" dur="500" fill="hold"/>
                                        <p:tgtEl>
                                          <p:spTgt spid="27669"/>
                                        </p:tgtEl>
                                        <p:attrNameLst>
                                          <p:attrName>ppt_x</p:attrName>
                                        </p:attrNameLst>
                                      </p:cBhvr>
                                      <p:tavLst>
                                        <p:tav tm="0">
                                          <p:val>
                                            <p:strVal val="#ppt_x"/>
                                          </p:val>
                                        </p:tav>
                                        <p:tav tm="100000">
                                          <p:val>
                                            <p:strVal val="#ppt_x"/>
                                          </p:val>
                                        </p:tav>
                                      </p:tavLst>
                                    </p:anim>
                                    <p:anim calcmode="lin" valueType="num">
                                      <p:cBhvr additive="base">
                                        <p:cTn id="14" dur="500" fill="hold"/>
                                        <p:tgtEl>
                                          <p:spTgt spid="2766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7670"/>
                                        </p:tgtEl>
                                        <p:attrNameLst>
                                          <p:attrName>style.visibility</p:attrName>
                                        </p:attrNameLst>
                                      </p:cBhvr>
                                      <p:to>
                                        <p:strVal val="visible"/>
                                      </p:to>
                                    </p:set>
                                    <p:anim calcmode="lin" valueType="num">
                                      <p:cBhvr additive="base">
                                        <p:cTn id="17" dur="500" fill="hold"/>
                                        <p:tgtEl>
                                          <p:spTgt spid="27670"/>
                                        </p:tgtEl>
                                        <p:attrNameLst>
                                          <p:attrName>ppt_x</p:attrName>
                                        </p:attrNameLst>
                                      </p:cBhvr>
                                      <p:tavLst>
                                        <p:tav tm="0">
                                          <p:val>
                                            <p:strVal val="#ppt_x"/>
                                          </p:val>
                                        </p:tav>
                                        <p:tav tm="100000">
                                          <p:val>
                                            <p:strVal val="#ppt_x"/>
                                          </p:val>
                                        </p:tav>
                                      </p:tavLst>
                                    </p:anim>
                                    <p:anim calcmode="lin" valueType="num">
                                      <p:cBhvr additive="base">
                                        <p:cTn id="18" dur="500" fill="hold"/>
                                        <p:tgtEl>
                                          <p:spTgt spid="276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7671"/>
                                        </p:tgtEl>
                                        <p:attrNameLst>
                                          <p:attrName>style.visibility</p:attrName>
                                        </p:attrNameLst>
                                      </p:cBhvr>
                                      <p:to>
                                        <p:strVal val="visible"/>
                                      </p:to>
                                    </p:set>
                                    <p:anim calcmode="lin" valueType="num">
                                      <p:cBhvr additive="base">
                                        <p:cTn id="23" dur="500" fill="hold"/>
                                        <p:tgtEl>
                                          <p:spTgt spid="27671"/>
                                        </p:tgtEl>
                                        <p:attrNameLst>
                                          <p:attrName>ppt_x</p:attrName>
                                        </p:attrNameLst>
                                      </p:cBhvr>
                                      <p:tavLst>
                                        <p:tav tm="0">
                                          <p:val>
                                            <p:strVal val="#ppt_x"/>
                                          </p:val>
                                        </p:tav>
                                        <p:tav tm="100000">
                                          <p:val>
                                            <p:strVal val="#ppt_x"/>
                                          </p:val>
                                        </p:tav>
                                      </p:tavLst>
                                    </p:anim>
                                    <p:anim calcmode="lin" valueType="num">
                                      <p:cBhvr additive="base">
                                        <p:cTn id="24" dur="500" fill="hold"/>
                                        <p:tgtEl>
                                          <p:spTgt spid="2767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7653"/>
                                        </p:tgtEl>
                                        <p:attrNameLst>
                                          <p:attrName>style.visibility</p:attrName>
                                        </p:attrNameLst>
                                      </p:cBhvr>
                                      <p:to>
                                        <p:strVal val="visible"/>
                                      </p:to>
                                    </p:set>
                                    <p:anim calcmode="lin" valueType="num">
                                      <p:cBhvr additive="base">
                                        <p:cTn id="29" dur="500" fill="hold"/>
                                        <p:tgtEl>
                                          <p:spTgt spid="27653"/>
                                        </p:tgtEl>
                                        <p:attrNameLst>
                                          <p:attrName>ppt_x</p:attrName>
                                        </p:attrNameLst>
                                      </p:cBhvr>
                                      <p:tavLst>
                                        <p:tav tm="0">
                                          <p:val>
                                            <p:strVal val="#ppt_x"/>
                                          </p:val>
                                        </p:tav>
                                        <p:tav tm="100000">
                                          <p:val>
                                            <p:strVal val="#ppt_x"/>
                                          </p:val>
                                        </p:tav>
                                      </p:tavLst>
                                    </p:anim>
                                    <p:anim calcmode="lin" valueType="num">
                                      <p:cBhvr additive="base">
                                        <p:cTn id="30" dur="500" fill="hold"/>
                                        <p:tgtEl>
                                          <p:spTgt spid="27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extLst/>
        </p:spPr>
        <p:txBody>
          <a:bodyPr/>
          <a:lstStyle/>
          <a:p>
            <a:pPr algn="l">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rPr>
              <a:t>Training a RBM – ML approach</a:t>
            </a:r>
          </a:p>
        </p:txBody>
      </p:sp>
      <p:pic>
        <p:nvPicPr>
          <p:cNvPr id="28674" name="Content Placeholder 3" descr="gradlikli1.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04838" y="2293938"/>
            <a:ext cx="7856537" cy="3719512"/>
          </a:xfrm>
        </p:spPr>
      </p:pic>
      <p:pic>
        <p:nvPicPr>
          <p:cNvPr id="28675" name="Content Placeholder 3" descr="avglikli1.png"/>
          <p:cNvPicPr>
            <a:picLocks noChangeAspect="1"/>
          </p:cNvPicPr>
          <p:nvPr/>
        </p:nvPicPr>
        <p:blipFill>
          <a:blip r:embed="rId3">
            <a:extLst>
              <a:ext uri="{28A0092B-C50C-407E-A947-70E740481C1C}">
                <a14:useLocalDpi xmlns:a14="http://schemas.microsoft.com/office/drawing/2010/main" val="0"/>
              </a:ext>
            </a:extLst>
          </a:blip>
          <a:srcRect t="67812"/>
          <a:stretch>
            <a:fillRect/>
          </a:stretch>
        </p:blipFill>
        <p:spPr bwMode="auto">
          <a:xfrm>
            <a:off x="957263" y="1314450"/>
            <a:ext cx="49180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Content Placeholder 3" descr="avglikli1.png"/>
          <p:cNvPicPr>
            <a:picLocks noChangeAspect="1"/>
          </p:cNvPicPr>
          <p:nvPr/>
        </p:nvPicPr>
        <p:blipFill>
          <a:blip r:embed="rId3">
            <a:extLst>
              <a:ext uri="{28A0092B-C50C-407E-A947-70E740481C1C}">
                <a14:useLocalDpi xmlns:a14="http://schemas.microsoft.com/office/drawing/2010/main" val="0"/>
              </a:ext>
            </a:extLst>
          </a:blip>
          <a:srcRect r="89903" b="75249"/>
          <a:stretch>
            <a:fillRect/>
          </a:stretch>
        </p:blipFill>
        <p:spPr bwMode="auto">
          <a:xfrm>
            <a:off x="936625" y="1274763"/>
            <a:ext cx="57626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wn Arrow 6"/>
          <p:cNvSpPr/>
          <p:nvPr/>
        </p:nvSpPr>
        <p:spPr>
          <a:xfrm rot="10800000">
            <a:off x="6296025" y="5160963"/>
            <a:ext cx="273050" cy="48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678" name="TextBox 7"/>
          <p:cNvSpPr txBox="1">
            <a:spLocks noChangeArrowheads="1"/>
          </p:cNvSpPr>
          <p:nvPr/>
        </p:nvSpPr>
        <p:spPr bwMode="auto">
          <a:xfrm>
            <a:off x="5673725" y="5759450"/>
            <a:ext cx="3017838"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Expectation over all v and h</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rtlCol="0">
            <a:normAutofit fontScale="90000"/>
          </a:bodyPr>
          <a:lstStyle/>
          <a:p>
            <a:pPr algn="l" fontAlgn="auto">
              <a:spcAft>
                <a:spcPts val="0"/>
              </a:spcAft>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rPr>
              <a:t>Training a RBM - Contrastive Divergence based on Gibbs Sampling</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endParaRPr>
          </a:p>
        </p:txBody>
      </p:sp>
      <p:sp>
        <p:nvSpPr>
          <p:cNvPr id="29698" name="Content Placeholder 2"/>
          <p:cNvSpPr>
            <a:spLocks noGrp="1"/>
          </p:cNvSpPr>
          <p:nvPr>
            <p:ph idx="1"/>
          </p:nvPr>
        </p:nvSpPr>
        <p:spPr/>
        <p:txBody>
          <a:bodyPr/>
          <a:lstStyle/>
          <a:p>
            <a:pPr marL="112713" indent="3175">
              <a:buFont typeface="Arial" charset="0"/>
              <a:buNone/>
            </a:pPr>
            <a:r>
              <a:rPr lang="en-US" sz="3000">
                <a:latin typeface="Calibri" charset="0"/>
              </a:rPr>
              <a:t>Instead of attempting to sample from joint distribution p(v,h) (i.e. p∞), sample from p</a:t>
            </a:r>
            <a:r>
              <a:rPr lang="en-US" sz="3000" baseline="30000">
                <a:latin typeface="Calibri" charset="0"/>
              </a:rPr>
              <a:t>1</a:t>
            </a:r>
            <a:r>
              <a:rPr lang="en-US" sz="3000">
                <a:latin typeface="Calibri" charset="0"/>
              </a:rPr>
              <a:t>(v,h).</a:t>
            </a:r>
          </a:p>
          <a:p>
            <a:pPr marL="112713" indent="3175">
              <a:buFont typeface="Arial" charset="0"/>
              <a:buNone/>
            </a:pPr>
            <a:endParaRPr lang="en-US" sz="3000">
              <a:latin typeface="Calibri" charset="0"/>
            </a:endParaRPr>
          </a:p>
          <a:p>
            <a:pPr marL="112713" indent="3175">
              <a:buFont typeface="Arial" charset="0"/>
              <a:buNone/>
            </a:pPr>
            <a:endParaRPr lang="en-US" sz="3000">
              <a:latin typeface="Calibri" charset="0"/>
            </a:endParaRPr>
          </a:p>
          <a:p>
            <a:pPr marL="112713" indent="3175">
              <a:buFont typeface="Arial" charset="0"/>
              <a:buNone/>
            </a:pPr>
            <a:endParaRPr lang="en-US" sz="3000">
              <a:latin typeface="Calibri" charset="0"/>
            </a:endParaRPr>
          </a:p>
          <a:p>
            <a:pPr marL="112713" indent="3175">
              <a:buFont typeface="Arial" charset="0"/>
              <a:buNone/>
            </a:pPr>
            <a:endParaRPr lang="en-US" sz="3000">
              <a:latin typeface="Calibri" charset="0"/>
            </a:endParaRPr>
          </a:p>
          <a:p>
            <a:pPr marL="112713" indent="3175">
              <a:buFont typeface="Arial" charset="0"/>
              <a:buNone/>
            </a:pPr>
            <a:endParaRPr lang="en-US" sz="3000">
              <a:latin typeface="Calibri" charset="0"/>
            </a:endParaRPr>
          </a:p>
          <a:p>
            <a:pPr marL="112713" indent="3175">
              <a:buFont typeface="Arial" charset="0"/>
              <a:buNone/>
            </a:pPr>
            <a:r>
              <a:rPr lang="en-US" sz="3000">
                <a:latin typeface="Calibri" charset="0"/>
              </a:rPr>
              <a:t>Faster and lower variance in sample.   </a:t>
            </a:r>
          </a:p>
        </p:txBody>
      </p:sp>
      <p:sp>
        <p:nvSpPr>
          <p:cNvPr id="29699" name="TextBox 4"/>
          <p:cNvSpPr txBox="1">
            <a:spLocks noChangeArrowheads="1"/>
          </p:cNvSpPr>
          <p:nvPr/>
        </p:nvSpPr>
        <p:spPr bwMode="auto">
          <a:xfrm>
            <a:off x="5334000" y="6248400"/>
            <a:ext cx="374057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Calibri" charset="0"/>
              </a:rPr>
              <a:t>Hinton, </a:t>
            </a:r>
            <a:r>
              <a:rPr lang="en-US" sz="1800" i="1" dirty="0">
                <a:latin typeface="Calibri" charset="0"/>
              </a:rPr>
              <a:t>Neural Computation</a:t>
            </a:r>
            <a:r>
              <a:rPr lang="en-US" sz="1800" dirty="0">
                <a:latin typeface="Calibri" charset="0"/>
              </a:rPr>
              <a:t>(2002)</a:t>
            </a:r>
          </a:p>
        </p:txBody>
      </p:sp>
      <p:pic>
        <p:nvPicPr>
          <p:cNvPr id="29700" name="Picture 5" descr="genericupdate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3613" y="4176713"/>
            <a:ext cx="55229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1" name="Group 9"/>
          <p:cNvGrpSpPr>
            <a:grpSpLocks/>
          </p:cNvGrpSpPr>
          <p:nvPr/>
        </p:nvGrpSpPr>
        <p:grpSpPr bwMode="auto">
          <a:xfrm>
            <a:off x="798513" y="2825750"/>
            <a:ext cx="5967412" cy="1038225"/>
            <a:chOff x="798785" y="2825804"/>
            <a:chExt cx="5967414" cy="1038225"/>
          </a:xfrm>
        </p:grpSpPr>
        <p:pic>
          <p:nvPicPr>
            <p:cNvPr id="29703" name="Picture 7" descr="gradcontdiv1.png"/>
            <p:cNvPicPr>
              <a:picLocks noChangeAspect="1"/>
            </p:cNvPicPr>
            <p:nvPr/>
          </p:nvPicPr>
          <p:blipFill>
            <a:blip r:embed="rId3">
              <a:extLst>
                <a:ext uri="{28A0092B-C50C-407E-A947-70E740481C1C}">
                  <a14:useLocalDpi xmlns:a14="http://schemas.microsoft.com/office/drawing/2010/main" val="0"/>
                </a:ext>
              </a:extLst>
            </a:blip>
            <a:srcRect l="32726"/>
            <a:stretch>
              <a:fillRect/>
            </a:stretch>
          </p:blipFill>
          <p:spPr bwMode="auto">
            <a:xfrm>
              <a:off x="2017987" y="2825804"/>
              <a:ext cx="4748212"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8" descr="genericupdate1.png"/>
            <p:cNvPicPr>
              <a:picLocks noChangeAspect="1"/>
            </p:cNvPicPr>
            <p:nvPr/>
          </p:nvPicPr>
          <p:blipFill>
            <a:blip r:embed="rId2">
              <a:extLst>
                <a:ext uri="{28A0092B-C50C-407E-A947-70E740481C1C}">
                  <a14:useLocalDpi xmlns:a14="http://schemas.microsoft.com/office/drawing/2010/main" val="0"/>
                </a:ext>
              </a:extLst>
            </a:blip>
            <a:srcRect r="80399"/>
            <a:stretch>
              <a:fillRect/>
            </a:stretch>
          </p:blipFill>
          <p:spPr bwMode="auto">
            <a:xfrm>
              <a:off x="798785" y="2847578"/>
              <a:ext cx="1082567" cy="990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urved Right Arrow 10"/>
          <p:cNvSpPr/>
          <p:nvPr/>
        </p:nvSpPr>
        <p:spPr>
          <a:xfrm>
            <a:off x="841375" y="3721100"/>
            <a:ext cx="966788" cy="123983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14400" y="76200"/>
            <a:ext cx="8382000" cy="1143000"/>
          </a:xfrm>
          <a:extLst/>
        </p:spPr>
        <p:txBody>
          <a:bodyPr/>
          <a:lstStyle/>
          <a:p>
            <a:pPr algn="l">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Calculation of Derivative is Easy!</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8" name="Picture 3" descr="ener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057400"/>
            <a:ext cx="682298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3"/>
          <p:cNvGraphicFramePr>
            <a:graphicFrameLocks noChangeAspect="1"/>
          </p:cNvGraphicFramePr>
          <p:nvPr>
            <p:extLst>
              <p:ext uri="{D42A27DB-BD31-4B8C-83A1-F6EECF244321}">
                <p14:modId xmlns:p14="http://schemas.microsoft.com/office/powerpoint/2010/main" val="1164563"/>
              </p:ext>
            </p:extLst>
          </p:nvPr>
        </p:nvGraphicFramePr>
        <p:xfrm>
          <a:off x="2744788" y="3276600"/>
          <a:ext cx="3079750" cy="1517650"/>
        </p:xfrm>
        <a:graphic>
          <a:graphicData uri="http://schemas.openxmlformats.org/presentationml/2006/ole">
            <mc:AlternateContent xmlns:mc="http://schemas.openxmlformats.org/markup-compatibility/2006">
              <mc:Choice xmlns:v="urn:schemas-microsoft-com:vml" Requires="v">
                <p:oleObj spid="_x0000_s42003" name="Equation" r:id="rId4" imgW="901700" imgH="444500" progId="Equation.3">
                  <p:embed/>
                </p:oleObj>
              </mc:Choice>
              <mc:Fallback>
                <p:oleObj name="Equation" r:id="rId4" imgW="901700" imgH="444500" progId="Equation.3">
                  <p:embed/>
                  <p:pic>
                    <p:nvPicPr>
                      <p:cNvPr id="0" name=""/>
                      <p:cNvPicPr/>
                      <p:nvPr/>
                    </p:nvPicPr>
                    <p:blipFill>
                      <a:blip r:embed="rId5"/>
                      <a:stretch>
                        <a:fillRect/>
                      </a:stretch>
                    </p:blipFill>
                    <p:spPr>
                      <a:xfrm>
                        <a:off x="2744788" y="3276600"/>
                        <a:ext cx="3079750" cy="1517650"/>
                      </a:xfrm>
                      <a:prstGeom prst="rect">
                        <a:avLst/>
                      </a:prstGeom>
                    </p:spPr>
                  </p:pic>
                </p:oleObj>
              </mc:Fallback>
            </mc:AlternateContent>
          </a:graphicData>
        </a:graphic>
      </p:graphicFrame>
    </p:spTree>
    <p:extLst>
      <p:ext uri="{BB962C8B-B14F-4D97-AF65-F5344CB8AC3E}">
        <p14:creationId xmlns:p14="http://schemas.microsoft.com/office/powerpoint/2010/main" val="4078236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838200" y="76200"/>
            <a:ext cx="8001000" cy="1143000"/>
          </a:xfrm>
          <a:extLst/>
        </p:spPr>
        <p:txBody>
          <a:bodyPr/>
          <a:lstStyle/>
          <a:p>
            <a:pPr algn="l">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Training a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RBM via Contrastive Divergence</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1746" name="TextBox 6"/>
          <p:cNvSpPr txBox="1">
            <a:spLocks noChangeArrowheads="1"/>
          </p:cNvSpPr>
          <p:nvPr/>
        </p:nvSpPr>
        <p:spPr bwMode="auto">
          <a:xfrm>
            <a:off x="6324600" y="6324600"/>
            <a:ext cx="4953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Hinton, </a:t>
            </a:r>
            <a:r>
              <a:rPr lang="en-US" sz="1200" i="1">
                <a:latin typeface="Calibri" charset="0"/>
              </a:rPr>
              <a:t>Neural Computation</a:t>
            </a:r>
            <a:r>
              <a:rPr lang="en-US" sz="1200">
                <a:latin typeface="Calibri" charset="0"/>
              </a:rPr>
              <a:t>(2002)</a:t>
            </a:r>
          </a:p>
        </p:txBody>
      </p:sp>
      <p:grpSp>
        <p:nvGrpSpPr>
          <p:cNvPr id="31747" name="Group 35"/>
          <p:cNvGrpSpPr>
            <a:grpSpLocks/>
          </p:cNvGrpSpPr>
          <p:nvPr/>
        </p:nvGrpSpPr>
        <p:grpSpPr bwMode="auto">
          <a:xfrm>
            <a:off x="587375" y="3319463"/>
            <a:ext cx="4278313" cy="2449512"/>
            <a:chOff x="4003948" y="1668616"/>
            <a:chExt cx="4278183" cy="2449513"/>
          </a:xfrm>
        </p:grpSpPr>
        <p:grpSp>
          <p:nvGrpSpPr>
            <p:cNvPr id="31759" name="Group 30"/>
            <p:cNvGrpSpPr>
              <a:grpSpLocks/>
            </p:cNvGrpSpPr>
            <p:nvPr/>
          </p:nvGrpSpPr>
          <p:grpSpPr bwMode="auto">
            <a:xfrm>
              <a:off x="4302269" y="1668616"/>
              <a:ext cx="3979862" cy="2449513"/>
              <a:chOff x="4512481" y="1279745"/>
              <a:chExt cx="3979862" cy="2449513"/>
            </a:xfrm>
          </p:grpSpPr>
          <p:grpSp>
            <p:nvGrpSpPr>
              <p:cNvPr id="31762" name="Group 24"/>
              <p:cNvGrpSpPr>
                <a:grpSpLocks/>
              </p:cNvGrpSpPr>
              <p:nvPr/>
            </p:nvGrpSpPr>
            <p:grpSpPr bwMode="auto">
              <a:xfrm>
                <a:off x="4512481" y="1279745"/>
                <a:ext cx="3979862" cy="2449513"/>
                <a:chOff x="1201738" y="1311275"/>
                <a:chExt cx="3979862" cy="2449513"/>
              </a:xfrm>
            </p:grpSpPr>
            <p:sp>
              <p:nvSpPr>
                <p:cNvPr id="31768" name="Rectangle 2"/>
                <p:cNvSpPr>
                  <a:spLocks noChangeArrowheads="1"/>
                </p:cNvSpPr>
                <p:nvPr/>
              </p:nvSpPr>
              <p:spPr bwMode="auto">
                <a:xfrm>
                  <a:off x="2965450" y="2751138"/>
                  <a:ext cx="1008063" cy="576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69" name="Rectangle 6"/>
                <p:cNvSpPr>
                  <a:spLocks noChangeArrowheads="1"/>
                </p:cNvSpPr>
                <p:nvPr/>
              </p:nvSpPr>
              <p:spPr bwMode="auto">
                <a:xfrm>
                  <a:off x="1201738" y="2751138"/>
                  <a:ext cx="1008062" cy="576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70" name="Oval 7"/>
                <p:cNvSpPr>
                  <a:spLocks noChangeArrowheads="1"/>
                </p:cNvSpPr>
                <p:nvPr/>
              </p:nvSpPr>
              <p:spPr bwMode="auto">
                <a:xfrm>
                  <a:off x="1273175" y="2859088"/>
                  <a:ext cx="338138"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71" name="Oval 8"/>
                <p:cNvSpPr>
                  <a:spLocks noChangeArrowheads="1"/>
                </p:cNvSpPr>
                <p:nvPr/>
              </p:nvSpPr>
              <p:spPr bwMode="auto">
                <a:xfrm>
                  <a:off x="1727200" y="2859088"/>
                  <a:ext cx="338138"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72" name="Rectangle 9"/>
                <p:cNvSpPr>
                  <a:spLocks noChangeArrowheads="1"/>
                </p:cNvSpPr>
                <p:nvPr/>
              </p:nvSpPr>
              <p:spPr bwMode="auto">
                <a:xfrm>
                  <a:off x="1598613" y="1311275"/>
                  <a:ext cx="1511300" cy="611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73" name="Oval 10"/>
                <p:cNvSpPr>
                  <a:spLocks noChangeArrowheads="1"/>
                </p:cNvSpPr>
                <p:nvPr/>
              </p:nvSpPr>
              <p:spPr bwMode="auto">
                <a:xfrm>
                  <a:off x="1692275" y="1441450"/>
                  <a:ext cx="338138"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74" name="Oval 12"/>
                <p:cNvSpPr>
                  <a:spLocks noChangeArrowheads="1"/>
                </p:cNvSpPr>
                <p:nvPr/>
              </p:nvSpPr>
              <p:spPr bwMode="auto">
                <a:xfrm>
                  <a:off x="2678113" y="1455738"/>
                  <a:ext cx="338137"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cxnSp>
              <p:nvCxnSpPr>
                <p:cNvPr id="31775" name="AutoShape 13"/>
                <p:cNvCxnSpPr>
                  <a:cxnSpLocks noChangeShapeType="1"/>
                  <a:stCxn id="31770" idx="7"/>
                </p:cNvCxnSpPr>
                <p:nvPr/>
              </p:nvCxnSpPr>
              <p:spPr bwMode="auto">
                <a:xfrm flipV="1">
                  <a:off x="1562100" y="1730375"/>
                  <a:ext cx="684213" cy="11779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31776" name="Text Box 15"/>
                <p:cNvSpPr txBox="1">
                  <a:spLocks noChangeArrowheads="1"/>
                </p:cNvSpPr>
                <p:nvPr/>
              </p:nvSpPr>
              <p:spPr bwMode="auto">
                <a:xfrm>
                  <a:off x="2246313" y="1382713"/>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j</a:t>
                  </a:r>
                </a:p>
              </p:txBody>
            </p:sp>
            <p:cxnSp>
              <p:nvCxnSpPr>
                <p:cNvPr id="31777" name="AutoShape 16"/>
                <p:cNvCxnSpPr>
                  <a:cxnSpLocks noChangeShapeType="1"/>
                  <a:stCxn id="31776" idx="2"/>
                </p:cNvCxnSpPr>
                <p:nvPr/>
              </p:nvCxnSpPr>
              <p:spPr bwMode="auto">
                <a:xfrm>
                  <a:off x="2462213" y="1779588"/>
                  <a:ext cx="623887" cy="1128712"/>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31778" name="Rectangle 19"/>
                <p:cNvSpPr>
                  <a:spLocks noChangeArrowheads="1"/>
                </p:cNvSpPr>
                <p:nvPr/>
              </p:nvSpPr>
              <p:spPr bwMode="auto">
                <a:xfrm>
                  <a:off x="3670300" y="1311275"/>
                  <a:ext cx="1511300" cy="611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79" name="Oval 20"/>
                <p:cNvSpPr>
                  <a:spLocks noChangeArrowheads="1"/>
                </p:cNvSpPr>
                <p:nvPr/>
              </p:nvSpPr>
              <p:spPr bwMode="auto">
                <a:xfrm>
                  <a:off x="3744913" y="1441450"/>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80" name="Oval 21"/>
                <p:cNvSpPr>
                  <a:spLocks noChangeArrowheads="1"/>
                </p:cNvSpPr>
                <p:nvPr/>
              </p:nvSpPr>
              <p:spPr bwMode="auto">
                <a:xfrm>
                  <a:off x="4249738" y="1441450"/>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81" name="Oval 22"/>
                <p:cNvSpPr>
                  <a:spLocks noChangeArrowheads="1"/>
                </p:cNvSpPr>
                <p:nvPr/>
              </p:nvSpPr>
              <p:spPr bwMode="auto">
                <a:xfrm>
                  <a:off x="4730750" y="1455738"/>
                  <a:ext cx="338138"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cxnSp>
              <p:nvCxnSpPr>
                <p:cNvPr id="31782" name="AutoShape 23"/>
                <p:cNvCxnSpPr>
                  <a:cxnSpLocks noChangeShapeType="1"/>
                  <a:endCxn id="31780" idx="3"/>
                </p:cNvCxnSpPr>
                <p:nvPr/>
              </p:nvCxnSpPr>
              <p:spPr bwMode="auto">
                <a:xfrm flipV="1">
                  <a:off x="3325813" y="1730375"/>
                  <a:ext cx="973137" cy="11779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31783" name="Text Box 24"/>
                <p:cNvSpPr txBox="1">
                  <a:spLocks noChangeArrowheads="1"/>
                </p:cNvSpPr>
                <p:nvPr/>
              </p:nvSpPr>
              <p:spPr bwMode="auto">
                <a:xfrm>
                  <a:off x="3073400" y="2822575"/>
                  <a:ext cx="61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i</a:t>
                  </a:r>
                </a:p>
              </p:txBody>
            </p:sp>
            <p:sp>
              <p:nvSpPr>
                <p:cNvPr id="31784" name="Text Box 26"/>
                <p:cNvSpPr txBox="1">
                  <a:spLocks noChangeArrowheads="1"/>
                </p:cNvSpPr>
                <p:nvPr/>
              </p:nvSpPr>
              <p:spPr bwMode="auto">
                <a:xfrm>
                  <a:off x="1346200" y="3363913"/>
                  <a:ext cx="284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009900"/>
                      </a:solidFill>
                      <a:latin typeface="Calibri" charset="0"/>
                    </a:rPr>
                    <a:t>t = 0                 t = 1   </a:t>
                  </a:r>
                </a:p>
              </p:txBody>
            </p:sp>
          </p:grpSp>
          <p:sp>
            <p:nvSpPr>
              <p:cNvPr id="31763" name="Oval 21"/>
              <p:cNvSpPr>
                <a:spLocks noChangeArrowheads="1"/>
              </p:cNvSpPr>
              <p:nvPr/>
            </p:nvSpPr>
            <p:spPr bwMode="auto">
              <a:xfrm>
                <a:off x="5484695" y="1394154"/>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64" name="Oval 21"/>
              <p:cNvSpPr>
                <a:spLocks noChangeArrowheads="1"/>
              </p:cNvSpPr>
              <p:nvPr/>
            </p:nvSpPr>
            <p:spPr bwMode="auto">
              <a:xfrm>
                <a:off x="6325516" y="2834072"/>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65" name="Oval 21"/>
              <p:cNvSpPr>
                <a:spLocks noChangeArrowheads="1"/>
              </p:cNvSpPr>
              <p:nvPr/>
            </p:nvSpPr>
            <p:spPr bwMode="auto">
              <a:xfrm>
                <a:off x="6777460" y="2855092"/>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1766" name="Text Box 15"/>
              <p:cNvSpPr txBox="1">
                <a:spLocks noChangeArrowheads="1"/>
              </p:cNvSpPr>
              <p:nvPr/>
            </p:nvSpPr>
            <p:spPr bwMode="auto">
              <a:xfrm>
                <a:off x="7611826" y="1366949"/>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j</a:t>
                </a:r>
              </a:p>
            </p:txBody>
          </p:sp>
          <p:sp>
            <p:nvSpPr>
              <p:cNvPr id="31767" name="Text Box 24"/>
              <p:cNvSpPr txBox="1">
                <a:spLocks noChangeArrowheads="1"/>
              </p:cNvSpPr>
              <p:nvPr/>
            </p:nvSpPr>
            <p:spPr bwMode="auto">
              <a:xfrm>
                <a:off x="4623660" y="2785790"/>
                <a:ext cx="61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i</a:t>
                </a:r>
              </a:p>
            </p:txBody>
          </p:sp>
        </p:grpSp>
        <p:pic>
          <p:nvPicPr>
            <p:cNvPr id="31760" name="Picture 31" descr="tag1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3948" y="2457121"/>
              <a:ext cx="1485225" cy="35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Picture 33" descr="tag2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7332" y="2467633"/>
              <a:ext cx="1741217" cy="38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48" name="Picture 40" descr="pj_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3530600"/>
            <a:ext cx="29765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2" descr="pj_1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70525" y="5095875"/>
            <a:ext cx="287496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43" descr="pi_1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27675" y="4351338"/>
            <a:ext cx="28956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Box 45"/>
          <p:cNvSpPr txBox="1">
            <a:spLocks noChangeArrowheads="1"/>
          </p:cNvSpPr>
          <p:nvPr/>
        </p:nvSpPr>
        <p:spPr bwMode="auto">
          <a:xfrm>
            <a:off x="609600" y="1358900"/>
            <a:ext cx="8763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latin typeface="Calibri" charset="0"/>
              </a:rPr>
              <a:t>Gradient of the likelihood with respect to </a:t>
            </a:r>
            <a:r>
              <a:rPr lang="en-US" sz="2800" b="1" i="1">
                <a:latin typeface="Times New Roman" charset="0"/>
                <a:cs typeface="Times New Roman" charset="0"/>
              </a:rPr>
              <a:t>w</a:t>
            </a:r>
            <a:r>
              <a:rPr lang="en-US" sz="2800" b="1" i="1" baseline="-25000">
                <a:latin typeface="Times New Roman" charset="0"/>
                <a:cs typeface="Times New Roman" charset="0"/>
              </a:rPr>
              <a:t>ij</a:t>
            </a:r>
            <a:r>
              <a:rPr lang="en-US" sz="2800" b="1">
                <a:latin typeface="Calibri" charset="0"/>
              </a:rPr>
              <a:t> </a:t>
            </a:r>
            <a:r>
              <a:rPr lang="en-US" sz="4000" b="1">
                <a:solidFill>
                  <a:srgbClr val="FF0000"/>
                </a:solidFill>
                <a:latin typeface="Calibri" charset="0"/>
              </a:rPr>
              <a:t>≈</a:t>
            </a:r>
            <a:r>
              <a:rPr lang="en-US" sz="2800" b="1">
                <a:latin typeface="Calibri" charset="0"/>
              </a:rPr>
              <a:t> the difference between interaction of </a:t>
            </a:r>
            <a:r>
              <a:rPr lang="en-US" sz="2800" b="1" i="1">
                <a:latin typeface="Times New Roman" charset="0"/>
                <a:cs typeface="Times New Roman" charset="0"/>
              </a:rPr>
              <a:t>v</a:t>
            </a:r>
            <a:r>
              <a:rPr lang="en-US" sz="2800" b="1" i="1" baseline="-25000">
                <a:latin typeface="Calibri" charset="0"/>
              </a:rPr>
              <a:t>i</a:t>
            </a:r>
            <a:r>
              <a:rPr lang="en-US" sz="2800" b="1">
                <a:latin typeface="Calibri" charset="0"/>
              </a:rPr>
              <a:t> and </a:t>
            </a:r>
            <a:r>
              <a:rPr lang="en-US" sz="2800" b="1" i="1">
                <a:latin typeface="Times New Roman" charset="0"/>
                <a:cs typeface="Times New Roman" charset="0"/>
              </a:rPr>
              <a:t>h</a:t>
            </a:r>
            <a:r>
              <a:rPr lang="en-US" sz="2800" b="1" i="1" baseline="-25000">
                <a:latin typeface="Times New Roman" charset="0"/>
                <a:cs typeface="Times New Roman" charset="0"/>
              </a:rPr>
              <a:t>j</a:t>
            </a:r>
            <a:r>
              <a:rPr lang="en-US" sz="2800" b="1">
                <a:latin typeface="Calibri" charset="0"/>
              </a:rPr>
              <a:t> at time 0 and at time 1. </a:t>
            </a:r>
          </a:p>
        </p:txBody>
      </p:sp>
      <p:sp>
        <p:nvSpPr>
          <p:cNvPr id="31752" name="TextBox 1"/>
          <p:cNvSpPr txBox="1">
            <a:spLocks noChangeArrowheads="1"/>
          </p:cNvSpPr>
          <p:nvPr/>
        </p:nvSpPr>
        <p:spPr bwMode="auto">
          <a:xfrm>
            <a:off x="-76200" y="4764088"/>
            <a:ext cx="9413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Visible</a:t>
            </a:r>
          </a:p>
          <a:p>
            <a:pPr eaLnBrk="1" hangingPunct="1"/>
            <a:r>
              <a:rPr lang="en-US" sz="1800" b="1"/>
              <a:t>Layer</a:t>
            </a:r>
          </a:p>
        </p:txBody>
      </p:sp>
      <p:sp>
        <p:nvSpPr>
          <p:cNvPr id="31753" name="TextBox 36"/>
          <p:cNvSpPr txBox="1">
            <a:spLocks noChangeArrowheads="1"/>
          </p:cNvSpPr>
          <p:nvPr/>
        </p:nvSpPr>
        <p:spPr bwMode="auto">
          <a:xfrm>
            <a:off x="-26988" y="3276600"/>
            <a:ext cx="966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Hidden</a:t>
            </a:r>
          </a:p>
          <a:p>
            <a:pPr eaLnBrk="1" hangingPunct="1"/>
            <a:r>
              <a:rPr lang="en-US" sz="1800" b="1"/>
              <a:t>Layer</a:t>
            </a:r>
          </a:p>
        </p:txBody>
      </p:sp>
      <p:sp>
        <p:nvSpPr>
          <p:cNvPr id="6" name="Rectangle 5"/>
          <p:cNvSpPr/>
          <p:nvPr/>
        </p:nvSpPr>
        <p:spPr>
          <a:xfrm>
            <a:off x="5410200" y="4267200"/>
            <a:ext cx="3352800" cy="1524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755" name="TextBox 7"/>
          <p:cNvSpPr txBox="1">
            <a:spLocks noChangeArrowheads="1"/>
          </p:cNvSpPr>
          <p:nvPr/>
        </p:nvSpPr>
        <p:spPr bwMode="auto">
          <a:xfrm>
            <a:off x="2133600" y="3733800"/>
            <a:ext cx="2286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31756" name="TextBox 8"/>
          <p:cNvSpPr txBox="1">
            <a:spLocks noChangeArrowheads="1"/>
          </p:cNvSpPr>
          <p:nvPr/>
        </p:nvSpPr>
        <p:spPr bwMode="auto">
          <a:xfrm>
            <a:off x="2133600" y="3962400"/>
            <a:ext cx="2590800" cy="1754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endParaRPr lang="en-US" sz="1800"/>
          </a:p>
          <a:p>
            <a:pPr eaLnBrk="1" hangingPunct="1"/>
            <a:endParaRPr lang="en-US" sz="1800"/>
          </a:p>
          <a:p>
            <a:pPr eaLnBrk="1" hangingPunct="1"/>
            <a:endParaRPr lang="en-US" sz="1800"/>
          </a:p>
          <a:p>
            <a:pPr eaLnBrk="1" hangingPunct="1"/>
            <a:endParaRPr lang="en-US" sz="1800"/>
          </a:p>
          <a:p>
            <a:pPr eaLnBrk="1" hangingPunct="1"/>
            <a:endParaRPr lang="en-US" sz="1800"/>
          </a:p>
        </p:txBody>
      </p:sp>
      <p:sp>
        <p:nvSpPr>
          <p:cNvPr id="31757" name="TextBox 9"/>
          <p:cNvSpPr txBox="1">
            <a:spLocks noChangeArrowheads="1"/>
          </p:cNvSpPr>
          <p:nvPr/>
        </p:nvSpPr>
        <p:spPr bwMode="auto">
          <a:xfrm>
            <a:off x="3048000" y="3124200"/>
            <a:ext cx="2057400" cy="1477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endParaRPr lang="en-US" sz="1800"/>
          </a:p>
          <a:p>
            <a:pPr eaLnBrk="1" hangingPunct="1"/>
            <a:endParaRPr lang="en-US" sz="1800"/>
          </a:p>
          <a:p>
            <a:pPr eaLnBrk="1" hangingPunct="1"/>
            <a:endParaRPr lang="en-US" sz="1800"/>
          </a:p>
          <a:p>
            <a:pPr eaLnBrk="1" hangingPunct="1"/>
            <a:endParaRPr lang="en-US" sz="1800"/>
          </a:p>
        </p:txBody>
      </p:sp>
      <p:sp>
        <p:nvSpPr>
          <p:cNvPr id="31758" name="TextBox 10"/>
          <p:cNvSpPr txBox="1">
            <a:spLocks noChangeArrowheads="1"/>
          </p:cNvSpPr>
          <p:nvPr/>
        </p:nvSpPr>
        <p:spPr bwMode="auto">
          <a:xfrm>
            <a:off x="5334000" y="4191000"/>
            <a:ext cx="3810000" cy="203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endParaRPr lang="en-US" sz="1800"/>
          </a:p>
          <a:p>
            <a:pPr eaLnBrk="1" hangingPunct="1"/>
            <a:endParaRPr lang="en-US" sz="1800"/>
          </a:p>
          <a:p>
            <a:pPr eaLnBrk="1" hangingPunct="1"/>
            <a:endParaRPr lang="en-US" sz="1800"/>
          </a:p>
          <a:p>
            <a:pPr eaLnBrk="1" hangingPunct="1"/>
            <a:endParaRPr lang="en-US" sz="1800"/>
          </a:p>
          <a:p>
            <a:pPr eaLnBrk="1" hangingPunct="1"/>
            <a:endParaRPr lang="en-US" sz="1800"/>
          </a:p>
          <a:p>
            <a:pPr eaLnBrk="1" hangingPunct="1"/>
            <a:endParaRPr lang="en-US" sz="180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838200" y="76200"/>
            <a:ext cx="8001000" cy="1143000"/>
          </a:xfrm>
          <a:extLst/>
        </p:spPr>
        <p:txBody>
          <a:bodyPr/>
          <a:lstStyle/>
          <a:p>
            <a:pPr algn="l">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Training a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RBM via Contrastive Divergence</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2770" name="TextBox 6"/>
          <p:cNvSpPr txBox="1">
            <a:spLocks noChangeArrowheads="1"/>
          </p:cNvSpPr>
          <p:nvPr/>
        </p:nvSpPr>
        <p:spPr bwMode="auto">
          <a:xfrm>
            <a:off x="6324600" y="6324600"/>
            <a:ext cx="4953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Hinton, </a:t>
            </a:r>
            <a:r>
              <a:rPr lang="en-US" sz="1200" i="1">
                <a:latin typeface="Calibri" charset="0"/>
              </a:rPr>
              <a:t>Neural Computation</a:t>
            </a:r>
            <a:r>
              <a:rPr lang="en-US" sz="1200">
                <a:latin typeface="Calibri" charset="0"/>
              </a:rPr>
              <a:t>(2002)</a:t>
            </a:r>
          </a:p>
        </p:txBody>
      </p:sp>
      <p:grpSp>
        <p:nvGrpSpPr>
          <p:cNvPr id="32771" name="Group 35"/>
          <p:cNvGrpSpPr>
            <a:grpSpLocks/>
          </p:cNvGrpSpPr>
          <p:nvPr/>
        </p:nvGrpSpPr>
        <p:grpSpPr bwMode="auto">
          <a:xfrm>
            <a:off x="587375" y="3319463"/>
            <a:ext cx="4278313" cy="2449512"/>
            <a:chOff x="4003948" y="1668616"/>
            <a:chExt cx="4278183" cy="2449513"/>
          </a:xfrm>
        </p:grpSpPr>
        <p:grpSp>
          <p:nvGrpSpPr>
            <p:cNvPr id="32782" name="Group 30"/>
            <p:cNvGrpSpPr>
              <a:grpSpLocks/>
            </p:cNvGrpSpPr>
            <p:nvPr/>
          </p:nvGrpSpPr>
          <p:grpSpPr bwMode="auto">
            <a:xfrm>
              <a:off x="4302269" y="1668616"/>
              <a:ext cx="3979862" cy="2449513"/>
              <a:chOff x="4512481" y="1279745"/>
              <a:chExt cx="3979862" cy="2449513"/>
            </a:xfrm>
          </p:grpSpPr>
          <p:grpSp>
            <p:nvGrpSpPr>
              <p:cNvPr id="32785" name="Group 24"/>
              <p:cNvGrpSpPr>
                <a:grpSpLocks/>
              </p:cNvGrpSpPr>
              <p:nvPr/>
            </p:nvGrpSpPr>
            <p:grpSpPr bwMode="auto">
              <a:xfrm>
                <a:off x="4512481" y="1279745"/>
                <a:ext cx="3979862" cy="2449513"/>
                <a:chOff x="1201738" y="1311275"/>
                <a:chExt cx="3979862" cy="2449513"/>
              </a:xfrm>
            </p:grpSpPr>
            <p:sp>
              <p:nvSpPr>
                <p:cNvPr id="32791" name="Rectangle 2"/>
                <p:cNvSpPr>
                  <a:spLocks noChangeArrowheads="1"/>
                </p:cNvSpPr>
                <p:nvPr/>
              </p:nvSpPr>
              <p:spPr bwMode="auto">
                <a:xfrm>
                  <a:off x="2965450" y="2751138"/>
                  <a:ext cx="1008063" cy="576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792" name="Rectangle 6"/>
                <p:cNvSpPr>
                  <a:spLocks noChangeArrowheads="1"/>
                </p:cNvSpPr>
                <p:nvPr/>
              </p:nvSpPr>
              <p:spPr bwMode="auto">
                <a:xfrm>
                  <a:off x="1201738" y="2751138"/>
                  <a:ext cx="1008062" cy="576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793" name="Oval 7"/>
                <p:cNvSpPr>
                  <a:spLocks noChangeArrowheads="1"/>
                </p:cNvSpPr>
                <p:nvPr/>
              </p:nvSpPr>
              <p:spPr bwMode="auto">
                <a:xfrm>
                  <a:off x="1273175" y="2859088"/>
                  <a:ext cx="338138"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794" name="Oval 8"/>
                <p:cNvSpPr>
                  <a:spLocks noChangeArrowheads="1"/>
                </p:cNvSpPr>
                <p:nvPr/>
              </p:nvSpPr>
              <p:spPr bwMode="auto">
                <a:xfrm>
                  <a:off x="1727200" y="2859088"/>
                  <a:ext cx="338138"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795" name="Rectangle 9"/>
                <p:cNvSpPr>
                  <a:spLocks noChangeArrowheads="1"/>
                </p:cNvSpPr>
                <p:nvPr/>
              </p:nvSpPr>
              <p:spPr bwMode="auto">
                <a:xfrm>
                  <a:off x="1598613" y="1311275"/>
                  <a:ext cx="1511300" cy="611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796" name="Oval 10"/>
                <p:cNvSpPr>
                  <a:spLocks noChangeArrowheads="1"/>
                </p:cNvSpPr>
                <p:nvPr/>
              </p:nvSpPr>
              <p:spPr bwMode="auto">
                <a:xfrm>
                  <a:off x="1692275" y="1441450"/>
                  <a:ext cx="338138"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797" name="Oval 12"/>
                <p:cNvSpPr>
                  <a:spLocks noChangeArrowheads="1"/>
                </p:cNvSpPr>
                <p:nvPr/>
              </p:nvSpPr>
              <p:spPr bwMode="auto">
                <a:xfrm>
                  <a:off x="2678113" y="1455738"/>
                  <a:ext cx="338137"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cxnSp>
              <p:nvCxnSpPr>
                <p:cNvPr id="32798" name="AutoShape 13"/>
                <p:cNvCxnSpPr>
                  <a:cxnSpLocks noChangeShapeType="1"/>
                  <a:stCxn id="32793" idx="7"/>
                </p:cNvCxnSpPr>
                <p:nvPr/>
              </p:nvCxnSpPr>
              <p:spPr bwMode="auto">
                <a:xfrm flipV="1">
                  <a:off x="1562100" y="1730375"/>
                  <a:ext cx="684213" cy="11779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32799" name="Text Box 15"/>
                <p:cNvSpPr txBox="1">
                  <a:spLocks noChangeArrowheads="1"/>
                </p:cNvSpPr>
                <p:nvPr/>
              </p:nvSpPr>
              <p:spPr bwMode="auto">
                <a:xfrm>
                  <a:off x="2246313" y="1382713"/>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j</a:t>
                  </a:r>
                </a:p>
              </p:txBody>
            </p:sp>
            <p:cxnSp>
              <p:nvCxnSpPr>
                <p:cNvPr id="32800" name="AutoShape 16"/>
                <p:cNvCxnSpPr>
                  <a:cxnSpLocks noChangeShapeType="1"/>
                  <a:stCxn id="32799" idx="2"/>
                </p:cNvCxnSpPr>
                <p:nvPr/>
              </p:nvCxnSpPr>
              <p:spPr bwMode="auto">
                <a:xfrm>
                  <a:off x="2462213" y="1779588"/>
                  <a:ext cx="623887" cy="1128712"/>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32801" name="Rectangle 19"/>
                <p:cNvSpPr>
                  <a:spLocks noChangeArrowheads="1"/>
                </p:cNvSpPr>
                <p:nvPr/>
              </p:nvSpPr>
              <p:spPr bwMode="auto">
                <a:xfrm>
                  <a:off x="3670300" y="1311275"/>
                  <a:ext cx="1511300" cy="611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802" name="Oval 20"/>
                <p:cNvSpPr>
                  <a:spLocks noChangeArrowheads="1"/>
                </p:cNvSpPr>
                <p:nvPr/>
              </p:nvSpPr>
              <p:spPr bwMode="auto">
                <a:xfrm>
                  <a:off x="3744913" y="1441450"/>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803" name="Oval 21"/>
                <p:cNvSpPr>
                  <a:spLocks noChangeArrowheads="1"/>
                </p:cNvSpPr>
                <p:nvPr/>
              </p:nvSpPr>
              <p:spPr bwMode="auto">
                <a:xfrm>
                  <a:off x="4249738" y="1441450"/>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804" name="Oval 22"/>
                <p:cNvSpPr>
                  <a:spLocks noChangeArrowheads="1"/>
                </p:cNvSpPr>
                <p:nvPr/>
              </p:nvSpPr>
              <p:spPr bwMode="auto">
                <a:xfrm>
                  <a:off x="4730750" y="1455738"/>
                  <a:ext cx="338138"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cxnSp>
              <p:nvCxnSpPr>
                <p:cNvPr id="32805" name="AutoShape 23"/>
                <p:cNvCxnSpPr>
                  <a:cxnSpLocks noChangeShapeType="1"/>
                  <a:endCxn id="32803" idx="3"/>
                </p:cNvCxnSpPr>
                <p:nvPr/>
              </p:nvCxnSpPr>
              <p:spPr bwMode="auto">
                <a:xfrm flipV="1">
                  <a:off x="3325813" y="1730375"/>
                  <a:ext cx="973137" cy="11779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32806" name="Text Box 24"/>
                <p:cNvSpPr txBox="1">
                  <a:spLocks noChangeArrowheads="1"/>
                </p:cNvSpPr>
                <p:nvPr/>
              </p:nvSpPr>
              <p:spPr bwMode="auto">
                <a:xfrm>
                  <a:off x="3073400" y="2822575"/>
                  <a:ext cx="61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i</a:t>
                  </a:r>
                </a:p>
              </p:txBody>
            </p:sp>
            <p:sp>
              <p:nvSpPr>
                <p:cNvPr id="32807" name="Text Box 26"/>
                <p:cNvSpPr txBox="1">
                  <a:spLocks noChangeArrowheads="1"/>
                </p:cNvSpPr>
                <p:nvPr/>
              </p:nvSpPr>
              <p:spPr bwMode="auto">
                <a:xfrm>
                  <a:off x="1346200" y="3363913"/>
                  <a:ext cx="284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009900"/>
                      </a:solidFill>
                      <a:latin typeface="Calibri" charset="0"/>
                    </a:rPr>
                    <a:t>t = 0                 t = 1   </a:t>
                  </a:r>
                </a:p>
              </p:txBody>
            </p:sp>
          </p:grpSp>
          <p:sp>
            <p:nvSpPr>
              <p:cNvPr id="32786" name="Oval 21"/>
              <p:cNvSpPr>
                <a:spLocks noChangeArrowheads="1"/>
              </p:cNvSpPr>
              <p:nvPr/>
            </p:nvSpPr>
            <p:spPr bwMode="auto">
              <a:xfrm>
                <a:off x="5484695" y="1394154"/>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787" name="Oval 21"/>
              <p:cNvSpPr>
                <a:spLocks noChangeArrowheads="1"/>
              </p:cNvSpPr>
              <p:nvPr/>
            </p:nvSpPr>
            <p:spPr bwMode="auto">
              <a:xfrm>
                <a:off x="6325516" y="2834072"/>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788" name="Oval 21"/>
              <p:cNvSpPr>
                <a:spLocks noChangeArrowheads="1"/>
              </p:cNvSpPr>
              <p:nvPr/>
            </p:nvSpPr>
            <p:spPr bwMode="auto">
              <a:xfrm>
                <a:off x="6777460" y="2855092"/>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2789" name="Text Box 15"/>
              <p:cNvSpPr txBox="1">
                <a:spLocks noChangeArrowheads="1"/>
              </p:cNvSpPr>
              <p:nvPr/>
            </p:nvSpPr>
            <p:spPr bwMode="auto">
              <a:xfrm>
                <a:off x="7611826" y="1366949"/>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j</a:t>
                </a:r>
              </a:p>
            </p:txBody>
          </p:sp>
          <p:sp>
            <p:nvSpPr>
              <p:cNvPr id="32790" name="Text Box 24"/>
              <p:cNvSpPr txBox="1">
                <a:spLocks noChangeArrowheads="1"/>
              </p:cNvSpPr>
              <p:nvPr/>
            </p:nvSpPr>
            <p:spPr bwMode="auto">
              <a:xfrm>
                <a:off x="4623660" y="2785790"/>
                <a:ext cx="61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i</a:t>
                </a:r>
              </a:p>
            </p:txBody>
          </p:sp>
        </p:grpSp>
        <p:pic>
          <p:nvPicPr>
            <p:cNvPr id="32783" name="Picture 31" descr="tag1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3948" y="2457121"/>
              <a:ext cx="1485225" cy="35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33" descr="tag2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7332" y="2467633"/>
              <a:ext cx="1741217" cy="38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772" name="Picture 40" descr="pj_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3530600"/>
            <a:ext cx="29765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2" descr="pj_1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70525" y="5095875"/>
            <a:ext cx="287496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43" descr="pi_1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27675" y="4351338"/>
            <a:ext cx="28956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Box 45"/>
          <p:cNvSpPr txBox="1">
            <a:spLocks noChangeArrowheads="1"/>
          </p:cNvSpPr>
          <p:nvPr/>
        </p:nvSpPr>
        <p:spPr bwMode="auto">
          <a:xfrm>
            <a:off x="609600" y="1358900"/>
            <a:ext cx="8763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latin typeface="Calibri" charset="0"/>
              </a:rPr>
              <a:t>Gradient of the likelihood with respect to </a:t>
            </a:r>
            <a:r>
              <a:rPr lang="en-US" sz="2800" b="1" i="1">
                <a:latin typeface="Times New Roman" charset="0"/>
                <a:cs typeface="Times New Roman" charset="0"/>
              </a:rPr>
              <a:t>w</a:t>
            </a:r>
            <a:r>
              <a:rPr lang="en-US" sz="2800" b="1" i="1" baseline="-25000">
                <a:latin typeface="Times New Roman" charset="0"/>
                <a:cs typeface="Times New Roman" charset="0"/>
              </a:rPr>
              <a:t>ij</a:t>
            </a:r>
            <a:r>
              <a:rPr lang="en-US" sz="2800" b="1">
                <a:latin typeface="Calibri" charset="0"/>
              </a:rPr>
              <a:t> </a:t>
            </a:r>
            <a:r>
              <a:rPr lang="en-US" sz="4000" b="1">
                <a:solidFill>
                  <a:srgbClr val="FF0000"/>
                </a:solidFill>
                <a:latin typeface="Calibri" charset="0"/>
              </a:rPr>
              <a:t>≈</a:t>
            </a:r>
            <a:r>
              <a:rPr lang="en-US" sz="2800" b="1">
                <a:latin typeface="Calibri" charset="0"/>
              </a:rPr>
              <a:t> the difference between interaction of </a:t>
            </a:r>
            <a:r>
              <a:rPr lang="en-US" sz="2800" b="1" i="1">
                <a:latin typeface="Times New Roman" charset="0"/>
                <a:cs typeface="Times New Roman" charset="0"/>
              </a:rPr>
              <a:t>v</a:t>
            </a:r>
            <a:r>
              <a:rPr lang="en-US" sz="2800" b="1" i="1" baseline="-25000">
                <a:latin typeface="Calibri" charset="0"/>
              </a:rPr>
              <a:t>i</a:t>
            </a:r>
            <a:r>
              <a:rPr lang="en-US" sz="2800" b="1">
                <a:latin typeface="Calibri" charset="0"/>
              </a:rPr>
              <a:t> and </a:t>
            </a:r>
            <a:r>
              <a:rPr lang="en-US" sz="2800" b="1" i="1">
                <a:latin typeface="Times New Roman" charset="0"/>
                <a:cs typeface="Times New Roman" charset="0"/>
              </a:rPr>
              <a:t>h</a:t>
            </a:r>
            <a:r>
              <a:rPr lang="en-US" sz="2800" b="1" i="1" baseline="-25000">
                <a:latin typeface="Times New Roman" charset="0"/>
                <a:cs typeface="Times New Roman" charset="0"/>
              </a:rPr>
              <a:t>j</a:t>
            </a:r>
            <a:r>
              <a:rPr lang="en-US" sz="2800" b="1">
                <a:latin typeface="Calibri" charset="0"/>
              </a:rPr>
              <a:t> at time 0 and at time 1. </a:t>
            </a:r>
          </a:p>
        </p:txBody>
      </p:sp>
      <p:sp>
        <p:nvSpPr>
          <p:cNvPr id="32776" name="TextBox 1"/>
          <p:cNvSpPr txBox="1">
            <a:spLocks noChangeArrowheads="1"/>
          </p:cNvSpPr>
          <p:nvPr/>
        </p:nvSpPr>
        <p:spPr bwMode="auto">
          <a:xfrm>
            <a:off x="-76200" y="4764088"/>
            <a:ext cx="9413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Visible</a:t>
            </a:r>
          </a:p>
          <a:p>
            <a:pPr eaLnBrk="1" hangingPunct="1"/>
            <a:r>
              <a:rPr lang="en-US" sz="1800" b="1"/>
              <a:t>Layer</a:t>
            </a:r>
          </a:p>
        </p:txBody>
      </p:sp>
      <p:sp>
        <p:nvSpPr>
          <p:cNvPr id="32777" name="TextBox 36"/>
          <p:cNvSpPr txBox="1">
            <a:spLocks noChangeArrowheads="1"/>
          </p:cNvSpPr>
          <p:nvPr/>
        </p:nvSpPr>
        <p:spPr bwMode="auto">
          <a:xfrm>
            <a:off x="-26988" y="3276600"/>
            <a:ext cx="966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Hidden</a:t>
            </a:r>
          </a:p>
          <a:p>
            <a:pPr eaLnBrk="1" hangingPunct="1"/>
            <a:r>
              <a:rPr lang="en-US" sz="1800" b="1"/>
              <a:t>Layer</a:t>
            </a:r>
          </a:p>
        </p:txBody>
      </p:sp>
      <p:sp>
        <p:nvSpPr>
          <p:cNvPr id="32778" name="TextBox 3"/>
          <p:cNvSpPr txBox="1">
            <a:spLocks noChangeArrowheads="1"/>
          </p:cNvSpPr>
          <p:nvPr/>
        </p:nvSpPr>
        <p:spPr bwMode="auto">
          <a:xfrm>
            <a:off x="2667000" y="4078288"/>
            <a:ext cx="198120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endParaRPr lang="en-US" sz="1800"/>
          </a:p>
        </p:txBody>
      </p:sp>
      <p:sp>
        <p:nvSpPr>
          <p:cNvPr id="32779" name="TextBox 4"/>
          <p:cNvSpPr txBox="1">
            <a:spLocks noChangeArrowheads="1"/>
          </p:cNvSpPr>
          <p:nvPr/>
        </p:nvSpPr>
        <p:spPr bwMode="auto">
          <a:xfrm>
            <a:off x="2971800" y="4800600"/>
            <a:ext cx="1524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32780" name="TextBox 5"/>
          <p:cNvSpPr txBox="1">
            <a:spLocks noChangeArrowheads="1"/>
          </p:cNvSpPr>
          <p:nvPr/>
        </p:nvSpPr>
        <p:spPr bwMode="auto">
          <a:xfrm>
            <a:off x="3200400" y="3124200"/>
            <a:ext cx="19050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endParaRPr lang="en-US" sz="1800"/>
          </a:p>
          <a:p>
            <a:pPr eaLnBrk="1" hangingPunct="1"/>
            <a:endParaRPr lang="en-US" sz="1800"/>
          </a:p>
          <a:p>
            <a:pPr eaLnBrk="1" hangingPunct="1"/>
            <a:endParaRPr lang="en-US" sz="1800"/>
          </a:p>
        </p:txBody>
      </p:sp>
      <p:sp>
        <p:nvSpPr>
          <p:cNvPr id="32781" name="TextBox 6"/>
          <p:cNvSpPr txBox="1">
            <a:spLocks noChangeArrowheads="1"/>
          </p:cNvSpPr>
          <p:nvPr/>
        </p:nvSpPr>
        <p:spPr bwMode="auto">
          <a:xfrm>
            <a:off x="5029200" y="5105400"/>
            <a:ext cx="35814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endParaRPr lang="en-US" sz="1800"/>
          </a:p>
          <a:p>
            <a:pPr eaLnBrk="1" hangingPunct="1"/>
            <a:endParaRPr lang="en-US" sz="1800"/>
          </a:p>
          <a:p>
            <a:pPr eaLnBrk="1" hangingPunct="1"/>
            <a:endParaRPr lang="en-US" sz="180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838200" y="76200"/>
            <a:ext cx="8001000" cy="1143000"/>
          </a:xfrm>
          <a:extLst/>
        </p:spPr>
        <p:txBody>
          <a:bodyPr/>
          <a:lstStyle/>
          <a:p>
            <a:pPr algn="l">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Training a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RBM via Contrastive Divergence</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3794" name="TextBox 6"/>
          <p:cNvSpPr txBox="1">
            <a:spLocks noChangeArrowheads="1"/>
          </p:cNvSpPr>
          <p:nvPr/>
        </p:nvSpPr>
        <p:spPr bwMode="auto">
          <a:xfrm>
            <a:off x="6324600" y="6324600"/>
            <a:ext cx="4953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Hinton, </a:t>
            </a:r>
            <a:r>
              <a:rPr lang="en-US" sz="1200" i="1">
                <a:latin typeface="Calibri" charset="0"/>
              </a:rPr>
              <a:t>Neural Computation</a:t>
            </a:r>
            <a:r>
              <a:rPr lang="en-US" sz="1200">
                <a:latin typeface="Calibri" charset="0"/>
              </a:rPr>
              <a:t>(2002)</a:t>
            </a:r>
          </a:p>
        </p:txBody>
      </p:sp>
      <p:grpSp>
        <p:nvGrpSpPr>
          <p:cNvPr id="33795" name="Group 35"/>
          <p:cNvGrpSpPr>
            <a:grpSpLocks/>
          </p:cNvGrpSpPr>
          <p:nvPr/>
        </p:nvGrpSpPr>
        <p:grpSpPr bwMode="auto">
          <a:xfrm>
            <a:off x="587375" y="3319463"/>
            <a:ext cx="4278313" cy="2449512"/>
            <a:chOff x="4003948" y="1668616"/>
            <a:chExt cx="4278183" cy="2449513"/>
          </a:xfrm>
        </p:grpSpPr>
        <p:grpSp>
          <p:nvGrpSpPr>
            <p:cNvPr id="33803" name="Group 30"/>
            <p:cNvGrpSpPr>
              <a:grpSpLocks/>
            </p:cNvGrpSpPr>
            <p:nvPr/>
          </p:nvGrpSpPr>
          <p:grpSpPr bwMode="auto">
            <a:xfrm>
              <a:off x="4302269" y="1668616"/>
              <a:ext cx="3979862" cy="2449513"/>
              <a:chOff x="4512481" y="1279745"/>
              <a:chExt cx="3979862" cy="2449513"/>
            </a:xfrm>
          </p:grpSpPr>
          <p:grpSp>
            <p:nvGrpSpPr>
              <p:cNvPr id="33806" name="Group 24"/>
              <p:cNvGrpSpPr>
                <a:grpSpLocks/>
              </p:cNvGrpSpPr>
              <p:nvPr/>
            </p:nvGrpSpPr>
            <p:grpSpPr bwMode="auto">
              <a:xfrm>
                <a:off x="4512481" y="1279745"/>
                <a:ext cx="3979862" cy="2449513"/>
                <a:chOff x="1201738" y="1311275"/>
                <a:chExt cx="3979862" cy="2449513"/>
              </a:xfrm>
            </p:grpSpPr>
            <p:sp>
              <p:nvSpPr>
                <p:cNvPr id="33812" name="Rectangle 2"/>
                <p:cNvSpPr>
                  <a:spLocks noChangeArrowheads="1"/>
                </p:cNvSpPr>
                <p:nvPr/>
              </p:nvSpPr>
              <p:spPr bwMode="auto">
                <a:xfrm>
                  <a:off x="2965450" y="2751138"/>
                  <a:ext cx="1008063" cy="576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13" name="Rectangle 6"/>
                <p:cNvSpPr>
                  <a:spLocks noChangeArrowheads="1"/>
                </p:cNvSpPr>
                <p:nvPr/>
              </p:nvSpPr>
              <p:spPr bwMode="auto">
                <a:xfrm>
                  <a:off x="1201738" y="2751138"/>
                  <a:ext cx="1008062" cy="576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14" name="Oval 7"/>
                <p:cNvSpPr>
                  <a:spLocks noChangeArrowheads="1"/>
                </p:cNvSpPr>
                <p:nvPr/>
              </p:nvSpPr>
              <p:spPr bwMode="auto">
                <a:xfrm>
                  <a:off x="1273175" y="2859088"/>
                  <a:ext cx="338138"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15" name="Oval 8"/>
                <p:cNvSpPr>
                  <a:spLocks noChangeArrowheads="1"/>
                </p:cNvSpPr>
                <p:nvPr/>
              </p:nvSpPr>
              <p:spPr bwMode="auto">
                <a:xfrm>
                  <a:off x="1727200" y="2859088"/>
                  <a:ext cx="338138"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16" name="Rectangle 9"/>
                <p:cNvSpPr>
                  <a:spLocks noChangeArrowheads="1"/>
                </p:cNvSpPr>
                <p:nvPr/>
              </p:nvSpPr>
              <p:spPr bwMode="auto">
                <a:xfrm>
                  <a:off x="1598613" y="1311275"/>
                  <a:ext cx="1511300" cy="611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17" name="Oval 10"/>
                <p:cNvSpPr>
                  <a:spLocks noChangeArrowheads="1"/>
                </p:cNvSpPr>
                <p:nvPr/>
              </p:nvSpPr>
              <p:spPr bwMode="auto">
                <a:xfrm>
                  <a:off x="1692275" y="1441450"/>
                  <a:ext cx="338138"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18" name="Oval 12"/>
                <p:cNvSpPr>
                  <a:spLocks noChangeArrowheads="1"/>
                </p:cNvSpPr>
                <p:nvPr/>
              </p:nvSpPr>
              <p:spPr bwMode="auto">
                <a:xfrm>
                  <a:off x="2678113" y="1455738"/>
                  <a:ext cx="338137"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cxnSp>
              <p:nvCxnSpPr>
                <p:cNvPr id="33819" name="AutoShape 13"/>
                <p:cNvCxnSpPr>
                  <a:cxnSpLocks noChangeShapeType="1"/>
                  <a:stCxn id="33814" idx="7"/>
                </p:cNvCxnSpPr>
                <p:nvPr/>
              </p:nvCxnSpPr>
              <p:spPr bwMode="auto">
                <a:xfrm flipV="1">
                  <a:off x="1562100" y="1730375"/>
                  <a:ext cx="684213" cy="11779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33820" name="Text Box 15"/>
                <p:cNvSpPr txBox="1">
                  <a:spLocks noChangeArrowheads="1"/>
                </p:cNvSpPr>
                <p:nvPr/>
              </p:nvSpPr>
              <p:spPr bwMode="auto">
                <a:xfrm>
                  <a:off x="2246313" y="1382713"/>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j</a:t>
                  </a:r>
                </a:p>
              </p:txBody>
            </p:sp>
            <p:cxnSp>
              <p:nvCxnSpPr>
                <p:cNvPr id="33821" name="AutoShape 16"/>
                <p:cNvCxnSpPr>
                  <a:cxnSpLocks noChangeShapeType="1"/>
                  <a:stCxn id="33820" idx="2"/>
                </p:cNvCxnSpPr>
                <p:nvPr/>
              </p:nvCxnSpPr>
              <p:spPr bwMode="auto">
                <a:xfrm>
                  <a:off x="2462213" y="1779588"/>
                  <a:ext cx="623887" cy="1128712"/>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33822" name="Rectangle 19"/>
                <p:cNvSpPr>
                  <a:spLocks noChangeArrowheads="1"/>
                </p:cNvSpPr>
                <p:nvPr/>
              </p:nvSpPr>
              <p:spPr bwMode="auto">
                <a:xfrm>
                  <a:off x="3670300" y="1311275"/>
                  <a:ext cx="1511300" cy="611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23" name="Oval 20"/>
                <p:cNvSpPr>
                  <a:spLocks noChangeArrowheads="1"/>
                </p:cNvSpPr>
                <p:nvPr/>
              </p:nvSpPr>
              <p:spPr bwMode="auto">
                <a:xfrm>
                  <a:off x="3744913" y="1441450"/>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24" name="Oval 21"/>
                <p:cNvSpPr>
                  <a:spLocks noChangeArrowheads="1"/>
                </p:cNvSpPr>
                <p:nvPr/>
              </p:nvSpPr>
              <p:spPr bwMode="auto">
                <a:xfrm>
                  <a:off x="4249738" y="1441450"/>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25" name="Oval 22"/>
                <p:cNvSpPr>
                  <a:spLocks noChangeArrowheads="1"/>
                </p:cNvSpPr>
                <p:nvPr/>
              </p:nvSpPr>
              <p:spPr bwMode="auto">
                <a:xfrm>
                  <a:off x="4730750" y="1455738"/>
                  <a:ext cx="338138" cy="33813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cxnSp>
              <p:nvCxnSpPr>
                <p:cNvPr id="33826" name="AutoShape 23"/>
                <p:cNvCxnSpPr>
                  <a:cxnSpLocks noChangeShapeType="1"/>
                  <a:endCxn id="33824" idx="3"/>
                </p:cNvCxnSpPr>
                <p:nvPr/>
              </p:nvCxnSpPr>
              <p:spPr bwMode="auto">
                <a:xfrm flipV="1">
                  <a:off x="3325813" y="1730375"/>
                  <a:ext cx="973137" cy="11779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33827" name="Text Box 24"/>
                <p:cNvSpPr txBox="1">
                  <a:spLocks noChangeArrowheads="1"/>
                </p:cNvSpPr>
                <p:nvPr/>
              </p:nvSpPr>
              <p:spPr bwMode="auto">
                <a:xfrm>
                  <a:off x="3073400" y="2822575"/>
                  <a:ext cx="61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i</a:t>
                  </a:r>
                </a:p>
              </p:txBody>
            </p:sp>
            <p:sp>
              <p:nvSpPr>
                <p:cNvPr id="33828" name="Text Box 26"/>
                <p:cNvSpPr txBox="1">
                  <a:spLocks noChangeArrowheads="1"/>
                </p:cNvSpPr>
                <p:nvPr/>
              </p:nvSpPr>
              <p:spPr bwMode="auto">
                <a:xfrm>
                  <a:off x="1346200" y="3363913"/>
                  <a:ext cx="284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009900"/>
                      </a:solidFill>
                      <a:latin typeface="Calibri" charset="0"/>
                    </a:rPr>
                    <a:t>t = 0                 t = 1   </a:t>
                  </a:r>
                </a:p>
              </p:txBody>
            </p:sp>
          </p:grpSp>
          <p:sp>
            <p:nvSpPr>
              <p:cNvPr id="33807" name="Oval 21"/>
              <p:cNvSpPr>
                <a:spLocks noChangeArrowheads="1"/>
              </p:cNvSpPr>
              <p:nvPr/>
            </p:nvSpPr>
            <p:spPr bwMode="auto">
              <a:xfrm>
                <a:off x="5484695" y="1394154"/>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08" name="Oval 21"/>
              <p:cNvSpPr>
                <a:spLocks noChangeArrowheads="1"/>
              </p:cNvSpPr>
              <p:nvPr/>
            </p:nvSpPr>
            <p:spPr bwMode="auto">
              <a:xfrm>
                <a:off x="6325516" y="2834072"/>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09" name="Oval 21"/>
              <p:cNvSpPr>
                <a:spLocks noChangeArrowheads="1"/>
              </p:cNvSpPr>
              <p:nvPr/>
            </p:nvSpPr>
            <p:spPr bwMode="auto">
              <a:xfrm>
                <a:off x="6777460" y="2855092"/>
                <a:ext cx="338137" cy="3381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latin typeface="Calibri" charset="0"/>
                </a:endParaRPr>
              </a:p>
            </p:txBody>
          </p:sp>
          <p:sp>
            <p:nvSpPr>
              <p:cNvPr id="33810" name="Text Box 15"/>
              <p:cNvSpPr txBox="1">
                <a:spLocks noChangeArrowheads="1"/>
              </p:cNvSpPr>
              <p:nvPr/>
            </p:nvSpPr>
            <p:spPr bwMode="auto">
              <a:xfrm>
                <a:off x="7611826" y="1366949"/>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j</a:t>
                </a:r>
              </a:p>
            </p:txBody>
          </p:sp>
          <p:sp>
            <p:nvSpPr>
              <p:cNvPr id="33811" name="Text Box 24"/>
              <p:cNvSpPr txBox="1">
                <a:spLocks noChangeArrowheads="1"/>
              </p:cNvSpPr>
              <p:nvPr/>
            </p:nvSpPr>
            <p:spPr bwMode="auto">
              <a:xfrm>
                <a:off x="4623660" y="2785790"/>
                <a:ext cx="61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3333CC"/>
                    </a:solidFill>
                    <a:latin typeface="Calibri" charset="0"/>
                  </a:rPr>
                  <a:t>i</a:t>
                </a:r>
              </a:p>
            </p:txBody>
          </p:sp>
        </p:grpSp>
        <p:pic>
          <p:nvPicPr>
            <p:cNvPr id="33804" name="Picture 31" descr="tag1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3948" y="2457121"/>
              <a:ext cx="1485225" cy="35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33" descr="tag2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7332" y="2467633"/>
              <a:ext cx="1741217" cy="38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796" name="Picture 40" descr="pj_0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3530600"/>
            <a:ext cx="29765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2" descr="pj_1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70525" y="5095875"/>
            <a:ext cx="287496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3" descr="pi_1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27675" y="4351338"/>
            <a:ext cx="28956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Box 45"/>
          <p:cNvSpPr txBox="1">
            <a:spLocks noChangeArrowheads="1"/>
          </p:cNvSpPr>
          <p:nvPr/>
        </p:nvSpPr>
        <p:spPr bwMode="auto">
          <a:xfrm>
            <a:off x="609600" y="1358900"/>
            <a:ext cx="8763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latin typeface="Calibri" charset="0"/>
              </a:rPr>
              <a:t>Gradient of the likelihood with respect to </a:t>
            </a:r>
            <a:r>
              <a:rPr lang="en-US" sz="2800" b="1" i="1">
                <a:latin typeface="Times New Roman" charset="0"/>
                <a:cs typeface="Times New Roman" charset="0"/>
              </a:rPr>
              <a:t>w</a:t>
            </a:r>
            <a:r>
              <a:rPr lang="en-US" sz="2800" b="1" i="1" baseline="-25000">
                <a:latin typeface="Times New Roman" charset="0"/>
                <a:cs typeface="Times New Roman" charset="0"/>
              </a:rPr>
              <a:t>ij</a:t>
            </a:r>
            <a:r>
              <a:rPr lang="en-US" sz="2800" b="1">
                <a:latin typeface="Calibri" charset="0"/>
              </a:rPr>
              <a:t> </a:t>
            </a:r>
            <a:r>
              <a:rPr lang="en-US" sz="4000" b="1">
                <a:solidFill>
                  <a:srgbClr val="FF0000"/>
                </a:solidFill>
                <a:latin typeface="Calibri" charset="0"/>
              </a:rPr>
              <a:t>≈</a:t>
            </a:r>
            <a:r>
              <a:rPr lang="en-US" sz="2800" b="1">
                <a:latin typeface="Calibri" charset="0"/>
              </a:rPr>
              <a:t> the difference between interaction of </a:t>
            </a:r>
            <a:r>
              <a:rPr lang="en-US" sz="2800" b="1" i="1">
                <a:latin typeface="Times New Roman" charset="0"/>
                <a:cs typeface="Times New Roman" charset="0"/>
              </a:rPr>
              <a:t>v</a:t>
            </a:r>
            <a:r>
              <a:rPr lang="en-US" sz="2800" b="1" i="1" baseline="-25000">
                <a:latin typeface="Calibri" charset="0"/>
              </a:rPr>
              <a:t>i</a:t>
            </a:r>
            <a:r>
              <a:rPr lang="en-US" sz="2800" b="1">
                <a:latin typeface="Calibri" charset="0"/>
              </a:rPr>
              <a:t> and </a:t>
            </a:r>
            <a:r>
              <a:rPr lang="en-US" sz="2800" b="1" i="1">
                <a:latin typeface="Times New Roman" charset="0"/>
                <a:cs typeface="Times New Roman" charset="0"/>
              </a:rPr>
              <a:t>h</a:t>
            </a:r>
            <a:r>
              <a:rPr lang="en-US" sz="2800" b="1" i="1" baseline="-25000">
                <a:latin typeface="Times New Roman" charset="0"/>
                <a:cs typeface="Times New Roman" charset="0"/>
              </a:rPr>
              <a:t>j</a:t>
            </a:r>
            <a:r>
              <a:rPr lang="en-US" sz="2800" b="1">
                <a:latin typeface="Calibri" charset="0"/>
              </a:rPr>
              <a:t> at time 0 and at time 1. </a:t>
            </a:r>
          </a:p>
        </p:txBody>
      </p:sp>
      <p:sp>
        <p:nvSpPr>
          <p:cNvPr id="33800" name="TextBox 1"/>
          <p:cNvSpPr txBox="1">
            <a:spLocks noChangeArrowheads="1"/>
          </p:cNvSpPr>
          <p:nvPr/>
        </p:nvSpPr>
        <p:spPr bwMode="auto">
          <a:xfrm>
            <a:off x="-76200" y="4764088"/>
            <a:ext cx="9413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Visible</a:t>
            </a:r>
          </a:p>
          <a:p>
            <a:pPr eaLnBrk="1" hangingPunct="1"/>
            <a:r>
              <a:rPr lang="en-US" sz="1800" b="1"/>
              <a:t>Layer</a:t>
            </a:r>
          </a:p>
        </p:txBody>
      </p:sp>
      <p:sp>
        <p:nvSpPr>
          <p:cNvPr id="33801" name="TextBox 36"/>
          <p:cNvSpPr txBox="1">
            <a:spLocks noChangeArrowheads="1"/>
          </p:cNvSpPr>
          <p:nvPr/>
        </p:nvSpPr>
        <p:spPr bwMode="auto">
          <a:xfrm>
            <a:off x="-26988" y="3276600"/>
            <a:ext cx="966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Hidden</a:t>
            </a:r>
          </a:p>
          <a:p>
            <a:pPr eaLnBrk="1" hangingPunct="1"/>
            <a:r>
              <a:rPr lang="en-US" sz="1800" b="1"/>
              <a:t>Layer</a:t>
            </a:r>
          </a:p>
        </p:txBody>
      </p:sp>
      <p:sp>
        <p:nvSpPr>
          <p:cNvPr id="33802" name="TextBox 1"/>
          <p:cNvSpPr txBox="1">
            <a:spLocks noChangeArrowheads="1"/>
          </p:cNvSpPr>
          <p:nvPr/>
        </p:nvSpPr>
        <p:spPr bwMode="auto">
          <a:xfrm>
            <a:off x="2133600" y="6019800"/>
            <a:ext cx="4232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0000"/>
                </a:solidFill>
                <a:latin typeface="Times New Roman" charset="0"/>
                <a:cs typeface="Times New Roman" charset="0"/>
              </a:rPr>
              <a:t>Δ</a:t>
            </a:r>
            <a:r>
              <a:rPr lang="en-US" sz="3200" b="1" i="1">
                <a:solidFill>
                  <a:srgbClr val="FF0000"/>
                </a:solidFill>
                <a:latin typeface="Times New Roman" charset="0"/>
                <a:cs typeface="Times New Roman" charset="0"/>
              </a:rPr>
              <a:t>w</a:t>
            </a:r>
            <a:r>
              <a:rPr lang="en-US" sz="3200" b="1" i="1" baseline="-25000">
                <a:solidFill>
                  <a:srgbClr val="FF0000"/>
                </a:solidFill>
                <a:latin typeface="Times New Roman" charset="0"/>
                <a:cs typeface="Times New Roman" charset="0"/>
              </a:rPr>
              <a:t>i</a:t>
            </a:r>
            <a:r>
              <a:rPr lang="en-US" sz="3200" b="1" baseline="-25000">
                <a:solidFill>
                  <a:srgbClr val="FF0000"/>
                </a:solidFill>
                <a:latin typeface="Times New Roman" charset="0"/>
                <a:cs typeface="Times New Roman" charset="0"/>
              </a:rPr>
              <a:t>,</a:t>
            </a:r>
            <a:r>
              <a:rPr lang="en-US" sz="3200" b="1" i="1" baseline="-25000">
                <a:solidFill>
                  <a:srgbClr val="FF0000"/>
                </a:solidFill>
                <a:latin typeface="Times New Roman" charset="0"/>
                <a:cs typeface="Times New Roman" charset="0"/>
              </a:rPr>
              <a:t>j</a:t>
            </a:r>
            <a:r>
              <a:rPr lang="en-US" sz="3200" b="1" i="1">
                <a:solidFill>
                  <a:srgbClr val="FF0000"/>
                </a:solidFill>
                <a:latin typeface="Times New Roman" charset="0"/>
                <a:cs typeface="Times New Roman" charset="0"/>
              </a:rPr>
              <a:t> </a:t>
            </a:r>
            <a:r>
              <a:rPr lang="en-US" sz="3200" b="1">
                <a:solidFill>
                  <a:srgbClr val="FF0000"/>
                </a:solidFill>
                <a:latin typeface="Times New Roman" charset="0"/>
                <a:cs typeface="Times New Roman" charset="0"/>
              </a:rPr>
              <a:t>= &lt;</a:t>
            </a:r>
            <a:r>
              <a:rPr lang="en-US" sz="3200" b="1" i="1">
                <a:solidFill>
                  <a:srgbClr val="FF0000"/>
                </a:solidFill>
                <a:latin typeface="Times New Roman" charset="0"/>
                <a:cs typeface="Times New Roman" charset="0"/>
              </a:rPr>
              <a:t>v</a:t>
            </a:r>
            <a:r>
              <a:rPr lang="en-US" sz="3200" b="1" i="1" baseline="-25000">
                <a:solidFill>
                  <a:srgbClr val="FF0000"/>
                </a:solidFill>
                <a:latin typeface="Times New Roman" charset="0"/>
                <a:cs typeface="Times New Roman" charset="0"/>
              </a:rPr>
              <a:t>i </a:t>
            </a:r>
            <a:r>
              <a:rPr lang="en-US" sz="3200" b="1" i="1">
                <a:solidFill>
                  <a:srgbClr val="FF0000"/>
                </a:solidFill>
                <a:latin typeface="Times New Roman" charset="0"/>
                <a:cs typeface="Times New Roman" charset="0"/>
              </a:rPr>
              <a:t>p</a:t>
            </a:r>
            <a:r>
              <a:rPr lang="en-US" sz="3200" b="1" i="1" baseline="-25000">
                <a:solidFill>
                  <a:srgbClr val="FF0000"/>
                </a:solidFill>
                <a:latin typeface="Times New Roman" charset="0"/>
                <a:cs typeface="Times New Roman" charset="0"/>
              </a:rPr>
              <a:t>j</a:t>
            </a:r>
            <a:r>
              <a:rPr lang="en-US" sz="3200" b="1" baseline="30000">
                <a:solidFill>
                  <a:srgbClr val="FF0000"/>
                </a:solidFill>
                <a:latin typeface="Times New Roman" charset="0"/>
                <a:cs typeface="Times New Roman" charset="0"/>
              </a:rPr>
              <a:t>0</a:t>
            </a:r>
            <a:r>
              <a:rPr lang="en-US" sz="3200" b="1">
                <a:solidFill>
                  <a:srgbClr val="FF0000"/>
                </a:solidFill>
                <a:latin typeface="Times New Roman" charset="0"/>
                <a:cs typeface="Times New Roman" charset="0"/>
              </a:rPr>
              <a:t>&gt; - &lt;</a:t>
            </a:r>
            <a:r>
              <a:rPr lang="en-US" sz="3200" b="1" i="1">
                <a:solidFill>
                  <a:srgbClr val="FF0000"/>
                </a:solidFill>
                <a:latin typeface="Times New Roman" charset="0"/>
                <a:cs typeface="Times New Roman" charset="0"/>
              </a:rPr>
              <a:t>p</a:t>
            </a:r>
            <a:r>
              <a:rPr lang="en-US" sz="3200" b="1" i="1" baseline="-25000">
                <a:solidFill>
                  <a:srgbClr val="FF0000"/>
                </a:solidFill>
                <a:latin typeface="Times New Roman" charset="0"/>
                <a:cs typeface="Times New Roman" charset="0"/>
              </a:rPr>
              <a:t>i</a:t>
            </a:r>
            <a:r>
              <a:rPr lang="en-US" sz="3200" b="1" baseline="30000">
                <a:solidFill>
                  <a:srgbClr val="FF0000"/>
                </a:solidFill>
                <a:latin typeface="Times New Roman" charset="0"/>
                <a:cs typeface="Times New Roman" charset="0"/>
              </a:rPr>
              <a:t>1</a:t>
            </a:r>
            <a:r>
              <a:rPr lang="en-US" sz="3200" b="1" i="1">
                <a:solidFill>
                  <a:srgbClr val="FF0000"/>
                </a:solidFill>
                <a:latin typeface="Times New Roman" charset="0"/>
                <a:cs typeface="Times New Roman" charset="0"/>
              </a:rPr>
              <a:t>p</a:t>
            </a:r>
            <a:r>
              <a:rPr lang="en-US" sz="3200" b="1" i="1" baseline="-25000">
                <a:solidFill>
                  <a:srgbClr val="FF0000"/>
                </a:solidFill>
                <a:latin typeface="Times New Roman" charset="0"/>
                <a:cs typeface="Times New Roman" charset="0"/>
              </a:rPr>
              <a:t>j</a:t>
            </a:r>
            <a:r>
              <a:rPr lang="en-US" sz="3200" b="1" baseline="30000">
                <a:solidFill>
                  <a:srgbClr val="FF0000"/>
                </a:solidFill>
                <a:latin typeface="Times New Roman" charset="0"/>
                <a:cs typeface="Times New Roman" charset="0"/>
              </a:rPr>
              <a:t>1</a:t>
            </a:r>
            <a:r>
              <a:rPr lang="en-US" sz="3200" b="1">
                <a:solidFill>
                  <a:srgbClr val="FF0000"/>
                </a:solidFill>
                <a:latin typeface="Times New Roman" charset="0"/>
                <a:cs typeface="Times New Roman" charset="0"/>
              </a:rPr>
              <a:t>&gt;</a:t>
            </a:r>
          </a:p>
        </p:txBody>
      </p:sp>
      <p:sp>
        <p:nvSpPr>
          <p:cNvPr id="2" name="TextBox 1"/>
          <p:cNvSpPr txBox="1"/>
          <p:nvPr/>
        </p:nvSpPr>
        <p:spPr>
          <a:xfrm>
            <a:off x="6639590" y="5867400"/>
            <a:ext cx="2310511" cy="369332"/>
          </a:xfrm>
          <a:prstGeom prst="rect">
            <a:avLst/>
          </a:prstGeom>
          <a:noFill/>
        </p:spPr>
        <p:txBody>
          <a:bodyPr wrap="none" rtlCol="0">
            <a:spAutoFit/>
          </a:bodyPr>
          <a:lstStyle/>
          <a:p>
            <a:r>
              <a:rPr lang="en-US" b="1" dirty="0" err="1" smtClean="0">
                <a:latin typeface="Times New Roman"/>
                <a:cs typeface="Times New Roman"/>
              </a:rPr>
              <a:t>σ</a:t>
            </a:r>
            <a:r>
              <a:rPr lang="en-US" b="1" dirty="0" smtClean="0"/>
              <a:t>: sigmoid function</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219200" y="0"/>
            <a:ext cx="8229600" cy="1143000"/>
          </a:xfrm>
          <a:extLst/>
        </p:spPr>
        <p:txBody>
          <a:bodyPr/>
          <a:lstStyle/>
          <a:p>
            <a:pPr algn="l">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Training a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Deep Network</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34818" name="Group 91"/>
          <p:cNvGrpSpPr>
            <a:grpSpLocks/>
          </p:cNvGrpSpPr>
          <p:nvPr/>
        </p:nvGrpSpPr>
        <p:grpSpPr bwMode="auto">
          <a:xfrm>
            <a:off x="609600" y="1600200"/>
            <a:ext cx="3352800" cy="4038600"/>
            <a:chOff x="1273173" y="2438400"/>
            <a:chExt cx="2316693" cy="2404393"/>
          </a:xfrm>
        </p:grpSpPr>
        <p:grpSp>
          <p:nvGrpSpPr>
            <p:cNvPr id="34821" name="Group 63"/>
            <p:cNvGrpSpPr>
              <a:grpSpLocks/>
            </p:cNvGrpSpPr>
            <p:nvPr/>
          </p:nvGrpSpPr>
          <p:grpSpPr bwMode="auto">
            <a:xfrm>
              <a:off x="1273173" y="2647950"/>
              <a:ext cx="2316693" cy="2194843"/>
              <a:chOff x="1905000" y="1143000"/>
              <a:chExt cx="1684868" cy="1596249"/>
            </a:xfrm>
          </p:grpSpPr>
          <p:grpSp>
            <p:nvGrpSpPr>
              <p:cNvPr id="34823" name="Group 133"/>
              <p:cNvGrpSpPr>
                <a:grpSpLocks/>
              </p:cNvGrpSpPr>
              <p:nvPr/>
            </p:nvGrpSpPr>
            <p:grpSpPr bwMode="auto">
              <a:xfrm flipV="1">
                <a:off x="1905000" y="1295400"/>
                <a:ext cx="1066800" cy="1443849"/>
                <a:chOff x="1066800" y="1299351"/>
                <a:chExt cx="1066800" cy="1443849"/>
              </a:xfrm>
            </p:grpSpPr>
            <p:grpSp>
              <p:nvGrpSpPr>
                <p:cNvPr id="34828" name="Group 25"/>
                <p:cNvGrpSpPr>
                  <a:grpSpLocks/>
                </p:cNvGrpSpPr>
                <p:nvPr/>
              </p:nvGrpSpPr>
              <p:grpSpPr bwMode="auto">
                <a:xfrm>
                  <a:off x="1219200" y="1631860"/>
                  <a:ext cx="762000" cy="307777"/>
                  <a:chOff x="1295400" y="1631860"/>
                  <a:chExt cx="762000" cy="307777"/>
                </a:xfrm>
              </p:grpSpPr>
              <p:grpSp>
                <p:nvGrpSpPr>
                  <p:cNvPr id="34875" name="Group 13"/>
                  <p:cNvGrpSpPr>
                    <a:grpSpLocks/>
                  </p:cNvGrpSpPr>
                  <p:nvPr/>
                </p:nvGrpSpPr>
                <p:grpSpPr bwMode="auto">
                  <a:xfrm>
                    <a:off x="1295400" y="1752600"/>
                    <a:ext cx="762000" cy="152400"/>
                    <a:chOff x="1295400" y="1828800"/>
                    <a:chExt cx="762000" cy="152400"/>
                  </a:xfrm>
                </p:grpSpPr>
                <p:sp>
                  <p:nvSpPr>
                    <p:cNvPr id="56" name="Oval 9"/>
                    <p:cNvSpPr/>
                    <p:nvPr/>
                  </p:nvSpPr>
                  <p:spPr>
                    <a:xfrm>
                      <a:off x="1295372"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7" name="Oval 10"/>
                    <p:cNvSpPr/>
                    <p:nvPr/>
                  </p:nvSpPr>
                  <p:spPr>
                    <a:xfrm>
                      <a:off x="1447744"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8" name="Oval 11"/>
                    <p:cNvSpPr/>
                    <p:nvPr/>
                  </p:nvSpPr>
                  <p:spPr>
                    <a:xfrm>
                      <a:off x="1752488"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9" name="Oval 12"/>
                    <p:cNvSpPr/>
                    <p:nvPr/>
                  </p:nvSpPr>
                  <p:spPr>
                    <a:xfrm>
                      <a:off x="1904860"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34876" name="TextBox 54"/>
                  <p:cNvSpPr txBox="1">
                    <a:spLocks noChangeArrowheads="1"/>
                  </p:cNvSpPr>
                  <p:nvPr/>
                </p:nvSpPr>
                <p:spPr bwMode="auto">
                  <a:xfrm>
                    <a:off x="1491673" y="1631860"/>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34829" name="Group 28"/>
                <p:cNvGrpSpPr>
                  <a:grpSpLocks/>
                </p:cNvGrpSpPr>
                <p:nvPr/>
              </p:nvGrpSpPr>
              <p:grpSpPr bwMode="auto">
                <a:xfrm>
                  <a:off x="1066800" y="1299351"/>
                  <a:ext cx="1066800" cy="307776"/>
                  <a:chOff x="1066800" y="1299351"/>
                  <a:chExt cx="1066800" cy="307776"/>
                </a:xfrm>
              </p:grpSpPr>
              <p:grpSp>
                <p:nvGrpSpPr>
                  <p:cNvPr id="34867" name="Group 27"/>
                  <p:cNvGrpSpPr>
                    <a:grpSpLocks/>
                  </p:cNvGrpSpPr>
                  <p:nvPr/>
                </p:nvGrpSpPr>
                <p:grpSpPr bwMode="auto">
                  <a:xfrm>
                    <a:off x="1066800" y="1371600"/>
                    <a:ext cx="1066800" cy="152400"/>
                    <a:chOff x="1066800" y="1371600"/>
                    <a:chExt cx="1066800" cy="152400"/>
                  </a:xfrm>
                </p:grpSpPr>
                <p:sp>
                  <p:nvSpPr>
                    <p:cNvPr id="48" name="Oval 3"/>
                    <p:cNvSpPr/>
                    <p:nvPr/>
                  </p:nvSpPr>
                  <p:spPr>
                    <a:xfrm>
                      <a:off x="1066800"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9" name="Oval 4"/>
                    <p:cNvSpPr/>
                    <p:nvPr/>
                  </p:nvSpPr>
                  <p:spPr>
                    <a:xfrm>
                      <a:off x="1219172"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0" name="Oval 5"/>
                    <p:cNvSpPr/>
                    <p:nvPr/>
                  </p:nvSpPr>
                  <p:spPr>
                    <a:xfrm>
                      <a:off x="1371544"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1" name="Oval 6"/>
                    <p:cNvSpPr/>
                    <p:nvPr/>
                  </p:nvSpPr>
                  <p:spPr>
                    <a:xfrm>
                      <a:off x="1523916"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2" name="Oval 7"/>
                    <p:cNvSpPr/>
                    <p:nvPr/>
                  </p:nvSpPr>
                  <p:spPr>
                    <a:xfrm>
                      <a:off x="1828660"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3" name="Oval 8"/>
                    <p:cNvSpPr/>
                    <p:nvPr/>
                  </p:nvSpPr>
                  <p:spPr>
                    <a:xfrm>
                      <a:off x="1981032"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34868" name="TextBox 46"/>
                  <p:cNvSpPr txBox="1">
                    <a:spLocks noChangeArrowheads="1"/>
                  </p:cNvSpPr>
                  <p:nvPr/>
                </p:nvSpPr>
                <p:spPr bwMode="auto">
                  <a:xfrm>
                    <a:off x="1554019" y="1299351"/>
                    <a:ext cx="30480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34830" name="Group 29"/>
                <p:cNvGrpSpPr>
                  <a:grpSpLocks/>
                </p:cNvGrpSpPr>
                <p:nvPr/>
              </p:nvGrpSpPr>
              <p:grpSpPr bwMode="auto">
                <a:xfrm>
                  <a:off x="1219200" y="1972762"/>
                  <a:ext cx="762000" cy="223838"/>
                  <a:chOff x="1295400" y="1682607"/>
                  <a:chExt cx="762000" cy="223838"/>
                </a:xfrm>
              </p:grpSpPr>
              <p:grpSp>
                <p:nvGrpSpPr>
                  <p:cNvPr id="34861" name="Group 13"/>
                  <p:cNvGrpSpPr>
                    <a:grpSpLocks/>
                  </p:cNvGrpSpPr>
                  <p:nvPr/>
                </p:nvGrpSpPr>
                <p:grpSpPr bwMode="auto">
                  <a:xfrm>
                    <a:off x="1295400" y="1752600"/>
                    <a:ext cx="762000" cy="152400"/>
                    <a:chOff x="1295400" y="1828800"/>
                    <a:chExt cx="762000" cy="152400"/>
                  </a:xfrm>
                </p:grpSpPr>
                <p:sp>
                  <p:nvSpPr>
                    <p:cNvPr id="42" name="Oval 41"/>
                    <p:cNvSpPr/>
                    <p:nvPr/>
                  </p:nvSpPr>
                  <p:spPr>
                    <a:xfrm>
                      <a:off x="1295372"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3" name="Oval 42"/>
                    <p:cNvSpPr/>
                    <p:nvPr/>
                  </p:nvSpPr>
                  <p:spPr>
                    <a:xfrm>
                      <a:off x="1447744"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4" name="Oval 43"/>
                    <p:cNvSpPr/>
                    <p:nvPr/>
                  </p:nvSpPr>
                  <p:spPr>
                    <a:xfrm>
                      <a:off x="1752488"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5" name="Oval 35"/>
                    <p:cNvSpPr/>
                    <p:nvPr/>
                  </p:nvSpPr>
                  <p:spPr>
                    <a:xfrm>
                      <a:off x="1904860"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34862" name="TextBox 40"/>
                  <p:cNvSpPr txBox="1">
                    <a:spLocks noChangeArrowheads="1"/>
                  </p:cNvSpPr>
                  <p:nvPr/>
                </p:nvSpPr>
                <p:spPr bwMode="auto">
                  <a:xfrm>
                    <a:off x="1560947" y="1682607"/>
                    <a:ext cx="22167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a:t>
                    </a:r>
                  </a:p>
                </p:txBody>
              </p:sp>
            </p:grpSp>
            <p:grpSp>
              <p:nvGrpSpPr>
                <p:cNvPr id="34831" name="Group 36"/>
                <p:cNvGrpSpPr>
                  <a:grpSpLocks/>
                </p:cNvGrpSpPr>
                <p:nvPr/>
              </p:nvGrpSpPr>
              <p:grpSpPr bwMode="auto">
                <a:xfrm>
                  <a:off x="1219200" y="2347555"/>
                  <a:ext cx="762000" cy="312518"/>
                  <a:chOff x="1295400" y="1752600"/>
                  <a:chExt cx="762000" cy="312518"/>
                </a:xfrm>
              </p:grpSpPr>
              <p:grpSp>
                <p:nvGrpSpPr>
                  <p:cNvPr id="34855" name="Group 13"/>
                  <p:cNvGrpSpPr>
                    <a:grpSpLocks/>
                  </p:cNvGrpSpPr>
                  <p:nvPr/>
                </p:nvGrpSpPr>
                <p:grpSpPr bwMode="auto">
                  <a:xfrm>
                    <a:off x="1295400" y="1752600"/>
                    <a:ext cx="762000" cy="152400"/>
                    <a:chOff x="1295400" y="1828800"/>
                    <a:chExt cx="762000" cy="152400"/>
                  </a:xfrm>
                </p:grpSpPr>
                <p:sp>
                  <p:nvSpPr>
                    <p:cNvPr id="36" name="Oval 35"/>
                    <p:cNvSpPr/>
                    <p:nvPr/>
                  </p:nvSpPr>
                  <p:spPr>
                    <a:xfrm>
                      <a:off x="1295372"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7" name="Oval 36"/>
                    <p:cNvSpPr/>
                    <p:nvPr/>
                  </p:nvSpPr>
                  <p:spPr>
                    <a:xfrm>
                      <a:off x="1447744"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8" name="Oval 41"/>
                    <p:cNvSpPr/>
                    <p:nvPr/>
                  </p:nvSpPr>
                  <p:spPr>
                    <a:xfrm>
                      <a:off x="1752488"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9" name="Oval 38"/>
                    <p:cNvSpPr/>
                    <p:nvPr/>
                  </p:nvSpPr>
                  <p:spPr>
                    <a:xfrm>
                      <a:off x="1904860"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34856" name="TextBox 34"/>
                  <p:cNvSpPr txBox="1">
                    <a:spLocks noChangeArrowheads="1"/>
                  </p:cNvSpPr>
                  <p:nvPr/>
                </p:nvSpPr>
                <p:spPr bwMode="auto">
                  <a:xfrm>
                    <a:off x="1519383" y="1841280"/>
                    <a:ext cx="304800"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a:t>
                    </a:r>
                  </a:p>
                </p:txBody>
              </p:sp>
            </p:grpSp>
            <p:cxnSp>
              <p:nvCxnSpPr>
                <p:cNvPr id="10" name="Straight Connector 9"/>
                <p:cNvCxnSpPr/>
                <p:nvPr/>
              </p:nvCxnSpPr>
              <p:spPr>
                <a:xfrm>
                  <a:off x="1143385" y="1524118"/>
                  <a:ext cx="152372"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57" idx="0"/>
                </p:cNvCxnSpPr>
                <p:nvPr/>
              </p:nvCxnSpPr>
              <p:spPr>
                <a:xfrm>
                  <a:off x="1138598" y="1530992"/>
                  <a:ext cx="309531"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58" idx="0"/>
                </p:cNvCxnSpPr>
                <p:nvPr/>
              </p:nvCxnSpPr>
              <p:spPr>
                <a:xfrm>
                  <a:off x="1138598" y="1530992"/>
                  <a:ext cx="614275"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a:endCxn id="59" idx="0"/>
                </p:cNvCxnSpPr>
                <p:nvPr/>
              </p:nvCxnSpPr>
              <p:spPr>
                <a:xfrm>
                  <a:off x="1143385" y="1524118"/>
                  <a:ext cx="761860"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295757" y="1524118"/>
                  <a:ext cx="761860"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61"/>
                <p:cNvCxnSpPr>
                  <a:stCxn id="53" idx="4"/>
                  <a:endCxn id="57" idx="0"/>
                </p:cNvCxnSpPr>
                <p:nvPr/>
              </p:nvCxnSpPr>
              <p:spPr>
                <a:xfrm flipH="1">
                  <a:off x="1448129" y="1524118"/>
                  <a:ext cx="609488"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64"/>
                <p:cNvCxnSpPr>
                  <a:endCxn id="58" idx="0"/>
                </p:cNvCxnSpPr>
                <p:nvPr/>
              </p:nvCxnSpPr>
              <p:spPr>
                <a:xfrm flipH="1">
                  <a:off x="1752873" y="1530992"/>
                  <a:ext cx="299958"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905245" y="1524118"/>
                  <a:ext cx="152372"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840" name="TextBox 17"/>
                <p:cNvSpPr txBox="1">
                  <a:spLocks noChangeArrowheads="1"/>
                </p:cNvSpPr>
                <p:nvPr/>
              </p:nvSpPr>
              <p:spPr bwMode="auto">
                <a:xfrm>
                  <a:off x="1443183" y="1496291"/>
                  <a:ext cx="304800" cy="20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cxnSp>
              <p:nvCxnSpPr>
                <p:cNvPr id="19" name="Straight Connector 18"/>
                <p:cNvCxnSpPr>
                  <a:endCxn id="42" idx="0"/>
                </p:cNvCxnSpPr>
                <p:nvPr/>
              </p:nvCxnSpPr>
              <p:spPr>
                <a:xfrm flipH="1">
                  <a:off x="1295757" y="1904917"/>
                  <a:ext cx="609488"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59" idx="4"/>
                  <a:endCxn id="43" idx="0"/>
                </p:cNvCxnSpPr>
                <p:nvPr/>
              </p:nvCxnSpPr>
              <p:spPr>
                <a:xfrm flipH="1">
                  <a:off x="1448129" y="1904917"/>
                  <a:ext cx="457116"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42" idx="0"/>
                </p:cNvCxnSpPr>
                <p:nvPr/>
              </p:nvCxnSpPr>
              <p:spPr>
                <a:xfrm>
                  <a:off x="1295757" y="1906291"/>
                  <a:ext cx="0"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56" idx="4"/>
                  <a:endCxn id="43" idx="0"/>
                </p:cNvCxnSpPr>
                <p:nvPr/>
              </p:nvCxnSpPr>
              <p:spPr>
                <a:xfrm>
                  <a:off x="1295757" y="1904917"/>
                  <a:ext cx="152372"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56" idx="4"/>
                  <a:endCxn id="44" idx="0"/>
                </p:cNvCxnSpPr>
                <p:nvPr/>
              </p:nvCxnSpPr>
              <p:spPr>
                <a:xfrm>
                  <a:off x="1295757" y="1904917"/>
                  <a:ext cx="457116"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56" idx="4"/>
                </p:cNvCxnSpPr>
                <p:nvPr/>
              </p:nvCxnSpPr>
              <p:spPr>
                <a:xfrm>
                  <a:off x="1295757" y="1904917"/>
                  <a:ext cx="618263" cy="145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847" name="TextBox 24"/>
                <p:cNvSpPr txBox="1">
                  <a:spLocks noChangeArrowheads="1"/>
                </p:cNvSpPr>
                <p:nvPr/>
              </p:nvSpPr>
              <p:spPr bwMode="auto">
                <a:xfrm>
                  <a:off x="1470892" y="1753255"/>
                  <a:ext cx="249382" cy="20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cxnSp>
              <p:nvCxnSpPr>
                <p:cNvPr id="26" name="Straight Connector 89"/>
                <p:cNvCxnSpPr>
                  <a:endCxn id="44" idx="0"/>
                </p:cNvCxnSpPr>
                <p:nvPr/>
              </p:nvCxnSpPr>
              <p:spPr>
                <a:xfrm flipH="1">
                  <a:off x="1752873" y="1906291"/>
                  <a:ext cx="152372"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05245" y="1904917"/>
                  <a:ext cx="0"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36" idx="4"/>
                </p:cNvCxnSpPr>
                <p:nvPr/>
              </p:nvCxnSpPr>
              <p:spPr>
                <a:xfrm>
                  <a:off x="1295757" y="2499485"/>
                  <a:ext cx="304744" cy="2275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448129" y="2514607"/>
                  <a:ext cx="152372" cy="212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101"/>
                <p:cNvCxnSpPr/>
                <p:nvPr/>
              </p:nvCxnSpPr>
              <p:spPr>
                <a:xfrm flipH="1">
                  <a:off x="1600501" y="2514607"/>
                  <a:ext cx="152372" cy="212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9" idx="4"/>
                </p:cNvCxnSpPr>
                <p:nvPr/>
              </p:nvCxnSpPr>
              <p:spPr>
                <a:xfrm flipH="1">
                  <a:off x="1600501" y="2499485"/>
                  <a:ext cx="304744" cy="2275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854" name="TextBox 32"/>
                <p:cNvSpPr txBox="1">
                  <a:spLocks noChangeArrowheads="1"/>
                </p:cNvSpPr>
                <p:nvPr/>
              </p:nvSpPr>
              <p:spPr bwMode="auto">
                <a:xfrm>
                  <a:off x="1443183" y="2126110"/>
                  <a:ext cx="304800" cy="20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grpSp>
          <p:sp>
            <p:nvSpPr>
              <p:cNvPr id="60" name="Down Arrow 59"/>
              <p:cNvSpPr/>
              <p:nvPr/>
            </p:nvSpPr>
            <p:spPr>
              <a:xfrm rot="10800000" flipV="1">
                <a:off x="3352934" y="1143194"/>
                <a:ext cx="236934" cy="152319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1" name="Up-Down Arrow 60"/>
              <p:cNvSpPr/>
              <p:nvPr/>
            </p:nvSpPr>
            <p:spPr>
              <a:xfrm rot="10800000" flipV="1">
                <a:off x="3048190" y="1593417"/>
                <a:ext cx="152372" cy="228204"/>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2" name="Up-Down Arrow 61"/>
              <p:cNvSpPr/>
              <p:nvPr/>
            </p:nvSpPr>
            <p:spPr>
              <a:xfrm rot="10800000" flipV="1">
                <a:off x="3048190" y="1877297"/>
                <a:ext cx="152372" cy="228204"/>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3" name="Up-Down Arrow 62"/>
              <p:cNvSpPr/>
              <p:nvPr/>
            </p:nvSpPr>
            <p:spPr>
              <a:xfrm rot="10800000" flipV="1">
                <a:off x="3048190" y="2195546"/>
                <a:ext cx="152372" cy="457096"/>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34822" name="TextBox 64"/>
            <p:cNvSpPr txBox="1">
              <a:spLocks noChangeArrowheads="1"/>
            </p:cNvSpPr>
            <p:nvPr/>
          </p:nvSpPr>
          <p:spPr bwMode="auto">
            <a:xfrm>
              <a:off x="1676400" y="2438400"/>
              <a:ext cx="68580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[0,1]</a:t>
              </a:r>
            </a:p>
          </p:txBody>
        </p:sp>
      </p:grpSp>
      <p:sp>
        <p:nvSpPr>
          <p:cNvPr id="34819" name="TextBox 92"/>
          <p:cNvSpPr txBox="1">
            <a:spLocks noChangeArrowheads="1"/>
          </p:cNvSpPr>
          <p:nvPr/>
        </p:nvSpPr>
        <p:spPr bwMode="auto">
          <a:xfrm>
            <a:off x="5181600" y="6183313"/>
            <a:ext cx="495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Hinton and Salakhutdinov, </a:t>
            </a:r>
            <a:r>
              <a:rPr lang="en-US" sz="1800" i="1">
                <a:latin typeface="Calibri" charset="0"/>
              </a:rPr>
              <a:t>Science, </a:t>
            </a:r>
            <a:r>
              <a:rPr lang="en-US" sz="1800">
                <a:latin typeface="Calibri" charset="0"/>
              </a:rPr>
              <a:t>2006</a:t>
            </a:r>
          </a:p>
        </p:txBody>
      </p:sp>
      <p:sp>
        <p:nvSpPr>
          <p:cNvPr id="34820" name="Content Placeholder 3"/>
          <p:cNvSpPr>
            <a:spLocks noGrp="1"/>
          </p:cNvSpPr>
          <p:nvPr>
            <p:ph sz="half" idx="2"/>
          </p:nvPr>
        </p:nvSpPr>
        <p:spPr>
          <a:xfrm>
            <a:off x="4572000" y="1219200"/>
            <a:ext cx="4419600" cy="4525963"/>
          </a:xfrm>
        </p:spPr>
        <p:txBody>
          <a:bodyPr/>
          <a:lstStyle/>
          <a:p>
            <a:pPr marL="514350" indent="-514350" eaLnBrk="1" hangingPunct="1">
              <a:buFont typeface="Calibri" charset="0"/>
              <a:buAutoNum type="arabicPeriod"/>
            </a:pPr>
            <a:r>
              <a:rPr lang="en-US" b="1">
                <a:latin typeface="Calibri" charset="0"/>
              </a:rPr>
              <a:t>Weights are learned layer by layer via </a:t>
            </a:r>
            <a:r>
              <a:rPr lang="en-US" b="1" u="sng">
                <a:latin typeface="Calibri" charset="0"/>
              </a:rPr>
              <a:t>unsupervised learning</a:t>
            </a:r>
            <a:r>
              <a:rPr lang="en-US" b="1">
                <a:latin typeface="Calibri" charset="0"/>
              </a:rPr>
              <a:t>.</a:t>
            </a:r>
          </a:p>
          <a:p>
            <a:pPr marL="514350" indent="-514350" eaLnBrk="1" hangingPunct="1">
              <a:buFont typeface="Calibri" charset="0"/>
              <a:buAutoNum type="arabicPeriod"/>
            </a:pPr>
            <a:r>
              <a:rPr lang="en-US" b="1">
                <a:latin typeface="Calibri" charset="0"/>
              </a:rPr>
              <a:t>Final layer is learned as a </a:t>
            </a:r>
            <a:r>
              <a:rPr lang="en-US" b="1" u="sng">
                <a:latin typeface="Calibri" charset="0"/>
              </a:rPr>
              <a:t>supervised neural network</a:t>
            </a:r>
            <a:r>
              <a:rPr lang="en-US" b="1">
                <a:latin typeface="Calibri" charset="0"/>
              </a:rPr>
              <a:t>.</a:t>
            </a:r>
          </a:p>
          <a:p>
            <a:pPr marL="514350" indent="-514350" eaLnBrk="1" hangingPunct="1">
              <a:buFont typeface="Calibri" charset="0"/>
              <a:buAutoNum type="arabicPeriod"/>
            </a:pPr>
            <a:r>
              <a:rPr lang="en-US" b="1">
                <a:latin typeface="Calibri" charset="0"/>
              </a:rPr>
              <a:t>All weights are fine-tuned using </a:t>
            </a:r>
            <a:r>
              <a:rPr lang="en-US" b="1" u="sng">
                <a:latin typeface="Calibri" charset="0"/>
              </a:rPr>
              <a:t>supervised back propagation</a:t>
            </a:r>
            <a:r>
              <a:rPr lang="en-US" b="1">
                <a:latin typeface="Calibri" charset="0"/>
              </a:rPr>
              <a:t>.</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228600" y="-152400"/>
            <a:ext cx="8229600" cy="1143000"/>
          </a:xfrm>
          <a:extLst/>
        </p:spPr>
        <p:txBody>
          <a:bodyPr/>
          <a:lstStyle/>
          <a:p>
            <a:pPr>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rPr>
              <a:t>Deep Learning Buzz</a:t>
            </a:r>
          </a:p>
        </p:txBody>
      </p:sp>
      <p:pic>
        <p:nvPicPr>
          <p:cNvPr id="1741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33795" r="33795"/>
          <a:stretch>
            <a:fillRect/>
          </a:stretch>
        </p:blipFill>
        <p:spPr>
          <a:xfrm>
            <a:off x="304800" y="2133600"/>
            <a:ext cx="3733800" cy="4032250"/>
          </a:xfrm>
        </p:spPr>
      </p:pic>
      <p:pic>
        <p:nvPicPr>
          <p:cNvPr id="1741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16002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7"/>
          <p:cNvSpPr txBox="1">
            <a:spLocks noChangeArrowheads="1"/>
          </p:cNvSpPr>
          <p:nvPr/>
        </p:nvSpPr>
        <p:spPr bwMode="auto">
          <a:xfrm>
            <a:off x="1828800" y="914400"/>
            <a:ext cx="2711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2012: Is Deep Learning </a:t>
            </a:r>
          </a:p>
          <a:p>
            <a:pPr eaLnBrk="1" hangingPunct="1"/>
            <a:r>
              <a:rPr lang="en-US" sz="1800" b="1" dirty="0"/>
              <a:t>a revolution in artificial </a:t>
            </a:r>
          </a:p>
          <a:p>
            <a:pPr eaLnBrk="1" hangingPunct="1"/>
            <a:r>
              <a:rPr lang="en-US" sz="1800" b="1" dirty="0"/>
              <a:t>intelligence?</a:t>
            </a:r>
          </a:p>
        </p:txBody>
      </p:sp>
      <p:sp>
        <p:nvSpPr>
          <p:cNvPr id="17413" name="Rectangle 8"/>
          <p:cNvSpPr>
            <a:spLocks noChangeArrowheads="1"/>
          </p:cNvSpPr>
          <p:nvPr/>
        </p:nvSpPr>
        <p:spPr bwMode="auto">
          <a:xfrm>
            <a:off x="4572000" y="2057400"/>
            <a:ext cx="4294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Apple’s Siri virtual personal assistant</a:t>
            </a:r>
          </a:p>
        </p:txBody>
      </p:sp>
      <p:sp>
        <p:nvSpPr>
          <p:cNvPr id="17414" name="Rectangle 9"/>
          <p:cNvSpPr>
            <a:spLocks noChangeArrowheads="1"/>
          </p:cNvSpPr>
          <p:nvPr/>
        </p:nvSpPr>
        <p:spPr bwMode="auto">
          <a:xfrm>
            <a:off x="4572000" y="2590800"/>
            <a:ext cx="45974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Google’s Street View</a:t>
            </a:r>
          </a:p>
          <a:p>
            <a:endParaRPr lang="en-US" b="1"/>
          </a:p>
          <a:p>
            <a:r>
              <a:rPr lang="en-US" b="1"/>
              <a:t>Google/Facebook/Tweeter/Yahoo Deep</a:t>
            </a:r>
          </a:p>
          <a:p>
            <a:r>
              <a:rPr lang="en-US" b="1"/>
              <a:t>Learning Acquisition</a:t>
            </a:r>
          </a:p>
          <a:p>
            <a:endParaRPr lang="en-US" b="1"/>
          </a:p>
          <a:p>
            <a:r>
              <a:rPr lang="en-US" b="1"/>
              <a:t>Hinton’s identification of drug molecule</a:t>
            </a:r>
          </a:p>
          <a:p>
            <a:endParaRPr lang="en-US" b="1"/>
          </a:p>
          <a:p>
            <a:r>
              <a:rPr lang="en-US" b="1"/>
              <a:t>Hinton’s hand writing recognition</a:t>
            </a:r>
          </a:p>
          <a:p>
            <a:endParaRPr lang="en-US" b="1"/>
          </a:p>
          <a:p>
            <a:r>
              <a:rPr lang="en-US" b="1"/>
              <a:t>Swiss AI Lab’s recognition of German </a:t>
            </a:r>
          </a:p>
          <a:p>
            <a:r>
              <a:rPr lang="en-US" b="1"/>
              <a:t>traffic sign images beats human experts</a:t>
            </a:r>
          </a:p>
          <a:p>
            <a:endParaRPr lang="en-US" b="1"/>
          </a:p>
          <a:p>
            <a:r>
              <a:rPr lang="en-US" b="1">
                <a:solidFill>
                  <a:srgbClr val="FF0000"/>
                </a:solidFill>
              </a:rPr>
              <a:t>CASP10 protein contact map prediction</a:t>
            </a:r>
          </a:p>
        </p:txBody>
      </p:sp>
      <p:sp>
        <p:nvSpPr>
          <p:cNvPr id="17415" name="TextBox 10"/>
          <p:cNvSpPr txBox="1">
            <a:spLocks noChangeArrowheads="1"/>
          </p:cNvSpPr>
          <p:nvPr/>
        </p:nvSpPr>
        <p:spPr bwMode="auto">
          <a:xfrm>
            <a:off x="114300" y="6248400"/>
            <a:ext cx="76287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Rashid’s speech was translated into </a:t>
            </a:r>
            <a:r>
              <a:rPr lang="en-US" sz="1800" b="1" dirty="0" smtClean="0"/>
              <a:t>Chinese by deep </a:t>
            </a:r>
            <a:r>
              <a:rPr lang="en-US" sz="1800" b="1" smtClean="0"/>
              <a:t>learning tools.</a:t>
            </a:r>
            <a:endParaRPr lang="en-US" sz="1800" b="1"/>
          </a:p>
        </p:txBody>
      </p:sp>
      <p:sp>
        <p:nvSpPr>
          <p:cNvPr id="17416" name="TextBox 11"/>
          <p:cNvSpPr txBox="1">
            <a:spLocks noChangeArrowheads="1"/>
          </p:cNvSpPr>
          <p:nvPr/>
        </p:nvSpPr>
        <p:spPr bwMode="auto">
          <a:xfrm>
            <a:off x="4648200" y="1143000"/>
            <a:ext cx="41608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Accomplishments</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p:cNvSpPr>
            <a:spLocks noGrp="1"/>
          </p:cNvSpPr>
          <p:nvPr>
            <p:ph type="title"/>
          </p:nvPr>
        </p:nvSpPr>
        <p:spPr>
          <a:extLst/>
        </p:spPr>
        <p:txBody>
          <a:bodyPr/>
          <a:lstStyle/>
          <a:p>
            <a:pPr algn="l">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rPr>
              <a:t>GPU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rPr>
              <a:t>Implementation</a:t>
            </a:r>
          </a:p>
        </p:txBody>
      </p:sp>
      <p:sp>
        <p:nvSpPr>
          <p:cNvPr id="35842" name="Content Placeholder 5"/>
          <p:cNvSpPr>
            <a:spLocks noGrp="1"/>
          </p:cNvSpPr>
          <p:nvPr>
            <p:ph sz="half" idx="1"/>
          </p:nvPr>
        </p:nvSpPr>
        <p:spPr>
          <a:xfrm>
            <a:off x="457200" y="1600200"/>
            <a:ext cx="4468813" cy="4525963"/>
          </a:xfrm>
        </p:spPr>
        <p:txBody>
          <a:bodyPr/>
          <a:lstStyle/>
          <a:p>
            <a:pPr marL="57150" indent="1588">
              <a:buFont typeface="Arial" charset="0"/>
              <a:buNone/>
            </a:pPr>
            <a:r>
              <a:rPr lang="en-US">
                <a:latin typeface="Calibri" charset="0"/>
              </a:rPr>
              <a:t>Calculations need for training and classification made use of CUDAMat and GPUs</a:t>
            </a:r>
          </a:p>
          <a:p>
            <a:pPr marL="57150" indent="1588">
              <a:buFont typeface="Arial" charset="0"/>
              <a:buNone/>
            </a:pPr>
            <a:endParaRPr lang="en-US">
              <a:latin typeface="Calibri" charset="0"/>
            </a:endParaRPr>
          </a:p>
          <a:p>
            <a:pPr marL="57150" indent="1588">
              <a:buFont typeface="Arial" charset="0"/>
              <a:buNone/>
            </a:pPr>
            <a:r>
              <a:rPr lang="en-US">
                <a:latin typeface="Calibri" charset="0"/>
              </a:rPr>
              <a:t>Train DNs with over 1M parameters in about an hour</a:t>
            </a:r>
          </a:p>
        </p:txBody>
      </p:sp>
      <p:grpSp>
        <p:nvGrpSpPr>
          <p:cNvPr id="35843" name="Group 73"/>
          <p:cNvGrpSpPr>
            <a:grpSpLocks/>
          </p:cNvGrpSpPr>
          <p:nvPr/>
        </p:nvGrpSpPr>
        <p:grpSpPr bwMode="auto">
          <a:xfrm>
            <a:off x="5319713" y="1541463"/>
            <a:ext cx="3176587" cy="2590800"/>
            <a:chOff x="1066800" y="1066800"/>
            <a:chExt cx="3200986" cy="2590800"/>
          </a:xfrm>
        </p:grpSpPr>
        <p:grpSp>
          <p:nvGrpSpPr>
            <p:cNvPr id="35845" name="Group 189"/>
            <p:cNvGrpSpPr>
              <a:grpSpLocks/>
            </p:cNvGrpSpPr>
            <p:nvPr/>
          </p:nvGrpSpPr>
          <p:grpSpPr bwMode="auto">
            <a:xfrm>
              <a:off x="1371600" y="1828800"/>
              <a:ext cx="1066800" cy="1828800"/>
              <a:chOff x="1066800" y="1219200"/>
              <a:chExt cx="1066800" cy="1828800"/>
            </a:xfrm>
          </p:grpSpPr>
          <p:grpSp>
            <p:nvGrpSpPr>
              <p:cNvPr id="35854" name="Group 25"/>
              <p:cNvGrpSpPr>
                <a:grpSpLocks/>
              </p:cNvGrpSpPr>
              <p:nvPr/>
            </p:nvGrpSpPr>
            <p:grpSpPr bwMode="auto">
              <a:xfrm>
                <a:off x="1219200" y="1611868"/>
                <a:ext cx="762000" cy="307777"/>
                <a:chOff x="1295400" y="1611868"/>
                <a:chExt cx="762000" cy="307777"/>
              </a:xfrm>
            </p:grpSpPr>
            <p:grpSp>
              <p:nvGrpSpPr>
                <p:cNvPr id="35902" name="Group 13"/>
                <p:cNvGrpSpPr>
                  <a:grpSpLocks/>
                </p:cNvGrpSpPr>
                <p:nvPr/>
              </p:nvGrpSpPr>
              <p:grpSpPr bwMode="auto">
                <a:xfrm>
                  <a:off x="1295400" y="1752600"/>
                  <a:ext cx="762000" cy="152400"/>
                  <a:chOff x="1295400" y="1828800"/>
                  <a:chExt cx="762000" cy="152400"/>
                </a:xfrm>
              </p:grpSpPr>
              <p:sp>
                <p:nvSpPr>
                  <p:cNvPr id="73" name="Oval 9"/>
                  <p:cNvSpPr/>
                  <p:nvPr/>
                </p:nvSpPr>
                <p:spPr>
                  <a:xfrm>
                    <a:off x="1295712" y="1828800"/>
                    <a:ext cx="1519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4" name="Oval 10"/>
                  <p:cNvSpPr/>
                  <p:nvPr/>
                </p:nvSpPr>
                <p:spPr>
                  <a:xfrm>
                    <a:off x="1447683" y="1828800"/>
                    <a:ext cx="1535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 name="Oval 11"/>
                  <p:cNvSpPr/>
                  <p:nvPr/>
                </p:nvSpPr>
                <p:spPr>
                  <a:xfrm>
                    <a:off x="1751625" y="1828800"/>
                    <a:ext cx="1535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Oval 12"/>
                  <p:cNvSpPr/>
                  <p:nvPr/>
                </p:nvSpPr>
                <p:spPr>
                  <a:xfrm>
                    <a:off x="1905196" y="1828800"/>
                    <a:ext cx="151972"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5903" name="TextBox 68"/>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35855" name="Group 28"/>
              <p:cNvGrpSpPr>
                <a:grpSpLocks/>
              </p:cNvGrpSpPr>
              <p:nvPr/>
            </p:nvGrpSpPr>
            <p:grpSpPr bwMode="auto">
              <a:xfrm>
                <a:off x="1066800" y="1219200"/>
                <a:ext cx="1066800" cy="307777"/>
                <a:chOff x="1066800" y="1219200"/>
                <a:chExt cx="1066800" cy="307777"/>
              </a:xfrm>
            </p:grpSpPr>
            <p:grpSp>
              <p:nvGrpSpPr>
                <p:cNvPr id="35894" name="Group 27"/>
                <p:cNvGrpSpPr>
                  <a:grpSpLocks/>
                </p:cNvGrpSpPr>
                <p:nvPr/>
              </p:nvGrpSpPr>
              <p:grpSpPr bwMode="auto">
                <a:xfrm>
                  <a:off x="1066800" y="1371600"/>
                  <a:ext cx="1066800" cy="152400"/>
                  <a:chOff x="1066800" y="1371600"/>
                  <a:chExt cx="1066800" cy="152400"/>
                </a:xfrm>
              </p:grpSpPr>
              <p:sp>
                <p:nvSpPr>
                  <p:cNvPr id="65" name="Oval 3"/>
                  <p:cNvSpPr/>
                  <p:nvPr/>
                </p:nvSpPr>
                <p:spPr>
                  <a:xfrm>
                    <a:off x="1067541" y="1371600"/>
                    <a:ext cx="1519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Oval 4"/>
                  <p:cNvSpPr/>
                  <p:nvPr/>
                </p:nvSpPr>
                <p:spPr>
                  <a:xfrm>
                    <a:off x="1219512" y="1371600"/>
                    <a:ext cx="15197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 name="Oval 5"/>
                  <p:cNvSpPr/>
                  <p:nvPr/>
                </p:nvSpPr>
                <p:spPr>
                  <a:xfrm>
                    <a:off x="1371483" y="1371600"/>
                    <a:ext cx="1535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 name="Oval 6"/>
                  <p:cNvSpPr/>
                  <p:nvPr/>
                </p:nvSpPr>
                <p:spPr>
                  <a:xfrm>
                    <a:off x="1525053" y="1371600"/>
                    <a:ext cx="1503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Oval 68"/>
                  <p:cNvSpPr/>
                  <p:nvPr/>
                </p:nvSpPr>
                <p:spPr>
                  <a:xfrm>
                    <a:off x="1828995" y="1371600"/>
                    <a:ext cx="1519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 name="Oval 8"/>
                  <p:cNvSpPr/>
                  <p:nvPr/>
                </p:nvSpPr>
                <p:spPr>
                  <a:xfrm>
                    <a:off x="1980967" y="1371600"/>
                    <a:ext cx="15197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5895" name="TextBox 60"/>
                <p:cNvSpPr txBox="1">
                  <a:spLocks noChangeArrowheads="1"/>
                </p:cNvSpPr>
                <p:nvPr/>
              </p:nvSpPr>
              <p:spPr bwMode="auto">
                <a:xfrm>
                  <a:off x="1600200" y="1219200"/>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35856" name="Group 29"/>
              <p:cNvGrpSpPr>
                <a:grpSpLocks/>
              </p:cNvGrpSpPr>
              <p:nvPr/>
            </p:nvGrpSpPr>
            <p:grpSpPr bwMode="auto">
              <a:xfrm>
                <a:off x="1219200" y="1902023"/>
                <a:ext cx="762000" cy="307777"/>
                <a:chOff x="1295400" y="1611868"/>
                <a:chExt cx="762000" cy="307777"/>
              </a:xfrm>
            </p:grpSpPr>
            <p:grpSp>
              <p:nvGrpSpPr>
                <p:cNvPr id="35888" name="Group 13"/>
                <p:cNvGrpSpPr>
                  <a:grpSpLocks/>
                </p:cNvGrpSpPr>
                <p:nvPr/>
              </p:nvGrpSpPr>
              <p:grpSpPr bwMode="auto">
                <a:xfrm>
                  <a:off x="1295400" y="1752600"/>
                  <a:ext cx="762000" cy="152400"/>
                  <a:chOff x="1295400" y="1828800"/>
                  <a:chExt cx="762000" cy="152400"/>
                </a:xfrm>
              </p:grpSpPr>
              <p:sp>
                <p:nvSpPr>
                  <p:cNvPr id="59" name="Oval 58"/>
                  <p:cNvSpPr/>
                  <p:nvPr/>
                </p:nvSpPr>
                <p:spPr>
                  <a:xfrm>
                    <a:off x="1295712" y="1829157"/>
                    <a:ext cx="1519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Oval 59"/>
                  <p:cNvSpPr/>
                  <p:nvPr/>
                </p:nvSpPr>
                <p:spPr>
                  <a:xfrm>
                    <a:off x="1447683" y="1829157"/>
                    <a:ext cx="1535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Oval 60"/>
                  <p:cNvSpPr/>
                  <p:nvPr/>
                </p:nvSpPr>
                <p:spPr>
                  <a:xfrm>
                    <a:off x="1751625" y="1829157"/>
                    <a:ext cx="1535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 name="Oval 61"/>
                  <p:cNvSpPr/>
                  <p:nvPr/>
                </p:nvSpPr>
                <p:spPr>
                  <a:xfrm>
                    <a:off x="1905196" y="1829157"/>
                    <a:ext cx="151972"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5889" name="TextBox 54"/>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35857" name="Group 36"/>
              <p:cNvGrpSpPr>
                <a:grpSpLocks/>
              </p:cNvGrpSpPr>
              <p:nvPr/>
            </p:nvGrpSpPr>
            <p:grpSpPr bwMode="auto">
              <a:xfrm>
                <a:off x="1219200" y="2206823"/>
                <a:ext cx="762000" cy="307777"/>
                <a:chOff x="1295400" y="1611868"/>
                <a:chExt cx="762000" cy="307777"/>
              </a:xfrm>
            </p:grpSpPr>
            <p:grpSp>
              <p:nvGrpSpPr>
                <p:cNvPr id="35882" name="Group 13"/>
                <p:cNvGrpSpPr>
                  <a:grpSpLocks/>
                </p:cNvGrpSpPr>
                <p:nvPr/>
              </p:nvGrpSpPr>
              <p:grpSpPr bwMode="auto">
                <a:xfrm>
                  <a:off x="1295400" y="1752600"/>
                  <a:ext cx="762000" cy="152400"/>
                  <a:chOff x="1295400" y="1828800"/>
                  <a:chExt cx="762000" cy="152400"/>
                </a:xfrm>
              </p:grpSpPr>
              <p:sp>
                <p:nvSpPr>
                  <p:cNvPr id="53" name="Oval 52"/>
                  <p:cNvSpPr/>
                  <p:nvPr/>
                </p:nvSpPr>
                <p:spPr>
                  <a:xfrm>
                    <a:off x="1295712" y="1829157"/>
                    <a:ext cx="1519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Oval 53"/>
                  <p:cNvSpPr/>
                  <p:nvPr/>
                </p:nvSpPr>
                <p:spPr>
                  <a:xfrm>
                    <a:off x="1447683" y="1829157"/>
                    <a:ext cx="1535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Oval 54"/>
                  <p:cNvSpPr/>
                  <p:nvPr/>
                </p:nvSpPr>
                <p:spPr>
                  <a:xfrm>
                    <a:off x="1751625" y="1829157"/>
                    <a:ext cx="153571"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Oval 55"/>
                  <p:cNvSpPr/>
                  <p:nvPr/>
                </p:nvSpPr>
                <p:spPr>
                  <a:xfrm>
                    <a:off x="1905196" y="1829157"/>
                    <a:ext cx="151972"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5883" name="TextBox 48"/>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cxnSp>
            <p:nvCxnSpPr>
              <p:cNvPr id="27" name="Straight Connector 26"/>
              <p:cNvCxnSpPr/>
              <p:nvPr/>
            </p:nvCxnSpPr>
            <p:spPr>
              <a:xfrm>
                <a:off x="1142727" y="1524000"/>
                <a:ext cx="15197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35903" idx="1"/>
              </p:cNvCxnSpPr>
              <p:nvPr/>
            </p:nvCxnSpPr>
            <p:spPr>
              <a:xfrm>
                <a:off x="1142727" y="1524000"/>
                <a:ext cx="305541" cy="241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35903" idx="3"/>
              </p:cNvCxnSpPr>
              <p:nvPr/>
            </p:nvCxnSpPr>
            <p:spPr>
              <a:xfrm>
                <a:off x="1142727" y="1524000"/>
                <a:ext cx="609483" cy="241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74" idx="7"/>
              </p:cNvCxnSpPr>
              <p:nvPr/>
            </p:nvCxnSpPr>
            <p:spPr>
              <a:xfrm>
                <a:off x="1142727" y="1524000"/>
                <a:ext cx="815844" cy="250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68" idx="4"/>
              </p:cNvCxnSpPr>
              <p:nvPr/>
            </p:nvCxnSpPr>
            <p:spPr>
              <a:xfrm flipH="1">
                <a:off x="1294697" y="1524000"/>
                <a:ext cx="763055"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68" idx="4"/>
                <a:endCxn id="35903" idx="1"/>
              </p:cNvCxnSpPr>
              <p:nvPr/>
            </p:nvCxnSpPr>
            <p:spPr>
              <a:xfrm flipH="1">
                <a:off x="1448268" y="1524000"/>
                <a:ext cx="609484" cy="241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8" idx="4"/>
                <a:endCxn id="35903" idx="3"/>
              </p:cNvCxnSpPr>
              <p:nvPr/>
            </p:nvCxnSpPr>
            <p:spPr>
              <a:xfrm flipH="1">
                <a:off x="1752210" y="1524000"/>
                <a:ext cx="305542" cy="241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68" idx="4"/>
                <a:endCxn id="74" idx="0"/>
              </p:cNvCxnSpPr>
              <p:nvPr/>
            </p:nvCxnSpPr>
            <p:spPr>
              <a:xfrm flipH="1">
                <a:off x="1905780" y="1524000"/>
                <a:ext cx="151971"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866" name="TextBox 17"/>
              <p:cNvSpPr txBox="1">
                <a:spLocks noChangeArrowheads="1"/>
              </p:cNvSpPr>
              <p:nvPr/>
            </p:nvSpPr>
            <p:spPr bwMode="auto">
              <a:xfrm>
                <a:off x="1447800" y="1447800"/>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36" name="Straight Connector 18"/>
              <p:cNvCxnSpPr>
                <a:stCxn id="74" idx="4"/>
                <a:endCxn id="59" idx="0"/>
              </p:cNvCxnSpPr>
              <p:nvPr/>
            </p:nvCxnSpPr>
            <p:spPr>
              <a:xfrm flipH="1">
                <a:off x="1294697" y="1905000"/>
                <a:ext cx="611083"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19"/>
              <p:cNvCxnSpPr>
                <a:stCxn id="74" idx="4"/>
                <a:endCxn id="35889" idx="1"/>
              </p:cNvCxnSpPr>
              <p:nvPr/>
            </p:nvCxnSpPr>
            <p:spPr>
              <a:xfrm flipH="1">
                <a:off x="1448268" y="1905000"/>
                <a:ext cx="457513" cy="150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20"/>
              <p:cNvCxnSpPr>
                <a:endCxn id="59" idx="0"/>
              </p:cNvCxnSpPr>
              <p:nvPr/>
            </p:nvCxnSpPr>
            <p:spPr>
              <a:xfrm>
                <a:off x="1294697" y="1906587"/>
                <a:ext cx="0" cy="1381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35889" idx="1"/>
              </p:cNvCxnSpPr>
              <p:nvPr/>
            </p:nvCxnSpPr>
            <p:spPr>
              <a:xfrm>
                <a:off x="1294697" y="1906587"/>
                <a:ext cx="153571" cy="150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35889" idx="3"/>
              </p:cNvCxnSpPr>
              <p:nvPr/>
            </p:nvCxnSpPr>
            <p:spPr>
              <a:xfrm>
                <a:off x="1294697" y="1906587"/>
                <a:ext cx="457513" cy="150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endCxn id="62" idx="0"/>
              </p:cNvCxnSpPr>
              <p:nvPr/>
            </p:nvCxnSpPr>
            <p:spPr>
              <a:xfrm>
                <a:off x="1294697" y="1905000"/>
                <a:ext cx="611083"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873" name="TextBox 38"/>
              <p:cNvSpPr txBox="1">
                <a:spLocks noChangeArrowheads="1"/>
              </p:cNvSpPr>
              <p:nvPr/>
            </p:nvSpPr>
            <p:spPr bwMode="auto">
              <a:xfrm>
                <a:off x="1447800" y="1754088"/>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43" name="Straight Connector 42"/>
              <p:cNvCxnSpPr>
                <a:stCxn id="74" idx="4"/>
                <a:endCxn id="61" idx="0"/>
              </p:cNvCxnSpPr>
              <p:nvPr/>
            </p:nvCxnSpPr>
            <p:spPr>
              <a:xfrm flipH="1">
                <a:off x="1752210" y="1906587"/>
                <a:ext cx="153571" cy="1381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4" idx="4"/>
                <a:endCxn id="62" idx="0"/>
              </p:cNvCxnSpPr>
              <p:nvPr/>
            </p:nvCxnSpPr>
            <p:spPr>
              <a:xfrm>
                <a:off x="1905780" y="1905000"/>
                <a:ext cx="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876" name="TextBox 41"/>
              <p:cNvSpPr txBox="1">
                <a:spLocks noChangeArrowheads="1"/>
              </p:cNvSpPr>
              <p:nvPr/>
            </p:nvSpPr>
            <p:spPr bwMode="auto">
              <a:xfrm>
                <a:off x="1371600" y="2743200"/>
                <a:ext cx="4572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latin typeface="Calibri" charset="0"/>
                  </a:rPr>
                  <a:t>[0,1]</a:t>
                </a:r>
              </a:p>
            </p:txBody>
          </p:sp>
          <p:cxnSp>
            <p:nvCxnSpPr>
              <p:cNvPr id="46" name="Straight Connector 45"/>
              <p:cNvCxnSpPr>
                <a:stCxn id="53" idx="4"/>
                <a:endCxn id="35876" idx="0"/>
              </p:cNvCxnSpPr>
              <p:nvPr/>
            </p:nvCxnSpPr>
            <p:spPr>
              <a:xfrm>
                <a:off x="1294697" y="2500312"/>
                <a:ext cx="305542" cy="2428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endCxn id="35876" idx="0"/>
              </p:cNvCxnSpPr>
              <p:nvPr/>
            </p:nvCxnSpPr>
            <p:spPr>
              <a:xfrm>
                <a:off x="1448268" y="2514600"/>
                <a:ext cx="151971"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35876" idx="0"/>
              </p:cNvCxnSpPr>
              <p:nvPr/>
            </p:nvCxnSpPr>
            <p:spPr>
              <a:xfrm flipH="1">
                <a:off x="1600239" y="2514600"/>
                <a:ext cx="15197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56" idx="4"/>
                <a:endCxn id="35876" idx="0"/>
              </p:cNvCxnSpPr>
              <p:nvPr/>
            </p:nvCxnSpPr>
            <p:spPr>
              <a:xfrm flipH="1">
                <a:off x="1600239" y="2500312"/>
                <a:ext cx="305541" cy="2428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881" name="TextBox 46"/>
              <p:cNvSpPr txBox="1">
                <a:spLocks noChangeArrowheads="1"/>
              </p:cNvSpPr>
              <p:nvPr/>
            </p:nvSpPr>
            <p:spPr bwMode="auto">
              <a:xfrm>
                <a:off x="1447800" y="2085201"/>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grpSp>
        <p:sp>
          <p:nvSpPr>
            <p:cNvPr id="10" name="Right Brace 9"/>
            <p:cNvSpPr/>
            <p:nvPr/>
          </p:nvSpPr>
          <p:spPr>
            <a:xfrm rot="5400000">
              <a:off x="2438401" y="76199"/>
              <a:ext cx="381000" cy="3124201"/>
            </a:xfrm>
            <a:prstGeom prst="rightBrace">
              <a:avLst>
                <a:gd name="adj1" fmla="val 33239"/>
                <a:gd name="adj2" fmla="val 7276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1" name="TextBox 10"/>
            <p:cNvSpPr txBox="1"/>
            <p:nvPr/>
          </p:nvSpPr>
          <p:spPr>
            <a:xfrm>
              <a:off x="1220371" y="1066800"/>
              <a:ext cx="1447722" cy="3079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en-US" sz="1400" dirty="0">
                  <a:latin typeface="Courier New" pitchFamily="49" charset="0"/>
                  <a:cs typeface="Courier New" pitchFamily="49" charset="0"/>
                </a:rPr>
                <a:t>LSDEK</a:t>
              </a:r>
              <a:r>
                <a:rPr lang="en-US" sz="1400" b="1" dirty="0">
                  <a:latin typeface="Courier New" pitchFamily="49" charset="0"/>
                  <a:cs typeface="Courier New" pitchFamily="49" charset="0"/>
                </a:rPr>
                <a:t>I</a:t>
              </a:r>
              <a:r>
                <a:rPr lang="en-US" sz="1400" dirty="0">
                  <a:latin typeface="Courier New" pitchFamily="49" charset="0"/>
                  <a:cs typeface="Courier New" pitchFamily="49" charset="0"/>
                </a:rPr>
                <a:t>INVDF</a:t>
              </a:r>
              <a:endParaRPr lang="en-US" sz="1200" dirty="0">
                <a:latin typeface="Courier New" pitchFamily="49" charset="0"/>
                <a:cs typeface="Courier New" pitchFamily="49" charset="0"/>
              </a:endParaRPr>
            </a:p>
          </p:txBody>
        </p:sp>
        <p:sp>
          <p:nvSpPr>
            <p:cNvPr id="12" name="TextBox 11"/>
            <p:cNvSpPr txBox="1"/>
            <p:nvPr/>
          </p:nvSpPr>
          <p:spPr>
            <a:xfrm>
              <a:off x="2895249" y="1066800"/>
              <a:ext cx="1372537" cy="3079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en-US" sz="1400" dirty="0">
                  <a:latin typeface="Courier New" pitchFamily="49" charset="0"/>
                  <a:cs typeface="Courier New" pitchFamily="49" charset="0"/>
                </a:rPr>
                <a:t>KPSEE</a:t>
              </a:r>
              <a:r>
                <a:rPr lang="en-US" sz="1400" b="1" dirty="0">
                  <a:latin typeface="Courier New" pitchFamily="49" charset="0"/>
                  <a:cs typeface="Courier New" pitchFamily="49" charset="0"/>
                </a:rPr>
                <a:t>R</a:t>
              </a:r>
              <a:r>
                <a:rPr lang="en-US" sz="1400" dirty="0">
                  <a:latin typeface="Courier New" pitchFamily="49" charset="0"/>
                  <a:cs typeface="Courier New" pitchFamily="49" charset="0"/>
                </a:rPr>
                <a:t>VREII</a:t>
              </a:r>
            </a:p>
          </p:txBody>
        </p:sp>
        <p:sp>
          <p:nvSpPr>
            <p:cNvPr id="14" name="Right Arrow 13"/>
            <p:cNvSpPr/>
            <p:nvPr/>
          </p:nvSpPr>
          <p:spPr>
            <a:xfrm rot="10800000">
              <a:off x="2820064" y="1981200"/>
              <a:ext cx="609483"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5" name="Right Arrow 14"/>
            <p:cNvSpPr/>
            <p:nvPr/>
          </p:nvSpPr>
          <p:spPr>
            <a:xfrm rot="10800000">
              <a:off x="2820064" y="2362200"/>
              <a:ext cx="609483"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6" name="Right Arrow 15"/>
            <p:cNvSpPr/>
            <p:nvPr/>
          </p:nvSpPr>
          <p:spPr>
            <a:xfrm rot="10800000">
              <a:off x="2820064" y="2667000"/>
              <a:ext cx="609483"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9" name="Right Arrow 18"/>
            <p:cNvSpPr/>
            <p:nvPr/>
          </p:nvSpPr>
          <p:spPr>
            <a:xfrm rot="10800000">
              <a:off x="2820064" y="2971800"/>
              <a:ext cx="609483"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1" name="Right Arrow 20"/>
            <p:cNvSpPr/>
            <p:nvPr/>
          </p:nvSpPr>
          <p:spPr>
            <a:xfrm rot="10800000">
              <a:off x="2820064" y="3352800"/>
              <a:ext cx="609483"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grpSp>
      <p:pic>
        <p:nvPicPr>
          <p:cNvPr id="35844" name="Picture 76" descr="gpu.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343400"/>
            <a:ext cx="3352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Screen Shot 2014-08-03 at 11.39.21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9144000"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4"/>
          <p:cNvSpPr>
            <a:spLocks noGrp="1"/>
          </p:cNvSpPr>
          <p:nvPr>
            <p:ph type="title"/>
          </p:nvPr>
        </p:nvSpPr>
        <p:spPr>
          <a:extLst/>
        </p:spPr>
        <p:txBody>
          <a:bodyPr/>
          <a:lstStyle/>
          <a:p>
            <a:pPr algn="l">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rPr>
              <a:t>Demo – Handwriting Recognition</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endParaRPr>
          </a:p>
        </p:txBody>
      </p:sp>
      <p:sp>
        <p:nvSpPr>
          <p:cNvPr id="2" name="Rectangle 1"/>
          <p:cNvSpPr/>
          <p:nvPr/>
        </p:nvSpPr>
        <p:spPr>
          <a:xfrm>
            <a:off x="2743200" y="6336268"/>
            <a:ext cx="6324600" cy="369332"/>
          </a:xfrm>
          <a:prstGeom prst="rect">
            <a:avLst/>
          </a:prstGeom>
        </p:spPr>
        <p:txBody>
          <a:bodyPr wrap="square">
            <a:spAutoFit/>
          </a:bodyPr>
          <a:lstStyle/>
          <a:p>
            <a:r>
              <a:rPr lang="en-US" b="1" dirty="0" smtClean="0"/>
              <a:t>Movies at: http</a:t>
            </a:r>
            <a:r>
              <a:rPr lang="en-US" b="1" dirty="0"/>
              <a:t>://</a:t>
            </a:r>
            <a:r>
              <a:rPr lang="en-US" b="1" dirty="0" err="1"/>
              <a:t>www.cs.toronto.edu</a:t>
            </a:r>
            <a:r>
              <a:rPr lang="en-US" b="1" dirty="0"/>
              <a:t>/~</a:t>
            </a:r>
            <a:r>
              <a:rPr lang="en-US" b="1" dirty="0" err="1"/>
              <a:t>hinton</a:t>
            </a:r>
            <a:r>
              <a:rPr lang="en-US" b="1" dirty="0"/>
              <a:t>/</a:t>
            </a:r>
            <a:r>
              <a:rPr lang="en-US" b="1" dirty="0" err="1"/>
              <a:t>digits.html</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304800"/>
            <a:ext cx="7772400" cy="1143000"/>
          </a:xfrm>
          <a:extLst/>
        </p:spPr>
        <p:txBody>
          <a:bodyPr/>
          <a:lstStyle/>
          <a:p>
            <a:pPr eaLnBrk="1" hangingPunct="1">
              <a:defRPr/>
            </a:pP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Sequence, Structure and Function</a:t>
            </a:r>
          </a:p>
        </p:txBody>
      </p:sp>
      <p:sp>
        <p:nvSpPr>
          <p:cNvPr id="37890" name="Line 7"/>
          <p:cNvSpPr>
            <a:spLocks noChangeShapeType="1"/>
          </p:cNvSpPr>
          <p:nvPr/>
        </p:nvSpPr>
        <p:spPr bwMode="auto">
          <a:xfrm>
            <a:off x="3657600" y="2895600"/>
            <a:ext cx="381000" cy="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891" name="Line 8"/>
          <p:cNvSpPr>
            <a:spLocks noChangeShapeType="1"/>
          </p:cNvSpPr>
          <p:nvPr/>
        </p:nvSpPr>
        <p:spPr bwMode="auto">
          <a:xfrm>
            <a:off x="6400800" y="2895600"/>
            <a:ext cx="304800" cy="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37892" name="Object 9"/>
          <p:cNvGraphicFramePr>
            <a:graphicFrameLocks noGrp="1" noChangeAspect="1"/>
          </p:cNvGraphicFramePr>
          <p:nvPr>
            <p:ph sz="quarter" idx="2"/>
            <p:extLst>
              <p:ext uri="{D42A27DB-BD31-4B8C-83A1-F6EECF244321}">
                <p14:modId xmlns:p14="http://schemas.microsoft.com/office/powerpoint/2010/main" val="1544971123"/>
              </p:ext>
            </p:extLst>
          </p:nvPr>
        </p:nvGraphicFramePr>
        <p:xfrm>
          <a:off x="6740525" y="1752600"/>
          <a:ext cx="2327275" cy="1870075"/>
        </p:xfrm>
        <a:graphic>
          <a:graphicData uri="http://schemas.openxmlformats.org/presentationml/2006/ole">
            <mc:AlternateContent xmlns:mc="http://schemas.openxmlformats.org/markup-compatibility/2006">
              <mc:Choice xmlns:v="urn:schemas-microsoft-com:vml" Requires="v">
                <p:oleObj spid="_x0000_s37992" name="Bitmap Image" r:id="rId4" imgW="3734321" imgH="3000000" progId="Paint.Picture">
                  <p:embed/>
                </p:oleObj>
              </mc:Choice>
              <mc:Fallback>
                <p:oleObj name="Bitmap Image" r:id="rId4" imgW="3734321" imgH="3000000" progId="Paint.Picture">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0525" y="1752600"/>
                        <a:ext cx="232727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3" name="Text Box 10"/>
          <p:cNvSpPr txBox="1">
            <a:spLocks noChangeArrowheads="1"/>
          </p:cNvSpPr>
          <p:nvPr/>
        </p:nvSpPr>
        <p:spPr bwMode="auto">
          <a:xfrm>
            <a:off x="7369175" y="3775075"/>
            <a:ext cx="7491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latin typeface="Arial"/>
                <a:cs typeface="Arial"/>
              </a:rPr>
              <a:t>Cell</a:t>
            </a:r>
          </a:p>
        </p:txBody>
      </p:sp>
      <p:sp>
        <p:nvSpPr>
          <p:cNvPr id="37894" name="TextBox 1"/>
          <p:cNvSpPr txBox="1">
            <a:spLocks noChangeArrowheads="1"/>
          </p:cNvSpPr>
          <p:nvPr/>
        </p:nvSpPr>
        <p:spPr bwMode="auto">
          <a:xfrm>
            <a:off x="2819400" y="6096000"/>
            <a:ext cx="4745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&lt;0.1% of proteins have known structures.</a:t>
            </a:r>
          </a:p>
        </p:txBody>
      </p:sp>
      <p:sp>
        <p:nvSpPr>
          <p:cNvPr id="37895" name="Rectangle 2"/>
          <p:cNvSpPr>
            <a:spLocks noChangeArrowheads="1"/>
          </p:cNvSpPr>
          <p:nvPr/>
        </p:nvSpPr>
        <p:spPr bwMode="auto">
          <a:xfrm>
            <a:off x="-30163" y="2057400"/>
            <a:ext cx="376237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MKVQYCDSLVIGGGLAGLRAA…</a:t>
            </a:r>
          </a:p>
        </p:txBody>
      </p:sp>
      <p:pic>
        <p:nvPicPr>
          <p:cNvPr id="37896" name="Picture 12" descr="protein-struct.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76700" y="1870075"/>
            <a:ext cx="2324100"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00" y="2632075"/>
            <a:ext cx="32766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4191000"/>
            <a:ext cx="222621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743200"/>
            <a:ext cx="4518025"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8382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Computational Protein Structure Prediction</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3" name="Curved Connector 12"/>
          <p:cNvCxnSpPr/>
          <p:nvPr/>
        </p:nvCxnSpPr>
        <p:spPr>
          <a:xfrm>
            <a:off x="2743200" y="2362200"/>
            <a:ext cx="2286000" cy="22098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941" name="TextBox 13"/>
          <p:cNvSpPr txBox="1">
            <a:spLocks noChangeArrowheads="1"/>
          </p:cNvSpPr>
          <p:nvPr/>
        </p:nvSpPr>
        <p:spPr bwMode="auto">
          <a:xfrm>
            <a:off x="4953000" y="5878512"/>
            <a:ext cx="1789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rgbClr val="000000"/>
                </a:solidFill>
              </a:rPr>
              <a:t>Jesse </a:t>
            </a:r>
            <a:r>
              <a:rPr lang="en-US" sz="1800" b="1" dirty="0" err="1">
                <a:solidFill>
                  <a:srgbClr val="000000"/>
                </a:solidFill>
              </a:rPr>
              <a:t>Eickholt</a:t>
            </a:r>
            <a:endParaRPr lang="en-US" sz="1800" b="1" dirty="0">
              <a:solidFill>
                <a:srgbClr val="000000"/>
              </a:solidFill>
            </a:endParaRPr>
          </a:p>
        </p:txBody>
      </p:sp>
      <p:sp>
        <p:nvSpPr>
          <p:cNvPr id="39942" name="TextBox 14"/>
          <p:cNvSpPr txBox="1">
            <a:spLocks noChangeArrowheads="1"/>
          </p:cNvSpPr>
          <p:nvPr/>
        </p:nvSpPr>
        <p:spPr bwMode="auto">
          <a:xfrm>
            <a:off x="7050088" y="3200400"/>
            <a:ext cx="1562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err="1"/>
              <a:t>Zheng</a:t>
            </a:r>
            <a:r>
              <a:rPr lang="en-US" sz="1800" b="1" dirty="0"/>
              <a:t> Wang</a:t>
            </a:r>
          </a:p>
        </p:txBody>
      </p:sp>
      <p:pic>
        <p:nvPicPr>
          <p:cNvPr id="39943" name="Content Placeholder 3" descr="aa.gif"/>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304800" y="1981200"/>
            <a:ext cx="2638425" cy="1524000"/>
          </a:xfrm>
        </p:spPr>
      </p:pic>
      <p:grpSp>
        <p:nvGrpSpPr>
          <p:cNvPr id="19" name="Group 4"/>
          <p:cNvGrpSpPr>
            <a:grpSpLocks/>
          </p:cNvGrpSpPr>
          <p:nvPr/>
        </p:nvGrpSpPr>
        <p:grpSpPr bwMode="auto">
          <a:xfrm>
            <a:off x="3886200" y="2514600"/>
            <a:ext cx="1524000" cy="1143000"/>
            <a:chOff x="1824" y="2208"/>
            <a:chExt cx="3473" cy="1680"/>
          </a:xfrm>
        </p:grpSpPr>
        <p:graphicFrame>
          <p:nvGraphicFramePr>
            <p:cNvPr id="39946" name="Object 5"/>
            <p:cNvGraphicFramePr>
              <a:graphicFrameLocks noChangeAspect="1"/>
            </p:cNvGraphicFramePr>
            <p:nvPr/>
          </p:nvGraphicFramePr>
          <p:xfrm>
            <a:off x="1824" y="2208"/>
            <a:ext cx="3473" cy="1680"/>
          </p:xfrm>
          <a:graphic>
            <a:graphicData uri="http://schemas.openxmlformats.org/presentationml/2006/ole">
              <mc:AlternateContent xmlns:mc="http://schemas.openxmlformats.org/markup-compatibility/2006">
                <mc:Choice xmlns:v="urn:schemas-microsoft-com:vml" Requires="v">
                  <p:oleObj spid="_x0000_s1036" name="Microsoft ClipArt Gallery" r:id="rId5" imgW="5511800" imgH="2667000" progId="MS_ClipArt_Gallery">
                    <p:embed/>
                  </p:oleObj>
                </mc:Choice>
                <mc:Fallback>
                  <p:oleObj name="Microsoft ClipArt Gallery" r:id="rId5" imgW="5511800" imgH="2667000" progId="MS_ClipArt_Gallery">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4" y="2208"/>
                          <a:ext cx="3473" cy="1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1" name="Text Box 6"/>
            <p:cNvSpPr txBox="1">
              <a:spLocks noChangeArrowheads="1"/>
            </p:cNvSpPr>
            <p:nvPr/>
          </p:nvSpPr>
          <p:spPr bwMode="auto">
            <a:xfrm>
              <a:off x="3821" y="2784"/>
              <a:ext cx="420" cy="859"/>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endParaRPr lang="en-GB" sz="3200" b="1" i="1" dirty="0" smtClean="0">
                <a:effectLst>
                  <a:outerShdw blurRad="38100" dist="38100" dir="2700000" algn="tl">
                    <a:srgbClr val="DDDDDD"/>
                  </a:outerShdw>
                </a:effectLst>
                <a:latin typeface="Times" charset="0"/>
              </a:endParaRPr>
            </a:p>
          </p:txBody>
        </p:sp>
      </p:grpSp>
      <p:sp>
        <p:nvSpPr>
          <p:cNvPr id="2" name="TextBox 1"/>
          <p:cNvSpPr txBox="1"/>
          <p:nvPr/>
        </p:nvSpPr>
        <p:spPr>
          <a:xfrm>
            <a:off x="4237759" y="2895600"/>
            <a:ext cx="1153481" cy="338554"/>
          </a:xfrm>
          <a:prstGeom prst="rect">
            <a:avLst/>
          </a:prstGeom>
          <a:noFill/>
        </p:spPr>
        <p:txBody>
          <a:bodyPr wrap="none" rtlCol="0">
            <a:spAutoFit/>
          </a:bodyPr>
          <a:lstStyle/>
          <a:p>
            <a:r>
              <a:rPr lang="en-US" sz="1600" b="1" dirty="0" smtClean="0"/>
              <a:t>Algorithm</a:t>
            </a:r>
            <a:endParaRPr lang="en-US" sz="1600" b="1" dirty="0"/>
          </a:p>
        </p:txBody>
      </p:sp>
    </p:spTree>
    <p:extLst>
      <p:ext uri="{BB962C8B-B14F-4D97-AF65-F5344CB8AC3E}">
        <p14:creationId xmlns:p14="http://schemas.microsoft.com/office/powerpoint/2010/main" val="1064270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a:extLst/>
        </p:spPr>
        <p:txBody>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Residue-Residue Contact Prediction</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0962" name="Picture 4" descr="Screen Shot 2013-05-13 at 2.31.1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62200"/>
            <a:ext cx="3810000"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5"/>
          <p:cNvSpPr txBox="1">
            <a:spLocks noChangeArrowheads="1"/>
          </p:cNvSpPr>
          <p:nvPr/>
        </p:nvSpPr>
        <p:spPr bwMode="auto">
          <a:xfrm>
            <a:off x="4724400" y="2667000"/>
            <a:ext cx="47926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smtClean="0">
                <a:latin typeface="+mn-lt"/>
              </a:rPr>
              <a:t>Objective:</a:t>
            </a:r>
          </a:p>
          <a:p>
            <a:pPr eaLnBrk="1" hangingPunct="1">
              <a:defRPr/>
            </a:pPr>
            <a:endParaRPr lang="en-US" sz="1800" b="1" dirty="0" smtClean="0">
              <a:latin typeface="+mn-lt"/>
            </a:endParaRPr>
          </a:p>
          <a:p>
            <a:pPr eaLnBrk="1" hangingPunct="1">
              <a:defRPr/>
            </a:pPr>
            <a:r>
              <a:rPr lang="en-US" b="1" dirty="0" smtClean="0">
                <a:latin typeface="+mn-lt"/>
              </a:rPr>
              <a:t>Predict if two residues (</a:t>
            </a:r>
            <a:r>
              <a:rPr lang="en-US" b="1" i="1" dirty="0" err="1" smtClean="0">
                <a:latin typeface="+mn-lt"/>
              </a:rPr>
              <a:t>i</a:t>
            </a:r>
            <a:r>
              <a:rPr lang="en-US" b="1" dirty="0" smtClean="0">
                <a:latin typeface="+mn-lt"/>
              </a:rPr>
              <a:t>, </a:t>
            </a:r>
            <a:r>
              <a:rPr lang="en-US" b="1" i="1" dirty="0" smtClean="0">
                <a:latin typeface="+mn-lt"/>
              </a:rPr>
              <a:t>j</a:t>
            </a:r>
            <a:r>
              <a:rPr lang="en-US" b="1" dirty="0" smtClean="0">
                <a:latin typeface="+mn-lt"/>
              </a:rPr>
              <a:t>) are in</a:t>
            </a:r>
          </a:p>
          <a:p>
            <a:pPr eaLnBrk="1" hangingPunct="1">
              <a:defRPr/>
            </a:pPr>
            <a:r>
              <a:rPr lang="en-US" b="1" dirty="0" smtClean="0">
                <a:latin typeface="+mn-lt"/>
              </a:rPr>
              <a:t>contact (spatially close), i.e.</a:t>
            </a:r>
          </a:p>
          <a:p>
            <a:pPr eaLnBrk="1" hangingPunct="1">
              <a:defRPr/>
            </a:pPr>
            <a:r>
              <a:rPr lang="en-US" b="1" dirty="0" smtClean="0">
                <a:latin typeface="+mn-lt"/>
              </a:rPr>
              <a:t>Distance(</a:t>
            </a:r>
            <a:r>
              <a:rPr lang="en-US" b="1" dirty="0" err="1" smtClean="0">
                <a:latin typeface="+mn-lt"/>
              </a:rPr>
              <a:t>i</a:t>
            </a:r>
            <a:r>
              <a:rPr lang="en-US" b="1" dirty="0" smtClean="0">
                <a:latin typeface="+mn-lt"/>
              </a:rPr>
              <a:t>, j) &lt; 8 Angstrom</a:t>
            </a:r>
          </a:p>
          <a:p>
            <a:pPr eaLnBrk="1" hangingPunct="1">
              <a:defRPr/>
            </a:pPr>
            <a:endParaRPr lang="en-US" sz="1800" b="1" dirty="0" smtClean="0">
              <a:latin typeface="+mn-lt"/>
            </a:endParaRPr>
          </a:p>
          <a:p>
            <a:pPr eaLnBrk="1" hangingPunct="1">
              <a:defRPr/>
            </a:pPr>
            <a:endParaRPr lang="en-US" sz="1800" b="1" dirty="0" smtClean="0">
              <a:latin typeface="+mn-lt"/>
            </a:endParaRPr>
          </a:p>
          <a:p>
            <a:pPr eaLnBrk="1" hangingPunct="1">
              <a:defRPr/>
            </a:pPr>
            <a:endParaRPr lang="en-US" sz="1800" b="1" dirty="0" smtClean="0">
              <a:latin typeface="+mn-lt"/>
            </a:endParaRPr>
          </a:p>
          <a:p>
            <a:pPr eaLnBrk="1" hangingPunct="1">
              <a:defRPr/>
            </a:pPr>
            <a:endParaRPr lang="en-US" sz="1800" b="1" dirty="0" smtClean="0">
              <a:latin typeface="+mn-lt"/>
            </a:endParaRPr>
          </a:p>
          <a:p>
            <a:pPr eaLnBrk="1" hangingPunct="1">
              <a:defRPr/>
            </a:pPr>
            <a:endParaRPr lang="en-US" sz="1800" b="1" dirty="0" smtClean="0">
              <a:latin typeface="+mn-lt"/>
            </a:endParaRPr>
          </a:p>
        </p:txBody>
      </p:sp>
      <p:sp>
        <p:nvSpPr>
          <p:cNvPr id="40964" name="Rectangle 2"/>
          <p:cNvSpPr>
            <a:spLocks noChangeArrowheads="1"/>
          </p:cNvSpPr>
          <p:nvPr/>
        </p:nvSpPr>
        <p:spPr bwMode="auto">
          <a:xfrm>
            <a:off x="381000" y="1824038"/>
            <a:ext cx="891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t>SDDEVYQYIVSQVKQYGIEPAELLSRKYGDKAKYHLSQRW</a:t>
            </a:r>
          </a:p>
        </p:txBody>
      </p:sp>
      <p:sp>
        <p:nvSpPr>
          <p:cNvPr id="6" name="TextBox 6"/>
          <p:cNvSpPr txBox="1">
            <a:spLocks noChangeArrowheads="1"/>
          </p:cNvSpPr>
          <p:nvPr/>
        </p:nvSpPr>
        <p:spPr bwMode="auto">
          <a:xfrm>
            <a:off x="0" y="1244600"/>
            <a:ext cx="2665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smtClean="0">
                <a:latin typeface="+mn-lt"/>
              </a:rPr>
              <a:t>1D Sequence</a:t>
            </a:r>
          </a:p>
        </p:txBody>
      </p:sp>
      <p:sp>
        <p:nvSpPr>
          <p:cNvPr id="7" name="TextBox 7"/>
          <p:cNvSpPr txBox="1">
            <a:spLocks noChangeArrowheads="1"/>
          </p:cNvSpPr>
          <p:nvPr/>
        </p:nvSpPr>
        <p:spPr bwMode="auto">
          <a:xfrm>
            <a:off x="0" y="5943600"/>
            <a:ext cx="26019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smtClean="0">
                <a:latin typeface="+mn-lt"/>
              </a:rPr>
              <a:t>3D Structure</a:t>
            </a:r>
          </a:p>
        </p:txBody>
      </p:sp>
      <p:sp>
        <p:nvSpPr>
          <p:cNvPr id="8" name="TextBox 7"/>
          <p:cNvSpPr txBox="1"/>
          <p:nvPr/>
        </p:nvSpPr>
        <p:spPr>
          <a:xfrm>
            <a:off x="4495800" y="6400800"/>
            <a:ext cx="4534978" cy="369332"/>
          </a:xfrm>
          <a:prstGeom prst="rect">
            <a:avLst/>
          </a:prstGeom>
          <a:noFill/>
        </p:spPr>
        <p:txBody>
          <a:bodyPr wrap="none" rtlCol="0">
            <a:spAutoFit/>
          </a:bodyPr>
          <a:lstStyle/>
          <a:p>
            <a:r>
              <a:rPr lang="en-US" dirty="0" smtClean="0"/>
              <a:t>Cheng, </a:t>
            </a:r>
            <a:r>
              <a:rPr lang="en-US" dirty="0" err="1" smtClean="0"/>
              <a:t>Baldi</a:t>
            </a:r>
            <a:r>
              <a:rPr lang="en-US" dirty="0" smtClean="0"/>
              <a:t>, </a:t>
            </a:r>
            <a:r>
              <a:rPr lang="en-US" dirty="0" smtClean="0"/>
              <a:t>2007; </a:t>
            </a:r>
            <a:r>
              <a:rPr lang="en-US" dirty="0" err="1" smtClean="0"/>
              <a:t>Eickholt</a:t>
            </a:r>
            <a:r>
              <a:rPr lang="en-US" dirty="0" smtClean="0"/>
              <a:t>, Cheng, 2012</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Visualization of Contact Map</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19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71600"/>
            <a:ext cx="5549900" cy="52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4"/>
          <p:cNvSpPr txBox="1">
            <a:spLocks noChangeArrowheads="1"/>
          </p:cNvSpPr>
          <p:nvPr/>
        </p:nvSpPr>
        <p:spPr bwMode="auto">
          <a:xfrm>
            <a:off x="6934200" y="6107113"/>
            <a:ext cx="1993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smtClean="0"/>
              <a:t>Itoh</a:t>
            </a:r>
            <a:r>
              <a:rPr lang="en-US" sz="1800" dirty="0"/>
              <a:t>,</a:t>
            </a:r>
            <a:r>
              <a:rPr lang="en-US" sz="1800" dirty="0" smtClean="0"/>
              <a:t> </a:t>
            </a:r>
            <a:r>
              <a:rPr lang="en-US" sz="1800" dirty="0" err="1"/>
              <a:t>Sasao</a:t>
            </a:r>
            <a:r>
              <a:rPr lang="en-US" sz="1800" dirty="0"/>
              <a:t>, 2006 </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438400"/>
            <a:ext cx="2971800"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3505200" y="3962400"/>
            <a:ext cx="1524000" cy="0"/>
          </a:xfrm>
          <a:prstGeom prst="straightConnector1">
            <a:avLst/>
          </a:prstGeom>
          <a:ln w="1270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p:nvPr>
        </p:nvSpPr>
        <p:spPr>
          <a:xfrm>
            <a:off x="304800" y="533400"/>
            <a:ext cx="8763000" cy="1143000"/>
          </a:xfrm>
          <a:extLst/>
        </p:spPr>
        <p:txBody>
          <a:bodyPr>
            <a:noAutofit/>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Contact-Based Structure Prediction</a:t>
            </a:r>
            <a:b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3012" name="Picture 7" descr="800px-Computer_ic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7100" y="2819400"/>
            <a:ext cx="14097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267200"/>
            <a:ext cx="17018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438400"/>
            <a:ext cx="3136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4278"/>
                                        </p:tgtEl>
                                        <p:attrNameLst>
                                          <p:attrName>style.visibility</p:attrName>
                                        </p:attrNameLst>
                                      </p:cBhvr>
                                      <p:to>
                                        <p:strVal val="visible"/>
                                      </p:to>
                                    </p:set>
                                    <p:anim calcmode="lin" valueType="num">
                                      <p:cBhvr>
                                        <p:cTn id="7" dur="500" fill="hold"/>
                                        <p:tgtEl>
                                          <p:spTgt spid="54278"/>
                                        </p:tgtEl>
                                        <p:attrNameLst>
                                          <p:attrName>ppt_w</p:attrName>
                                        </p:attrNameLst>
                                      </p:cBhvr>
                                      <p:tavLst>
                                        <p:tav tm="0">
                                          <p:val>
                                            <p:fltVal val="0"/>
                                          </p:val>
                                        </p:tav>
                                        <p:tav tm="100000">
                                          <p:val>
                                            <p:strVal val="#ppt_w"/>
                                          </p:val>
                                        </p:tav>
                                      </p:tavLst>
                                    </p:anim>
                                    <p:anim calcmode="lin" valueType="num">
                                      <p:cBhvr>
                                        <p:cTn id="8" dur="500" fill="hold"/>
                                        <p:tgtEl>
                                          <p:spTgt spid="54278"/>
                                        </p:tgtEl>
                                        <p:attrNameLst>
                                          <p:attrName>ppt_h</p:attrName>
                                        </p:attrNameLst>
                                      </p:cBhvr>
                                      <p:tavLst>
                                        <p:tav tm="0">
                                          <p:val>
                                            <p:fltVal val="0"/>
                                          </p:val>
                                        </p:tav>
                                        <p:tav tm="100000">
                                          <p:val>
                                            <p:strVal val="#ppt_h"/>
                                          </p:val>
                                        </p:tav>
                                      </p:tavLst>
                                    </p:anim>
                                    <p:anim calcmode="lin" valueType="num">
                                      <p:cBhvr>
                                        <p:cTn id="9" dur="500" fill="hold"/>
                                        <p:tgtEl>
                                          <p:spTgt spid="54278"/>
                                        </p:tgtEl>
                                        <p:attrNameLst>
                                          <p:attrName>style.rotation</p:attrName>
                                        </p:attrNameLst>
                                      </p:cBhvr>
                                      <p:tavLst>
                                        <p:tav tm="0">
                                          <p:val>
                                            <p:fltVal val="360"/>
                                          </p:val>
                                        </p:tav>
                                        <p:tav tm="100000">
                                          <p:val>
                                            <p:fltVal val="0"/>
                                          </p:val>
                                        </p:tav>
                                      </p:tavLst>
                                    </p:anim>
                                    <p:animEffect transition="in" filter="fade">
                                      <p:cBhvr>
                                        <p:cTn id="10" dur="500"/>
                                        <p:tgtEl>
                                          <p:spTgt spid="54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 Binary Classification Problem</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5058" name="Rectangle 2"/>
          <p:cNvSpPr>
            <a:spLocks noChangeArrowheads="1"/>
          </p:cNvSpPr>
          <p:nvPr/>
        </p:nvSpPr>
        <p:spPr bwMode="auto">
          <a:xfrm>
            <a:off x="152400" y="22050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t>SDDEVYQYI</a:t>
            </a:r>
            <a:r>
              <a:rPr lang="en-US" sz="2400" b="1">
                <a:solidFill>
                  <a:srgbClr val="FF0000"/>
                </a:solidFill>
              </a:rPr>
              <a:t>V</a:t>
            </a:r>
            <a:r>
              <a:rPr lang="en-US" sz="2400" b="1"/>
              <a:t>SQVKQYGIEPCSAELLSRKYGDKAK</a:t>
            </a:r>
            <a:r>
              <a:rPr lang="en-US" sz="2400" b="1">
                <a:solidFill>
                  <a:srgbClr val="FF0000"/>
                </a:solidFill>
              </a:rPr>
              <a:t>Y</a:t>
            </a:r>
            <a:r>
              <a:rPr lang="en-US" sz="2400" b="1"/>
              <a:t>HLSQRW</a:t>
            </a:r>
          </a:p>
        </p:txBody>
      </p:sp>
      <p:sp>
        <p:nvSpPr>
          <p:cNvPr id="3" name="Rectangle 2"/>
          <p:cNvSpPr/>
          <p:nvPr/>
        </p:nvSpPr>
        <p:spPr>
          <a:xfrm>
            <a:off x="1295400" y="2209800"/>
            <a:ext cx="1828800" cy="4572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6553200" y="2209800"/>
            <a:ext cx="1905000" cy="4572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461" name="TextBox 3"/>
          <p:cNvSpPr txBox="1">
            <a:spLocks noChangeArrowheads="1"/>
          </p:cNvSpPr>
          <p:nvPr/>
        </p:nvSpPr>
        <p:spPr bwMode="auto">
          <a:xfrm>
            <a:off x="990600" y="3276600"/>
            <a:ext cx="8008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smtClean="0">
                <a:latin typeface="+mj-lt"/>
              </a:rPr>
              <a:t>Residue identity, secondary structure, solvent accessibility, …</a:t>
            </a:r>
          </a:p>
        </p:txBody>
      </p:sp>
      <p:cxnSp>
        <p:nvCxnSpPr>
          <p:cNvPr id="10" name="Straight Arrow Connector 9"/>
          <p:cNvCxnSpPr>
            <a:stCxn id="3" idx="2"/>
          </p:cNvCxnSpPr>
          <p:nvPr/>
        </p:nvCxnSpPr>
        <p:spPr>
          <a:xfrm>
            <a:off x="2209800" y="2667000"/>
            <a:ext cx="1447800" cy="685800"/>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2"/>
          </p:cNvCxnSpPr>
          <p:nvPr/>
        </p:nvCxnSpPr>
        <p:spPr>
          <a:xfrm flipH="1">
            <a:off x="5791200" y="2667000"/>
            <a:ext cx="1714500" cy="685800"/>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sp>
        <p:nvSpPr>
          <p:cNvPr id="18" name="Down Arrow 17"/>
          <p:cNvSpPr/>
          <p:nvPr/>
        </p:nvSpPr>
        <p:spPr>
          <a:xfrm>
            <a:off x="4572000" y="3657600"/>
            <a:ext cx="304800" cy="7620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p:cNvSpPr/>
          <p:nvPr/>
        </p:nvSpPr>
        <p:spPr>
          <a:xfrm>
            <a:off x="1752600" y="4419600"/>
            <a:ext cx="6248400" cy="762000"/>
          </a:xfrm>
          <a:prstGeom prst="rect">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a:t>A Vector of ~400 Features (numbers between 0 and 1)</a:t>
            </a:r>
          </a:p>
        </p:txBody>
      </p:sp>
      <p:sp>
        <p:nvSpPr>
          <p:cNvPr id="20" name="Down Arrow 19"/>
          <p:cNvSpPr/>
          <p:nvPr/>
        </p:nvSpPr>
        <p:spPr>
          <a:xfrm>
            <a:off x="4572000" y="5181600"/>
            <a:ext cx="304800" cy="7620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467" name="TextBox 20"/>
          <p:cNvSpPr txBox="1">
            <a:spLocks noChangeArrowheads="1"/>
          </p:cNvSpPr>
          <p:nvPr/>
        </p:nvSpPr>
        <p:spPr bwMode="auto">
          <a:xfrm>
            <a:off x="2287588" y="5867400"/>
            <a:ext cx="5180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smtClean="0">
                <a:latin typeface="+mj-lt"/>
              </a:rPr>
              <a:t>Probability that </a:t>
            </a:r>
            <a:r>
              <a:rPr lang="en-US" b="1" dirty="0" smtClean="0">
                <a:solidFill>
                  <a:srgbClr val="FF0000"/>
                </a:solidFill>
                <a:latin typeface="+mj-lt"/>
              </a:rPr>
              <a:t>V</a:t>
            </a:r>
            <a:r>
              <a:rPr lang="en-US" b="1" dirty="0" smtClean="0">
                <a:latin typeface="+mj-lt"/>
              </a:rPr>
              <a:t> and </a:t>
            </a:r>
            <a:r>
              <a:rPr lang="en-US" b="1" dirty="0" smtClean="0">
                <a:solidFill>
                  <a:srgbClr val="FF0000"/>
                </a:solidFill>
                <a:latin typeface="+mj-lt"/>
              </a:rPr>
              <a:t>Y</a:t>
            </a:r>
            <a:r>
              <a:rPr lang="en-US" b="1" dirty="0" smtClean="0">
                <a:latin typeface="+mj-lt"/>
              </a:rPr>
              <a:t> are in contact?</a:t>
            </a:r>
          </a:p>
        </p:txBody>
      </p:sp>
      <p:sp>
        <p:nvSpPr>
          <p:cNvPr id="45070" name="TextBox 21"/>
          <p:cNvSpPr txBox="1">
            <a:spLocks noChangeArrowheads="1"/>
          </p:cNvSpPr>
          <p:nvPr/>
        </p:nvSpPr>
        <p:spPr bwMode="auto">
          <a:xfrm>
            <a:off x="4648200" y="6553200"/>
            <a:ext cx="44937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Cheng &amp; </a:t>
            </a:r>
            <a:r>
              <a:rPr lang="en-US" sz="1200" dirty="0" err="1"/>
              <a:t>Baldi</a:t>
            </a:r>
            <a:r>
              <a:rPr lang="en-US" sz="1200" dirty="0"/>
              <a:t>, 2007; </a:t>
            </a:r>
            <a:r>
              <a:rPr lang="en-US" sz="1200" dirty="0" err="1"/>
              <a:t>Tegge</a:t>
            </a:r>
            <a:r>
              <a:rPr lang="en-US" sz="1200" dirty="0"/>
              <a:t> et al., </a:t>
            </a:r>
            <a:r>
              <a:rPr lang="en-US" sz="1200" dirty="0" smtClean="0"/>
              <a:t>2009; </a:t>
            </a:r>
            <a:r>
              <a:rPr lang="en-US" sz="1200" dirty="0" err="1" smtClean="0"/>
              <a:t>Eickholt</a:t>
            </a:r>
            <a:r>
              <a:rPr lang="en-US" sz="1200" dirty="0" smtClean="0"/>
              <a:t>, Cheng, 2012 </a:t>
            </a:r>
            <a:endParaRPr lang="en-US" sz="1200" dirty="0"/>
          </a:p>
        </p:txBody>
      </p:sp>
      <p:sp>
        <p:nvSpPr>
          <p:cNvPr id="45071" name="TextBox 3"/>
          <p:cNvSpPr txBox="1">
            <a:spLocks noChangeArrowheads="1"/>
          </p:cNvSpPr>
          <p:nvPr/>
        </p:nvSpPr>
        <p:spPr bwMode="auto">
          <a:xfrm>
            <a:off x="1905000" y="1828800"/>
            <a:ext cx="385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latin typeface="Times New Roman" charset="0"/>
                <a:cs typeface="Times New Roman" charset="0"/>
              </a:rPr>
              <a:t> i</a:t>
            </a:r>
          </a:p>
        </p:txBody>
      </p:sp>
      <p:sp>
        <p:nvSpPr>
          <p:cNvPr id="45072" name="TextBox 4"/>
          <p:cNvSpPr txBox="1">
            <a:spLocks noChangeArrowheads="1"/>
          </p:cNvSpPr>
          <p:nvPr/>
        </p:nvSpPr>
        <p:spPr bwMode="auto">
          <a:xfrm>
            <a:off x="7315200" y="1828800"/>
            <a:ext cx="385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latin typeface="Times New Roman" charset="0"/>
                <a:cs typeface="Times New Roman" charset="0"/>
              </a:rPr>
              <a:t> j</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Input Features</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6082" name="Rectangle 2"/>
          <p:cNvSpPr>
            <a:spLocks noChangeArrowheads="1"/>
          </p:cNvSpPr>
          <p:nvPr/>
        </p:nvSpPr>
        <p:spPr bwMode="auto">
          <a:xfrm>
            <a:off x="152400" y="15954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t>SDDEVYQYI</a:t>
            </a:r>
            <a:r>
              <a:rPr lang="en-US" sz="2400" b="1">
                <a:solidFill>
                  <a:srgbClr val="FF0000"/>
                </a:solidFill>
              </a:rPr>
              <a:t>V</a:t>
            </a:r>
            <a:r>
              <a:rPr lang="en-US" sz="2400" b="1"/>
              <a:t>SQVKQYGIEPCSAELLSRKYGDKAK</a:t>
            </a:r>
            <a:r>
              <a:rPr lang="en-US" sz="2400" b="1">
                <a:solidFill>
                  <a:srgbClr val="FF0000"/>
                </a:solidFill>
              </a:rPr>
              <a:t>Y</a:t>
            </a:r>
            <a:r>
              <a:rPr lang="en-US" sz="2400" b="1"/>
              <a:t>HLSQRW</a:t>
            </a:r>
          </a:p>
        </p:txBody>
      </p:sp>
      <p:sp>
        <p:nvSpPr>
          <p:cNvPr id="9" name="Rectangle 8"/>
          <p:cNvSpPr/>
          <p:nvPr/>
        </p:nvSpPr>
        <p:spPr>
          <a:xfrm>
            <a:off x="1295400" y="1600200"/>
            <a:ext cx="1828800" cy="4572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p:cNvSpPr/>
          <p:nvPr/>
        </p:nvSpPr>
        <p:spPr>
          <a:xfrm>
            <a:off x="6553200" y="1600200"/>
            <a:ext cx="1905000" cy="4572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085" name="TextBox 3"/>
          <p:cNvSpPr txBox="1">
            <a:spLocks noChangeArrowheads="1"/>
          </p:cNvSpPr>
          <p:nvPr/>
        </p:nvSpPr>
        <p:spPr bwMode="auto">
          <a:xfrm>
            <a:off x="1905000" y="1219200"/>
            <a:ext cx="385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latin typeface="Times New Roman" charset="0"/>
                <a:cs typeface="Times New Roman" charset="0"/>
              </a:rPr>
              <a:t> i</a:t>
            </a:r>
          </a:p>
        </p:txBody>
      </p:sp>
      <p:sp>
        <p:nvSpPr>
          <p:cNvPr id="46086" name="TextBox 4"/>
          <p:cNvSpPr txBox="1">
            <a:spLocks noChangeArrowheads="1"/>
          </p:cNvSpPr>
          <p:nvPr/>
        </p:nvSpPr>
        <p:spPr bwMode="auto">
          <a:xfrm>
            <a:off x="7315200" y="1219200"/>
            <a:ext cx="385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latin typeface="Times New Roman" charset="0"/>
                <a:cs typeface="Times New Roman" charset="0"/>
              </a:rPr>
              <a:t> j</a:t>
            </a:r>
          </a:p>
        </p:txBody>
      </p:sp>
      <p:sp>
        <p:nvSpPr>
          <p:cNvPr id="46087" name="TextBox 12"/>
          <p:cNvSpPr txBox="1">
            <a:spLocks noChangeArrowheads="1"/>
          </p:cNvSpPr>
          <p:nvPr/>
        </p:nvSpPr>
        <p:spPr bwMode="auto">
          <a:xfrm>
            <a:off x="228600" y="2743200"/>
            <a:ext cx="3175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A    10000000000000000000</a:t>
            </a:r>
          </a:p>
          <a:p>
            <a:pPr eaLnBrk="1" hangingPunct="1"/>
            <a:r>
              <a:rPr lang="en-US" sz="1800" b="1" dirty="0"/>
              <a:t>C    </a:t>
            </a:r>
            <a:r>
              <a:rPr lang="en-US" sz="1800" b="1" dirty="0" smtClean="0"/>
              <a:t>01000000000000000000</a:t>
            </a:r>
            <a:endParaRPr lang="en-US" sz="1800" b="1" dirty="0"/>
          </a:p>
          <a:p>
            <a:pPr eaLnBrk="1" hangingPunct="1"/>
            <a:r>
              <a:rPr lang="en-US" sz="1800" b="1" dirty="0"/>
              <a:t>D    </a:t>
            </a:r>
            <a:r>
              <a:rPr lang="en-US" sz="1800" b="1" dirty="0" smtClean="0"/>
              <a:t>00100000000000000000</a:t>
            </a:r>
            <a:endParaRPr lang="en-US" sz="1800" b="1" dirty="0"/>
          </a:p>
          <a:p>
            <a:pPr eaLnBrk="1" hangingPunct="1"/>
            <a:endParaRPr lang="en-US" sz="1800" b="1" dirty="0"/>
          </a:p>
          <a:p>
            <a:pPr eaLnBrk="1" hangingPunct="1"/>
            <a:r>
              <a:rPr lang="en-US" sz="1800" b="1" dirty="0"/>
              <a:t>.</a:t>
            </a:r>
          </a:p>
          <a:p>
            <a:pPr eaLnBrk="1" hangingPunct="1"/>
            <a:r>
              <a:rPr lang="en-US" sz="1800" b="1" dirty="0"/>
              <a:t>.</a:t>
            </a:r>
          </a:p>
          <a:p>
            <a:pPr eaLnBrk="1" hangingPunct="1"/>
            <a:r>
              <a:rPr lang="en-US" sz="1800" b="1" dirty="0"/>
              <a:t>.</a:t>
            </a:r>
          </a:p>
          <a:p>
            <a:pPr eaLnBrk="1" hangingPunct="1"/>
            <a:r>
              <a:rPr lang="en-US" sz="1800" b="1" dirty="0"/>
              <a:t>.</a:t>
            </a:r>
          </a:p>
          <a:p>
            <a:pPr eaLnBrk="1" hangingPunct="1"/>
            <a:r>
              <a:rPr lang="en-US" sz="1800" b="1" dirty="0"/>
              <a:t>.</a:t>
            </a:r>
          </a:p>
          <a:p>
            <a:pPr eaLnBrk="1" hangingPunct="1"/>
            <a:r>
              <a:rPr lang="en-US" sz="1800" b="1" dirty="0"/>
              <a:t>.</a:t>
            </a:r>
          </a:p>
          <a:p>
            <a:pPr eaLnBrk="1" hangingPunct="1"/>
            <a:r>
              <a:rPr lang="en-US" sz="1800" b="1" dirty="0"/>
              <a:t>.</a:t>
            </a:r>
          </a:p>
          <a:p>
            <a:pPr eaLnBrk="1" hangingPunct="1"/>
            <a:r>
              <a:rPr lang="en-US" sz="1800" b="1" dirty="0"/>
              <a:t>Y    00000000000000000001</a:t>
            </a:r>
          </a:p>
        </p:txBody>
      </p:sp>
      <p:pic>
        <p:nvPicPr>
          <p:cNvPr id="46088" name="Picture 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43400" y="2619375"/>
            <a:ext cx="1524000" cy="2025650"/>
          </a:xfrm>
          <a:noFill/>
        </p:spPr>
      </p:pic>
      <p:sp>
        <p:nvSpPr>
          <p:cNvPr id="46089" name="Line 11"/>
          <p:cNvSpPr>
            <a:spLocks noChangeShapeType="1"/>
          </p:cNvSpPr>
          <p:nvPr/>
        </p:nvSpPr>
        <p:spPr bwMode="auto">
          <a:xfrm>
            <a:off x="4114800" y="3686175"/>
            <a:ext cx="327025" cy="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90" name="Text Box 12"/>
          <p:cNvSpPr txBox="1">
            <a:spLocks noChangeArrowheads="1"/>
          </p:cNvSpPr>
          <p:nvPr/>
        </p:nvSpPr>
        <p:spPr bwMode="auto">
          <a:xfrm>
            <a:off x="3962400" y="4371975"/>
            <a:ext cx="665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3333FF"/>
                </a:solidFill>
                <a:latin typeface="Times New Roman" charset="0"/>
              </a:rPr>
              <a:t>Strand</a:t>
            </a:r>
          </a:p>
        </p:txBody>
      </p:sp>
      <p:sp>
        <p:nvSpPr>
          <p:cNvPr id="46091" name="Line 13"/>
          <p:cNvSpPr>
            <a:spLocks noChangeShapeType="1"/>
          </p:cNvSpPr>
          <p:nvPr/>
        </p:nvSpPr>
        <p:spPr bwMode="auto">
          <a:xfrm flipV="1">
            <a:off x="4495800" y="4295775"/>
            <a:ext cx="663575" cy="30480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92" name="Text Box 14"/>
          <p:cNvSpPr txBox="1">
            <a:spLocks noChangeArrowheads="1"/>
          </p:cNvSpPr>
          <p:nvPr/>
        </p:nvSpPr>
        <p:spPr bwMode="auto">
          <a:xfrm>
            <a:off x="5562600" y="2619375"/>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3333FF"/>
                </a:solidFill>
                <a:latin typeface="Times New Roman" charset="0"/>
              </a:rPr>
              <a:t>Helix</a:t>
            </a:r>
          </a:p>
        </p:txBody>
      </p:sp>
      <p:sp>
        <p:nvSpPr>
          <p:cNvPr id="46093" name="Line 15"/>
          <p:cNvSpPr>
            <a:spLocks noChangeShapeType="1"/>
          </p:cNvSpPr>
          <p:nvPr/>
        </p:nvSpPr>
        <p:spPr bwMode="auto">
          <a:xfrm flipH="1">
            <a:off x="5562600" y="2924175"/>
            <a:ext cx="490538" cy="320675"/>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94" name="Text Box 14"/>
          <p:cNvSpPr txBox="1">
            <a:spLocks noChangeArrowheads="1"/>
          </p:cNvSpPr>
          <p:nvPr/>
        </p:nvSpPr>
        <p:spPr bwMode="auto">
          <a:xfrm>
            <a:off x="3733800" y="3381375"/>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3333FF"/>
                </a:solidFill>
                <a:latin typeface="Times New Roman" charset="0"/>
              </a:rPr>
              <a:t>Coil</a:t>
            </a:r>
          </a:p>
        </p:txBody>
      </p:sp>
      <p:sp>
        <p:nvSpPr>
          <p:cNvPr id="46095" name="TextBox 21"/>
          <p:cNvSpPr txBox="1">
            <a:spLocks noChangeArrowheads="1"/>
          </p:cNvSpPr>
          <p:nvPr/>
        </p:nvSpPr>
        <p:spPr bwMode="auto">
          <a:xfrm>
            <a:off x="3886200" y="4876800"/>
            <a:ext cx="14811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Helix     100</a:t>
            </a:r>
          </a:p>
          <a:p>
            <a:pPr eaLnBrk="1" hangingPunct="1"/>
            <a:r>
              <a:rPr lang="en-US" sz="1800" b="1"/>
              <a:t>Strand   010</a:t>
            </a:r>
          </a:p>
          <a:p>
            <a:pPr eaLnBrk="1" hangingPunct="1"/>
            <a:r>
              <a:rPr lang="en-US" sz="1800" b="1"/>
              <a:t>Coil       001</a:t>
            </a:r>
          </a:p>
        </p:txBody>
      </p:sp>
      <p:sp>
        <p:nvSpPr>
          <p:cNvPr id="46096" name="Text Box 3"/>
          <p:cNvSpPr txBox="1">
            <a:spLocks noChangeArrowheads="1"/>
          </p:cNvSpPr>
          <p:nvPr/>
        </p:nvSpPr>
        <p:spPr bwMode="auto">
          <a:xfrm>
            <a:off x="7162800" y="2466975"/>
            <a:ext cx="830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3333FF"/>
                </a:solidFill>
                <a:latin typeface="Times New Roman" charset="0"/>
              </a:rPr>
              <a:t>Exposed</a:t>
            </a:r>
          </a:p>
        </p:txBody>
      </p:sp>
      <p:sp>
        <p:nvSpPr>
          <p:cNvPr id="46097" name="Text Box 4"/>
          <p:cNvSpPr txBox="1">
            <a:spLocks noChangeArrowheads="1"/>
          </p:cNvSpPr>
          <p:nvPr/>
        </p:nvSpPr>
        <p:spPr bwMode="auto">
          <a:xfrm>
            <a:off x="6629400" y="4219575"/>
            <a:ext cx="728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3333FF"/>
                </a:solidFill>
                <a:latin typeface="Times New Roman" charset="0"/>
              </a:rPr>
              <a:t>Buried</a:t>
            </a:r>
          </a:p>
        </p:txBody>
      </p:sp>
      <p:pic>
        <p:nvPicPr>
          <p:cNvPr id="46098"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2924175"/>
            <a:ext cx="1281113"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46099" name="Line 12"/>
          <p:cNvSpPr>
            <a:spLocks noChangeShapeType="1"/>
          </p:cNvSpPr>
          <p:nvPr/>
        </p:nvSpPr>
        <p:spPr bwMode="auto">
          <a:xfrm flipV="1">
            <a:off x="7239000" y="3762375"/>
            <a:ext cx="838200" cy="457200"/>
          </a:xfrm>
          <a:prstGeom prst="line">
            <a:avLst/>
          </a:prstGeom>
          <a:noFill/>
          <a:ln w="28575">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00" name="Line 13"/>
          <p:cNvSpPr>
            <a:spLocks noChangeShapeType="1"/>
          </p:cNvSpPr>
          <p:nvPr/>
        </p:nvSpPr>
        <p:spPr bwMode="auto">
          <a:xfrm>
            <a:off x="7467600" y="2695575"/>
            <a:ext cx="381000" cy="30480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01" name="TextBox 27"/>
          <p:cNvSpPr txBox="1">
            <a:spLocks noChangeArrowheads="1"/>
          </p:cNvSpPr>
          <p:nvPr/>
        </p:nvSpPr>
        <p:spPr bwMode="auto">
          <a:xfrm>
            <a:off x="7129463" y="4876800"/>
            <a:ext cx="17510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Exposed     10</a:t>
            </a:r>
          </a:p>
          <a:p>
            <a:pPr eaLnBrk="1" hangingPunct="1"/>
            <a:r>
              <a:rPr lang="en-US" sz="1800" b="1"/>
              <a:t>Buried         01</a:t>
            </a:r>
          </a:p>
        </p:txBody>
      </p:sp>
      <p:sp>
        <p:nvSpPr>
          <p:cNvPr id="46102" name="TextBox 28"/>
          <p:cNvSpPr txBox="1">
            <a:spLocks noChangeArrowheads="1"/>
          </p:cNvSpPr>
          <p:nvPr/>
        </p:nvSpPr>
        <p:spPr bwMode="auto">
          <a:xfrm>
            <a:off x="838200" y="2286000"/>
            <a:ext cx="223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20 binary numbers</a:t>
            </a:r>
          </a:p>
        </p:txBody>
      </p:sp>
      <p:sp>
        <p:nvSpPr>
          <p:cNvPr id="46103" name="TextBox 29"/>
          <p:cNvSpPr txBox="1">
            <a:spLocks noChangeArrowheads="1"/>
          </p:cNvSpPr>
          <p:nvPr/>
        </p:nvSpPr>
        <p:spPr bwMode="auto">
          <a:xfrm>
            <a:off x="4191000" y="2209800"/>
            <a:ext cx="1352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3 numbers</a:t>
            </a:r>
          </a:p>
        </p:txBody>
      </p:sp>
      <p:sp>
        <p:nvSpPr>
          <p:cNvPr id="46104" name="TextBox 30"/>
          <p:cNvSpPr txBox="1">
            <a:spLocks noChangeArrowheads="1"/>
          </p:cNvSpPr>
          <p:nvPr/>
        </p:nvSpPr>
        <p:spPr bwMode="auto">
          <a:xfrm>
            <a:off x="6953250" y="2209800"/>
            <a:ext cx="1352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2 numbers</a:t>
            </a:r>
          </a:p>
        </p:txBody>
      </p:sp>
      <p:sp>
        <p:nvSpPr>
          <p:cNvPr id="46105" name="TextBox 31"/>
          <p:cNvSpPr txBox="1">
            <a:spLocks noChangeArrowheads="1"/>
          </p:cNvSpPr>
          <p:nvPr/>
        </p:nvSpPr>
        <p:spPr bwMode="auto">
          <a:xfrm>
            <a:off x="3048000" y="6324600"/>
            <a:ext cx="4116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25  * 18 = 400 features for a pair (</a:t>
            </a:r>
            <a:r>
              <a:rPr lang="en-US" sz="1800" b="1" i="1" dirty="0" err="1">
                <a:latin typeface="Times New Roman"/>
                <a:cs typeface="Times New Roman"/>
              </a:rPr>
              <a:t>i</a:t>
            </a:r>
            <a:r>
              <a:rPr lang="en-US" sz="1800" b="1" dirty="0"/>
              <a:t>, </a:t>
            </a:r>
            <a:r>
              <a:rPr lang="en-US" sz="1800" b="1" i="1" dirty="0">
                <a:latin typeface="Times New Roman"/>
                <a:cs typeface="Times New Roman"/>
              </a:rPr>
              <a:t>j</a:t>
            </a:r>
            <a:r>
              <a:rPr lang="en-US" sz="1800" b="1" dirty="0"/>
              <a:t>)</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0"/>
            <a:ext cx="3276600" cy="1143000"/>
          </a:xfrm>
          <a:extLst/>
        </p:spPr>
        <p:txBody>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Deep</a:t>
            </a:r>
            <a:b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Learning</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Network</a:t>
            </a:r>
            <a:b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Architecture </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7106" name="Picture 3" descr="Screen Shot 2013-05-13 at 2.55.47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52400"/>
            <a:ext cx="3197225"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905000" y="6019800"/>
            <a:ext cx="6400800" cy="609600"/>
          </a:xfrm>
          <a:prstGeom prst="rect">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a:t>A Vector of ~400 Features (numbers between 0 and 1)</a:t>
            </a:r>
          </a:p>
        </p:txBody>
      </p:sp>
      <p:sp>
        <p:nvSpPr>
          <p:cNvPr id="20484" name="TextBox 5"/>
          <p:cNvSpPr txBox="1">
            <a:spLocks noChangeArrowheads="1"/>
          </p:cNvSpPr>
          <p:nvPr/>
        </p:nvSpPr>
        <p:spPr bwMode="auto">
          <a:xfrm>
            <a:off x="6934200" y="5116513"/>
            <a:ext cx="203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smtClean="0">
                <a:latin typeface="+mn-lt"/>
              </a:rPr>
              <a:t>~400 input nodes</a:t>
            </a:r>
          </a:p>
        </p:txBody>
      </p:sp>
      <p:sp>
        <p:nvSpPr>
          <p:cNvPr id="20485" name="TextBox 6"/>
          <p:cNvSpPr txBox="1">
            <a:spLocks noChangeArrowheads="1"/>
          </p:cNvSpPr>
          <p:nvPr/>
        </p:nvSpPr>
        <p:spPr bwMode="auto">
          <a:xfrm>
            <a:off x="7085013" y="4049713"/>
            <a:ext cx="1404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dirty="0" smtClean="0">
                <a:latin typeface="+mn-lt"/>
              </a:rPr>
              <a:t>~500 nodes</a:t>
            </a:r>
          </a:p>
        </p:txBody>
      </p:sp>
      <p:sp>
        <p:nvSpPr>
          <p:cNvPr id="20486" name="TextBox 7"/>
          <p:cNvSpPr txBox="1">
            <a:spLocks noChangeArrowheads="1"/>
          </p:cNvSpPr>
          <p:nvPr/>
        </p:nvSpPr>
        <p:spPr bwMode="auto">
          <a:xfrm>
            <a:off x="7086600" y="3200400"/>
            <a:ext cx="1404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smtClean="0">
                <a:latin typeface="+mn-lt"/>
              </a:rPr>
              <a:t>~500 nodes</a:t>
            </a:r>
          </a:p>
        </p:txBody>
      </p:sp>
      <p:sp>
        <p:nvSpPr>
          <p:cNvPr id="20487" name="TextBox 8"/>
          <p:cNvSpPr txBox="1">
            <a:spLocks noChangeArrowheads="1"/>
          </p:cNvSpPr>
          <p:nvPr/>
        </p:nvSpPr>
        <p:spPr bwMode="auto">
          <a:xfrm>
            <a:off x="7161213" y="2133600"/>
            <a:ext cx="1404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smtClean="0">
                <a:latin typeface="+mn-lt"/>
              </a:rPr>
              <a:t>~350 nodes</a:t>
            </a:r>
          </a:p>
        </p:txBody>
      </p:sp>
      <p:sp>
        <p:nvSpPr>
          <p:cNvPr id="10" name="Up Arrow 9"/>
          <p:cNvSpPr/>
          <p:nvPr/>
        </p:nvSpPr>
        <p:spPr>
          <a:xfrm>
            <a:off x="4572000" y="5562600"/>
            <a:ext cx="533400" cy="38100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115" name="TextBox 10"/>
          <p:cNvSpPr txBox="1">
            <a:spLocks noChangeArrowheads="1"/>
          </p:cNvSpPr>
          <p:nvPr/>
        </p:nvSpPr>
        <p:spPr bwMode="auto">
          <a:xfrm>
            <a:off x="4445000" y="4538663"/>
            <a:ext cx="496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i="1"/>
              <a:t>w</a:t>
            </a:r>
            <a:r>
              <a:rPr lang="en-US" sz="1600" b="1" i="1" baseline="-25000"/>
              <a:t>i,j</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143000"/>
          </a:xfrm>
          <a:extLst/>
        </p:spPr>
        <p:txBody>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Machine Learning</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Can 4"/>
          <p:cNvSpPr/>
          <p:nvPr/>
        </p:nvSpPr>
        <p:spPr>
          <a:xfrm>
            <a:off x="473075" y="1179513"/>
            <a:ext cx="4114800" cy="4953000"/>
          </a:xfrm>
          <a:prstGeom prst="ca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8435" name="TextBox 5"/>
          <p:cNvSpPr txBox="1">
            <a:spLocks noChangeArrowheads="1"/>
          </p:cNvSpPr>
          <p:nvPr/>
        </p:nvSpPr>
        <p:spPr bwMode="auto">
          <a:xfrm>
            <a:off x="1843088" y="609600"/>
            <a:ext cx="11858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Data </a:t>
            </a:r>
          </a:p>
        </p:txBody>
      </p:sp>
      <p:sp>
        <p:nvSpPr>
          <p:cNvPr id="18436" name="TextBox 6"/>
          <p:cNvSpPr txBox="1">
            <a:spLocks noChangeArrowheads="1"/>
          </p:cNvSpPr>
          <p:nvPr/>
        </p:nvSpPr>
        <p:spPr bwMode="auto">
          <a:xfrm>
            <a:off x="-76200" y="3008313"/>
            <a:ext cx="1057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Images:</a:t>
            </a:r>
          </a:p>
        </p:txBody>
      </p:sp>
      <p:sp>
        <p:nvSpPr>
          <p:cNvPr id="18437" name="TextBox 7"/>
          <p:cNvSpPr txBox="1">
            <a:spLocks noChangeArrowheads="1"/>
          </p:cNvSpPr>
          <p:nvPr/>
        </p:nvSpPr>
        <p:spPr bwMode="auto">
          <a:xfrm>
            <a:off x="-60325" y="3541713"/>
            <a:ext cx="717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Text:</a:t>
            </a:r>
          </a:p>
        </p:txBody>
      </p:sp>
      <p:sp>
        <p:nvSpPr>
          <p:cNvPr id="18438" name="TextBox 8"/>
          <p:cNvSpPr txBox="1">
            <a:spLocks noChangeArrowheads="1"/>
          </p:cNvSpPr>
          <p:nvPr/>
        </p:nvSpPr>
        <p:spPr bwMode="auto">
          <a:xfrm>
            <a:off x="-60325" y="4151313"/>
            <a:ext cx="108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Speech:</a:t>
            </a:r>
          </a:p>
        </p:txBody>
      </p:sp>
      <p:sp>
        <p:nvSpPr>
          <p:cNvPr id="18439" name="TextBox 9"/>
          <p:cNvSpPr txBox="1">
            <a:spLocks noChangeArrowheads="1"/>
          </p:cNvSpPr>
          <p:nvPr/>
        </p:nvSpPr>
        <p:spPr bwMode="auto">
          <a:xfrm>
            <a:off x="-69850" y="4989513"/>
            <a:ext cx="1352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Sequence:</a:t>
            </a:r>
          </a:p>
        </p:txBody>
      </p:sp>
      <p:sp>
        <p:nvSpPr>
          <p:cNvPr id="18440" name="TextBox 10"/>
          <p:cNvSpPr txBox="1">
            <a:spLocks noChangeArrowheads="1"/>
          </p:cNvSpPr>
          <p:nvPr/>
        </p:nvSpPr>
        <p:spPr bwMode="auto">
          <a:xfrm>
            <a:off x="-76200" y="2170113"/>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Vectors:</a:t>
            </a:r>
          </a:p>
        </p:txBody>
      </p:sp>
      <p:sp>
        <p:nvSpPr>
          <p:cNvPr id="18441" name="TextBox 11"/>
          <p:cNvSpPr txBox="1">
            <a:spLocks noChangeArrowheads="1"/>
          </p:cNvSpPr>
          <p:nvPr/>
        </p:nvSpPr>
        <p:spPr bwMode="auto">
          <a:xfrm>
            <a:off x="898525" y="2170113"/>
            <a:ext cx="3362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 &lt;6.9 in, 170 lb, 25 y, 1,200 p&gt;</a:t>
            </a:r>
          </a:p>
          <a:p>
            <a:pPr eaLnBrk="1" hangingPunct="1"/>
            <a:r>
              <a:rPr lang="en-US" sz="1800" b="1"/>
              <a:t>... </a:t>
            </a:r>
          </a:p>
        </p:txBody>
      </p:sp>
      <p:sp>
        <p:nvSpPr>
          <p:cNvPr id="18442" name="TextBox 12"/>
          <p:cNvSpPr txBox="1">
            <a:spLocks noChangeArrowheads="1"/>
          </p:cNvSpPr>
          <p:nvPr/>
        </p:nvSpPr>
        <p:spPr bwMode="auto">
          <a:xfrm>
            <a:off x="-17463" y="6067425"/>
            <a:ext cx="5293725"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A data point is represented by </a:t>
            </a:r>
            <a:r>
              <a:rPr lang="en-US" sz="1800" b="1" dirty="0" smtClean="0"/>
              <a:t>an </a:t>
            </a:r>
            <a:r>
              <a:rPr lang="en-US" sz="1800" b="1" dirty="0"/>
              <a:t>input feature </a:t>
            </a:r>
          </a:p>
          <a:p>
            <a:pPr eaLnBrk="1" hangingPunct="1"/>
            <a:r>
              <a:rPr lang="en-US" sz="1800" b="1" dirty="0"/>
              <a:t>v</a:t>
            </a:r>
            <a:r>
              <a:rPr lang="en-US" sz="1800" b="1" dirty="0" smtClean="0"/>
              <a:t>ector </a:t>
            </a:r>
            <a:r>
              <a:rPr lang="en-US" sz="2800" b="1" i="1" dirty="0">
                <a:latin typeface="Times New Roman" charset="0"/>
                <a:cs typeface="Times New Roman" charset="0"/>
              </a:rPr>
              <a:t>x = </a:t>
            </a:r>
            <a:r>
              <a:rPr lang="en-US" b="1" i="1" dirty="0">
                <a:latin typeface="Times New Roman" charset="0"/>
                <a:cs typeface="Times New Roman" charset="0"/>
              </a:rPr>
              <a:t>&lt;x</a:t>
            </a:r>
            <a:r>
              <a:rPr lang="en-US" b="1" i="1" baseline="-25000" dirty="0">
                <a:latin typeface="Times New Roman" charset="0"/>
                <a:cs typeface="Times New Roman" charset="0"/>
              </a:rPr>
              <a:t>1</a:t>
            </a:r>
            <a:r>
              <a:rPr lang="en-US" b="1" i="1" dirty="0">
                <a:latin typeface="Times New Roman" charset="0"/>
                <a:cs typeface="Times New Roman" charset="0"/>
              </a:rPr>
              <a:t>, x</a:t>
            </a:r>
            <a:r>
              <a:rPr lang="en-US" b="1" i="1" baseline="-25000" dirty="0">
                <a:latin typeface="Times New Roman" charset="0"/>
                <a:cs typeface="Times New Roman" charset="0"/>
              </a:rPr>
              <a:t>2</a:t>
            </a:r>
            <a:r>
              <a:rPr lang="en-US" b="1" i="1" dirty="0">
                <a:latin typeface="Times New Roman" charset="0"/>
                <a:cs typeface="Times New Roman" charset="0"/>
              </a:rPr>
              <a:t>, …, </a:t>
            </a:r>
            <a:r>
              <a:rPr lang="en-US" b="1" i="1" dirty="0" err="1">
                <a:latin typeface="Times New Roman" charset="0"/>
                <a:cs typeface="Times New Roman" charset="0"/>
              </a:rPr>
              <a:t>x</a:t>
            </a:r>
            <a:r>
              <a:rPr lang="en-US" b="1" i="1" baseline="-25000" dirty="0" err="1">
                <a:latin typeface="Times New Roman" charset="0"/>
                <a:cs typeface="Times New Roman" charset="0"/>
              </a:rPr>
              <a:t>d</a:t>
            </a:r>
            <a:r>
              <a:rPr lang="en-US" b="1" i="1" dirty="0">
                <a:latin typeface="Times New Roman" charset="0"/>
                <a:cs typeface="Times New Roman" charset="0"/>
              </a:rPr>
              <a:t>&gt;</a:t>
            </a:r>
            <a:r>
              <a:rPr lang="en-US" sz="2000" b="1" dirty="0"/>
              <a:t>.</a:t>
            </a:r>
          </a:p>
        </p:txBody>
      </p:sp>
      <p:pic>
        <p:nvPicPr>
          <p:cNvPr id="18443"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2675" y="2932113"/>
            <a:ext cx="4445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932113"/>
            <a:ext cx="5032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1875" y="3008313"/>
            <a:ext cx="5667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11475" y="29718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97275" y="2932113"/>
            <a:ext cx="5746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8" name="TextBox 18"/>
          <p:cNvSpPr txBox="1">
            <a:spLocks noChangeArrowheads="1"/>
          </p:cNvSpPr>
          <p:nvPr/>
        </p:nvSpPr>
        <p:spPr bwMode="auto">
          <a:xfrm>
            <a:off x="701675" y="3541713"/>
            <a:ext cx="3994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I am attending the summer school.</a:t>
            </a:r>
          </a:p>
          <a:p>
            <a:pPr eaLnBrk="1" hangingPunct="1"/>
            <a:r>
              <a:rPr lang="en-US" sz="1800" b="1"/>
              <a:t>….</a:t>
            </a:r>
          </a:p>
        </p:txBody>
      </p:sp>
      <p:pic>
        <p:nvPicPr>
          <p:cNvPr id="18449" name="Picture 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06475" y="4227513"/>
            <a:ext cx="29718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0" name="TextBox 20"/>
          <p:cNvSpPr txBox="1">
            <a:spLocks noChangeArrowheads="1"/>
          </p:cNvSpPr>
          <p:nvPr/>
        </p:nvSpPr>
        <p:spPr bwMode="auto">
          <a:xfrm>
            <a:off x="930275" y="4608513"/>
            <a:ext cx="414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t>
            </a:r>
          </a:p>
        </p:txBody>
      </p:sp>
      <p:sp>
        <p:nvSpPr>
          <p:cNvPr id="18451" name="TextBox 21"/>
          <p:cNvSpPr txBox="1">
            <a:spLocks noChangeArrowheads="1"/>
          </p:cNvSpPr>
          <p:nvPr/>
        </p:nvSpPr>
        <p:spPr bwMode="auto">
          <a:xfrm>
            <a:off x="4968875" y="2330450"/>
            <a:ext cx="16367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Learning </a:t>
            </a:r>
          </a:p>
          <a:p>
            <a:pPr eaLnBrk="1" hangingPunct="1"/>
            <a:r>
              <a:rPr lang="en-US" b="1"/>
              <a:t>Algorithm</a:t>
            </a:r>
          </a:p>
        </p:txBody>
      </p:sp>
      <p:sp>
        <p:nvSpPr>
          <p:cNvPr id="23" name="Right Arrow 22"/>
          <p:cNvSpPr/>
          <p:nvPr/>
        </p:nvSpPr>
        <p:spPr>
          <a:xfrm>
            <a:off x="4587875" y="2398713"/>
            <a:ext cx="457200" cy="6096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Down Arrow 23"/>
          <p:cNvSpPr/>
          <p:nvPr/>
        </p:nvSpPr>
        <p:spPr>
          <a:xfrm>
            <a:off x="5273675" y="3236913"/>
            <a:ext cx="762000" cy="6858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454" name="TextBox 24"/>
          <p:cNvSpPr txBox="1">
            <a:spLocks noChangeArrowheads="1"/>
          </p:cNvSpPr>
          <p:nvPr/>
        </p:nvSpPr>
        <p:spPr bwMode="auto">
          <a:xfrm>
            <a:off x="4800600" y="3922713"/>
            <a:ext cx="14843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Model /</a:t>
            </a:r>
          </a:p>
          <a:p>
            <a:pPr eaLnBrk="1" hangingPunct="1"/>
            <a:r>
              <a:rPr lang="en-US" b="1"/>
              <a:t>Function</a:t>
            </a:r>
          </a:p>
          <a:p>
            <a:pPr eaLnBrk="1" hangingPunct="1"/>
            <a:r>
              <a:rPr lang="en-US" b="1"/>
              <a:t>(</a:t>
            </a:r>
            <a:r>
              <a:rPr lang="en-US" sz="3200" b="1" i="1">
                <a:latin typeface="Times New Roman" charset="0"/>
                <a:cs typeface="Times New Roman" charset="0"/>
              </a:rPr>
              <a:t>f</a:t>
            </a:r>
            <a:r>
              <a:rPr lang="en-US" b="1"/>
              <a:t>)</a:t>
            </a:r>
          </a:p>
        </p:txBody>
      </p:sp>
      <p:sp>
        <p:nvSpPr>
          <p:cNvPr id="26" name="Rounded Rectangle 25"/>
          <p:cNvSpPr/>
          <p:nvPr/>
        </p:nvSpPr>
        <p:spPr>
          <a:xfrm>
            <a:off x="6934200" y="2627313"/>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a:t>Classification</a:t>
            </a:r>
          </a:p>
        </p:txBody>
      </p:sp>
      <p:sp>
        <p:nvSpPr>
          <p:cNvPr id="27" name="Rounded Rectangle 26"/>
          <p:cNvSpPr/>
          <p:nvPr/>
        </p:nvSpPr>
        <p:spPr>
          <a:xfrm>
            <a:off x="6934200" y="3389313"/>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a:t>Clustering</a:t>
            </a:r>
          </a:p>
        </p:txBody>
      </p:sp>
      <p:sp>
        <p:nvSpPr>
          <p:cNvPr id="29" name="Rounded Rectangle 28"/>
          <p:cNvSpPr/>
          <p:nvPr/>
        </p:nvSpPr>
        <p:spPr>
          <a:xfrm>
            <a:off x="6934200" y="4151313"/>
            <a:ext cx="2057400" cy="609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a:t>Regression</a:t>
            </a:r>
          </a:p>
        </p:txBody>
      </p:sp>
      <p:sp>
        <p:nvSpPr>
          <p:cNvPr id="18458" name="TextBox 29"/>
          <p:cNvSpPr txBox="1">
            <a:spLocks noChangeArrowheads="1"/>
          </p:cNvSpPr>
          <p:nvPr/>
        </p:nvSpPr>
        <p:spPr bwMode="auto">
          <a:xfrm>
            <a:off x="4435475" y="646113"/>
            <a:ext cx="2133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Learning </a:t>
            </a:r>
          </a:p>
        </p:txBody>
      </p:sp>
      <p:sp>
        <p:nvSpPr>
          <p:cNvPr id="18459" name="TextBox 30"/>
          <p:cNvSpPr txBox="1">
            <a:spLocks noChangeArrowheads="1"/>
          </p:cNvSpPr>
          <p:nvPr/>
        </p:nvSpPr>
        <p:spPr bwMode="auto">
          <a:xfrm>
            <a:off x="6781800" y="700088"/>
            <a:ext cx="2441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Prediction </a:t>
            </a:r>
          </a:p>
        </p:txBody>
      </p:sp>
      <p:sp>
        <p:nvSpPr>
          <p:cNvPr id="32" name="Rectangle 31"/>
          <p:cNvSpPr/>
          <p:nvPr/>
        </p:nvSpPr>
        <p:spPr>
          <a:xfrm>
            <a:off x="6759575" y="2093913"/>
            <a:ext cx="2362200" cy="32004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Right Arrow 32"/>
          <p:cNvSpPr/>
          <p:nvPr/>
        </p:nvSpPr>
        <p:spPr>
          <a:xfrm>
            <a:off x="6248400" y="3922713"/>
            <a:ext cx="533400" cy="7620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462" name="TextBox 34"/>
          <p:cNvSpPr txBox="1">
            <a:spLocks noChangeArrowheads="1"/>
          </p:cNvSpPr>
          <p:nvPr/>
        </p:nvSpPr>
        <p:spPr bwMode="auto">
          <a:xfrm>
            <a:off x="6781800" y="2093913"/>
            <a:ext cx="1638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Knowledge:</a:t>
            </a:r>
          </a:p>
        </p:txBody>
      </p:sp>
      <p:sp>
        <p:nvSpPr>
          <p:cNvPr id="36" name="Curved Up Arrow 35"/>
          <p:cNvSpPr/>
          <p:nvPr/>
        </p:nvSpPr>
        <p:spPr>
          <a:xfrm>
            <a:off x="4114800" y="5294313"/>
            <a:ext cx="3505200" cy="685800"/>
          </a:xfrm>
          <a:prstGeom prst="curved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8464" name="TextBox 36"/>
          <p:cNvSpPr txBox="1">
            <a:spLocks noChangeArrowheads="1"/>
          </p:cNvSpPr>
          <p:nvPr/>
        </p:nvSpPr>
        <p:spPr bwMode="auto">
          <a:xfrm>
            <a:off x="1219200" y="5065713"/>
            <a:ext cx="3382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t>MKVQYCDSLVIGGGLAGLRAAVATQQ</a:t>
            </a:r>
          </a:p>
          <a:p>
            <a:pPr eaLnBrk="1" hangingPunct="1"/>
            <a:r>
              <a:rPr lang="en-US" sz="1400" b="1"/>
              <a:t>…</a:t>
            </a:r>
          </a:p>
        </p:txBody>
      </p:sp>
      <p:sp>
        <p:nvSpPr>
          <p:cNvPr id="18465" name="TextBox 37"/>
          <p:cNvSpPr txBox="1">
            <a:spLocks noChangeArrowheads="1"/>
          </p:cNvSpPr>
          <p:nvPr/>
        </p:nvSpPr>
        <p:spPr bwMode="auto">
          <a:xfrm>
            <a:off x="7162800" y="6019800"/>
            <a:ext cx="11509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Output</a:t>
            </a:r>
          </a:p>
          <a:p>
            <a:pPr eaLnBrk="1" hangingPunct="1"/>
            <a:r>
              <a:rPr lang="en-US" b="1" i="1">
                <a:latin typeface="Times New Roman" charset="0"/>
                <a:cs typeface="Times New Roman" charset="0"/>
              </a:rPr>
              <a:t>y</a:t>
            </a:r>
            <a:r>
              <a:rPr lang="en-US" b="1">
                <a:latin typeface="Times New Roman" charset="0"/>
                <a:cs typeface="Times New Roman" charset="0"/>
              </a:rPr>
              <a:t> = </a:t>
            </a:r>
            <a:r>
              <a:rPr lang="en-US" b="1" i="1">
                <a:latin typeface="Times New Roman" charset="0"/>
                <a:cs typeface="Times New Roman" charset="0"/>
              </a:rPr>
              <a:t>f</a:t>
            </a:r>
            <a:r>
              <a:rPr lang="en-US" b="1">
                <a:latin typeface="Times New Roman" charset="0"/>
                <a:cs typeface="Times New Roman" charset="0"/>
              </a:rPr>
              <a:t>(</a:t>
            </a:r>
            <a:r>
              <a:rPr lang="en-US" b="1" i="1">
                <a:latin typeface="Times New Roman" charset="0"/>
                <a:cs typeface="Times New Roman" charset="0"/>
              </a:rPr>
              <a:t>x</a:t>
            </a:r>
            <a:r>
              <a:rPr lang="en-US" b="1">
                <a:latin typeface="Times New Roman" charset="0"/>
                <a:cs typeface="Times New Roman" charset="0"/>
              </a:rPr>
              <a:t>)</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219200" y="0"/>
            <a:ext cx="8229600" cy="1143000"/>
          </a:xfrm>
          <a:extLst/>
        </p:spPr>
        <p:txBody>
          <a:bodyPr/>
          <a:lstStyle/>
          <a:p>
            <a:pPr algn="l">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Training a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Deep Network</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48130" name="Group 91"/>
          <p:cNvGrpSpPr>
            <a:grpSpLocks/>
          </p:cNvGrpSpPr>
          <p:nvPr/>
        </p:nvGrpSpPr>
        <p:grpSpPr bwMode="auto">
          <a:xfrm>
            <a:off x="609600" y="1600200"/>
            <a:ext cx="3352800" cy="4038600"/>
            <a:chOff x="1273173" y="2438400"/>
            <a:chExt cx="2316693" cy="2404393"/>
          </a:xfrm>
        </p:grpSpPr>
        <p:grpSp>
          <p:nvGrpSpPr>
            <p:cNvPr id="48133" name="Group 63"/>
            <p:cNvGrpSpPr>
              <a:grpSpLocks/>
            </p:cNvGrpSpPr>
            <p:nvPr/>
          </p:nvGrpSpPr>
          <p:grpSpPr bwMode="auto">
            <a:xfrm>
              <a:off x="1273173" y="2647950"/>
              <a:ext cx="2316693" cy="2194843"/>
              <a:chOff x="1905000" y="1143000"/>
              <a:chExt cx="1684868" cy="1596249"/>
            </a:xfrm>
          </p:grpSpPr>
          <p:grpSp>
            <p:nvGrpSpPr>
              <p:cNvPr id="48135" name="Group 133"/>
              <p:cNvGrpSpPr>
                <a:grpSpLocks/>
              </p:cNvGrpSpPr>
              <p:nvPr/>
            </p:nvGrpSpPr>
            <p:grpSpPr bwMode="auto">
              <a:xfrm flipV="1">
                <a:off x="1905000" y="1295400"/>
                <a:ext cx="1066800" cy="1443849"/>
                <a:chOff x="1066800" y="1299351"/>
                <a:chExt cx="1066800" cy="1443849"/>
              </a:xfrm>
            </p:grpSpPr>
            <p:grpSp>
              <p:nvGrpSpPr>
                <p:cNvPr id="48140" name="Group 25"/>
                <p:cNvGrpSpPr>
                  <a:grpSpLocks/>
                </p:cNvGrpSpPr>
                <p:nvPr/>
              </p:nvGrpSpPr>
              <p:grpSpPr bwMode="auto">
                <a:xfrm>
                  <a:off x="1219200" y="1631860"/>
                  <a:ext cx="762000" cy="307777"/>
                  <a:chOff x="1295400" y="1631860"/>
                  <a:chExt cx="762000" cy="307777"/>
                </a:xfrm>
              </p:grpSpPr>
              <p:grpSp>
                <p:nvGrpSpPr>
                  <p:cNvPr id="48187" name="Group 13"/>
                  <p:cNvGrpSpPr>
                    <a:grpSpLocks/>
                  </p:cNvGrpSpPr>
                  <p:nvPr/>
                </p:nvGrpSpPr>
                <p:grpSpPr bwMode="auto">
                  <a:xfrm>
                    <a:off x="1295400" y="1752600"/>
                    <a:ext cx="762000" cy="152400"/>
                    <a:chOff x="1295400" y="1828800"/>
                    <a:chExt cx="762000" cy="152400"/>
                  </a:xfrm>
                </p:grpSpPr>
                <p:sp>
                  <p:nvSpPr>
                    <p:cNvPr id="56" name="Oval 9"/>
                    <p:cNvSpPr/>
                    <p:nvPr/>
                  </p:nvSpPr>
                  <p:spPr>
                    <a:xfrm>
                      <a:off x="1295372"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7" name="Oval 10"/>
                    <p:cNvSpPr/>
                    <p:nvPr/>
                  </p:nvSpPr>
                  <p:spPr>
                    <a:xfrm>
                      <a:off x="1447744"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8" name="Oval 11"/>
                    <p:cNvSpPr/>
                    <p:nvPr/>
                  </p:nvSpPr>
                  <p:spPr>
                    <a:xfrm>
                      <a:off x="1752488"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9" name="Oval 12"/>
                    <p:cNvSpPr/>
                    <p:nvPr/>
                  </p:nvSpPr>
                  <p:spPr>
                    <a:xfrm>
                      <a:off x="1904860" y="1829210"/>
                      <a:ext cx="152372" cy="1519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48188" name="TextBox 54"/>
                  <p:cNvSpPr txBox="1">
                    <a:spLocks noChangeArrowheads="1"/>
                  </p:cNvSpPr>
                  <p:nvPr/>
                </p:nvSpPr>
                <p:spPr bwMode="auto">
                  <a:xfrm>
                    <a:off x="1491673" y="1631860"/>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8141" name="Group 28"/>
                <p:cNvGrpSpPr>
                  <a:grpSpLocks/>
                </p:cNvGrpSpPr>
                <p:nvPr/>
              </p:nvGrpSpPr>
              <p:grpSpPr bwMode="auto">
                <a:xfrm>
                  <a:off x="1066800" y="1299351"/>
                  <a:ext cx="1066800" cy="307776"/>
                  <a:chOff x="1066800" y="1299351"/>
                  <a:chExt cx="1066800" cy="307776"/>
                </a:xfrm>
              </p:grpSpPr>
              <p:grpSp>
                <p:nvGrpSpPr>
                  <p:cNvPr id="48179" name="Group 27"/>
                  <p:cNvGrpSpPr>
                    <a:grpSpLocks/>
                  </p:cNvGrpSpPr>
                  <p:nvPr/>
                </p:nvGrpSpPr>
                <p:grpSpPr bwMode="auto">
                  <a:xfrm>
                    <a:off x="1066800" y="1371600"/>
                    <a:ext cx="1066800" cy="152400"/>
                    <a:chOff x="1066800" y="1371600"/>
                    <a:chExt cx="1066800" cy="152400"/>
                  </a:xfrm>
                </p:grpSpPr>
                <p:sp>
                  <p:nvSpPr>
                    <p:cNvPr id="48" name="Oval 3"/>
                    <p:cNvSpPr/>
                    <p:nvPr/>
                  </p:nvSpPr>
                  <p:spPr>
                    <a:xfrm>
                      <a:off x="1066800"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9" name="Oval 4"/>
                    <p:cNvSpPr/>
                    <p:nvPr/>
                  </p:nvSpPr>
                  <p:spPr>
                    <a:xfrm>
                      <a:off x="1219172"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0" name="Oval 5"/>
                    <p:cNvSpPr/>
                    <p:nvPr/>
                  </p:nvSpPr>
                  <p:spPr>
                    <a:xfrm>
                      <a:off x="1371544"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1" name="Oval 6"/>
                    <p:cNvSpPr/>
                    <p:nvPr/>
                  </p:nvSpPr>
                  <p:spPr>
                    <a:xfrm>
                      <a:off x="1523916"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2" name="Oval 7"/>
                    <p:cNvSpPr/>
                    <p:nvPr/>
                  </p:nvSpPr>
                  <p:spPr>
                    <a:xfrm>
                      <a:off x="1828660"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53" name="Oval 8"/>
                    <p:cNvSpPr/>
                    <p:nvPr/>
                  </p:nvSpPr>
                  <p:spPr>
                    <a:xfrm>
                      <a:off x="1981032" y="1372211"/>
                      <a:ext cx="152372" cy="1525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48180" name="TextBox 46"/>
                  <p:cNvSpPr txBox="1">
                    <a:spLocks noChangeArrowheads="1"/>
                  </p:cNvSpPr>
                  <p:nvPr/>
                </p:nvSpPr>
                <p:spPr bwMode="auto">
                  <a:xfrm>
                    <a:off x="1554019" y="1299351"/>
                    <a:ext cx="30480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8142" name="Group 29"/>
                <p:cNvGrpSpPr>
                  <a:grpSpLocks/>
                </p:cNvGrpSpPr>
                <p:nvPr/>
              </p:nvGrpSpPr>
              <p:grpSpPr bwMode="auto">
                <a:xfrm>
                  <a:off x="1219200" y="1972762"/>
                  <a:ext cx="762000" cy="223838"/>
                  <a:chOff x="1295400" y="1682607"/>
                  <a:chExt cx="762000" cy="223838"/>
                </a:xfrm>
              </p:grpSpPr>
              <p:grpSp>
                <p:nvGrpSpPr>
                  <p:cNvPr id="48173" name="Group 13"/>
                  <p:cNvGrpSpPr>
                    <a:grpSpLocks/>
                  </p:cNvGrpSpPr>
                  <p:nvPr/>
                </p:nvGrpSpPr>
                <p:grpSpPr bwMode="auto">
                  <a:xfrm>
                    <a:off x="1295400" y="1752600"/>
                    <a:ext cx="762000" cy="152400"/>
                    <a:chOff x="1295400" y="1828800"/>
                    <a:chExt cx="762000" cy="152400"/>
                  </a:xfrm>
                </p:grpSpPr>
                <p:sp>
                  <p:nvSpPr>
                    <p:cNvPr id="42" name="Oval 41"/>
                    <p:cNvSpPr/>
                    <p:nvPr/>
                  </p:nvSpPr>
                  <p:spPr>
                    <a:xfrm>
                      <a:off x="1295372"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3" name="Oval 42"/>
                    <p:cNvSpPr/>
                    <p:nvPr/>
                  </p:nvSpPr>
                  <p:spPr>
                    <a:xfrm>
                      <a:off x="1447744"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4" name="Oval 43"/>
                    <p:cNvSpPr/>
                    <p:nvPr/>
                  </p:nvSpPr>
                  <p:spPr>
                    <a:xfrm>
                      <a:off x="1752488"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45" name="Oval 35"/>
                    <p:cNvSpPr/>
                    <p:nvPr/>
                  </p:nvSpPr>
                  <p:spPr>
                    <a:xfrm>
                      <a:off x="1904860" y="1812625"/>
                      <a:ext cx="152372" cy="168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48174" name="TextBox 40"/>
                  <p:cNvSpPr txBox="1">
                    <a:spLocks noChangeArrowheads="1"/>
                  </p:cNvSpPr>
                  <p:nvPr/>
                </p:nvSpPr>
                <p:spPr bwMode="auto">
                  <a:xfrm>
                    <a:off x="1560947" y="1682607"/>
                    <a:ext cx="22167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a:t>
                    </a:r>
                  </a:p>
                </p:txBody>
              </p:sp>
            </p:grpSp>
            <p:grpSp>
              <p:nvGrpSpPr>
                <p:cNvPr id="48143" name="Group 36"/>
                <p:cNvGrpSpPr>
                  <a:grpSpLocks/>
                </p:cNvGrpSpPr>
                <p:nvPr/>
              </p:nvGrpSpPr>
              <p:grpSpPr bwMode="auto">
                <a:xfrm>
                  <a:off x="1219200" y="2347555"/>
                  <a:ext cx="762000" cy="312518"/>
                  <a:chOff x="1295400" y="1752600"/>
                  <a:chExt cx="762000" cy="312518"/>
                </a:xfrm>
              </p:grpSpPr>
              <p:grpSp>
                <p:nvGrpSpPr>
                  <p:cNvPr id="48167" name="Group 13"/>
                  <p:cNvGrpSpPr>
                    <a:grpSpLocks/>
                  </p:cNvGrpSpPr>
                  <p:nvPr/>
                </p:nvGrpSpPr>
                <p:grpSpPr bwMode="auto">
                  <a:xfrm>
                    <a:off x="1295400" y="1752600"/>
                    <a:ext cx="762000" cy="152400"/>
                    <a:chOff x="1295400" y="1828800"/>
                    <a:chExt cx="762000" cy="152400"/>
                  </a:xfrm>
                </p:grpSpPr>
                <p:sp>
                  <p:nvSpPr>
                    <p:cNvPr id="36" name="Oval 35"/>
                    <p:cNvSpPr/>
                    <p:nvPr/>
                  </p:nvSpPr>
                  <p:spPr>
                    <a:xfrm>
                      <a:off x="1295372"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7" name="Oval 36"/>
                    <p:cNvSpPr/>
                    <p:nvPr/>
                  </p:nvSpPr>
                  <p:spPr>
                    <a:xfrm>
                      <a:off x="1447744"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8" name="Oval 41"/>
                    <p:cNvSpPr/>
                    <p:nvPr/>
                  </p:nvSpPr>
                  <p:spPr>
                    <a:xfrm>
                      <a:off x="1752488"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39" name="Oval 38"/>
                    <p:cNvSpPr/>
                    <p:nvPr/>
                  </p:nvSpPr>
                  <p:spPr>
                    <a:xfrm>
                      <a:off x="1904860" y="1828823"/>
                      <a:ext cx="152372" cy="1360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48168" name="TextBox 34"/>
                  <p:cNvSpPr txBox="1">
                    <a:spLocks noChangeArrowheads="1"/>
                  </p:cNvSpPr>
                  <p:nvPr/>
                </p:nvSpPr>
                <p:spPr bwMode="auto">
                  <a:xfrm>
                    <a:off x="1519383" y="1841280"/>
                    <a:ext cx="304800"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a:t>
                    </a:r>
                  </a:p>
                </p:txBody>
              </p:sp>
            </p:grpSp>
            <p:cxnSp>
              <p:nvCxnSpPr>
                <p:cNvPr id="10" name="Straight Connector 9"/>
                <p:cNvCxnSpPr/>
                <p:nvPr/>
              </p:nvCxnSpPr>
              <p:spPr>
                <a:xfrm>
                  <a:off x="1143385" y="1524118"/>
                  <a:ext cx="152372"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57" idx="0"/>
                </p:cNvCxnSpPr>
                <p:nvPr/>
              </p:nvCxnSpPr>
              <p:spPr>
                <a:xfrm>
                  <a:off x="1138598" y="1530992"/>
                  <a:ext cx="309531"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58" idx="0"/>
                </p:cNvCxnSpPr>
                <p:nvPr/>
              </p:nvCxnSpPr>
              <p:spPr>
                <a:xfrm>
                  <a:off x="1138598" y="1530992"/>
                  <a:ext cx="614275"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a:endCxn id="59" idx="0"/>
                </p:cNvCxnSpPr>
                <p:nvPr/>
              </p:nvCxnSpPr>
              <p:spPr>
                <a:xfrm>
                  <a:off x="1143385" y="1524118"/>
                  <a:ext cx="761860"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295757" y="1524118"/>
                  <a:ext cx="761860"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61"/>
                <p:cNvCxnSpPr>
                  <a:stCxn id="53" idx="4"/>
                  <a:endCxn id="57" idx="0"/>
                </p:cNvCxnSpPr>
                <p:nvPr/>
              </p:nvCxnSpPr>
              <p:spPr>
                <a:xfrm flipH="1">
                  <a:off x="1448129" y="1524118"/>
                  <a:ext cx="609488"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64"/>
                <p:cNvCxnSpPr>
                  <a:endCxn id="58" idx="0"/>
                </p:cNvCxnSpPr>
                <p:nvPr/>
              </p:nvCxnSpPr>
              <p:spPr>
                <a:xfrm flipH="1">
                  <a:off x="1752873" y="1530992"/>
                  <a:ext cx="299958" cy="222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905245" y="1524118"/>
                  <a:ext cx="152372" cy="228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152" name="TextBox 17"/>
                <p:cNvSpPr txBox="1">
                  <a:spLocks noChangeArrowheads="1"/>
                </p:cNvSpPr>
                <p:nvPr/>
              </p:nvSpPr>
              <p:spPr bwMode="auto">
                <a:xfrm>
                  <a:off x="1443183" y="1496291"/>
                  <a:ext cx="304800" cy="20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cxnSp>
              <p:nvCxnSpPr>
                <p:cNvPr id="19" name="Straight Connector 18"/>
                <p:cNvCxnSpPr>
                  <a:endCxn id="42" idx="0"/>
                </p:cNvCxnSpPr>
                <p:nvPr/>
              </p:nvCxnSpPr>
              <p:spPr>
                <a:xfrm flipH="1">
                  <a:off x="1295757" y="1904917"/>
                  <a:ext cx="609488"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59" idx="4"/>
                  <a:endCxn id="43" idx="0"/>
                </p:cNvCxnSpPr>
                <p:nvPr/>
              </p:nvCxnSpPr>
              <p:spPr>
                <a:xfrm flipH="1">
                  <a:off x="1448129" y="1904917"/>
                  <a:ext cx="457116"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42" idx="0"/>
                </p:cNvCxnSpPr>
                <p:nvPr/>
              </p:nvCxnSpPr>
              <p:spPr>
                <a:xfrm>
                  <a:off x="1295757" y="1906291"/>
                  <a:ext cx="0"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56" idx="4"/>
                  <a:endCxn id="43" idx="0"/>
                </p:cNvCxnSpPr>
                <p:nvPr/>
              </p:nvCxnSpPr>
              <p:spPr>
                <a:xfrm>
                  <a:off x="1295757" y="1904917"/>
                  <a:ext cx="152372"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56" idx="4"/>
                  <a:endCxn id="44" idx="0"/>
                </p:cNvCxnSpPr>
                <p:nvPr/>
              </p:nvCxnSpPr>
              <p:spPr>
                <a:xfrm>
                  <a:off x="1295757" y="1904917"/>
                  <a:ext cx="457116"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56" idx="4"/>
                </p:cNvCxnSpPr>
                <p:nvPr/>
              </p:nvCxnSpPr>
              <p:spPr>
                <a:xfrm>
                  <a:off x="1295757" y="1904917"/>
                  <a:ext cx="618263" cy="145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159" name="TextBox 24"/>
                <p:cNvSpPr txBox="1">
                  <a:spLocks noChangeArrowheads="1"/>
                </p:cNvSpPr>
                <p:nvPr/>
              </p:nvSpPr>
              <p:spPr bwMode="auto">
                <a:xfrm>
                  <a:off x="1470892" y="1753255"/>
                  <a:ext cx="249382" cy="20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cxnSp>
              <p:nvCxnSpPr>
                <p:cNvPr id="26" name="Straight Connector 89"/>
                <p:cNvCxnSpPr>
                  <a:endCxn id="44" idx="0"/>
                </p:cNvCxnSpPr>
                <p:nvPr/>
              </p:nvCxnSpPr>
              <p:spPr>
                <a:xfrm flipH="1">
                  <a:off x="1752873" y="1906291"/>
                  <a:ext cx="152372"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05245" y="1904917"/>
                  <a:ext cx="0" cy="137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36" idx="4"/>
                </p:cNvCxnSpPr>
                <p:nvPr/>
              </p:nvCxnSpPr>
              <p:spPr>
                <a:xfrm>
                  <a:off x="1295757" y="2499485"/>
                  <a:ext cx="304744" cy="2275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448129" y="2514607"/>
                  <a:ext cx="152372" cy="212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101"/>
                <p:cNvCxnSpPr/>
                <p:nvPr/>
              </p:nvCxnSpPr>
              <p:spPr>
                <a:xfrm flipH="1">
                  <a:off x="1600501" y="2514607"/>
                  <a:ext cx="152372" cy="212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9" idx="4"/>
                </p:cNvCxnSpPr>
                <p:nvPr/>
              </p:nvCxnSpPr>
              <p:spPr>
                <a:xfrm flipH="1">
                  <a:off x="1600501" y="2499485"/>
                  <a:ext cx="304744" cy="2275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166" name="TextBox 32"/>
                <p:cNvSpPr txBox="1">
                  <a:spLocks noChangeArrowheads="1"/>
                </p:cNvSpPr>
                <p:nvPr/>
              </p:nvSpPr>
              <p:spPr bwMode="auto">
                <a:xfrm>
                  <a:off x="1443183" y="2126110"/>
                  <a:ext cx="304800" cy="20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Calibri" charset="0"/>
                    </a:rPr>
                    <a:t>…</a:t>
                  </a:r>
                </a:p>
              </p:txBody>
            </p:sp>
          </p:grpSp>
          <p:sp>
            <p:nvSpPr>
              <p:cNvPr id="60" name="Down Arrow 59"/>
              <p:cNvSpPr/>
              <p:nvPr/>
            </p:nvSpPr>
            <p:spPr>
              <a:xfrm rot="10800000" flipV="1">
                <a:off x="3352934" y="1143194"/>
                <a:ext cx="236934" cy="152319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1" name="Up-Down Arrow 60"/>
              <p:cNvSpPr/>
              <p:nvPr/>
            </p:nvSpPr>
            <p:spPr>
              <a:xfrm rot="10800000" flipV="1">
                <a:off x="3048190" y="1593417"/>
                <a:ext cx="152372" cy="228204"/>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2" name="Up-Down Arrow 61"/>
              <p:cNvSpPr/>
              <p:nvPr/>
            </p:nvSpPr>
            <p:spPr>
              <a:xfrm rot="10800000" flipV="1">
                <a:off x="3048190" y="1877297"/>
                <a:ext cx="152372" cy="228204"/>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63" name="Up-Down Arrow 62"/>
              <p:cNvSpPr/>
              <p:nvPr/>
            </p:nvSpPr>
            <p:spPr>
              <a:xfrm rot="10800000" flipV="1">
                <a:off x="3048190" y="2195546"/>
                <a:ext cx="152372" cy="457096"/>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grpSp>
        <p:sp>
          <p:nvSpPr>
            <p:cNvPr id="48134" name="TextBox 64"/>
            <p:cNvSpPr txBox="1">
              <a:spLocks noChangeArrowheads="1"/>
            </p:cNvSpPr>
            <p:nvPr/>
          </p:nvSpPr>
          <p:spPr bwMode="auto">
            <a:xfrm>
              <a:off x="1676400" y="2438400"/>
              <a:ext cx="68580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[0,1]</a:t>
              </a:r>
            </a:p>
          </p:txBody>
        </p:sp>
      </p:grpSp>
      <p:pic>
        <p:nvPicPr>
          <p:cNvPr id="4813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971800"/>
            <a:ext cx="37973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3"/>
          <p:cNvSpPr txBox="1">
            <a:spLocks noChangeArrowheads="1"/>
          </p:cNvSpPr>
          <p:nvPr/>
        </p:nvSpPr>
        <p:spPr bwMode="auto">
          <a:xfrm>
            <a:off x="4419600" y="1905000"/>
            <a:ext cx="45942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t>1239 Proteins for Training</a:t>
            </a:r>
          </a:p>
          <a:p>
            <a:pPr eaLnBrk="1" hangingPunct="1"/>
            <a:r>
              <a:rPr lang="en-US" sz="2800" b="1"/>
              <a:t>Residue Pairs (|i-j| &gt;= 6)</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296400" cy="1143000"/>
          </a:xfrm>
          <a:extLst/>
        </p:spPr>
        <p:txBody>
          <a:bodyPr rtlCol="0">
            <a:normAutofit fontScale="90000"/>
          </a:bodyPr>
          <a:lstStyle/>
          <a:p>
            <a:pPr algn="l" fontAlgn="auto">
              <a:spcAft>
                <a:spcPts val="0"/>
              </a:spcAft>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rPr>
              <a:t>Boosted Ensembles for Contact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rPr>
              <a:t>P</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rPr>
              <a:t>rediction</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endParaRPr>
          </a:p>
        </p:txBody>
      </p:sp>
      <p:grpSp>
        <p:nvGrpSpPr>
          <p:cNvPr id="49154" name="Group 172"/>
          <p:cNvGrpSpPr>
            <a:grpSpLocks/>
          </p:cNvGrpSpPr>
          <p:nvPr/>
        </p:nvGrpSpPr>
        <p:grpSpPr bwMode="auto">
          <a:xfrm>
            <a:off x="2514600" y="1143000"/>
            <a:ext cx="4800600" cy="2819400"/>
            <a:chOff x="1066800" y="1219200"/>
            <a:chExt cx="4114800" cy="2209800"/>
          </a:xfrm>
        </p:grpSpPr>
        <p:grpSp>
          <p:nvGrpSpPr>
            <p:cNvPr id="49159" name="Group 133"/>
            <p:cNvGrpSpPr>
              <a:grpSpLocks/>
            </p:cNvGrpSpPr>
            <p:nvPr/>
          </p:nvGrpSpPr>
          <p:grpSpPr bwMode="auto">
            <a:xfrm>
              <a:off x="1066800" y="1219200"/>
              <a:ext cx="1066800" cy="1828800"/>
              <a:chOff x="1066800" y="1219200"/>
              <a:chExt cx="1066800" cy="1828800"/>
            </a:xfrm>
          </p:grpSpPr>
          <p:grpSp>
            <p:nvGrpSpPr>
              <p:cNvPr id="49272" name="Group 25"/>
              <p:cNvGrpSpPr>
                <a:grpSpLocks/>
              </p:cNvGrpSpPr>
              <p:nvPr/>
            </p:nvGrpSpPr>
            <p:grpSpPr bwMode="auto">
              <a:xfrm>
                <a:off x="1219200" y="1611868"/>
                <a:ext cx="762000" cy="307777"/>
                <a:chOff x="1295400" y="1611868"/>
                <a:chExt cx="762000" cy="307777"/>
              </a:xfrm>
            </p:grpSpPr>
            <p:grpSp>
              <p:nvGrpSpPr>
                <p:cNvPr id="49320" name="Group 13"/>
                <p:cNvGrpSpPr>
                  <a:grpSpLocks/>
                </p:cNvGrpSpPr>
                <p:nvPr/>
              </p:nvGrpSpPr>
              <p:grpSpPr bwMode="auto">
                <a:xfrm>
                  <a:off x="1295400" y="1752600"/>
                  <a:ext cx="762000" cy="152400"/>
                  <a:chOff x="1295400" y="1828800"/>
                  <a:chExt cx="762000" cy="152400"/>
                </a:xfrm>
              </p:grpSpPr>
              <p:sp>
                <p:nvSpPr>
                  <p:cNvPr id="337" name="Oval 9"/>
                  <p:cNvSpPr/>
                  <p:nvPr/>
                </p:nvSpPr>
                <p:spPr>
                  <a:xfrm>
                    <a:off x="12954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8" name="Oval 10"/>
                  <p:cNvSpPr/>
                  <p:nvPr/>
                </p:nvSpPr>
                <p:spPr>
                  <a:xfrm>
                    <a:off x="14478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9" name="Oval 11"/>
                  <p:cNvSpPr/>
                  <p:nvPr/>
                </p:nvSpPr>
                <p:spPr>
                  <a:xfrm>
                    <a:off x="17526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0" name="Oval 12"/>
                  <p:cNvSpPr/>
                  <p:nvPr/>
                </p:nvSpPr>
                <p:spPr>
                  <a:xfrm>
                    <a:off x="19050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321" name="TextBox 335"/>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273" name="Group 28"/>
              <p:cNvGrpSpPr>
                <a:grpSpLocks/>
              </p:cNvGrpSpPr>
              <p:nvPr/>
            </p:nvGrpSpPr>
            <p:grpSpPr bwMode="auto">
              <a:xfrm>
                <a:off x="1066800" y="1219200"/>
                <a:ext cx="1066800" cy="307777"/>
                <a:chOff x="1066800" y="1219200"/>
                <a:chExt cx="1066800" cy="307777"/>
              </a:xfrm>
            </p:grpSpPr>
            <p:grpSp>
              <p:nvGrpSpPr>
                <p:cNvPr id="49312" name="Group 27"/>
                <p:cNvGrpSpPr>
                  <a:grpSpLocks/>
                </p:cNvGrpSpPr>
                <p:nvPr/>
              </p:nvGrpSpPr>
              <p:grpSpPr bwMode="auto">
                <a:xfrm>
                  <a:off x="1066800" y="1371600"/>
                  <a:ext cx="1066800" cy="152400"/>
                  <a:chOff x="1066800" y="1371600"/>
                  <a:chExt cx="1066800" cy="152400"/>
                </a:xfrm>
              </p:grpSpPr>
              <p:sp>
                <p:nvSpPr>
                  <p:cNvPr id="329" name="Oval 3"/>
                  <p:cNvSpPr/>
                  <p:nvPr/>
                </p:nvSpPr>
                <p:spPr>
                  <a:xfrm>
                    <a:off x="10668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0" name="Oval 4"/>
                  <p:cNvSpPr/>
                  <p:nvPr/>
                </p:nvSpPr>
                <p:spPr>
                  <a:xfrm>
                    <a:off x="12192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1" name="Oval 5"/>
                  <p:cNvSpPr/>
                  <p:nvPr/>
                </p:nvSpPr>
                <p:spPr>
                  <a:xfrm>
                    <a:off x="13716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2" name="Oval 6"/>
                  <p:cNvSpPr/>
                  <p:nvPr/>
                </p:nvSpPr>
                <p:spPr>
                  <a:xfrm>
                    <a:off x="15240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3" name="Oval 7"/>
                  <p:cNvSpPr/>
                  <p:nvPr/>
                </p:nvSpPr>
                <p:spPr>
                  <a:xfrm>
                    <a:off x="18288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4" name="Oval 8"/>
                  <p:cNvSpPr/>
                  <p:nvPr/>
                </p:nvSpPr>
                <p:spPr>
                  <a:xfrm>
                    <a:off x="19812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313" name="TextBox 327"/>
                <p:cNvSpPr txBox="1">
                  <a:spLocks noChangeArrowheads="1"/>
                </p:cNvSpPr>
                <p:nvPr/>
              </p:nvSpPr>
              <p:spPr bwMode="auto">
                <a:xfrm>
                  <a:off x="1600200" y="1219200"/>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274" name="Group 29"/>
              <p:cNvGrpSpPr>
                <a:grpSpLocks/>
              </p:cNvGrpSpPr>
              <p:nvPr/>
            </p:nvGrpSpPr>
            <p:grpSpPr bwMode="auto">
              <a:xfrm>
                <a:off x="1219200" y="1902023"/>
                <a:ext cx="762000" cy="307777"/>
                <a:chOff x="1295400" y="1611868"/>
                <a:chExt cx="762000" cy="307777"/>
              </a:xfrm>
            </p:grpSpPr>
            <p:grpSp>
              <p:nvGrpSpPr>
                <p:cNvPr id="49306" name="Group 13"/>
                <p:cNvGrpSpPr>
                  <a:grpSpLocks/>
                </p:cNvGrpSpPr>
                <p:nvPr/>
              </p:nvGrpSpPr>
              <p:grpSpPr bwMode="auto">
                <a:xfrm>
                  <a:off x="1295400" y="1752600"/>
                  <a:ext cx="762000" cy="152400"/>
                  <a:chOff x="1295400" y="1828800"/>
                  <a:chExt cx="762000" cy="152400"/>
                </a:xfrm>
              </p:grpSpPr>
              <p:sp>
                <p:nvSpPr>
                  <p:cNvPr id="323" name="Oval 322"/>
                  <p:cNvSpPr/>
                  <p:nvPr/>
                </p:nvSpPr>
                <p:spPr>
                  <a:xfrm>
                    <a:off x="12954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4" name="Oval 323"/>
                  <p:cNvSpPr/>
                  <p:nvPr/>
                </p:nvSpPr>
                <p:spPr>
                  <a:xfrm>
                    <a:off x="14478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5" name="Oval 324"/>
                  <p:cNvSpPr/>
                  <p:nvPr/>
                </p:nvSpPr>
                <p:spPr>
                  <a:xfrm>
                    <a:off x="17526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6" name="Oval 35"/>
                  <p:cNvSpPr/>
                  <p:nvPr/>
                </p:nvSpPr>
                <p:spPr>
                  <a:xfrm>
                    <a:off x="19050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307" name="TextBox 321"/>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275" name="Group 36"/>
              <p:cNvGrpSpPr>
                <a:grpSpLocks/>
              </p:cNvGrpSpPr>
              <p:nvPr/>
            </p:nvGrpSpPr>
            <p:grpSpPr bwMode="auto">
              <a:xfrm>
                <a:off x="1219200" y="2206823"/>
                <a:ext cx="762000" cy="307777"/>
                <a:chOff x="1295400" y="1611868"/>
                <a:chExt cx="762000" cy="307777"/>
              </a:xfrm>
            </p:grpSpPr>
            <p:grpSp>
              <p:nvGrpSpPr>
                <p:cNvPr id="49300" name="Group 13"/>
                <p:cNvGrpSpPr>
                  <a:grpSpLocks/>
                </p:cNvGrpSpPr>
                <p:nvPr/>
              </p:nvGrpSpPr>
              <p:grpSpPr bwMode="auto">
                <a:xfrm>
                  <a:off x="1295400" y="1752600"/>
                  <a:ext cx="762000" cy="152400"/>
                  <a:chOff x="1295400" y="1828800"/>
                  <a:chExt cx="762000" cy="152400"/>
                </a:xfrm>
              </p:grpSpPr>
              <p:sp>
                <p:nvSpPr>
                  <p:cNvPr id="317" name="Oval 316"/>
                  <p:cNvSpPr/>
                  <p:nvPr/>
                </p:nvSpPr>
                <p:spPr>
                  <a:xfrm>
                    <a:off x="12954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8" name="Oval 317"/>
                  <p:cNvSpPr/>
                  <p:nvPr/>
                </p:nvSpPr>
                <p:spPr>
                  <a:xfrm>
                    <a:off x="14478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9" name="Oval 41"/>
                  <p:cNvSpPr/>
                  <p:nvPr/>
                </p:nvSpPr>
                <p:spPr>
                  <a:xfrm>
                    <a:off x="17526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0" name="Oval 319"/>
                  <p:cNvSpPr/>
                  <p:nvPr/>
                </p:nvSpPr>
                <p:spPr>
                  <a:xfrm>
                    <a:off x="19050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301" name="TextBox 315"/>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cxnSp>
            <p:nvCxnSpPr>
              <p:cNvPr id="291" name="Straight Connector 290"/>
              <p:cNvCxnSpPr/>
              <p:nvPr/>
            </p:nvCxnSpPr>
            <p:spPr>
              <a:xfrm>
                <a:off x="1143000" y="1524043"/>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a:endCxn id="49321" idx="1"/>
              </p:cNvCxnSpPr>
              <p:nvPr/>
            </p:nvCxnSpPr>
            <p:spPr>
              <a:xfrm>
                <a:off x="1143000" y="1524043"/>
                <a:ext cx="3048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a:endCxn id="49321" idx="3"/>
              </p:cNvCxnSpPr>
              <p:nvPr/>
            </p:nvCxnSpPr>
            <p:spPr>
              <a:xfrm>
                <a:off x="1143000" y="1524043"/>
                <a:ext cx="6096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55"/>
              <p:cNvCxnSpPr>
                <a:endCxn id="49294" idx="7"/>
              </p:cNvCxnSpPr>
              <p:nvPr/>
            </p:nvCxnSpPr>
            <p:spPr>
              <a:xfrm>
                <a:off x="1143000" y="1524043"/>
                <a:ext cx="816429" cy="251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flipH="1">
                <a:off x="1295400" y="1524043"/>
                <a:ext cx="7620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61"/>
              <p:cNvCxnSpPr>
                <a:endCxn id="49321" idx="1"/>
              </p:cNvCxnSpPr>
              <p:nvPr/>
            </p:nvCxnSpPr>
            <p:spPr>
              <a:xfrm flipH="1">
                <a:off x="1447800" y="1524043"/>
                <a:ext cx="6096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64"/>
              <p:cNvCxnSpPr>
                <a:endCxn id="49321" idx="3"/>
              </p:cNvCxnSpPr>
              <p:nvPr/>
            </p:nvCxnSpPr>
            <p:spPr>
              <a:xfrm flipH="1">
                <a:off x="1752600" y="1524043"/>
                <a:ext cx="3048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a:endCxn id="49294" idx="0"/>
              </p:cNvCxnSpPr>
              <p:nvPr/>
            </p:nvCxnSpPr>
            <p:spPr>
              <a:xfrm flipH="1">
                <a:off x="1905000" y="1524043"/>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84" name="TextBox 298"/>
              <p:cNvSpPr txBox="1">
                <a:spLocks noChangeArrowheads="1"/>
              </p:cNvSpPr>
              <p:nvPr/>
            </p:nvSpPr>
            <p:spPr bwMode="auto">
              <a:xfrm>
                <a:off x="1447800" y="1447800"/>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300" name="Straight Connector 299"/>
              <p:cNvCxnSpPr>
                <a:stCxn id="49294" idx="4"/>
                <a:endCxn id="323" idx="0"/>
              </p:cNvCxnSpPr>
              <p:nvPr/>
            </p:nvCxnSpPr>
            <p:spPr>
              <a:xfrm flipH="1">
                <a:off x="1295400" y="1904786"/>
                <a:ext cx="6096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a:stCxn id="49294" idx="4"/>
                <a:endCxn id="49307" idx="1"/>
              </p:cNvCxnSpPr>
              <p:nvPr/>
            </p:nvCxnSpPr>
            <p:spPr>
              <a:xfrm flipH="1">
                <a:off x="1447800" y="1904786"/>
                <a:ext cx="4572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a:endCxn id="323" idx="0"/>
              </p:cNvCxnSpPr>
              <p:nvPr/>
            </p:nvCxnSpPr>
            <p:spPr>
              <a:xfrm>
                <a:off x="1295400" y="1907274"/>
                <a:ext cx="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a:endCxn id="49307" idx="1"/>
              </p:cNvCxnSpPr>
              <p:nvPr/>
            </p:nvCxnSpPr>
            <p:spPr>
              <a:xfrm>
                <a:off x="1295400" y="1907274"/>
                <a:ext cx="1524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a:endCxn id="49307" idx="3"/>
              </p:cNvCxnSpPr>
              <p:nvPr/>
            </p:nvCxnSpPr>
            <p:spPr>
              <a:xfrm>
                <a:off x="1295400" y="1907274"/>
                <a:ext cx="4572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1295400" y="1904786"/>
                <a:ext cx="6096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91" name="TextBox 305"/>
              <p:cNvSpPr txBox="1">
                <a:spLocks noChangeArrowheads="1"/>
              </p:cNvSpPr>
              <p:nvPr/>
            </p:nvSpPr>
            <p:spPr bwMode="auto">
              <a:xfrm>
                <a:off x="1447800" y="1754088"/>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307" name="Straight Connector 89"/>
              <p:cNvCxnSpPr>
                <a:stCxn id="49294" idx="4"/>
                <a:endCxn id="325" idx="0"/>
              </p:cNvCxnSpPr>
              <p:nvPr/>
            </p:nvCxnSpPr>
            <p:spPr>
              <a:xfrm flipH="1">
                <a:off x="1752600" y="1907274"/>
                <a:ext cx="1524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a:stCxn id="49294" idx="4"/>
              </p:cNvCxnSpPr>
              <p:nvPr/>
            </p:nvCxnSpPr>
            <p:spPr>
              <a:xfrm>
                <a:off x="1905000" y="1904786"/>
                <a:ext cx="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94" name="TextBox 95"/>
              <p:cNvSpPr txBox="1">
                <a:spLocks noChangeArrowheads="1"/>
              </p:cNvSpPr>
              <p:nvPr/>
            </p:nvSpPr>
            <p:spPr bwMode="auto">
              <a:xfrm>
                <a:off x="1371600" y="2743200"/>
                <a:ext cx="4572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latin typeface="Calibri" charset="0"/>
                  </a:rPr>
                  <a:t>[0,1]</a:t>
                </a:r>
              </a:p>
            </p:txBody>
          </p:sp>
          <p:cxnSp>
            <p:nvCxnSpPr>
              <p:cNvPr id="310" name="Straight Connector 309"/>
              <p:cNvCxnSpPr>
                <a:stCxn id="317" idx="4"/>
              </p:cNvCxnSpPr>
              <p:nvPr/>
            </p:nvCxnSpPr>
            <p:spPr>
              <a:xfrm>
                <a:off x="1295400" y="2500784"/>
                <a:ext cx="304800" cy="242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a:off x="1447800" y="2514471"/>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101"/>
              <p:cNvCxnSpPr/>
              <p:nvPr/>
            </p:nvCxnSpPr>
            <p:spPr>
              <a:xfrm flipH="1">
                <a:off x="1600200" y="2514471"/>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a:stCxn id="320" idx="4"/>
              </p:cNvCxnSpPr>
              <p:nvPr/>
            </p:nvCxnSpPr>
            <p:spPr>
              <a:xfrm flipH="1">
                <a:off x="1600200" y="2500784"/>
                <a:ext cx="304800" cy="242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99" name="TextBox 313"/>
              <p:cNvSpPr txBox="1">
                <a:spLocks noChangeArrowheads="1"/>
              </p:cNvSpPr>
              <p:nvPr/>
            </p:nvSpPr>
            <p:spPr bwMode="auto">
              <a:xfrm>
                <a:off x="1447800" y="2085201"/>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grpSp>
        <p:grpSp>
          <p:nvGrpSpPr>
            <p:cNvPr id="49160" name="Group 134"/>
            <p:cNvGrpSpPr>
              <a:grpSpLocks/>
            </p:cNvGrpSpPr>
            <p:nvPr/>
          </p:nvGrpSpPr>
          <p:grpSpPr bwMode="auto">
            <a:xfrm>
              <a:off x="2362200" y="1219200"/>
              <a:ext cx="1066800" cy="1828800"/>
              <a:chOff x="1066800" y="1219200"/>
              <a:chExt cx="1066800" cy="1828800"/>
            </a:xfrm>
          </p:grpSpPr>
          <p:grpSp>
            <p:nvGrpSpPr>
              <p:cNvPr id="49218" name="Group 25"/>
              <p:cNvGrpSpPr>
                <a:grpSpLocks/>
              </p:cNvGrpSpPr>
              <p:nvPr/>
            </p:nvGrpSpPr>
            <p:grpSpPr bwMode="auto">
              <a:xfrm>
                <a:off x="1219200" y="1611868"/>
                <a:ext cx="762000" cy="307777"/>
                <a:chOff x="1295400" y="1611868"/>
                <a:chExt cx="762000" cy="307777"/>
              </a:xfrm>
            </p:grpSpPr>
            <p:grpSp>
              <p:nvGrpSpPr>
                <p:cNvPr id="49266" name="Group 13"/>
                <p:cNvGrpSpPr>
                  <a:grpSpLocks/>
                </p:cNvGrpSpPr>
                <p:nvPr/>
              </p:nvGrpSpPr>
              <p:grpSpPr bwMode="auto">
                <a:xfrm>
                  <a:off x="1295400" y="1752600"/>
                  <a:ext cx="762000" cy="152400"/>
                  <a:chOff x="1295400" y="1828800"/>
                  <a:chExt cx="762000" cy="152400"/>
                </a:xfrm>
              </p:grpSpPr>
              <p:sp>
                <p:nvSpPr>
                  <p:cNvPr id="283" name="Oval 9"/>
                  <p:cNvSpPr/>
                  <p:nvPr/>
                </p:nvSpPr>
                <p:spPr>
                  <a:xfrm>
                    <a:off x="12954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4" name="Oval 10"/>
                  <p:cNvSpPr/>
                  <p:nvPr/>
                </p:nvSpPr>
                <p:spPr>
                  <a:xfrm>
                    <a:off x="14478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5" name="Oval 11"/>
                  <p:cNvSpPr/>
                  <p:nvPr/>
                </p:nvSpPr>
                <p:spPr>
                  <a:xfrm>
                    <a:off x="17526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6" name="Oval 12"/>
                  <p:cNvSpPr/>
                  <p:nvPr/>
                </p:nvSpPr>
                <p:spPr>
                  <a:xfrm>
                    <a:off x="19050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267" name="TextBox 281"/>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219" name="Group 28"/>
              <p:cNvGrpSpPr>
                <a:grpSpLocks/>
              </p:cNvGrpSpPr>
              <p:nvPr/>
            </p:nvGrpSpPr>
            <p:grpSpPr bwMode="auto">
              <a:xfrm>
                <a:off x="1066800" y="1219200"/>
                <a:ext cx="1066800" cy="307777"/>
                <a:chOff x="1066800" y="1219200"/>
                <a:chExt cx="1066800" cy="307777"/>
              </a:xfrm>
            </p:grpSpPr>
            <p:grpSp>
              <p:nvGrpSpPr>
                <p:cNvPr id="49258" name="Group 27"/>
                <p:cNvGrpSpPr>
                  <a:grpSpLocks/>
                </p:cNvGrpSpPr>
                <p:nvPr/>
              </p:nvGrpSpPr>
              <p:grpSpPr bwMode="auto">
                <a:xfrm>
                  <a:off x="1066800" y="1371600"/>
                  <a:ext cx="1066800" cy="152400"/>
                  <a:chOff x="1066800" y="1371600"/>
                  <a:chExt cx="1066800" cy="152400"/>
                </a:xfrm>
              </p:grpSpPr>
              <p:sp>
                <p:nvSpPr>
                  <p:cNvPr id="275" name="Oval 3"/>
                  <p:cNvSpPr/>
                  <p:nvPr/>
                </p:nvSpPr>
                <p:spPr>
                  <a:xfrm>
                    <a:off x="10668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6" name="Oval 4"/>
                  <p:cNvSpPr/>
                  <p:nvPr/>
                </p:nvSpPr>
                <p:spPr>
                  <a:xfrm>
                    <a:off x="12192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7" name="Oval 5"/>
                  <p:cNvSpPr/>
                  <p:nvPr/>
                </p:nvSpPr>
                <p:spPr>
                  <a:xfrm>
                    <a:off x="13716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8" name="Oval 6"/>
                  <p:cNvSpPr/>
                  <p:nvPr/>
                </p:nvSpPr>
                <p:spPr>
                  <a:xfrm>
                    <a:off x="15240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9" name="Oval 7"/>
                  <p:cNvSpPr/>
                  <p:nvPr/>
                </p:nvSpPr>
                <p:spPr>
                  <a:xfrm>
                    <a:off x="18288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0" name="Oval 8"/>
                  <p:cNvSpPr/>
                  <p:nvPr/>
                </p:nvSpPr>
                <p:spPr>
                  <a:xfrm>
                    <a:off x="19812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259" name="TextBox 273"/>
                <p:cNvSpPr txBox="1">
                  <a:spLocks noChangeArrowheads="1"/>
                </p:cNvSpPr>
                <p:nvPr/>
              </p:nvSpPr>
              <p:spPr bwMode="auto">
                <a:xfrm>
                  <a:off x="1600200" y="1219200"/>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220" name="Group 29"/>
              <p:cNvGrpSpPr>
                <a:grpSpLocks/>
              </p:cNvGrpSpPr>
              <p:nvPr/>
            </p:nvGrpSpPr>
            <p:grpSpPr bwMode="auto">
              <a:xfrm>
                <a:off x="1219200" y="1902023"/>
                <a:ext cx="762000" cy="307777"/>
                <a:chOff x="1295400" y="1611868"/>
                <a:chExt cx="762000" cy="307777"/>
              </a:xfrm>
            </p:grpSpPr>
            <p:grpSp>
              <p:nvGrpSpPr>
                <p:cNvPr id="49252" name="Group 13"/>
                <p:cNvGrpSpPr>
                  <a:grpSpLocks/>
                </p:cNvGrpSpPr>
                <p:nvPr/>
              </p:nvGrpSpPr>
              <p:grpSpPr bwMode="auto">
                <a:xfrm>
                  <a:off x="1295400" y="1752600"/>
                  <a:ext cx="762000" cy="152400"/>
                  <a:chOff x="1295400" y="1828800"/>
                  <a:chExt cx="762000" cy="152400"/>
                </a:xfrm>
              </p:grpSpPr>
              <p:sp>
                <p:nvSpPr>
                  <p:cNvPr id="269" name="Oval 268"/>
                  <p:cNvSpPr/>
                  <p:nvPr/>
                </p:nvSpPr>
                <p:spPr>
                  <a:xfrm>
                    <a:off x="12954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0" name="Oval 269"/>
                  <p:cNvSpPr/>
                  <p:nvPr/>
                </p:nvSpPr>
                <p:spPr>
                  <a:xfrm>
                    <a:off x="14478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1" name="Oval 270"/>
                  <p:cNvSpPr/>
                  <p:nvPr/>
                </p:nvSpPr>
                <p:spPr>
                  <a:xfrm>
                    <a:off x="17526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2" name="Oval 271"/>
                  <p:cNvSpPr/>
                  <p:nvPr/>
                </p:nvSpPr>
                <p:spPr>
                  <a:xfrm>
                    <a:off x="19050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253" name="TextBox 267"/>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221" name="Group 36"/>
              <p:cNvGrpSpPr>
                <a:grpSpLocks/>
              </p:cNvGrpSpPr>
              <p:nvPr/>
            </p:nvGrpSpPr>
            <p:grpSpPr bwMode="auto">
              <a:xfrm>
                <a:off x="1219200" y="2206823"/>
                <a:ext cx="762000" cy="307777"/>
                <a:chOff x="1295400" y="1611868"/>
                <a:chExt cx="762000" cy="307777"/>
              </a:xfrm>
            </p:grpSpPr>
            <p:grpSp>
              <p:nvGrpSpPr>
                <p:cNvPr id="49246" name="Group 13"/>
                <p:cNvGrpSpPr>
                  <a:grpSpLocks/>
                </p:cNvGrpSpPr>
                <p:nvPr/>
              </p:nvGrpSpPr>
              <p:grpSpPr bwMode="auto">
                <a:xfrm>
                  <a:off x="1295400" y="1752600"/>
                  <a:ext cx="762000" cy="152400"/>
                  <a:chOff x="1295400" y="1828800"/>
                  <a:chExt cx="762000" cy="152400"/>
                </a:xfrm>
              </p:grpSpPr>
              <p:sp>
                <p:nvSpPr>
                  <p:cNvPr id="263" name="Oval 262"/>
                  <p:cNvSpPr/>
                  <p:nvPr/>
                </p:nvSpPr>
                <p:spPr>
                  <a:xfrm>
                    <a:off x="12954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4" name="Oval 263"/>
                  <p:cNvSpPr/>
                  <p:nvPr/>
                </p:nvSpPr>
                <p:spPr>
                  <a:xfrm>
                    <a:off x="14478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5" name="Oval 264"/>
                  <p:cNvSpPr/>
                  <p:nvPr/>
                </p:nvSpPr>
                <p:spPr>
                  <a:xfrm>
                    <a:off x="17526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6" name="Oval 265"/>
                  <p:cNvSpPr/>
                  <p:nvPr/>
                </p:nvSpPr>
                <p:spPr>
                  <a:xfrm>
                    <a:off x="19050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247" name="TextBox 261"/>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cxnSp>
            <p:nvCxnSpPr>
              <p:cNvPr id="237" name="Straight Connector 236"/>
              <p:cNvCxnSpPr>
                <a:endCxn id="279" idx="0"/>
              </p:cNvCxnSpPr>
              <p:nvPr/>
            </p:nvCxnSpPr>
            <p:spPr>
              <a:xfrm>
                <a:off x="1143000" y="1524043"/>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a:endCxn id="49267" idx="1"/>
              </p:cNvCxnSpPr>
              <p:nvPr/>
            </p:nvCxnSpPr>
            <p:spPr>
              <a:xfrm>
                <a:off x="1143000" y="1524043"/>
                <a:ext cx="3048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a:endCxn id="49267" idx="3"/>
              </p:cNvCxnSpPr>
              <p:nvPr/>
            </p:nvCxnSpPr>
            <p:spPr>
              <a:xfrm>
                <a:off x="1143000" y="1524043"/>
                <a:ext cx="6096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a:endCxn id="284" idx="7"/>
              </p:cNvCxnSpPr>
              <p:nvPr/>
            </p:nvCxnSpPr>
            <p:spPr>
              <a:xfrm>
                <a:off x="1143000" y="1524043"/>
                <a:ext cx="816429" cy="251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a:stCxn id="278" idx="4"/>
                <a:endCxn id="279" idx="0"/>
              </p:cNvCxnSpPr>
              <p:nvPr/>
            </p:nvCxnSpPr>
            <p:spPr>
              <a:xfrm flipH="1">
                <a:off x="1295400" y="1524043"/>
                <a:ext cx="7620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a:stCxn id="278" idx="4"/>
                <a:endCxn id="49267" idx="1"/>
              </p:cNvCxnSpPr>
              <p:nvPr/>
            </p:nvCxnSpPr>
            <p:spPr>
              <a:xfrm flipH="1">
                <a:off x="1447800" y="1524043"/>
                <a:ext cx="6096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a:stCxn id="278" idx="4"/>
                <a:endCxn id="49267" idx="3"/>
              </p:cNvCxnSpPr>
              <p:nvPr/>
            </p:nvCxnSpPr>
            <p:spPr>
              <a:xfrm flipH="1">
                <a:off x="1752600" y="1524043"/>
                <a:ext cx="3048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a:stCxn id="278" idx="4"/>
                <a:endCxn id="284" idx="0"/>
              </p:cNvCxnSpPr>
              <p:nvPr/>
            </p:nvCxnSpPr>
            <p:spPr>
              <a:xfrm flipH="1">
                <a:off x="1905000" y="1524043"/>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30" name="TextBox 244"/>
              <p:cNvSpPr txBox="1">
                <a:spLocks noChangeArrowheads="1"/>
              </p:cNvSpPr>
              <p:nvPr/>
            </p:nvSpPr>
            <p:spPr bwMode="auto">
              <a:xfrm>
                <a:off x="1447800" y="1447800"/>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246" name="Straight Connector 245"/>
              <p:cNvCxnSpPr>
                <a:stCxn id="284" idx="4"/>
                <a:endCxn id="269" idx="0"/>
              </p:cNvCxnSpPr>
              <p:nvPr/>
            </p:nvCxnSpPr>
            <p:spPr>
              <a:xfrm flipH="1">
                <a:off x="1295400" y="1904786"/>
                <a:ext cx="6096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a:stCxn id="284" idx="4"/>
                <a:endCxn id="49253" idx="1"/>
              </p:cNvCxnSpPr>
              <p:nvPr/>
            </p:nvCxnSpPr>
            <p:spPr>
              <a:xfrm flipH="1">
                <a:off x="1447800" y="1904786"/>
                <a:ext cx="4572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a:stCxn id="279" idx="4"/>
                <a:endCxn id="269" idx="0"/>
              </p:cNvCxnSpPr>
              <p:nvPr/>
            </p:nvCxnSpPr>
            <p:spPr>
              <a:xfrm>
                <a:off x="1295400" y="1907274"/>
                <a:ext cx="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a:stCxn id="279" idx="4"/>
                <a:endCxn id="49253" idx="1"/>
              </p:cNvCxnSpPr>
              <p:nvPr/>
            </p:nvCxnSpPr>
            <p:spPr>
              <a:xfrm>
                <a:off x="1295400" y="1907274"/>
                <a:ext cx="1524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a:stCxn id="279" idx="4"/>
                <a:endCxn id="49253" idx="3"/>
              </p:cNvCxnSpPr>
              <p:nvPr/>
            </p:nvCxnSpPr>
            <p:spPr>
              <a:xfrm>
                <a:off x="1295400" y="1907274"/>
                <a:ext cx="4572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a:stCxn id="279" idx="4"/>
                <a:endCxn id="272" idx="0"/>
              </p:cNvCxnSpPr>
              <p:nvPr/>
            </p:nvCxnSpPr>
            <p:spPr>
              <a:xfrm>
                <a:off x="1295400" y="1904786"/>
                <a:ext cx="6096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37" name="TextBox 251"/>
              <p:cNvSpPr txBox="1">
                <a:spLocks noChangeArrowheads="1"/>
              </p:cNvSpPr>
              <p:nvPr/>
            </p:nvSpPr>
            <p:spPr bwMode="auto">
              <a:xfrm>
                <a:off x="1447800" y="1754088"/>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253" name="Straight Connector 252"/>
              <p:cNvCxnSpPr>
                <a:stCxn id="284" idx="4"/>
                <a:endCxn id="271" idx="0"/>
              </p:cNvCxnSpPr>
              <p:nvPr/>
            </p:nvCxnSpPr>
            <p:spPr>
              <a:xfrm flipH="1">
                <a:off x="1752600" y="1907274"/>
                <a:ext cx="1524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a:stCxn id="284" idx="4"/>
                <a:endCxn id="272" idx="0"/>
              </p:cNvCxnSpPr>
              <p:nvPr/>
            </p:nvCxnSpPr>
            <p:spPr>
              <a:xfrm>
                <a:off x="1905000" y="1904786"/>
                <a:ext cx="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40" name="TextBox 254"/>
              <p:cNvSpPr txBox="1">
                <a:spLocks noChangeArrowheads="1"/>
              </p:cNvSpPr>
              <p:nvPr/>
            </p:nvSpPr>
            <p:spPr bwMode="auto">
              <a:xfrm>
                <a:off x="1371600" y="2743200"/>
                <a:ext cx="4572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latin typeface="Calibri" charset="0"/>
                  </a:rPr>
                  <a:t>[0,1]</a:t>
                </a:r>
              </a:p>
            </p:txBody>
          </p:sp>
          <p:cxnSp>
            <p:nvCxnSpPr>
              <p:cNvPr id="256" name="Straight Connector 255"/>
              <p:cNvCxnSpPr>
                <a:stCxn id="263" idx="4"/>
                <a:endCxn id="49240" idx="0"/>
              </p:cNvCxnSpPr>
              <p:nvPr/>
            </p:nvCxnSpPr>
            <p:spPr>
              <a:xfrm>
                <a:off x="1295400" y="2500784"/>
                <a:ext cx="304800" cy="242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a:endCxn id="49240" idx="0"/>
              </p:cNvCxnSpPr>
              <p:nvPr/>
            </p:nvCxnSpPr>
            <p:spPr>
              <a:xfrm>
                <a:off x="1447800" y="2514471"/>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a:endCxn id="49240" idx="0"/>
              </p:cNvCxnSpPr>
              <p:nvPr/>
            </p:nvCxnSpPr>
            <p:spPr>
              <a:xfrm flipH="1">
                <a:off x="1600200" y="2514471"/>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a:stCxn id="266" idx="4"/>
                <a:endCxn id="49240" idx="0"/>
              </p:cNvCxnSpPr>
              <p:nvPr/>
            </p:nvCxnSpPr>
            <p:spPr>
              <a:xfrm flipH="1">
                <a:off x="1600200" y="2500784"/>
                <a:ext cx="304800" cy="242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45" name="TextBox 259"/>
              <p:cNvSpPr txBox="1">
                <a:spLocks noChangeArrowheads="1"/>
              </p:cNvSpPr>
              <p:nvPr/>
            </p:nvSpPr>
            <p:spPr bwMode="auto">
              <a:xfrm>
                <a:off x="1447800" y="2085201"/>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grpSp>
        <p:grpSp>
          <p:nvGrpSpPr>
            <p:cNvPr id="49161" name="Group 189"/>
            <p:cNvGrpSpPr>
              <a:grpSpLocks/>
            </p:cNvGrpSpPr>
            <p:nvPr/>
          </p:nvGrpSpPr>
          <p:grpSpPr bwMode="auto">
            <a:xfrm>
              <a:off x="4114800" y="1219200"/>
              <a:ext cx="1066800" cy="1828800"/>
              <a:chOff x="1066800" y="1219200"/>
              <a:chExt cx="1066800" cy="1828800"/>
            </a:xfrm>
          </p:grpSpPr>
          <p:grpSp>
            <p:nvGrpSpPr>
              <p:cNvPr id="49164" name="Group 25"/>
              <p:cNvGrpSpPr>
                <a:grpSpLocks/>
              </p:cNvGrpSpPr>
              <p:nvPr/>
            </p:nvGrpSpPr>
            <p:grpSpPr bwMode="auto">
              <a:xfrm>
                <a:off x="1219200" y="1611868"/>
                <a:ext cx="762000" cy="307777"/>
                <a:chOff x="1295400" y="1611868"/>
                <a:chExt cx="762000" cy="307777"/>
              </a:xfrm>
            </p:grpSpPr>
            <p:grpSp>
              <p:nvGrpSpPr>
                <p:cNvPr id="49212" name="Group 13"/>
                <p:cNvGrpSpPr>
                  <a:grpSpLocks/>
                </p:cNvGrpSpPr>
                <p:nvPr/>
              </p:nvGrpSpPr>
              <p:grpSpPr bwMode="auto">
                <a:xfrm>
                  <a:off x="1295400" y="1752600"/>
                  <a:ext cx="762000" cy="152400"/>
                  <a:chOff x="1295400" y="1828800"/>
                  <a:chExt cx="762000" cy="152400"/>
                </a:xfrm>
              </p:grpSpPr>
              <p:sp>
                <p:nvSpPr>
                  <p:cNvPr id="229" name="Oval 9"/>
                  <p:cNvSpPr/>
                  <p:nvPr/>
                </p:nvSpPr>
                <p:spPr>
                  <a:xfrm>
                    <a:off x="12954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0" name="Oval 10"/>
                  <p:cNvSpPr/>
                  <p:nvPr/>
                </p:nvSpPr>
                <p:spPr>
                  <a:xfrm>
                    <a:off x="14478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1" name="Oval 11"/>
                  <p:cNvSpPr/>
                  <p:nvPr/>
                </p:nvSpPr>
                <p:spPr>
                  <a:xfrm>
                    <a:off x="17526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2" name="Oval 12"/>
                  <p:cNvSpPr/>
                  <p:nvPr/>
                </p:nvSpPr>
                <p:spPr>
                  <a:xfrm>
                    <a:off x="1905000" y="18291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213" name="TextBox 227"/>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165" name="Group 28"/>
              <p:cNvGrpSpPr>
                <a:grpSpLocks/>
              </p:cNvGrpSpPr>
              <p:nvPr/>
            </p:nvGrpSpPr>
            <p:grpSpPr bwMode="auto">
              <a:xfrm>
                <a:off x="1066800" y="1219200"/>
                <a:ext cx="1066800" cy="307777"/>
                <a:chOff x="1066800" y="1219200"/>
                <a:chExt cx="1066800" cy="307777"/>
              </a:xfrm>
            </p:grpSpPr>
            <p:grpSp>
              <p:nvGrpSpPr>
                <p:cNvPr id="49204" name="Group 27"/>
                <p:cNvGrpSpPr>
                  <a:grpSpLocks/>
                </p:cNvGrpSpPr>
                <p:nvPr/>
              </p:nvGrpSpPr>
              <p:grpSpPr bwMode="auto">
                <a:xfrm>
                  <a:off x="1066800" y="1371600"/>
                  <a:ext cx="1066800" cy="152400"/>
                  <a:chOff x="1066800" y="1371600"/>
                  <a:chExt cx="1066800" cy="152400"/>
                </a:xfrm>
              </p:grpSpPr>
              <p:sp>
                <p:nvSpPr>
                  <p:cNvPr id="221" name="Oval 3"/>
                  <p:cNvSpPr/>
                  <p:nvPr/>
                </p:nvSpPr>
                <p:spPr>
                  <a:xfrm>
                    <a:off x="10668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2" name="Oval 4"/>
                  <p:cNvSpPr/>
                  <p:nvPr/>
                </p:nvSpPr>
                <p:spPr>
                  <a:xfrm>
                    <a:off x="12192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3" name="Oval 5"/>
                  <p:cNvSpPr/>
                  <p:nvPr/>
                </p:nvSpPr>
                <p:spPr>
                  <a:xfrm>
                    <a:off x="13716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4" name="Oval 6"/>
                  <p:cNvSpPr/>
                  <p:nvPr/>
                </p:nvSpPr>
                <p:spPr>
                  <a:xfrm>
                    <a:off x="15240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5" name="Oval 7"/>
                  <p:cNvSpPr/>
                  <p:nvPr/>
                </p:nvSpPr>
                <p:spPr>
                  <a:xfrm>
                    <a:off x="18288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6" name="Oval 8"/>
                  <p:cNvSpPr/>
                  <p:nvPr/>
                </p:nvSpPr>
                <p:spPr>
                  <a:xfrm>
                    <a:off x="1981200" y="1371000"/>
                    <a:ext cx="152400" cy="153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205" name="TextBox 219"/>
                <p:cNvSpPr txBox="1">
                  <a:spLocks noChangeArrowheads="1"/>
                </p:cNvSpPr>
                <p:nvPr/>
              </p:nvSpPr>
              <p:spPr bwMode="auto">
                <a:xfrm>
                  <a:off x="1600200" y="1219200"/>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166" name="Group 29"/>
              <p:cNvGrpSpPr>
                <a:grpSpLocks/>
              </p:cNvGrpSpPr>
              <p:nvPr/>
            </p:nvGrpSpPr>
            <p:grpSpPr bwMode="auto">
              <a:xfrm>
                <a:off x="1219200" y="1902023"/>
                <a:ext cx="762000" cy="307777"/>
                <a:chOff x="1295400" y="1611868"/>
                <a:chExt cx="762000" cy="307777"/>
              </a:xfrm>
            </p:grpSpPr>
            <p:grpSp>
              <p:nvGrpSpPr>
                <p:cNvPr id="49198" name="Group 13"/>
                <p:cNvGrpSpPr>
                  <a:grpSpLocks/>
                </p:cNvGrpSpPr>
                <p:nvPr/>
              </p:nvGrpSpPr>
              <p:grpSpPr bwMode="auto">
                <a:xfrm>
                  <a:off x="1295400" y="1752600"/>
                  <a:ext cx="762000" cy="152400"/>
                  <a:chOff x="1295400" y="1828800"/>
                  <a:chExt cx="762000" cy="152400"/>
                </a:xfrm>
              </p:grpSpPr>
              <p:sp>
                <p:nvSpPr>
                  <p:cNvPr id="215" name="Oval 214"/>
                  <p:cNvSpPr/>
                  <p:nvPr/>
                </p:nvSpPr>
                <p:spPr>
                  <a:xfrm>
                    <a:off x="12954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6" name="Oval 215"/>
                  <p:cNvSpPr/>
                  <p:nvPr/>
                </p:nvSpPr>
                <p:spPr>
                  <a:xfrm>
                    <a:off x="14478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7" name="Oval 216"/>
                  <p:cNvSpPr/>
                  <p:nvPr/>
                </p:nvSpPr>
                <p:spPr>
                  <a:xfrm>
                    <a:off x="17526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8" name="Oval 217"/>
                  <p:cNvSpPr/>
                  <p:nvPr/>
                </p:nvSpPr>
                <p:spPr>
                  <a:xfrm>
                    <a:off x="1905000" y="1828943"/>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199" name="TextBox 213"/>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grpSp>
            <p:nvGrpSpPr>
              <p:cNvPr id="49167" name="Group 36"/>
              <p:cNvGrpSpPr>
                <a:grpSpLocks/>
              </p:cNvGrpSpPr>
              <p:nvPr/>
            </p:nvGrpSpPr>
            <p:grpSpPr bwMode="auto">
              <a:xfrm>
                <a:off x="1219200" y="2206823"/>
                <a:ext cx="762000" cy="307777"/>
                <a:chOff x="1295400" y="1611868"/>
                <a:chExt cx="762000" cy="307777"/>
              </a:xfrm>
            </p:grpSpPr>
            <p:grpSp>
              <p:nvGrpSpPr>
                <p:cNvPr id="49192" name="Group 13"/>
                <p:cNvGrpSpPr>
                  <a:grpSpLocks/>
                </p:cNvGrpSpPr>
                <p:nvPr/>
              </p:nvGrpSpPr>
              <p:grpSpPr bwMode="auto">
                <a:xfrm>
                  <a:off x="1295400" y="1752600"/>
                  <a:ext cx="762000" cy="152400"/>
                  <a:chOff x="1295400" y="1828800"/>
                  <a:chExt cx="762000" cy="152400"/>
                </a:xfrm>
              </p:grpSpPr>
              <p:sp>
                <p:nvSpPr>
                  <p:cNvPr id="209" name="Oval 208"/>
                  <p:cNvSpPr/>
                  <p:nvPr/>
                </p:nvSpPr>
                <p:spPr>
                  <a:xfrm>
                    <a:off x="12954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0" name="Oval 209"/>
                  <p:cNvSpPr/>
                  <p:nvPr/>
                </p:nvSpPr>
                <p:spPr>
                  <a:xfrm>
                    <a:off x="14478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1" name="Oval 210"/>
                  <p:cNvSpPr/>
                  <p:nvPr/>
                </p:nvSpPr>
                <p:spPr>
                  <a:xfrm>
                    <a:off x="17526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2" name="Oval 211"/>
                  <p:cNvSpPr/>
                  <p:nvPr/>
                </p:nvSpPr>
                <p:spPr>
                  <a:xfrm>
                    <a:off x="1905000" y="1828986"/>
                    <a:ext cx="152400" cy="15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193" name="TextBox 207"/>
                <p:cNvSpPr txBox="1">
                  <a:spLocks noChangeArrowheads="1"/>
                </p:cNvSpPr>
                <p:nvPr/>
              </p:nvSpPr>
              <p:spPr bwMode="auto">
                <a:xfrm>
                  <a:off x="1524000" y="1611868"/>
                  <a:ext cx="30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a:t>
                  </a:r>
                </a:p>
              </p:txBody>
            </p:sp>
          </p:grpSp>
          <p:cxnSp>
            <p:nvCxnSpPr>
              <p:cNvPr id="183" name="Straight Connector 182"/>
              <p:cNvCxnSpPr>
                <a:endCxn id="225" idx="0"/>
              </p:cNvCxnSpPr>
              <p:nvPr/>
            </p:nvCxnSpPr>
            <p:spPr>
              <a:xfrm>
                <a:off x="1143000" y="1524043"/>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a:endCxn id="49213" idx="1"/>
              </p:cNvCxnSpPr>
              <p:nvPr/>
            </p:nvCxnSpPr>
            <p:spPr>
              <a:xfrm>
                <a:off x="1143000" y="1524043"/>
                <a:ext cx="3048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a:endCxn id="49213" idx="3"/>
              </p:cNvCxnSpPr>
              <p:nvPr/>
            </p:nvCxnSpPr>
            <p:spPr>
              <a:xfrm>
                <a:off x="1143000" y="1524043"/>
                <a:ext cx="6096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a:endCxn id="230" idx="7"/>
              </p:cNvCxnSpPr>
              <p:nvPr/>
            </p:nvCxnSpPr>
            <p:spPr>
              <a:xfrm>
                <a:off x="1143000" y="1524043"/>
                <a:ext cx="816429" cy="251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a:stCxn id="224" idx="4"/>
                <a:endCxn id="225" idx="0"/>
              </p:cNvCxnSpPr>
              <p:nvPr/>
            </p:nvCxnSpPr>
            <p:spPr>
              <a:xfrm flipH="1">
                <a:off x="1295400" y="1524043"/>
                <a:ext cx="7620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a:stCxn id="224" idx="4"/>
                <a:endCxn id="49213" idx="1"/>
              </p:cNvCxnSpPr>
              <p:nvPr/>
            </p:nvCxnSpPr>
            <p:spPr>
              <a:xfrm flipH="1">
                <a:off x="1447800" y="1524043"/>
                <a:ext cx="6096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a:stCxn id="224" idx="4"/>
                <a:endCxn id="49213" idx="3"/>
              </p:cNvCxnSpPr>
              <p:nvPr/>
            </p:nvCxnSpPr>
            <p:spPr>
              <a:xfrm flipH="1">
                <a:off x="1752600" y="1524043"/>
                <a:ext cx="304800" cy="241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a:stCxn id="224" idx="4"/>
                <a:endCxn id="230" idx="0"/>
              </p:cNvCxnSpPr>
              <p:nvPr/>
            </p:nvCxnSpPr>
            <p:spPr>
              <a:xfrm flipH="1">
                <a:off x="1905000" y="1524043"/>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176" name="TextBox 190"/>
              <p:cNvSpPr txBox="1">
                <a:spLocks noChangeArrowheads="1"/>
              </p:cNvSpPr>
              <p:nvPr/>
            </p:nvSpPr>
            <p:spPr bwMode="auto">
              <a:xfrm>
                <a:off x="1447800" y="1447800"/>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192" name="Straight Connector 191"/>
              <p:cNvCxnSpPr>
                <a:stCxn id="230" idx="4"/>
                <a:endCxn id="215" idx="0"/>
              </p:cNvCxnSpPr>
              <p:nvPr/>
            </p:nvCxnSpPr>
            <p:spPr>
              <a:xfrm flipH="1">
                <a:off x="1295400" y="1904786"/>
                <a:ext cx="6096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a:stCxn id="230" idx="4"/>
                <a:endCxn id="49199" idx="1"/>
              </p:cNvCxnSpPr>
              <p:nvPr/>
            </p:nvCxnSpPr>
            <p:spPr>
              <a:xfrm flipH="1">
                <a:off x="1447800" y="1904786"/>
                <a:ext cx="4572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a:stCxn id="225" idx="4"/>
                <a:endCxn id="215" idx="0"/>
              </p:cNvCxnSpPr>
              <p:nvPr/>
            </p:nvCxnSpPr>
            <p:spPr>
              <a:xfrm>
                <a:off x="1295400" y="1907274"/>
                <a:ext cx="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a:stCxn id="225" idx="4"/>
                <a:endCxn id="49199" idx="1"/>
              </p:cNvCxnSpPr>
              <p:nvPr/>
            </p:nvCxnSpPr>
            <p:spPr>
              <a:xfrm>
                <a:off x="1295400" y="1907274"/>
                <a:ext cx="1524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a:stCxn id="225" idx="4"/>
                <a:endCxn id="49199" idx="3"/>
              </p:cNvCxnSpPr>
              <p:nvPr/>
            </p:nvCxnSpPr>
            <p:spPr>
              <a:xfrm>
                <a:off x="1295400" y="1907274"/>
                <a:ext cx="457200" cy="150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a:stCxn id="225" idx="4"/>
                <a:endCxn id="218" idx="0"/>
              </p:cNvCxnSpPr>
              <p:nvPr/>
            </p:nvCxnSpPr>
            <p:spPr>
              <a:xfrm>
                <a:off x="1295400" y="1904786"/>
                <a:ext cx="6096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183" name="TextBox 197"/>
              <p:cNvSpPr txBox="1">
                <a:spLocks noChangeArrowheads="1"/>
              </p:cNvSpPr>
              <p:nvPr/>
            </p:nvSpPr>
            <p:spPr bwMode="auto">
              <a:xfrm>
                <a:off x="1447800" y="1754088"/>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cxnSp>
            <p:nvCxnSpPr>
              <p:cNvPr id="199" name="Straight Connector 198"/>
              <p:cNvCxnSpPr>
                <a:stCxn id="230" idx="4"/>
                <a:endCxn id="217" idx="0"/>
              </p:cNvCxnSpPr>
              <p:nvPr/>
            </p:nvCxnSpPr>
            <p:spPr>
              <a:xfrm flipH="1">
                <a:off x="1752600" y="1907274"/>
                <a:ext cx="15240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a:stCxn id="230" idx="4"/>
                <a:endCxn id="218" idx="0"/>
              </p:cNvCxnSpPr>
              <p:nvPr/>
            </p:nvCxnSpPr>
            <p:spPr>
              <a:xfrm>
                <a:off x="1905000" y="1904786"/>
                <a:ext cx="0" cy="13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186" name="TextBox 200"/>
              <p:cNvSpPr txBox="1">
                <a:spLocks noChangeArrowheads="1"/>
              </p:cNvSpPr>
              <p:nvPr/>
            </p:nvSpPr>
            <p:spPr bwMode="auto">
              <a:xfrm>
                <a:off x="1371600" y="2743200"/>
                <a:ext cx="4572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latin typeface="Calibri" charset="0"/>
                  </a:rPr>
                  <a:t>[0,1]</a:t>
                </a:r>
              </a:p>
            </p:txBody>
          </p:sp>
          <p:cxnSp>
            <p:nvCxnSpPr>
              <p:cNvPr id="202" name="Straight Connector 201"/>
              <p:cNvCxnSpPr>
                <a:stCxn id="209" idx="4"/>
                <a:endCxn id="49186" idx="0"/>
              </p:cNvCxnSpPr>
              <p:nvPr/>
            </p:nvCxnSpPr>
            <p:spPr>
              <a:xfrm>
                <a:off x="1295400" y="2500784"/>
                <a:ext cx="304800" cy="242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a:endCxn id="49186" idx="0"/>
              </p:cNvCxnSpPr>
              <p:nvPr/>
            </p:nvCxnSpPr>
            <p:spPr>
              <a:xfrm>
                <a:off x="1447800" y="2514471"/>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a:endCxn id="49186" idx="0"/>
              </p:cNvCxnSpPr>
              <p:nvPr/>
            </p:nvCxnSpPr>
            <p:spPr>
              <a:xfrm flipH="1">
                <a:off x="1600200" y="2514471"/>
                <a:ext cx="152400" cy="228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a:stCxn id="212" idx="4"/>
                <a:endCxn id="49186" idx="0"/>
              </p:cNvCxnSpPr>
              <p:nvPr/>
            </p:nvCxnSpPr>
            <p:spPr>
              <a:xfrm flipH="1">
                <a:off x="1600200" y="2500784"/>
                <a:ext cx="304800" cy="242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191" name="TextBox 205"/>
              <p:cNvSpPr txBox="1">
                <a:spLocks noChangeArrowheads="1"/>
              </p:cNvSpPr>
              <p:nvPr/>
            </p:nvSpPr>
            <p:spPr bwMode="auto">
              <a:xfrm>
                <a:off x="1447800" y="2085201"/>
                <a:ext cx="30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a:t>
                </a:r>
              </a:p>
            </p:txBody>
          </p:sp>
        </p:grpSp>
        <p:sp>
          <p:nvSpPr>
            <p:cNvPr id="49162" name="TextBox 176"/>
            <p:cNvSpPr txBox="1">
              <a:spLocks noChangeArrowheads="1"/>
            </p:cNvSpPr>
            <p:nvPr/>
          </p:nvSpPr>
          <p:spPr bwMode="auto">
            <a:xfrm>
              <a:off x="3352800" y="1676400"/>
              <a:ext cx="152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a:latin typeface="Calibri" charset="0"/>
                </a:rPr>
                <a:t>……</a:t>
              </a:r>
            </a:p>
          </p:txBody>
        </p:sp>
        <p:sp>
          <p:nvSpPr>
            <p:cNvPr id="178" name="Right Brace 177"/>
            <p:cNvSpPr/>
            <p:nvPr/>
          </p:nvSpPr>
          <p:spPr>
            <a:xfrm rot="5400000">
              <a:off x="2933828" y="1409829"/>
              <a:ext cx="380743" cy="3657600"/>
            </a:xfrm>
            <a:prstGeom prst="rightBrace">
              <a:avLst>
                <a:gd name="adj1" fmla="val 33239"/>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sp>
        <p:nvSpPr>
          <p:cNvPr id="49155" name="TextBox 95"/>
          <p:cNvSpPr txBox="1">
            <a:spLocks noChangeArrowheads="1"/>
          </p:cNvSpPr>
          <p:nvPr/>
        </p:nvSpPr>
        <p:spPr bwMode="auto">
          <a:xfrm>
            <a:off x="4708525" y="4090988"/>
            <a:ext cx="4572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latin typeface="Calibri" charset="0"/>
              </a:rPr>
              <a:t>[0,1]</a:t>
            </a:r>
          </a:p>
        </p:txBody>
      </p:sp>
      <p:sp>
        <p:nvSpPr>
          <p:cNvPr id="341" name="Right Arrow 340"/>
          <p:cNvSpPr/>
          <p:nvPr/>
        </p:nvSpPr>
        <p:spPr>
          <a:xfrm rot="13892218">
            <a:off x="4975226" y="4560887"/>
            <a:ext cx="508000" cy="301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157" name="TextBox 341"/>
          <p:cNvSpPr txBox="1">
            <a:spLocks noChangeArrowheads="1"/>
          </p:cNvSpPr>
          <p:nvPr/>
        </p:nvSpPr>
        <p:spPr bwMode="auto">
          <a:xfrm>
            <a:off x="3352800" y="4953000"/>
            <a:ext cx="35814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Calibri" charset="0"/>
              </a:rPr>
              <a:t>Final output of ensemble is a performance weighted sum of individual DN outputs.</a:t>
            </a:r>
          </a:p>
        </p:txBody>
      </p:sp>
      <p:sp>
        <p:nvSpPr>
          <p:cNvPr id="49158" name="TextBox 174"/>
          <p:cNvSpPr txBox="1">
            <a:spLocks noChangeArrowheads="1"/>
          </p:cNvSpPr>
          <p:nvPr/>
        </p:nvSpPr>
        <p:spPr bwMode="auto">
          <a:xfrm>
            <a:off x="5181600" y="6489700"/>
            <a:ext cx="4953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Eickholt and Cheng, </a:t>
            </a:r>
            <a:r>
              <a:rPr lang="en-US" sz="1800" i="1">
                <a:latin typeface="Calibri" charset="0"/>
              </a:rPr>
              <a:t>Bioinformatics </a:t>
            </a:r>
            <a:r>
              <a:rPr lang="en-US" sz="1800">
                <a:latin typeface="Calibri" charset="0"/>
              </a:rPr>
              <a:t>(2012)</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Results on Test Data Set (196 Proteins)</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1130825725"/>
              </p:ext>
            </p:extLst>
          </p:nvPr>
        </p:nvGraphicFramePr>
        <p:xfrm>
          <a:off x="228599" y="1981200"/>
          <a:ext cx="4387852" cy="4206876"/>
        </p:xfrm>
        <a:graphic>
          <a:graphicData uri="http://schemas.openxmlformats.org/drawingml/2006/table">
            <a:tbl>
              <a:tblPr/>
              <a:tblGrid>
                <a:gridCol w="1775996"/>
                <a:gridCol w="1305928"/>
                <a:gridCol w="1305928"/>
              </a:tblGrid>
              <a:tr h="1188876">
                <a:tc>
                  <a:txBody>
                    <a:bodyPr/>
                    <a:lstStyle/>
                    <a:p>
                      <a:pPr marL="0" marR="0" algn="just">
                        <a:lnSpc>
                          <a:spcPct val="100000"/>
                        </a:lnSpc>
                        <a:spcBef>
                          <a:spcPts val="0"/>
                        </a:spcBef>
                        <a:spcAft>
                          <a:spcPts val="0"/>
                        </a:spcAft>
                      </a:pPr>
                      <a:r>
                        <a:rPr lang="en-US" sz="2000" b="1" dirty="0" smtClean="0">
                          <a:latin typeface="Times New Roman"/>
                          <a:ea typeface="Times New Roman"/>
                          <a:cs typeface="Times New Roman"/>
                        </a:rPr>
                        <a:t>Metric</a:t>
                      </a:r>
                      <a:endParaRPr lang="en-US" sz="2000" b="1" dirty="0">
                        <a:latin typeface="Times New Roman"/>
                        <a:ea typeface="Times New Roman"/>
                        <a:cs typeface="Times New Roman"/>
                      </a:endParaRPr>
                    </a:p>
                  </a:txBody>
                  <a:tcPr marL="137169" marR="137169" marT="137157" marB="13715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dirty="0" smtClean="0">
                          <a:latin typeface="Times New Roman"/>
                          <a:ea typeface="Times New Roman"/>
                          <a:cs typeface="Times New Roman"/>
                        </a:rPr>
                        <a:t>Acc. L/5</a:t>
                      </a:r>
                      <a:endParaRPr lang="en-US" sz="2000" b="1" dirty="0">
                        <a:latin typeface="Times New Roman"/>
                        <a:ea typeface="Times New Roman"/>
                        <a:cs typeface="Times New Roman"/>
                      </a:endParaRPr>
                    </a:p>
                  </a:txBody>
                  <a:tcPr marL="137169" marR="137169" marT="137157" marB="13715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dirty="0" smtClean="0">
                          <a:latin typeface="Times New Roman"/>
                          <a:ea typeface="Times New Roman"/>
                          <a:cs typeface="Times New Roman"/>
                        </a:rPr>
                        <a:t>Acc. L/5 (one</a:t>
                      </a:r>
                      <a:r>
                        <a:rPr lang="en-US" sz="2000" b="1" baseline="0" dirty="0" smtClean="0">
                          <a:latin typeface="Times New Roman"/>
                          <a:ea typeface="Times New Roman"/>
                          <a:cs typeface="Times New Roman"/>
                        </a:rPr>
                        <a:t> shift)</a:t>
                      </a:r>
                      <a:endParaRPr lang="en-US" sz="2000" b="1" dirty="0">
                        <a:latin typeface="Times New Roman"/>
                        <a:ea typeface="Times New Roman"/>
                        <a:cs typeface="Times New Roman"/>
                      </a:endParaRPr>
                    </a:p>
                  </a:txBody>
                  <a:tcPr marL="137169" marR="137169" marT="137157" marB="13715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06000">
                <a:tc>
                  <a:txBody>
                    <a:bodyPr/>
                    <a:lstStyle/>
                    <a:p>
                      <a:pPr marL="0" marR="0" algn="just">
                        <a:lnSpc>
                          <a:spcPct val="100000"/>
                        </a:lnSpc>
                        <a:spcBef>
                          <a:spcPts val="0"/>
                        </a:spcBef>
                        <a:spcAft>
                          <a:spcPts val="0"/>
                        </a:spcAft>
                      </a:pPr>
                      <a:r>
                        <a:rPr lang="en-US" sz="2000" b="1" dirty="0" smtClean="0">
                          <a:latin typeface="Times New Roman"/>
                          <a:ea typeface="Times New Roman"/>
                          <a:cs typeface="Times New Roman"/>
                        </a:rPr>
                        <a:t>Short Range </a:t>
                      </a:r>
                      <a:r>
                        <a:rPr lang="en-US" sz="1800" b="1" dirty="0" smtClean="0">
                          <a:latin typeface="Times New Roman"/>
                          <a:ea typeface="Times New Roman"/>
                          <a:cs typeface="Times New Roman"/>
                        </a:rPr>
                        <a:t>(6 &lt;= |</a:t>
                      </a:r>
                      <a:r>
                        <a:rPr lang="en-US" sz="1800" b="1" dirty="0" err="1" smtClean="0">
                          <a:latin typeface="Times New Roman"/>
                          <a:ea typeface="Times New Roman"/>
                          <a:cs typeface="Times New Roman"/>
                        </a:rPr>
                        <a:t>i</a:t>
                      </a:r>
                      <a:r>
                        <a:rPr lang="en-US" sz="1800" b="1" dirty="0" smtClean="0">
                          <a:latin typeface="Times New Roman"/>
                          <a:ea typeface="Times New Roman"/>
                          <a:cs typeface="Times New Roman"/>
                        </a:rPr>
                        <a:t>-j|</a:t>
                      </a:r>
                      <a:r>
                        <a:rPr lang="en-US" sz="1800" b="1" baseline="0" dirty="0" smtClean="0">
                          <a:latin typeface="Times New Roman"/>
                          <a:ea typeface="Times New Roman"/>
                          <a:cs typeface="Times New Roman"/>
                        </a:rPr>
                        <a:t> &lt;12)</a:t>
                      </a:r>
                      <a:r>
                        <a:rPr lang="en-US" sz="1800" b="1" dirty="0" smtClean="0">
                          <a:latin typeface="Times New Roman"/>
                          <a:ea typeface="Times New Roman"/>
                          <a:cs typeface="Times New Roman"/>
                        </a:rPr>
                        <a:t> </a:t>
                      </a:r>
                      <a:endParaRPr lang="en-US" sz="1800" b="1" dirty="0">
                        <a:latin typeface="Times New Roman"/>
                        <a:ea typeface="Times New Roman"/>
                        <a:cs typeface="Times New Roman"/>
                      </a:endParaRPr>
                    </a:p>
                  </a:txBody>
                  <a:tcPr marL="137169" marR="137169" marT="45719" marB="4571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smtClean="0">
                          <a:latin typeface="Times New Roman" pitchFamily="18" charset="0"/>
                          <a:ea typeface="Calibri"/>
                          <a:cs typeface="Times New Roman" pitchFamily="18" charset="0"/>
                        </a:rPr>
                        <a:t>0.51</a:t>
                      </a:r>
                      <a:endParaRPr lang="en-US" sz="1800" b="1" dirty="0">
                        <a:latin typeface="Times New Roman" pitchFamily="18" charset="0"/>
                        <a:ea typeface="Calibri"/>
                        <a:cs typeface="Times New Roman" pitchFamily="18" charset="0"/>
                      </a:endParaRPr>
                    </a:p>
                  </a:txBody>
                  <a:tcPr marL="68584" marR="68584"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smtClean="0">
                          <a:latin typeface="Times New Roman" pitchFamily="18" charset="0"/>
                          <a:ea typeface="Calibri"/>
                          <a:cs typeface="Times New Roman" pitchFamily="18" charset="0"/>
                        </a:rPr>
                        <a:t>0.79</a:t>
                      </a:r>
                      <a:endParaRPr lang="en-US" sz="1800" b="1" dirty="0">
                        <a:latin typeface="Times New Roman" pitchFamily="18" charset="0"/>
                        <a:ea typeface="Calibri"/>
                        <a:cs typeface="Times New Roman" pitchFamily="18" charset="0"/>
                      </a:endParaRPr>
                    </a:p>
                  </a:txBody>
                  <a:tcPr marL="68584" marR="68584"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10854">
                <a:tc>
                  <a:txBody>
                    <a:bodyPr/>
                    <a:lstStyle/>
                    <a:p>
                      <a:pPr marL="0" marR="0" algn="just">
                        <a:lnSpc>
                          <a:spcPct val="100000"/>
                        </a:lnSpc>
                        <a:spcBef>
                          <a:spcPts val="0"/>
                        </a:spcBef>
                        <a:spcAft>
                          <a:spcPts val="0"/>
                        </a:spcAft>
                      </a:pPr>
                      <a:r>
                        <a:rPr lang="en-US" sz="2000" b="1" dirty="0" smtClean="0">
                          <a:latin typeface="Times New Roman"/>
                          <a:ea typeface="Times New Roman"/>
                          <a:cs typeface="Times New Roman"/>
                        </a:rPr>
                        <a:t>Medium Range</a:t>
                      </a:r>
                    </a:p>
                    <a:p>
                      <a:pPr marL="0" marR="0" algn="just">
                        <a:lnSpc>
                          <a:spcPct val="100000"/>
                        </a:lnSpc>
                        <a:spcBef>
                          <a:spcPts val="0"/>
                        </a:spcBef>
                        <a:spcAft>
                          <a:spcPts val="0"/>
                        </a:spcAft>
                      </a:pPr>
                      <a:r>
                        <a:rPr lang="en-US" sz="1800" b="1" dirty="0" smtClean="0">
                          <a:latin typeface="Times New Roman"/>
                          <a:ea typeface="Times New Roman"/>
                          <a:cs typeface="Times New Roman"/>
                        </a:rPr>
                        <a:t>(12 &lt;= |</a:t>
                      </a:r>
                      <a:r>
                        <a:rPr lang="en-US" sz="1800" b="1" dirty="0" err="1" smtClean="0">
                          <a:latin typeface="Times New Roman"/>
                          <a:ea typeface="Times New Roman"/>
                          <a:cs typeface="Times New Roman"/>
                        </a:rPr>
                        <a:t>i</a:t>
                      </a:r>
                      <a:r>
                        <a:rPr lang="en-US" sz="1800" b="1" dirty="0" smtClean="0">
                          <a:latin typeface="Times New Roman"/>
                          <a:ea typeface="Times New Roman"/>
                          <a:cs typeface="Times New Roman"/>
                        </a:rPr>
                        <a:t>-j| &lt;24)</a:t>
                      </a:r>
                      <a:endParaRPr lang="en-US" sz="1800" b="1" dirty="0">
                        <a:latin typeface="Times New Roman"/>
                        <a:ea typeface="Times New Roman"/>
                        <a:cs typeface="Times New Roman"/>
                      </a:endParaRPr>
                    </a:p>
                  </a:txBody>
                  <a:tcPr marL="137169" marR="137169" marT="45719" marB="4571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smtClean="0">
                          <a:latin typeface="Times New Roman" pitchFamily="18" charset="0"/>
                          <a:ea typeface="Calibri"/>
                          <a:cs typeface="Times New Roman" pitchFamily="18" charset="0"/>
                        </a:rPr>
                        <a:t>0.38</a:t>
                      </a:r>
                      <a:endParaRPr lang="en-US" sz="1800" b="1" dirty="0">
                        <a:latin typeface="Times New Roman" pitchFamily="18" charset="0"/>
                        <a:ea typeface="Calibri"/>
                        <a:cs typeface="Times New Roman" pitchFamily="18" charset="0"/>
                      </a:endParaRPr>
                    </a:p>
                  </a:txBody>
                  <a:tcPr marL="68584" marR="68584"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smtClean="0">
                          <a:latin typeface="Times New Roman" pitchFamily="18" charset="0"/>
                          <a:ea typeface="Calibri"/>
                          <a:cs typeface="Times New Roman" pitchFamily="18" charset="0"/>
                        </a:rPr>
                        <a:t>0.65</a:t>
                      </a:r>
                      <a:endParaRPr lang="en-US" sz="1800" b="1" dirty="0">
                        <a:latin typeface="Times New Roman" pitchFamily="18" charset="0"/>
                        <a:ea typeface="Calibri"/>
                        <a:cs typeface="Times New Roman" pitchFamily="18" charset="0"/>
                      </a:endParaRPr>
                    </a:p>
                  </a:txBody>
                  <a:tcPr marL="68584" marR="68584"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701146">
                <a:tc>
                  <a:txBody>
                    <a:bodyPr/>
                    <a:lstStyle/>
                    <a:p>
                      <a:pPr marL="0" marR="0" algn="just">
                        <a:lnSpc>
                          <a:spcPct val="100000"/>
                        </a:lnSpc>
                        <a:spcBef>
                          <a:spcPts val="0"/>
                        </a:spcBef>
                        <a:spcAft>
                          <a:spcPts val="0"/>
                        </a:spcAft>
                      </a:pPr>
                      <a:r>
                        <a:rPr lang="en-US" sz="2000" b="1" dirty="0" smtClean="0">
                          <a:latin typeface="Times New Roman"/>
                          <a:ea typeface="Times New Roman"/>
                          <a:cs typeface="Times New Roman"/>
                        </a:rPr>
                        <a:t>Long</a:t>
                      </a:r>
                      <a:r>
                        <a:rPr lang="en-US" sz="2000" b="1" baseline="0" dirty="0" smtClean="0">
                          <a:latin typeface="Times New Roman"/>
                          <a:ea typeface="Times New Roman"/>
                          <a:cs typeface="Times New Roman"/>
                        </a:rPr>
                        <a:t> Range</a:t>
                      </a:r>
                    </a:p>
                    <a:p>
                      <a:pPr marL="0" marR="0" algn="just">
                        <a:lnSpc>
                          <a:spcPct val="100000"/>
                        </a:lnSpc>
                        <a:spcBef>
                          <a:spcPts val="0"/>
                        </a:spcBef>
                        <a:spcAft>
                          <a:spcPts val="0"/>
                        </a:spcAft>
                      </a:pPr>
                      <a:r>
                        <a:rPr lang="en-US" sz="2000" b="1" baseline="0" dirty="0" smtClean="0">
                          <a:latin typeface="Times New Roman"/>
                          <a:ea typeface="Times New Roman"/>
                          <a:cs typeface="Times New Roman"/>
                        </a:rPr>
                        <a:t>(|</a:t>
                      </a:r>
                      <a:r>
                        <a:rPr lang="en-US" sz="2000" b="1" baseline="0" dirty="0" err="1" smtClean="0">
                          <a:latin typeface="Times New Roman"/>
                          <a:ea typeface="Times New Roman"/>
                          <a:cs typeface="Times New Roman"/>
                        </a:rPr>
                        <a:t>i</a:t>
                      </a:r>
                      <a:r>
                        <a:rPr lang="en-US" sz="2000" b="1" baseline="0" dirty="0" smtClean="0">
                          <a:latin typeface="Times New Roman"/>
                          <a:ea typeface="Times New Roman"/>
                          <a:cs typeface="Times New Roman"/>
                        </a:rPr>
                        <a:t>-j| &gt;= 24)</a:t>
                      </a:r>
                      <a:endParaRPr lang="en-US" sz="2000" b="1" dirty="0">
                        <a:latin typeface="Times New Roman"/>
                        <a:ea typeface="Times New Roman"/>
                        <a:cs typeface="Times New Roman"/>
                      </a:endParaRPr>
                    </a:p>
                  </a:txBody>
                  <a:tcPr marL="137169" marR="137169" marT="45719" marB="4571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smtClean="0">
                          <a:latin typeface="Times New Roman" pitchFamily="18" charset="0"/>
                          <a:ea typeface="Calibri"/>
                          <a:cs typeface="Times New Roman" pitchFamily="18" charset="0"/>
                        </a:rPr>
                        <a:t>0.34</a:t>
                      </a:r>
                      <a:endParaRPr lang="en-US" sz="1800" b="1" dirty="0">
                        <a:latin typeface="Times New Roman" pitchFamily="18" charset="0"/>
                        <a:ea typeface="Calibri"/>
                        <a:cs typeface="Times New Roman" pitchFamily="18" charset="0"/>
                      </a:endParaRPr>
                    </a:p>
                  </a:txBody>
                  <a:tcPr marL="68584" marR="68584"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smtClean="0">
                          <a:latin typeface="Times New Roman" pitchFamily="18" charset="0"/>
                          <a:ea typeface="Calibri"/>
                          <a:cs typeface="Times New Roman" pitchFamily="18" charset="0"/>
                        </a:rPr>
                        <a:t>0.55</a:t>
                      </a:r>
                      <a:endParaRPr lang="en-US" sz="1800" b="1" dirty="0">
                        <a:latin typeface="Times New Roman" pitchFamily="18" charset="0"/>
                        <a:ea typeface="Calibri"/>
                        <a:cs typeface="Times New Roman" pitchFamily="18" charset="0"/>
                      </a:endParaRPr>
                    </a:p>
                  </a:txBody>
                  <a:tcPr marL="68584" marR="68584"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pic>
        <p:nvPicPr>
          <p:cNvPr id="5020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3188" y="2971800"/>
            <a:ext cx="3398837"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410200" y="2057400"/>
            <a:ext cx="2359615" cy="523220"/>
          </a:xfrm>
          <a:prstGeom prst="rect">
            <a:avLst/>
          </a:prstGeom>
          <a:noFill/>
        </p:spPr>
        <p:txBody>
          <a:bodyPr wrap="none" rtlCol="0">
            <a:spAutoFit/>
          </a:bodyPr>
          <a:lstStyle/>
          <a:p>
            <a:r>
              <a:rPr lang="en-US" sz="2800" b="1" dirty="0" smtClean="0"/>
              <a:t>An Example:</a:t>
            </a:r>
            <a:endParaRPr lang="en-US" sz="2800" b="1"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152400" y="0"/>
            <a:ext cx="7848600" cy="1143000"/>
          </a:xfrm>
          <a:extLst/>
        </p:spPr>
        <p:txBody>
          <a:bodyPr/>
          <a:lstStyle/>
          <a:p>
            <a:pPr algn="l">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Blind Test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on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CASP10 Targets</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aphicFrame>
        <p:nvGraphicFramePr>
          <p:cNvPr id="2" name="Table 1"/>
          <p:cNvGraphicFramePr>
            <a:graphicFrameLocks noGrp="1"/>
          </p:cNvGraphicFramePr>
          <p:nvPr/>
        </p:nvGraphicFramePr>
        <p:xfrm>
          <a:off x="1784350" y="1608138"/>
          <a:ext cx="4083050" cy="1516062"/>
        </p:xfrm>
        <a:graphic>
          <a:graphicData uri="http://schemas.openxmlformats.org/drawingml/2006/table">
            <a:tbl>
              <a:tblPr/>
              <a:tblGrid>
                <a:gridCol w="2352907"/>
                <a:gridCol w="1730143"/>
              </a:tblGrid>
              <a:tr h="581923">
                <a:tc>
                  <a:txBody>
                    <a:bodyPr/>
                    <a:lstStyle/>
                    <a:p>
                      <a:pPr marL="0" marR="0" algn="just">
                        <a:lnSpc>
                          <a:spcPct val="100000"/>
                        </a:lnSpc>
                        <a:spcBef>
                          <a:spcPts val="0"/>
                        </a:spcBef>
                        <a:spcAft>
                          <a:spcPts val="0"/>
                        </a:spcAft>
                      </a:pPr>
                      <a:r>
                        <a:rPr lang="en-US" sz="2000" b="0" dirty="0" smtClean="0">
                          <a:latin typeface="Times New Roman"/>
                          <a:ea typeface="Times New Roman"/>
                          <a:cs typeface="Times New Roman"/>
                        </a:rPr>
                        <a:t>Method</a:t>
                      </a:r>
                      <a:endParaRPr lang="en-US" sz="2000" b="0" dirty="0">
                        <a:latin typeface="Times New Roman"/>
                        <a:ea typeface="Times New Roman"/>
                        <a:cs typeface="Times New Roman"/>
                      </a:endParaRPr>
                    </a:p>
                  </a:txBody>
                  <a:tcPr marL="137169" marR="137169" marT="137133" marB="13713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0" dirty="0" smtClean="0">
                          <a:latin typeface="Times New Roman"/>
                          <a:ea typeface="Times New Roman"/>
                          <a:cs typeface="Times New Roman"/>
                        </a:rPr>
                        <a:t>Acc. L/5</a:t>
                      </a:r>
                      <a:endParaRPr lang="en-US" sz="2000" b="0" dirty="0">
                        <a:latin typeface="Times New Roman"/>
                        <a:ea typeface="Times New Roman"/>
                        <a:cs typeface="Times New Roman"/>
                      </a:endParaRPr>
                    </a:p>
                  </a:txBody>
                  <a:tcPr marL="137169" marR="137169" marT="137133" marB="13713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74726">
                <a:tc>
                  <a:txBody>
                    <a:bodyPr/>
                    <a:lstStyle/>
                    <a:p>
                      <a:pPr marL="0" marR="0" algn="just">
                        <a:lnSpc>
                          <a:spcPct val="100000"/>
                        </a:lnSpc>
                        <a:spcBef>
                          <a:spcPts val="0"/>
                        </a:spcBef>
                        <a:spcAft>
                          <a:spcPts val="0"/>
                        </a:spcAft>
                      </a:pPr>
                      <a:r>
                        <a:rPr lang="en-US" sz="2000" b="1" dirty="0" err="1" smtClean="0">
                          <a:latin typeface="Times New Roman"/>
                          <a:ea typeface="Times New Roman"/>
                          <a:cs typeface="Times New Roman"/>
                        </a:rPr>
                        <a:t>DNcon</a:t>
                      </a:r>
                      <a:endParaRPr lang="en-US" sz="2000" b="1" dirty="0">
                        <a:latin typeface="Times New Roman"/>
                        <a:ea typeface="Times New Roman"/>
                        <a:cs typeface="Times New Roman"/>
                      </a:endParaRPr>
                    </a:p>
                  </a:txBody>
                  <a:tcPr marL="137169" marR="137169" marT="45711" marB="4571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smtClean="0">
                          <a:latin typeface="Times New Roman" pitchFamily="18" charset="0"/>
                          <a:ea typeface="Calibri"/>
                          <a:cs typeface="Times New Roman" pitchFamily="18" charset="0"/>
                        </a:rPr>
                        <a:t>0.30</a:t>
                      </a:r>
                      <a:endParaRPr lang="en-US" sz="1800" b="1" dirty="0">
                        <a:latin typeface="Times New Roman" pitchFamily="18" charset="0"/>
                        <a:ea typeface="Calibri"/>
                        <a:cs typeface="Times New Roman" pitchFamily="18" charset="0"/>
                      </a:endParaRPr>
                    </a:p>
                  </a:txBody>
                  <a:tcPr marL="68584" marR="68584"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459413">
                <a:tc>
                  <a:txBody>
                    <a:bodyPr/>
                    <a:lstStyle/>
                    <a:p>
                      <a:pPr marL="0" marR="0" algn="just">
                        <a:lnSpc>
                          <a:spcPct val="100000"/>
                        </a:lnSpc>
                        <a:spcBef>
                          <a:spcPts val="0"/>
                        </a:spcBef>
                        <a:spcAft>
                          <a:spcPts val="0"/>
                        </a:spcAft>
                      </a:pPr>
                      <a:r>
                        <a:rPr lang="en-US" sz="2000" b="0" dirty="0" err="1" smtClean="0">
                          <a:latin typeface="Times New Roman"/>
                          <a:ea typeface="Times New Roman"/>
                          <a:cs typeface="Times New Roman"/>
                        </a:rPr>
                        <a:t>SVMcon</a:t>
                      </a:r>
                      <a:endParaRPr lang="en-US" sz="2000" b="0" dirty="0">
                        <a:latin typeface="Times New Roman"/>
                        <a:ea typeface="Times New Roman"/>
                        <a:cs typeface="Times New Roman"/>
                      </a:endParaRPr>
                    </a:p>
                  </a:txBody>
                  <a:tcPr marL="137169" marR="137169" marT="45711" marB="4571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0" dirty="0" smtClean="0">
                          <a:latin typeface="Times New Roman" pitchFamily="18" charset="0"/>
                          <a:ea typeface="Calibri"/>
                          <a:cs typeface="Times New Roman" pitchFamily="18" charset="0"/>
                        </a:rPr>
                        <a:t>0.19</a:t>
                      </a:r>
                      <a:endParaRPr lang="en-US" sz="1800" b="0" dirty="0">
                        <a:latin typeface="Times New Roman" pitchFamily="18" charset="0"/>
                        <a:ea typeface="Calibri"/>
                        <a:cs typeface="Times New Roman" pitchFamily="18" charset="0"/>
                      </a:endParaRPr>
                    </a:p>
                  </a:txBody>
                  <a:tcPr marL="68584" marR="68584"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graphicFrame>
        <p:nvGraphicFramePr>
          <p:cNvPr id="7" name="Content Placeholder 3"/>
          <p:cNvGraphicFramePr>
            <a:graphicFrameLocks noGrp="1"/>
          </p:cNvGraphicFramePr>
          <p:nvPr>
            <p:extLst>
              <p:ext uri="{D42A27DB-BD31-4B8C-83A1-F6EECF244321}">
                <p14:modId xmlns:p14="http://schemas.microsoft.com/office/powerpoint/2010/main" val="2142265690"/>
              </p:ext>
            </p:extLst>
          </p:nvPr>
        </p:nvGraphicFramePr>
        <p:xfrm>
          <a:off x="1792288" y="4056063"/>
          <a:ext cx="4227512" cy="2497139"/>
        </p:xfrm>
        <a:graphic>
          <a:graphicData uri="http://schemas.openxmlformats.org/drawingml/2006/table">
            <a:tbl>
              <a:tblPr/>
              <a:tblGrid>
                <a:gridCol w="2205578"/>
                <a:gridCol w="367287"/>
                <a:gridCol w="1654647"/>
              </a:tblGrid>
              <a:tr h="57943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ea typeface="ＭＳ Ｐゴシック" charset="0"/>
                          <a:cs typeface="Times New Roman" charset="0"/>
                        </a:rPr>
                        <a:t>Method</a:t>
                      </a:r>
                      <a:endParaRPr kumimoji="0" lang="en-US" sz="20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137160" marR="137160" marT="137175" marB="137175"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dirty="0" err="1" smtClean="0">
                          <a:ln>
                            <a:noFill/>
                          </a:ln>
                          <a:solidFill>
                            <a:schemeClr val="tx1"/>
                          </a:solidFill>
                          <a:effectLst/>
                          <a:latin typeface="Times New Roman" charset="0"/>
                          <a:ea typeface="ＭＳ Ｐゴシック" charset="0"/>
                          <a:cs typeface="Times New Roman" charset="0"/>
                        </a:rPr>
                        <a:t>δ</a:t>
                      </a:r>
                      <a:endParaRPr kumimoji="0" lang="en-US" sz="2000" b="0" i="0" u="none" strike="noStrike" cap="none" normalizeH="0" baseline="0" dirty="0" smtClean="0">
                        <a:ln>
                          <a:noFill/>
                        </a:ln>
                        <a:solidFill>
                          <a:schemeClr val="tx1"/>
                        </a:solidFill>
                        <a:effectLst/>
                        <a:latin typeface="Times New Roman" charset="0"/>
                        <a:ea typeface="ＭＳ Ｐゴシック" charset="0"/>
                        <a:cs typeface="Times New Roman" charset="0"/>
                      </a:endParaRPr>
                    </a:p>
                  </a:txBody>
                  <a:tcPr marL="137160" marR="137160" marT="137175" marB="137175"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charset="0"/>
                          <a:ea typeface="ＭＳ Ｐゴシック" charset="0"/>
                          <a:cs typeface="Times New Roman" charset="0"/>
                        </a:rPr>
                        <a:t>Acc. L/</a:t>
                      </a:r>
                      <a:r>
                        <a:rPr kumimoji="0" lang="en-US" sz="1800" b="0" i="0" u="none" strike="noStrike" cap="none" normalizeH="0" baseline="0" dirty="0" smtClean="0">
                          <a:ln>
                            <a:noFill/>
                          </a:ln>
                          <a:solidFill>
                            <a:schemeClr val="tx1"/>
                          </a:solidFill>
                          <a:effectLst/>
                          <a:latin typeface="Times New Roman" charset="0"/>
                          <a:ea typeface="ＭＳ Ｐゴシック" charset="0"/>
                          <a:cs typeface="Times New Roman" charset="0"/>
                        </a:rPr>
                        <a:t>5</a:t>
                      </a:r>
                      <a:endParaRPr kumimoji="0" lang="en-US" sz="18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137160" marR="137160" marT="137175" marB="137175"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4556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charset="0"/>
                          <a:ea typeface="ＭＳ Ｐゴシック" charset="0"/>
                          <a:cs typeface="Times New Roman" charset="0"/>
                        </a:rPr>
                        <a:t>DNcon</a:t>
                      </a:r>
                      <a:endParaRPr kumimoji="0" lang="en-US" sz="2000" b="1"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137160" marR="137160" marT="45725" marB="45725"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cs typeface="Times New Roman" charset="0"/>
                        </a:rPr>
                        <a:t>1</a:t>
                      </a:r>
                    </a:p>
                  </a:txBody>
                  <a:tcPr marL="137160" marR="137160" marT="45725" marB="45725"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charset="0"/>
                          <a:ea typeface="ＭＳ Ｐゴシック" charset="0"/>
                          <a:cs typeface="Calibri" charset="0"/>
                        </a:rPr>
                        <a:t>0.53</a:t>
                      </a:r>
                      <a:endParaRPr kumimoji="0" lang="en-US" sz="1800" b="1" i="0" u="none" strike="noStrike" cap="none" normalizeH="0" baseline="0" dirty="0">
                        <a:ln>
                          <a:noFill/>
                        </a:ln>
                        <a:solidFill>
                          <a:schemeClr val="tx1"/>
                        </a:solidFill>
                        <a:effectLst/>
                        <a:latin typeface="Times New Roman" charset="0"/>
                        <a:ea typeface="ＭＳ Ｐゴシック" charset="0"/>
                        <a:cs typeface="Calibri" charset="0"/>
                      </a:endParaRPr>
                    </a:p>
                  </a:txBody>
                  <a:tcPr marL="68580" marR="6858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r>
              <a:tr h="4873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charset="0"/>
                          <a:ea typeface="ＭＳ Ｐゴシック" charset="0"/>
                          <a:cs typeface="Times New Roman" charset="0"/>
                        </a:rPr>
                        <a:t>SVMcon</a:t>
                      </a:r>
                      <a:endParaRPr kumimoji="0" lang="en-US" sz="20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137160" marR="137160" marT="45725" marB="45725"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Times New Roman" charset="0"/>
                        </a:rPr>
                        <a:t>1</a:t>
                      </a:r>
                    </a:p>
                  </a:txBody>
                  <a:tcPr marL="137160" marR="137160" marT="45725" marB="45725"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charset="0"/>
                          <a:ea typeface="ＭＳ Ｐゴシック" charset="0"/>
                          <a:cs typeface="Calibri" charset="0"/>
                        </a:rPr>
                        <a:t>0.37</a:t>
                      </a:r>
                      <a:endParaRPr kumimoji="0" lang="en-US" sz="1800" b="0" i="0" u="none" strike="noStrike" cap="none" normalizeH="0" baseline="0" dirty="0">
                        <a:ln>
                          <a:noFill/>
                        </a:ln>
                        <a:solidFill>
                          <a:schemeClr val="tx1"/>
                        </a:solidFill>
                        <a:effectLst/>
                        <a:latin typeface="Times New Roman" charset="0"/>
                        <a:ea typeface="ＭＳ Ｐゴシック" charset="0"/>
                        <a:cs typeface="Calibri" charset="0"/>
                      </a:endParaRPr>
                    </a:p>
                  </a:txBody>
                  <a:tcPr marL="68580" marR="6858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r>
              <a:tr h="4873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Times New Roman" charset="0"/>
                          <a:ea typeface="ＭＳ Ｐゴシック" charset="0"/>
                          <a:cs typeface="Times New Roman" charset="0"/>
                        </a:rPr>
                        <a:t>DNcon</a:t>
                      </a:r>
                      <a:endParaRPr kumimoji="0" lang="en-US" sz="2000" b="1"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137160" marR="137160" marT="45725" marB="45725"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charset="0"/>
                          <a:ea typeface="ＭＳ Ｐゴシック" charset="0"/>
                          <a:cs typeface="Times New Roman" charset="0"/>
                        </a:rPr>
                        <a:t>2</a:t>
                      </a:r>
                      <a:endParaRPr kumimoji="0" lang="en-US" sz="2000" b="1"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137160" marR="137160" marT="45725" marB="45725"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charset="0"/>
                          <a:ea typeface="ＭＳ Ｐゴシック" charset="0"/>
                          <a:cs typeface="Calibri" charset="0"/>
                        </a:rPr>
                        <a:t>0.62</a:t>
                      </a:r>
                      <a:endParaRPr kumimoji="0" lang="en-US" sz="1800" b="1" i="0" u="none" strike="noStrike" cap="none" normalizeH="0" baseline="0" dirty="0">
                        <a:ln>
                          <a:noFill/>
                        </a:ln>
                        <a:solidFill>
                          <a:schemeClr val="tx1"/>
                        </a:solidFill>
                        <a:effectLst/>
                        <a:latin typeface="Times New Roman" charset="0"/>
                        <a:ea typeface="ＭＳ Ｐゴシック" charset="0"/>
                        <a:cs typeface="Calibri" charset="0"/>
                      </a:endParaRPr>
                    </a:p>
                  </a:txBody>
                  <a:tcPr marL="68580" marR="6858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r>
              <a:tr h="4873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charset="0"/>
                          <a:ea typeface="ＭＳ Ｐゴシック" charset="0"/>
                          <a:cs typeface="Times New Roman" charset="0"/>
                        </a:rPr>
                        <a:t>SVMcon</a:t>
                      </a:r>
                      <a:endParaRPr kumimoji="0" lang="en-US" sz="20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137160" marR="137160" marT="45725" marB="45725"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ea typeface="ＭＳ Ｐゴシック" charset="0"/>
                          <a:cs typeface="Times New Roman" charset="0"/>
                        </a:rPr>
                        <a:t>2</a:t>
                      </a:r>
                      <a:endParaRPr kumimoji="0" lang="en-US" sz="20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137160" marR="137160" marT="45725" marB="45725"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charset="0"/>
                          <a:ea typeface="ＭＳ Ｐゴシック" charset="0"/>
                          <a:cs typeface="Calibri" charset="0"/>
                        </a:rPr>
                        <a:t>0.45</a:t>
                      </a:r>
                      <a:endParaRPr kumimoji="0" lang="en-US" sz="1800" b="0" i="0" u="none" strike="noStrike" cap="none" normalizeH="0" baseline="0" dirty="0">
                        <a:ln>
                          <a:noFill/>
                        </a:ln>
                        <a:solidFill>
                          <a:schemeClr val="tx1"/>
                        </a:solidFill>
                        <a:effectLst/>
                        <a:latin typeface="Times New Roman" charset="0"/>
                        <a:ea typeface="ＭＳ Ｐゴシック" charset="0"/>
                        <a:cs typeface="Calibri" charset="0"/>
                      </a:endParaRPr>
                    </a:p>
                  </a:txBody>
                  <a:tcPr marL="68580" marR="6858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r>
            </a:tbl>
          </a:graphicData>
        </a:graphic>
      </p:graphicFrame>
      <p:sp>
        <p:nvSpPr>
          <p:cNvPr id="51242" name="TextBox 4"/>
          <p:cNvSpPr txBox="1">
            <a:spLocks noChangeArrowheads="1"/>
          </p:cNvSpPr>
          <p:nvPr/>
        </p:nvSpPr>
        <p:spPr bwMode="auto">
          <a:xfrm>
            <a:off x="457200" y="1066800"/>
            <a:ext cx="8145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t>Exact match (96 proteins, long-range contacts)</a:t>
            </a:r>
          </a:p>
        </p:txBody>
      </p:sp>
      <p:sp>
        <p:nvSpPr>
          <p:cNvPr id="51243" name="TextBox 8"/>
          <p:cNvSpPr txBox="1">
            <a:spLocks noChangeArrowheads="1"/>
          </p:cNvSpPr>
          <p:nvPr/>
        </p:nvSpPr>
        <p:spPr bwMode="auto">
          <a:xfrm>
            <a:off x="457200" y="3514725"/>
            <a:ext cx="55518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t>Inexact match with </a:t>
            </a:r>
            <a:r>
              <a:rPr lang="en-US" sz="2800" b="1" dirty="0" smtClean="0"/>
              <a:t>minor shifts</a:t>
            </a:r>
            <a:endParaRPr lang="en-US" sz="2800" b="1" dirty="0"/>
          </a:p>
        </p:txBody>
      </p:sp>
      <p:cxnSp>
        <p:nvCxnSpPr>
          <p:cNvPr id="4" name="Straight Arrow Connector 3"/>
          <p:cNvCxnSpPr/>
          <p:nvPr/>
        </p:nvCxnSpPr>
        <p:spPr>
          <a:xfrm>
            <a:off x="5410200" y="2819400"/>
            <a:ext cx="762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245" name="TextBox 4"/>
          <p:cNvSpPr txBox="1">
            <a:spLocks noChangeArrowheads="1"/>
          </p:cNvSpPr>
          <p:nvPr/>
        </p:nvSpPr>
        <p:spPr bwMode="auto">
          <a:xfrm>
            <a:off x="6248400" y="2601913"/>
            <a:ext cx="2776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9-fold better than random</a:t>
            </a:r>
          </a:p>
        </p:txBody>
      </p:sp>
      <p:pic>
        <p:nvPicPr>
          <p:cNvPr id="51246" name="Picture 3" descr="casp10.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3124200"/>
            <a:ext cx="19050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7" name="Picture 4"/>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7010400" y="4876800"/>
            <a:ext cx="1879600" cy="1409700"/>
          </a:xfrm>
          <a:noFill/>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noAutofit/>
          </a:bodyPr>
          <a:lstStyle/>
          <a:p>
            <a:pPr>
              <a:defRPr/>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Movie: Contact-Guided Fragment Assembly of Target T0716 </a:t>
            </a:r>
            <a:b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aaai_movi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1219200"/>
            <a:ext cx="7823200" cy="5334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2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1738" y="1219200"/>
            <a:ext cx="2786062" cy="394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250" name="Content Placeholder 2"/>
          <p:cNvSpPr txBox="1">
            <a:spLocks/>
          </p:cNvSpPr>
          <p:nvPr/>
        </p:nvSpPr>
        <p:spPr bwMode="auto">
          <a:xfrm>
            <a:off x="6324600" y="4876800"/>
            <a:ext cx="2438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None/>
            </a:pPr>
            <a:r>
              <a:rPr lang="en-US" sz="1400" b="1">
                <a:latin typeface="Calibri" charset="0"/>
              </a:rPr>
              <a:t>Target      : T0716 (CASP10)</a:t>
            </a:r>
          </a:p>
          <a:p>
            <a:pPr eaLnBrk="1" hangingPunct="1">
              <a:spcBef>
                <a:spcPct val="20000"/>
              </a:spcBef>
              <a:buFont typeface="Arial" charset="0"/>
              <a:buNone/>
            </a:pPr>
            <a:r>
              <a:rPr lang="en-US" sz="1400" b="1">
                <a:latin typeface="Calibri" charset="0"/>
              </a:rPr>
              <a:t>Length     : 71</a:t>
            </a:r>
          </a:p>
          <a:p>
            <a:pPr eaLnBrk="1" hangingPunct="1">
              <a:spcBef>
                <a:spcPct val="20000"/>
              </a:spcBef>
              <a:buFont typeface="Arial" charset="0"/>
              <a:buNone/>
            </a:pPr>
            <a:r>
              <a:rPr lang="en-US" sz="1400" b="1">
                <a:latin typeface="Calibri" charset="0"/>
              </a:rPr>
              <a:t>RMSD      : 4.3A </a:t>
            </a:r>
          </a:p>
          <a:p>
            <a:pPr eaLnBrk="1" hangingPunct="1">
              <a:spcBef>
                <a:spcPct val="20000"/>
              </a:spcBef>
              <a:buFont typeface="Arial" charset="0"/>
              <a:buNone/>
            </a:pPr>
            <a:r>
              <a:rPr lang="en-US" sz="1400" b="1">
                <a:latin typeface="Calibri" charset="0"/>
              </a:rPr>
              <a:t>GDT-TS    : 0.58</a:t>
            </a:r>
          </a:p>
          <a:p>
            <a:pPr eaLnBrk="1" hangingPunct="1">
              <a:spcBef>
                <a:spcPct val="20000"/>
              </a:spcBef>
              <a:buFont typeface="Arial" charset="0"/>
              <a:buNone/>
            </a:pPr>
            <a:r>
              <a:rPr lang="en-US" sz="1400" b="1">
                <a:latin typeface="Calibri" charset="0"/>
              </a:rPr>
              <a:t>Contacts : DNcon (filtered and selected 0.4L)</a:t>
            </a:r>
          </a:p>
          <a:p>
            <a:pPr eaLnBrk="1" hangingPunct="1">
              <a:spcBef>
                <a:spcPct val="20000"/>
              </a:spcBef>
              <a:buFont typeface="Arial" charset="0"/>
              <a:buNone/>
            </a:pPr>
            <a:r>
              <a:rPr lang="en-US" sz="1400" b="1">
                <a:latin typeface="Calibri" charset="0"/>
              </a:rPr>
              <a:t>Selection: Best Structure</a:t>
            </a:r>
          </a:p>
        </p:txBody>
      </p:sp>
      <p:pic>
        <p:nvPicPr>
          <p:cNvPr id="5325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46175"/>
            <a:ext cx="2667000" cy="572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6575" y="3810000"/>
            <a:ext cx="3095625"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3" name="Picture 6" descr="D:\Dropbox\PhD\_ca-psp\data_and_plots\contacts_T0716\T071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1182688"/>
            <a:ext cx="3189288"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Box 4"/>
          <p:cNvSpPr txBox="1">
            <a:spLocks noChangeArrowheads="1"/>
          </p:cNvSpPr>
          <p:nvPr/>
        </p:nvSpPr>
        <p:spPr bwMode="auto">
          <a:xfrm>
            <a:off x="14288" y="5410200"/>
            <a:ext cx="28384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0070C0"/>
                </a:solidFill>
              </a:rPr>
              <a:t>Contact selection </a:t>
            </a:r>
          </a:p>
          <a:p>
            <a:pPr algn="ctr" eaLnBrk="1" hangingPunct="1"/>
            <a:r>
              <a:rPr lang="en-US" sz="2800" b="1">
                <a:solidFill>
                  <a:srgbClr val="0070C0"/>
                </a:solidFill>
              </a:rPr>
              <a:t>and </a:t>
            </a:r>
          </a:p>
          <a:p>
            <a:pPr algn="ctr" eaLnBrk="1" hangingPunct="1"/>
            <a:r>
              <a:rPr lang="en-US" sz="2800" b="1">
                <a:solidFill>
                  <a:srgbClr val="0070C0"/>
                </a:solidFill>
              </a:rPr>
              <a:t>filtering</a:t>
            </a:r>
          </a:p>
        </p:txBody>
      </p:sp>
      <p:sp>
        <p:nvSpPr>
          <p:cNvPr id="9" name="Title 1"/>
          <p:cNvSpPr txBox="1">
            <a:spLocks/>
          </p:cNvSpPr>
          <p:nvPr/>
        </p:nvSpPr>
        <p:spPr>
          <a:xfrm>
            <a:off x="381000" y="76200"/>
            <a:ext cx="8229600" cy="1143000"/>
          </a:xfrm>
          <a:prstGeom prst="rect">
            <a:avLst/>
          </a:prstGeom>
        </p:spPr>
        <p:txBody>
          <a:bodyPr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3D Reconstruction from Predicted Contacts (CASP Target T0716)</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p:spPr>
        <p:txBody>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Summary</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5298" name="Content Placeholder 2"/>
          <p:cNvSpPr>
            <a:spLocks noGrp="1"/>
          </p:cNvSpPr>
          <p:nvPr>
            <p:ph idx="1"/>
          </p:nvPr>
        </p:nvSpPr>
        <p:spPr>
          <a:xfrm>
            <a:off x="0" y="1447800"/>
            <a:ext cx="7162800" cy="4525963"/>
          </a:xfrm>
        </p:spPr>
        <p:txBody>
          <a:bodyPr/>
          <a:lstStyle/>
          <a:p>
            <a:r>
              <a:rPr lang="en-US" b="1" dirty="0">
                <a:latin typeface="Calibri" charset="0"/>
              </a:rPr>
              <a:t>Learn representation of data at first</a:t>
            </a:r>
          </a:p>
          <a:p>
            <a:r>
              <a:rPr lang="en-US" b="1" dirty="0">
                <a:latin typeface="Calibri" charset="0"/>
              </a:rPr>
              <a:t>Combine unsupervised learning and supervised learning </a:t>
            </a:r>
          </a:p>
          <a:p>
            <a:r>
              <a:rPr lang="en-US" b="1" dirty="0">
                <a:latin typeface="Calibri" charset="0"/>
              </a:rPr>
              <a:t>Utilize big unlabeled data</a:t>
            </a:r>
          </a:p>
          <a:p>
            <a:r>
              <a:rPr lang="en-US" b="1" dirty="0" smtClean="0">
                <a:latin typeface="Calibri" charset="0"/>
              </a:rPr>
              <a:t>Won </a:t>
            </a:r>
            <a:r>
              <a:rPr lang="en-US" b="1" dirty="0">
                <a:latin typeface="Calibri" charset="0"/>
              </a:rPr>
              <a:t>protein residue-residue contact </a:t>
            </a:r>
            <a:r>
              <a:rPr lang="en-US" b="1" dirty="0" smtClean="0">
                <a:latin typeface="Calibri" charset="0"/>
              </a:rPr>
              <a:t>prediction in CASP10</a:t>
            </a:r>
            <a:endParaRPr lang="en-US" b="1" dirty="0">
              <a:latin typeface="Calibri" charset="0"/>
            </a:endParaRPr>
          </a:p>
          <a:p>
            <a:r>
              <a:rPr lang="en-US" b="1" dirty="0">
                <a:latin typeface="Calibri" charset="0"/>
              </a:rPr>
              <a:t>Contact prediction guides tertiary structure prediction</a:t>
            </a:r>
          </a:p>
        </p:txBody>
      </p:sp>
      <p:pic>
        <p:nvPicPr>
          <p:cNvPr id="55299" name="Picture 3" descr="Screen Shot 2013-05-13 at 2.55.47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1447800"/>
            <a:ext cx="1854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Screen Shot 2013-05-13 at 2.31.1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7213" y="3810000"/>
            <a:ext cx="223678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Screen Shot 2013-05-13 at 2.31.1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8350" y="3733800"/>
            <a:ext cx="283845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descr="Screen Shot 2013-05-13 at 2.55.4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449638"/>
            <a:ext cx="2590800"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819525"/>
            <a:ext cx="2390775"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Box 2"/>
          <p:cNvSpPr txBox="1">
            <a:spLocks noChangeArrowheads="1"/>
          </p:cNvSpPr>
          <p:nvPr/>
        </p:nvSpPr>
        <p:spPr bwMode="auto">
          <a:xfrm>
            <a:off x="457200" y="3048000"/>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Brain Thinking</a:t>
            </a:r>
          </a:p>
        </p:txBody>
      </p:sp>
      <p:sp>
        <p:nvSpPr>
          <p:cNvPr id="56326" name="TextBox 3"/>
          <p:cNvSpPr txBox="1">
            <a:spLocks noChangeArrowheads="1"/>
          </p:cNvSpPr>
          <p:nvPr/>
        </p:nvSpPr>
        <p:spPr bwMode="auto">
          <a:xfrm>
            <a:off x="3429000" y="3059113"/>
            <a:ext cx="1787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Deep Learning</a:t>
            </a:r>
          </a:p>
        </p:txBody>
      </p:sp>
      <p:sp>
        <p:nvSpPr>
          <p:cNvPr id="56327" name="TextBox 4"/>
          <p:cNvSpPr txBox="1">
            <a:spLocks noChangeArrowheads="1"/>
          </p:cNvSpPr>
          <p:nvPr/>
        </p:nvSpPr>
        <p:spPr bwMode="auto">
          <a:xfrm>
            <a:off x="6297715" y="3059668"/>
            <a:ext cx="2236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t>Contact </a:t>
            </a:r>
            <a:r>
              <a:rPr lang="en-US" sz="1800" b="1" dirty="0"/>
              <a:t>Prediction</a:t>
            </a:r>
          </a:p>
        </p:txBody>
      </p:sp>
      <p:sp>
        <p:nvSpPr>
          <p:cNvPr id="9" name="Title 1"/>
          <p:cNvSpPr txBox="1">
            <a:spLocks/>
          </p:cNvSpPr>
          <p:nvPr/>
        </p:nvSpPr>
        <p:spPr bwMode="auto">
          <a:xfrm>
            <a:off x="3048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Acknowledgements</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4" name="Content Placeholder 2"/>
          <p:cNvSpPr>
            <a:spLocks noGrp="1"/>
          </p:cNvSpPr>
          <p:nvPr>
            <p:ph sz="half" idx="1"/>
          </p:nvPr>
        </p:nvSpPr>
        <p:spPr>
          <a:xfrm>
            <a:off x="304800" y="533400"/>
            <a:ext cx="8382000" cy="2209800"/>
          </a:xfrm>
        </p:spPr>
        <p:txBody>
          <a:bodyPr/>
          <a:lstStyle/>
          <a:p>
            <a:pPr eaLnBrk="1" hangingPunct="1">
              <a:buFont typeface="Arial" charset="0"/>
              <a:buNone/>
            </a:pPr>
            <a:r>
              <a:rPr lang="en-US" b="1" dirty="0">
                <a:latin typeface="Calibri" charset="0"/>
              </a:rPr>
              <a:t>Students</a:t>
            </a:r>
          </a:p>
          <a:p>
            <a:pPr marL="0" indent="0" eaLnBrk="1" hangingPunct="1">
              <a:buNone/>
            </a:pPr>
            <a:r>
              <a:rPr lang="en-US" dirty="0" err="1" smtClean="0">
                <a:latin typeface="Calibri" charset="0"/>
              </a:rPr>
              <a:t>Badri</a:t>
            </a:r>
            <a:r>
              <a:rPr lang="en-US" dirty="0" smtClean="0">
                <a:latin typeface="Calibri" charset="0"/>
              </a:rPr>
              <a:t> </a:t>
            </a:r>
            <a:r>
              <a:rPr lang="en-US" dirty="0" err="1" smtClean="0">
                <a:latin typeface="Calibri" charset="0"/>
              </a:rPr>
              <a:t>Adhikari</a:t>
            </a:r>
            <a:r>
              <a:rPr lang="en-US" dirty="0" smtClean="0">
                <a:latin typeface="Calibri" charset="0"/>
              </a:rPr>
              <a:t>, Deb Bhattacharya, </a:t>
            </a:r>
            <a:r>
              <a:rPr lang="en-US" dirty="0" err="1" smtClean="0">
                <a:latin typeface="Calibri" charset="0"/>
              </a:rPr>
              <a:t>Renzhi</a:t>
            </a:r>
            <a:r>
              <a:rPr lang="en-US" dirty="0" smtClean="0">
                <a:latin typeface="Calibri" charset="0"/>
              </a:rPr>
              <a:t> Cao, </a:t>
            </a:r>
            <a:r>
              <a:rPr lang="en-US" dirty="0" err="1" smtClean="0">
                <a:latin typeface="Calibri" charset="0"/>
              </a:rPr>
              <a:t>Xin</a:t>
            </a:r>
            <a:r>
              <a:rPr lang="en-US" dirty="0" smtClean="0">
                <a:latin typeface="Calibri" charset="0"/>
              </a:rPr>
              <a:t> Deng, Jesse </a:t>
            </a:r>
            <a:r>
              <a:rPr lang="en-US" dirty="0" err="1" smtClean="0">
                <a:latin typeface="Calibri" charset="0"/>
              </a:rPr>
              <a:t>Eickholt</a:t>
            </a:r>
            <a:r>
              <a:rPr lang="en-US" dirty="0" smtClean="0">
                <a:latin typeface="Calibri" charset="0"/>
              </a:rPr>
              <a:t>, </a:t>
            </a:r>
            <a:r>
              <a:rPr lang="en-US" dirty="0" err="1" smtClean="0">
                <a:latin typeface="Calibri" charset="0"/>
              </a:rPr>
              <a:t>Jie</a:t>
            </a:r>
            <a:r>
              <a:rPr lang="en-US" dirty="0" smtClean="0">
                <a:latin typeface="Calibri" charset="0"/>
              </a:rPr>
              <a:t> </a:t>
            </a:r>
            <a:r>
              <a:rPr lang="en-US" dirty="0" err="1" smtClean="0">
                <a:latin typeface="Calibri" charset="0"/>
              </a:rPr>
              <a:t>Hou</a:t>
            </a:r>
            <a:r>
              <a:rPr lang="en-US" dirty="0" smtClean="0">
                <a:latin typeface="Calibri" charset="0"/>
              </a:rPr>
              <a:t>, </a:t>
            </a:r>
            <a:r>
              <a:rPr lang="en-US" dirty="0" err="1" smtClean="0">
                <a:latin typeface="Calibri" charset="0"/>
              </a:rPr>
              <a:t>Jilong</a:t>
            </a:r>
            <a:r>
              <a:rPr lang="en-US" dirty="0" smtClean="0">
                <a:latin typeface="Calibri" charset="0"/>
              </a:rPr>
              <a:t> Li, Matt Spencer, </a:t>
            </a:r>
            <a:r>
              <a:rPr lang="en-US" dirty="0" err="1" smtClean="0">
                <a:latin typeface="Calibri" charset="0"/>
              </a:rPr>
              <a:t>Trieu</a:t>
            </a:r>
            <a:r>
              <a:rPr lang="en-US" dirty="0" smtClean="0">
                <a:latin typeface="Calibri" charset="0"/>
              </a:rPr>
              <a:t> Tuan, </a:t>
            </a:r>
            <a:r>
              <a:rPr lang="en-US" dirty="0" err="1" smtClean="0">
                <a:latin typeface="Calibri" charset="0"/>
              </a:rPr>
              <a:t>Zheng</a:t>
            </a:r>
            <a:r>
              <a:rPr lang="en-US" dirty="0" smtClean="0">
                <a:latin typeface="Calibri" charset="0"/>
              </a:rPr>
              <a:t> Wang</a:t>
            </a:r>
            <a:endParaRPr lang="en-US" dirty="0">
              <a:latin typeface="Calibri" charset="0"/>
            </a:endParaRPr>
          </a:p>
          <a:p>
            <a:pPr marL="0" indent="0" eaLnBrk="1" hangingPunct="1">
              <a:buNone/>
            </a:pPr>
            <a:endParaRPr lang="en-US" dirty="0">
              <a:latin typeface="Calibri" charset="0"/>
            </a:endParaRPr>
          </a:p>
        </p:txBody>
      </p:sp>
    </p:spTree>
    <p:extLst>
      <p:ext uri="{BB962C8B-B14F-4D97-AF65-F5344CB8AC3E}">
        <p14:creationId xmlns:p14="http://schemas.microsoft.com/office/powerpoint/2010/main" val="308117877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143000"/>
          </a:xfrm>
          <a:extLst/>
        </p:spPr>
        <p:txBody>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Unsupervised Learning</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9458" name="Content Placeholder 2"/>
          <p:cNvSpPr txBox="1">
            <a:spLocks/>
          </p:cNvSpPr>
          <p:nvPr/>
        </p:nvSpPr>
        <p:spPr bwMode="auto">
          <a:xfrm>
            <a:off x="3886200" y="2286000"/>
            <a:ext cx="5334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Char char="•"/>
            </a:pPr>
            <a:r>
              <a:rPr lang="en-US" sz="3200" b="1">
                <a:latin typeface="Calibri" charset="0"/>
              </a:rPr>
              <a:t>K-Means</a:t>
            </a:r>
          </a:p>
          <a:p>
            <a:pPr>
              <a:spcBef>
                <a:spcPct val="20000"/>
              </a:spcBef>
              <a:buFont typeface="Arial" charset="0"/>
              <a:buChar char="•"/>
            </a:pPr>
            <a:r>
              <a:rPr lang="en-US" sz="3200" b="1">
                <a:latin typeface="Calibri" charset="0"/>
              </a:rPr>
              <a:t>Hierarchical Clustering</a:t>
            </a:r>
          </a:p>
          <a:p>
            <a:pPr>
              <a:spcBef>
                <a:spcPct val="20000"/>
              </a:spcBef>
              <a:buFont typeface="Arial" charset="0"/>
              <a:buChar char="•"/>
            </a:pPr>
            <a:endParaRPr lang="en-US" sz="3200" b="1">
              <a:latin typeface="Calibri" charset="0"/>
            </a:endParaRPr>
          </a:p>
        </p:txBody>
      </p:sp>
      <p:pic>
        <p:nvPicPr>
          <p:cNvPr id="1945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43000"/>
            <a:ext cx="27432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7338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4"/>
          <p:cNvSpPr txBox="1">
            <a:spLocks noChangeArrowheads="1"/>
          </p:cNvSpPr>
          <p:nvPr/>
        </p:nvSpPr>
        <p:spPr bwMode="auto">
          <a:xfrm>
            <a:off x="3886200" y="1143000"/>
            <a:ext cx="480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t>Learning from input data without using label / output information.</a:t>
            </a:r>
          </a:p>
          <a:p>
            <a:pPr eaLnBrk="1" hangingPunct="1"/>
            <a:endParaRPr lang="en-US" b="1" dirty="0"/>
          </a:p>
        </p:txBody>
      </p:sp>
      <p:pic>
        <p:nvPicPr>
          <p:cNvPr id="1946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810000"/>
            <a:ext cx="25908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a:extLst/>
        </p:spPr>
        <p:txBody>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Supervised Learning</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048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33528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Box 6"/>
          <p:cNvSpPr txBox="1">
            <a:spLocks noChangeArrowheads="1"/>
          </p:cNvSpPr>
          <p:nvPr/>
        </p:nvSpPr>
        <p:spPr bwMode="auto">
          <a:xfrm>
            <a:off x="990600" y="1930400"/>
            <a:ext cx="423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t>+</a:t>
            </a:r>
          </a:p>
        </p:txBody>
      </p:sp>
      <p:sp>
        <p:nvSpPr>
          <p:cNvPr id="20488" name="TextBox 9"/>
          <p:cNvSpPr txBox="1">
            <a:spLocks noChangeArrowheads="1"/>
          </p:cNvSpPr>
          <p:nvPr/>
        </p:nvSpPr>
        <p:spPr bwMode="auto">
          <a:xfrm>
            <a:off x="2438400" y="2971800"/>
            <a:ext cx="338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t>
            </a:r>
          </a:p>
        </p:txBody>
      </p:sp>
      <p:sp>
        <p:nvSpPr>
          <p:cNvPr id="20489" name="TextBox 8"/>
          <p:cNvSpPr txBox="1">
            <a:spLocks noChangeArrowheads="1"/>
          </p:cNvSpPr>
          <p:nvPr/>
        </p:nvSpPr>
        <p:spPr bwMode="auto">
          <a:xfrm>
            <a:off x="304800" y="4114800"/>
            <a:ext cx="3440607"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dirty="0">
                <a:latin typeface="Times New Roman"/>
                <a:cs typeface="Times New Roman"/>
              </a:rPr>
              <a:t>f</a:t>
            </a:r>
            <a:r>
              <a:rPr lang="en-US" sz="1800" b="1" dirty="0">
                <a:latin typeface="Times New Roman"/>
                <a:cs typeface="Times New Roman"/>
              </a:rPr>
              <a:t>(</a:t>
            </a:r>
            <a:r>
              <a:rPr lang="en-US" sz="1800" b="1" i="1" dirty="0">
                <a:latin typeface="Times New Roman"/>
                <a:cs typeface="Times New Roman"/>
              </a:rPr>
              <a:t>x</a:t>
            </a:r>
            <a:r>
              <a:rPr lang="en-US" sz="1800" b="1" dirty="0">
                <a:latin typeface="Times New Roman"/>
                <a:cs typeface="Times New Roman"/>
              </a:rPr>
              <a:t>)</a:t>
            </a:r>
            <a:r>
              <a:rPr lang="en-US" sz="1800" b="1" i="1" dirty="0">
                <a:latin typeface="Times New Roman"/>
                <a:cs typeface="Times New Roman"/>
              </a:rPr>
              <a:t> = w</a:t>
            </a:r>
            <a:r>
              <a:rPr lang="en-US" sz="1800" b="1" i="1" baseline="-25000" dirty="0">
                <a:latin typeface="Times New Roman"/>
                <a:cs typeface="Times New Roman"/>
              </a:rPr>
              <a:t>0</a:t>
            </a:r>
            <a:r>
              <a:rPr lang="en-US" sz="1800" b="1" i="1" dirty="0">
                <a:latin typeface="Times New Roman"/>
                <a:cs typeface="Times New Roman"/>
              </a:rPr>
              <a:t> + w</a:t>
            </a:r>
            <a:r>
              <a:rPr lang="en-US" sz="1800" b="1" i="1" baseline="-25000" dirty="0">
                <a:latin typeface="Times New Roman"/>
                <a:cs typeface="Times New Roman"/>
              </a:rPr>
              <a:t>1</a:t>
            </a:r>
            <a:r>
              <a:rPr lang="en-US" sz="1800" b="1" i="1" dirty="0">
                <a:latin typeface="Times New Roman"/>
                <a:cs typeface="Times New Roman"/>
              </a:rPr>
              <a:t>x</a:t>
            </a:r>
            <a:r>
              <a:rPr lang="en-US" sz="1800" b="1" i="1" baseline="-25000" dirty="0">
                <a:latin typeface="Times New Roman"/>
                <a:cs typeface="Times New Roman"/>
              </a:rPr>
              <a:t>1</a:t>
            </a:r>
            <a:r>
              <a:rPr lang="en-US" sz="1800" b="1" i="1" dirty="0">
                <a:latin typeface="Times New Roman"/>
                <a:cs typeface="Times New Roman"/>
              </a:rPr>
              <a:t> + w</a:t>
            </a:r>
            <a:r>
              <a:rPr lang="en-US" sz="1800" b="1" i="1" baseline="-25000" dirty="0">
                <a:latin typeface="Times New Roman"/>
                <a:cs typeface="Times New Roman"/>
              </a:rPr>
              <a:t>2</a:t>
            </a:r>
            <a:r>
              <a:rPr lang="en-US" sz="1800" b="1" i="1" dirty="0">
                <a:latin typeface="Times New Roman"/>
                <a:cs typeface="Times New Roman"/>
              </a:rPr>
              <a:t>x</a:t>
            </a:r>
            <a:r>
              <a:rPr lang="en-US" sz="1800" b="1" i="1" baseline="-25000" dirty="0">
                <a:latin typeface="Times New Roman"/>
                <a:cs typeface="Times New Roman"/>
              </a:rPr>
              <a:t>2</a:t>
            </a:r>
            <a:r>
              <a:rPr lang="en-US" sz="1800" b="1" i="1" dirty="0">
                <a:latin typeface="Times New Roman"/>
                <a:cs typeface="Times New Roman"/>
              </a:rPr>
              <a:t> + …, </a:t>
            </a:r>
            <a:r>
              <a:rPr lang="en-US" sz="1800" b="1" i="1" dirty="0" err="1">
                <a:latin typeface="Times New Roman"/>
                <a:cs typeface="Times New Roman"/>
              </a:rPr>
              <a:t>w</a:t>
            </a:r>
            <a:r>
              <a:rPr lang="en-US" sz="1800" b="1" i="1" baseline="-25000" dirty="0" err="1">
                <a:latin typeface="Times New Roman"/>
                <a:cs typeface="Times New Roman"/>
              </a:rPr>
              <a:t>d</a:t>
            </a:r>
            <a:r>
              <a:rPr lang="en-US" sz="1800" b="1" i="1" dirty="0" err="1">
                <a:latin typeface="Times New Roman"/>
                <a:cs typeface="Times New Roman"/>
              </a:rPr>
              <a:t>x</a:t>
            </a:r>
            <a:r>
              <a:rPr lang="en-US" sz="1800" b="1" i="1" baseline="-25000" dirty="0" err="1">
                <a:latin typeface="Times New Roman"/>
                <a:cs typeface="Times New Roman"/>
              </a:rPr>
              <a:t>d</a:t>
            </a:r>
            <a:endParaRPr lang="en-US" sz="1800" b="1" i="1" baseline="-25000" dirty="0">
              <a:latin typeface="Times New Roman"/>
              <a:cs typeface="Times New Roman"/>
            </a:endParaRPr>
          </a:p>
          <a:p>
            <a:pPr eaLnBrk="1" hangingPunct="1"/>
            <a:endParaRPr lang="en-US" sz="1800" b="1" dirty="0">
              <a:latin typeface="Times New Roman"/>
              <a:cs typeface="Times New Roman"/>
            </a:endParaRPr>
          </a:p>
          <a:p>
            <a:pPr eaLnBrk="1" hangingPunct="1"/>
            <a:r>
              <a:rPr lang="en-US" sz="1800" i="1" dirty="0">
                <a:latin typeface="Times New Roman"/>
                <a:cs typeface="Times New Roman"/>
              </a:rPr>
              <a:t>f</a:t>
            </a:r>
            <a:r>
              <a:rPr lang="en-US" sz="1800" dirty="0">
                <a:latin typeface="Times New Roman"/>
                <a:cs typeface="Times New Roman"/>
              </a:rPr>
              <a:t>(</a:t>
            </a:r>
            <a:r>
              <a:rPr lang="en-US" sz="1800" i="1" dirty="0">
                <a:latin typeface="Times New Roman"/>
                <a:cs typeface="Times New Roman"/>
              </a:rPr>
              <a:t>x</a:t>
            </a:r>
            <a:r>
              <a:rPr lang="en-US" sz="1800" dirty="0">
                <a:latin typeface="Times New Roman"/>
                <a:cs typeface="Times New Roman"/>
              </a:rPr>
              <a:t>) &gt; 0: positive (1)</a:t>
            </a:r>
          </a:p>
          <a:p>
            <a:pPr eaLnBrk="1" hangingPunct="1"/>
            <a:r>
              <a:rPr lang="en-US" sz="1800" i="1" dirty="0">
                <a:latin typeface="Times New Roman"/>
                <a:cs typeface="Times New Roman"/>
              </a:rPr>
              <a:t>f</a:t>
            </a:r>
            <a:r>
              <a:rPr lang="en-US" sz="1800" dirty="0">
                <a:latin typeface="Times New Roman"/>
                <a:cs typeface="Times New Roman"/>
              </a:rPr>
              <a:t>(</a:t>
            </a:r>
            <a:r>
              <a:rPr lang="en-US" sz="1800" i="1" dirty="0">
                <a:latin typeface="Times New Roman"/>
                <a:cs typeface="Times New Roman"/>
              </a:rPr>
              <a:t>x</a:t>
            </a:r>
            <a:r>
              <a:rPr lang="en-US" sz="1800" dirty="0">
                <a:latin typeface="Times New Roman"/>
                <a:cs typeface="Times New Roman"/>
              </a:rPr>
              <a:t>) &lt; 0: negative (-1)</a:t>
            </a:r>
          </a:p>
          <a:p>
            <a:pPr eaLnBrk="1" hangingPunct="1"/>
            <a:endParaRPr lang="en-US" sz="1800" dirty="0"/>
          </a:p>
          <a:p>
            <a:pPr eaLnBrk="1" hangingPunct="1"/>
            <a:endParaRPr lang="en-US" sz="1800" dirty="0"/>
          </a:p>
        </p:txBody>
      </p:sp>
      <p:sp>
        <p:nvSpPr>
          <p:cNvPr id="20491" name="TextBox 11"/>
          <p:cNvSpPr txBox="1">
            <a:spLocks noChangeArrowheads="1"/>
          </p:cNvSpPr>
          <p:nvPr/>
        </p:nvSpPr>
        <p:spPr bwMode="auto">
          <a:xfrm>
            <a:off x="2286000" y="5638800"/>
            <a:ext cx="4889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dirty="0"/>
              <a:t>Perceptron – 1950s</a:t>
            </a:r>
          </a:p>
        </p:txBody>
      </p:sp>
      <p:sp>
        <p:nvSpPr>
          <p:cNvPr id="13" name="Oval 12"/>
          <p:cNvSpPr/>
          <p:nvPr/>
        </p:nvSpPr>
        <p:spPr>
          <a:xfrm>
            <a:off x="5410200" y="3581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x</a:t>
            </a:r>
            <a:r>
              <a:rPr lang="en-US" i="1" baseline="-25000" dirty="0">
                <a:latin typeface="Times New Roman"/>
                <a:cs typeface="Times New Roman"/>
              </a:rPr>
              <a:t>1</a:t>
            </a:r>
          </a:p>
        </p:txBody>
      </p:sp>
      <p:sp>
        <p:nvSpPr>
          <p:cNvPr id="15" name="Oval 14"/>
          <p:cNvSpPr/>
          <p:nvPr/>
        </p:nvSpPr>
        <p:spPr>
          <a:xfrm>
            <a:off x="6248400" y="3581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x</a:t>
            </a:r>
            <a:r>
              <a:rPr lang="en-US" i="1" baseline="-25000" dirty="0">
                <a:latin typeface="Times New Roman"/>
                <a:cs typeface="Times New Roman"/>
              </a:rPr>
              <a:t>2</a:t>
            </a:r>
          </a:p>
        </p:txBody>
      </p:sp>
      <p:sp>
        <p:nvSpPr>
          <p:cNvPr id="16" name="Oval 15"/>
          <p:cNvSpPr/>
          <p:nvPr/>
        </p:nvSpPr>
        <p:spPr>
          <a:xfrm>
            <a:off x="8153400" y="3581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err="1">
                <a:latin typeface="Times New Roman"/>
                <a:cs typeface="Times New Roman"/>
              </a:rPr>
              <a:t>x</a:t>
            </a:r>
            <a:r>
              <a:rPr lang="en-US" i="1" baseline="-25000" dirty="0" err="1">
                <a:latin typeface="Times New Roman"/>
                <a:cs typeface="Times New Roman"/>
              </a:rPr>
              <a:t>d</a:t>
            </a:r>
            <a:endParaRPr lang="en-US" i="1" baseline="-25000" dirty="0">
              <a:latin typeface="Times New Roman"/>
              <a:cs typeface="Times New Roman"/>
            </a:endParaRPr>
          </a:p>
        </p:txBody>
      </p:sp>
      <p:sp>
        <p:nvSpPr>
          <p:cNvPr id="17" name="Oval 16"/>
          <p:cNvSpPr/>
          <p:nvPr/>
        </p:nvSpPr>
        <p:spPr>
          <a:xfrm>
            <a:off x="5867400" y="1828800"/>
            <a:ext cx="1600200" cy="10668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i="1" dirty="0">
                <a:latin typeface="Times New Roman"/>
                <a:cs typeface="Times New Roman"/>
              </a:rPr>
              <a:t>f</a:t>
            </a:r>
            <a:r>
              <a:rPr lang="en-US" sz="2400" dirty="0" smtClean="0">
                <a:latin typeface="Times New Roman"/>
                <a:cs typeface="Times New Roman"/>
              </a:rPr>
              <a:t>(</a:t>
            </a:r>
            <a:r>
              <a:rPr lang="en-US" sz="2400" i="1" dirty="0" smtClean="0">
                <a:latin typeface="Times New Roman"/>
                <a:cs typeface="Times New Roman"/>
              </a:rPr>
              <a:t>x</a:t>
            </a:r>
            <a:r>
              <a:rPr lang="en-US" sz="2400" dirty="0" smtClean="0">
                <a:latin typeface="Times New Roman"/>
                <a:cs typeface="Times New Roman"/>
              </a:rPr>
              <a:t>)</a:t>
            </a:r>
            <a:r>
              <a:rPr lang="en-US" sz="2400" i="1" dirty="0" smtClean="0">
                <a:latin typeface="Times New Roman"/>
                <a:cs typeface="Times New Roman"/>
              </a:rPr>
              <a:t> = </a:t>
            </a:r>
            <a:r>
              <a:rPr lang="en-US" sz="2400" i="1" dirty="0" err="1" smtClean="0">
                <a:latin typeface="Times New Roman"/>
                <a:cs typeface="Times New Roman"/>
              </a:rPr>
              <a:t>σ</a:t>
            </a:r>
            <a:r>
              <a:rPr lang="en-US" sz="2400" dirty="0">
                <a:latin typeface="Times New Roman"/>
                <a:cs typeface="Times New Roman"/>
              </a:rPr>
              <a:t>(</a:t>
            </a:r>
            <a:r>
              <a:rPr lang="en-US" sz="2400" dirty="0" err="1" smtClean="0">
                <a:latin typeface="Times New Roman"/>
                <a:cs typeface="Times New Roman"/>
              </a:rPr>
              <a:t>Σ</a:t>
            </a:r>
            <a:r>
              <a:rPr lang="en-US" sz="2400" dirty="0" smtClean="0">
                <a:latin typeface="Times New Roman"/>
                <a:cs typeface="Times New Roman"/>
              </a:rPr>
              <a:t>(</a:t>
            </a:r>
            <a:r>
              <a:rPr lang="en-US" sz="2400" i="1" dirty="0" smtClean="0">
                <a:latin typeface="Times New Roman"/>
                <a:cs typeface="Times New Roman"/>
              </a:rPr>
              <a:t>x</a:t>
            </a:r>
            <a:r>
              <a:rPr lang="en-US" sz="2400" dirty="0" smtClean="0">
                <a:latin typeface="Times New Roman"/>
                <a:cs typeface="Times New Roman"/>
              </a:rPr>
              <a:t>))</a:t>
            </a:r>
            <a:endParaRPr lang="en-US" sz="2400" dirty="0">
              <a:latin typeface="Times New Roman"/>
              <a:cs typeface="Times New Roman"/>
            </a:endParaRPr>
          </a:p>
        </p:txBody>
      </p:sp>
      <p:cxnSp>
        <p:nvCxnSpPr>
          <p:cNvPr id="18" name="Straight Arrow Connector 17"/>
          <p:cNvCxnSpPr/>
          <p:nvPr/>
        </p:nvCxnSpPr>
        <p:spPr>
          <a:xfrm flipV="1">
            <a:off x="5715000" y="2819400"/>
            <a:ext cx="609600" cy="7658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5" idx="0"/>
            <a:endCxn id="17" idx="4"/>
          </p:cNvCxnSpPr>
          <p:nvPr/>
        </p:nvCxnSpPr>
        <p:spPr>
          <a:xfrm flipV="1">
            <a:off x="6553200" y="2895600"/>
            <a:ext cx="1143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6" idx="1"/>
            <a:endCxn id="17" idx="5"/>
          </p:cNvCxnSpPr>
          <p:nvPr/>
        </p:nvCxnSpPr>
        <p:spPr>
          <a:xfrm flipH="1" flipV="1">
            <a:off x="7233256" y="2739371"/>
            <a:ext cx="1009418" cy="9201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499" name="TextBox 22"/>
          <p:cNvSpPr txBox="1">
            <a:spLocks noChangeArrowheads="1"/>
          </p:cNvSpPr>
          <p:nvPr/>
        </p:nvSpPr>
        <p:spPr bwMode="auto">
          <a:xfrm>
            <a:off x="7278688" y="3657600"/>
            <a:ext cx="6737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a:cs typeface="Times New Roman"/>
              </a:rPr>
              <a:t>……</a:t>
            </a:r>
          </a:p>
        </p:txBody>
      </p:sp>
      <p:cxnSp>
        <p:nvCxnSpPr>
          <p:cNvPr id="25" name="Straight Arrow Connector 24"/>
          <p:cNvCxnSpPr/>
          <p:nvPr/>
        </p:nvCxnSpPr>
        <p:spPr>
          <a:xfrm flipV="1">
            <a:off x="4800600" y="2590800"/>
            <a:ext cx="1143000" cy="1066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4572000" y="3581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1</a:t>
            </a:r>
          </a:p>
        </p:txBody>
      </p:sp>
      <p:graphicFrame>
        <p:nvGraphicFramePr>
          <p:cNvPr id="3" name="Object 2"/>
          <p:cNvGraphicFramePr>
            <a:graphicFrameLocks noChangeAspect="1"/>
          </p:cNvGraphicFramePr>
          <p:nvPr>
            <p:extLst>
              <p:ext uri="{D42A27DB-BD31-4B8C-83A1-F6EECF244321}">
                <p14:modId xmlns:p14="http://schemas.microsoft.com/office/powerpoint/2010/main" val="1998542077"/>
              </p:ext>
            </p:extLst>
          </p:nvPr>
        </p:nvGraphicFramePr>
        <p:xfrm>
          <a:off x="4495800" y="4648200"/>
          <a:ext cx="4419600" cy="685405"/>
        </p:xfrm>
        <a:graphic>
          <a:graphicData uri="http://schemas.openxmlformats.org/presentationml/2006/ole">
            <mc:AlternateContent xmlns:mc="http://schemas.openxmlformats.org/markup-compatibility/2006">
              <mc:Choice xmlns:v="urn:schemas-microsoft-com:vml" Requires="v">
                <p:oleObj spid="_x0000_s40979" name="Equation" r:id="rId4" imgW="2451100" imgH="393700" progId="Equation.3">
                  <p:embed/>
                </p:oleObj>
              </mc:Choice>
              <mc:Fallback>
                <p:oleObj name="Equation" r:id="rId4" imgW="2451100" imgH="393700" progId="Equation.3">
                  <p:embed/>
                  <p:pic>
                    <p:nvPicPr>
                      <p:cNvPr id="0" name=""/>
                      <p:cNvPicPr/>
                      <p:nvPr/>
                    </p:nvPicPr>
                    <p:blipFill>
                      <a:blip r:embed="rId5"/>
                      <a:stretch>
                        <a:fillRect/>
                      </a:stretch>
                    </p:blipFill>
                    <p:spPr>
                      <a:xfrm>
                        <a:off x="4495800" y="4648200"/>
                        <a:ext cx="4419600" cy="685405"/>
                      </a:xfrm>
                      <a:prstGeom prst="rect">
                        <a:avLst/>
                      </a:prstGeom>
                    </p:spPr>
                  </p:pic>
                </p:oleObj>
              </mc:Fallback>
            </mc:AlternateContent>
          </a:graphicData>
        </a:graphic>
      </p:graphicFrame>
      <p:cxnSp>
        <p:nvCxnSpPr>
          <p:cNvPr id="21" name="Straight Arrow Connector 20"/>
          <p:cNvCxnSpPr/>
          <p:nvPr/>
        </p:nvCxnSpPr>
        <p:spPr>
          <a:xfrm flipV="1">
            <a:off x="6629400" y="1447800"/>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60"/>
          <p:cNvSpPr txBox="1">
            <a:spLocks noChangeArrowheads="1"/>
          </p:cNvSpPr>
          <p:nvPr/>
        </p:nvSpPr>
        <p:spPr bwMode="auto">
          <a:xfrm>
            <a:off x="7015162" y="1447800"/>
            <a:ext cx="16478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latin typeface="Times New Roman"/>
                <a:cs typeface="Times New Roman"/>
              </a:rPr>
              <a:t>Error: </a:t>
            </a:r>
            <a:r>
              <a:rPr lang="en-US" sz="1800" b="1" dirty="0" smtClean="0">
                <a:latin typeface="Times New Roman"/>
                <a:cs typeface="Times New Roman"/>
              </a:rPr>
              <a:t>(</a:t>
            </a:r>
            <a:r>
              <a:rPr lang="en-US" sz="1800" b="1" i="1" dirty="0" smtClean="0">
                <a:latin typeface="Times New Roman"/>
                <a:cs typeface="Times New Roman"/>
              </a:rPr>
              <a:t>f</a:t>
            </a:r>
            <a:r>
              <a:rPr lang="en-US" sz="1800" b="1" dirty="0" smtClean="0">
                <a:latin typeface="Times New Roman"/>
                <a:cs typeface="Times New Roman"/>
              </a:rPr>
              <a:t>(</a:t>
            </a:r>
            <a:r>
              <a:rPr lang="en-US" sz="1800" b="1" i="1" dirty="0" smtClean="0">
                <a:latin typeface="Times New Roman"/>
                <a:cs typeface="Times New Roman"/>
              </a:rPr>
              <a:t>x</a:t>
            </a:r>
            <a:r>
              <a:rPr lang="en-US" sz="1800" b="1" dirty="0" smtClean="0">
                <a:latin typeface="Times New Roman"/>
                <a:cs typeface="Times New Roman"/>
              </a:rPr>
              <a:t>)-</a:t>
            </a:r>
            <a:r>
              <a:rPr lang="en-US" sz="1800" b="1" i="1" dirty="0">
                <a:latin typeface="Times New Roman"/>
                <a:cs typeface="Times New Roman"/>
              </a:rPr>
              <a:t>y</a:t>
            </a:r>
            <a:r>
              <a:rPr lang="en-US" sz="1800" b="1" dirty="0">
                <a:latin typeface="Times New Roman"/>
                <a:cs typeface="Times New Roman"/>
              </a:rPr>
              <a:t>)</a:t>
            </a:r>
            <a:r>
              <a:rPr lang="en-US" sz="1800" b="1" baseline="30000" dirty="0">
                <a:latin typeface="Times New Roman"/>
                <a:cs typeface="Times New Roman"/>
              </a:rPr>
              <a:t>2</a:t>
            </a:r>
          </a:p>
        </p:txBody>
      </p:sp>
      <p:sp>
        <p:nvSpPr>
          <p:cNvPr id="4" name="TextBox 3"/>
          <p:cNvSpPr txBox="1"/>
          <p:nvPr/>
        </p:nvSpPr>
        <p:spPr>
          <a:xfrm>
            <a:off x="5699520" y="6477000"/>
            <a:ext cx="3368280" cy="307777"/>
          </a:xfrm>
          <a:prstGeom prst="rect">
            <a:avLst/>
          </a:prstGeom>
          <a:noFill/>
        </p:spPr>
        <p:txBody>
          <a:bodyPr wrap="none" rtlCol="0">
            <a:spAutoFit/>
          </a:bodyPr>
          <a:lstStyle/>
          <a:p>
            <a:r>
              <a:rPr lang="en-US" sz="1400" dirty="0" smtClean="0"/>
              <a:t>Rosenblatt, Psychological Review, 1958</a:t>
            </a:r>
            <a:endParaRPr lang="en-US" sz="1400" dirty="0"/>
          </a:p>
        </p:txBody>
      </p:sp>
      <p:sp>
        <p:nvSpPr>
          <p:cNvPr id="5" name="TextBox 4"/>
          <p:cNvSpPr txBox="1"/>
          <p:nvPr/>
        </p:nvSpPr>
        <p:spPr>
          <a:xfrm>
            <a:off x="4800600" y="2895600"/>
            <a:ext cx="473549" cy="369332"/>
          </a:xfrm>
          <a:prstGeom prst="rect">
            <a:avLst/>
          </a:prstGeom>
          <a:noFill/>
        </p:spPr>
        <p:txBody>
          <a:bodyPr wrap="none" rtlCol="0">
            <a:spAutoFit/>
          </a:bodyPr>
          <a:lstStyle/>
          <a:p>
            <a:r>
              <a:rPr lang="en-US" i="1" dirty="0" smtClean="0">
                <a:latin typeface="Times New Roman"/>
                <a:cs typeface="Times New Roman"/>
              </a:rPr>
              <a:t>w</a:t>
            </a:r>
            <a:r>
              <a:rPr lang="en-US" i="1" baseline="-25000" dirty="0" smtClean="0">
                <a:latin typeface="Times New Roman"/>
                <a:cs typeface="Times New Roman"/>
              </a:rPr>
              <a:t>0</a:t>
            </a:r>
            <a:endParaRPr lang="en-US" i="1" baseline="-25000" dirty="0">
              <a:latin typeface="Times New Roman"/>
              <a:cs typeface="Times New Roman"/>
            </a:endParaRPr>
          </a:p>
        </p:txBody>
      </p:sp>
      <p:sp>
        <p:nvSpPr>
          <p:cNvPr id="23" name="TextBox 22"/>
          <p:cNvSpPr txBox="1"/>
          <p:nvPr/>
        </p:nvSpPr>
        <p:spPr>
          <a:xfrm>
            <a:off x="5622451" y="2907268"/>
            <a:ext cx="473549" cy="369332"/>
          </a:xfrm>
          <a:prstGeom prst="rect">
            <a:avLst/>
          </a:prstGeom>
          <a:noFill/>
        </p:spPr>
        <p:txBody>
          <a:bodyPr wrap="none" rtlCol="0">
            <a:spAutoFit/>
          </a:bodyPr>
          <a:lstStyle/>
          <a:p>
            <a:r>
              <a:rPr lang="en-US" i="1" dirty="0" smtClean="0">
                <a:latin typeface="Times New Roman"/>
                <a:cs typeface="Times New Roman"/>
              </a:rPr>
              <a:t>w</a:t>
            </a:r>
            <a:r>
              <a:rPr lang="en-US" i="1" baseline="-25000" dirty="0" smtClean="0">
                <a:latin typeface="Times New Roman"/>
                <a:cs typeface="Times New Roman"/>
              </a:rPr>
              <a:t>1</a:t>
            </a:r>
            <a:endParaRPr lang="en-US" i="1" baseline="-25000" dirty="0">
              <a:latin typeface="Times New Roman"/>
              <a:cs typeface="Times New Roman"/>
            </a:endParaRPr>
          </a:p>
        </p:txBody>
      </p:sp>
      <p:sp>
        <p:nvSpPr>
          <p:cNvPr id="24" name="TextBox 23"/>
          <p:cNvSpPr txBox="1"/>
          <p:nvPr/>
        </p:nvSpPr>
        <p:spPr>
          <a:xfrm>
            <a:off x="6248400" y="2895600"/>
            <a:ext cx="473549" cy="369332"/>
          </a:xfrm>
          <a:prstGeom prst="rect">
            <a:avLst/>
          </a:prstGeom>
          <a:noFill/>
        </p:spPr>
        <p:txBody>
          <a:bodyPr wrap="none" rtlCol="0">
            <a:spAutoFit/>
          </a:bodyPr>
          <a:lstStyle/>
          <a:p>
            <a:r>
              <a:rPr lang="en-US" i="1" dirty="0" smtClean="0">
                <a:latin typeface="Times New Roman"/>
                <a:cs typeface="Times New Roman"/>
              </a:rPr>
              <a:t>w</a:t>
            </a:r>
            <a:r>
              <a:rPr lang="en-US" i="1" baseline="-25000" dirty="0">
                <a:latin typeface="Times New Roman"/>
                <a:cs typeface="Times New Roman"/>
              </a:rPr>
              <a:t>2</a:t>
            </a:r>
          </a:p>
        </p:txBody>
      </p:sp>
      <p:sp>
        <p:nvSpPr>
          <p:cNvPr id="26" name="TextBox 25"/>
          <p:cNvSpPr txBox="1"/>
          <p:nvPr/>
        </p:nvSpPr>
        <p:spPr>
          <a:xfrm>
            <a:off x="7603651" y="2895600"/>
            <a:ext cx="473549" cy="369332"/>
          </a:xfrm>
          <a:prstGeom prst="rect">
            <a:avLst/>
          </a:prstGeom>
          <a:noFill/>
        </p:spPr>
        <p:txBody>
          <a:bodyPr wrap="none" rtlCol="0">
            <a:spAutoFit/>
          </a:bodyPr>
          <a:lstStyle/>
          <a:p>
            <a:r>
              <a:rPr lang="en-US" i="1" dirty="0" err="1" smtClean="0">
                <a:latin typeface="Times New Roman"/>
                <a:cs typeface="Times New Roman"/>
              </a:rPr>
              <a:t>w</a:t>
            </a:r>
            <a:r>
              <a:rPr lang="en-US" i="1" baseline="-25000" dirty="0" err="1">
                <a:latin typeface="Times New Roman"/>
                <a:cs typeface="Times New Roman"/>
              </a:rPr>
              <a:t>d</a:t>
            </a:r>
            <a:endParaRPr lang="en-US" i="1" baseline="-25000" dirty="0">
              <a:latin typeface="Times New Roman"/>
              <a:cs typeface="Times New Roman"/>
            </a:endParaRPr>
          </a:p>
        </p:txBody>
      </p:sp>
      <p:sp>
        <p:nvSpPr>
          <p:cNvPr id="27" name="TextBox 2"/>
          <p:cNvSpPr txBox="1">
            <a:spLocks noChangeArrowheads="1"/>
          </p:cNvSpPr>
          <p:nvPr/>
        </p:nvSpPr>
        <p:spPr bwMode="auto">
          <a:xfrm>
            <a:off x="533400" y="838200"/>
            <a:ext cx="789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Learning to map input to output / label and is guided by output. </a:t>
            </a:r>
          </a:p>
        </p:txBody>
      </p:sp>
    </p:spTree>
    <p:extLst>
      <p:ext uri="{BB962C8B-B14F-4D97-AF65-F5344CB8AC3E}">
        <p14:creationId xmlns:p14="http://schemas.microsoft.com/office/powerpoint/2010/main" val="30625470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extLst/>
        </p:spPr>
        <p:txBody>
          <a:bodyPr/>
          <a:lstStyle/>
          <a:p>
            <a:pPr>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rPr>
              <a:t>Neural Network</a:t>
            </a:r>
          </a:p>
        </p:txBody>
      </p:sp>
      <p:pic>
        <p:nvPicPr>
          <p:cNvPr id="215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86200"/>
            <a:ext cx="2895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27432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45720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x</a:t>
            </a:r>
            <a:r>
              <a:rPr lang="en-US" i="1" baseline="-25000" dirty="0">
                <a:latin typeface="Times New Roman"/>
                <a:cs typeface="Times New Roman"/>
              </a:rPr>
              <a:t>1</a:t>
            </a:r>
          </a:p>
        </p:txBody>
      </p:sp>
      <p:sp>
        <p:nvSpPr>
          <p:cNvPr id="6" name="Oval 5"/>
          <p:cNvSpPr/>
          <p:nvPr/>
        </p:nvSpPr>
        <p:spPr>
          <a:xfrm>
            <a:off x="54864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x</a:t>
            </a:r>
            <a:r>
              <a:rPr lang="en-US" i="1" baseline="-25000" dirty="0">
                <a:latin typeface="Times New Roman"/>
                <a:cs typeface="Times New Roman"/>
              </a:rPr>
              <a:t>2</a:t>
            </a:r>
          </a:p>
        </p:txBody>
      </p:sp>
      <p:sp>
        <p:nvSpPr>
          <p:cNvPr id="7" name="Oval 6"/>
          <p:cNvSpPr/>
          <p:nvPr/>
        </p:nvSpPr>
        <p:spPr>
          <a:xfrm>
            <a:off x="78486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err="1">
                <a:latin typeface="Times New Roman"/>
                <a:cs typeface="Times New Roman"/>
              </a:rPr>
              <a:t>x</a:t>
            </a:r>
            <a:r>
              <a:rPr lang="en-US" i="1" baseline="-25000" dirty="0" err="1">
                <a:latin typeface="Times New Roman"/>
                <a:cs typeface="Times New Roman"/>
              </a:rPr>
              <a:t>d</a:t>
            </a:r>
            <a:endParaRPr lang="en-US" i="1" baseline="-25000" dirty="0">
              <a:latin typeface="Times New Roman"/>
              <a:cs typeface="Times New Roman"/>
            </a:endParaRPr>
          </a:p>
        </p:txBody>
      </p:sp>
      <p:sp>
        <p:nvSpPr>
          <p:cNvPr id="8" name="Oval 7"/>
          <p:cNvSpPr/>
          <p:nvPr/>
        </p:nvSpPr>
        <p:spPr>
          <a:xfrm>
            <a:off x="4800600" y="43434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latin typeface="Times New Roman"/>
                <a:cs typeface="Times New Roman"/>
              </a:rPr>
              <a:t>f</a:t>
            </a:r>
            <a:r>
              <a:rPr lang="en-US" sz="2000" dirty="0">
                <a:latin typeface="Times New Roman"/>
                <a:cs typeface="Times New Roman"/>
              </a:rPr>
              <a:t>(</a:t>
            </a:r>
            <a:r>
              <a:rPr lang="en-US" sz="2000" dirty="0" err="1">
                <a:latin typeface="Times New Roman"/>
                <a:cs typeface="Times New Roman"/>
              </a:rPr>
              <a:t>Σ</a:t>
            </a:r>
            <a:r>
              <a:rPr lang="en-US" sz="2000" dirty="0">
                <a:latin typeface="Times New Roman"/>
                <a:cs typeface="Times New Roman"/>
              </a:rPr>
              <a:t>)</a:t>
            </a:r>
          </a:p>
        </p:txBody>
      </p:sp>
      <p:cxnSp>
        <p:nvCxnSpPr>
          <p:cNvPr id="9" name="Straight Arrow Connector 8"/>
          <p:cNvCxnSpPr>
            <a:stCxn id="5" idx="0"/>
          </p:cNvCxnSpPr>
          <p:nvPr/>
        </p:nvCxnSpPr>
        <p:spPr>
          <a:xfrm flipV="1">
            <a:off x="4876800" y="4876800"/>
            <a:ext cx="2286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6" idx="0"/>
            <a:endCxn id="8" idx="4"/>
          </p:cNvCxnSpPr>
          <p:nvPr/>
        </p:nvCxnSpPr>
        <p:spPr>
          <a:xfrm flipH="1" flipV="1">
            <a:off x="5219700" y="4876800"/>
            <a:ext cx="5715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7" idx="1"/>
            <a:endCxn id="8" idx="5"/>
          </p:cNvCxnSpPr>
          <p:nvPr/>
        </p:nvCxnSpPr>
        <p:spPr>
          <a:xfrm flipH="1" flipV="1">
            <a:off x="5516563" y="4799013"/>
            <a:ext cx="2420937"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515" name="TextBox 22"/>
          <p:cNvSpPr txBox="1">
            <a:spLocks noChangeArrowheads="1"/>
          </p:cNvSpPr>
          <p:nvPr/>
        </p:nvSpPr>
        <p:spPr bwMode="auto">
          <a:xfrm>
            <a:off x="6516688" y="5486400"/>
            <a:ext cx="6737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Times New Roman"/>
                <a:cs typeface="Times New Roman"/>
              </a:rPr>
              <a:t>……</a:t>
            </a:r>
          </a:p>
        </p:txBody>
      </p:sp>
      <p:cxnSp>
        <p:nvCxnSpPr>
          <p:cNvPr id="13" name="Straight Arrow Connector 12"/>
          <p:cNvCxnSpPr>
            <a:stCxn id="14" idx="7"/>
            <a:endCxn id="8" idx="3"/>
          </p:cNvCxnSpPr>
          <p:nvPr/>
        </p:nvCxnSpPr>
        <p:spPr>
          <a:xfrm flipV="1">
            <a:off x="4102100" y="4799013"/>
            <a:ext cx="820738"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35814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i="1" dirty="0">
                <a:latin typeface="Times New Roman"/>
                <a:cs typeface="Times New Roman"/>
              </a:rPr>
              <a:t>1</a:t>
            </a:r>
          </a:p>
        </p:txBody>
      </p:sp>
      <p:sp>
        <p:nvSpPr>
          <p:cNvPr id="43" name="Oval 42"/>
          <p:cNvSpPr/>
          <p:nvPr/>
        </p:nvSpPr>
        <p:spPr>
          <a:xfrm>
            <a:off x="5791200" y="43434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latin typeface="Times New Roman"/>
                <a:cs typeface="Times New Roman"/>
              </a:rPr>
              <a:t>f</a:t>
            </a:r>
            <a:r>
              <a:rPr lang="en-US" sz="2000" dirty="0">
                <a:latin typeface="Times New Roman"/>
                <a:cs typeface="Times New Roman"/>
              </a:rPr>
              <a:t>(</a:t>
            </a:r>
            <a:r>
              <a:rPr lang="en-US" sz="2000" dirty="0" err="1">
                <a:latin typeface="Times New Roman"/>
                <a:cs typeface="Times New Roman"/>
              </a:rPr>
              <a:t>Σ</a:t>
            </a:r>
            <a:r>
              <a:rPr lang="en-US" sz="2000" dirty="0">
                <a:latin typeface="Times New Roman"/>
                <a:cs typeface="Times New Roman"/>
              </a:rPr>
              <a:t>)</a:t>
            </a:r>
          </a:p>
        </p:txBody>
      </p:sp>
      <p:cxnSp>
        <p:nvCxnSpPr>
          <p:cNvPr id="20492" name="Straight Arrow Connector 20491"/>
          <p:cNvCxnSpPr>
            <a:stCxn id="14" idx="7"/>
            <a:endCxn id="43" idx="3"/>
          </p:cNvCxnSpPr>
          <p:nvPr/>
        </p:nvCxnSpPr>
        <p:spPr>
          <a:xfrm flipV="1">
            <a:off x="4102100" y="4799013"/>
            <a:ext cx="1811338"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94" name="Straight Arrow Connector 20493"/>
          <p:cNvCxnSpPr>
            <a:stCxn id="5" idx="0"/>
          </p:cNvCxnSpPr>
          <p:nvPr/>
        </p:nvCxnSpPr>
        <p:spPr>
          <a:xfrm flipV="1">
            <a:off x="4876800" y="4876800"/>
            <a:ext cx="14478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96" name="Straight Arrow Connector 20495"/>
          <p:cNvCxnSpPr>
            <a:stCxn id="6" idx="7"/>
            <a:endCxn id="43" idx="5"/>
          </p:cNvCxnSpPr>
          <p:nvPr/>
        </p:nvCxnSpPr>
        <p:spPr>
          <a:xfrm flipV="1">
            <a:off x="6007100" y="4799013"/>
            <a:ext cx="500063"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98" name="Straight Arrow Connector 20497"/>
          <p:cNvCxnSpPr>
            <a:stCxn id="7" idx="1"/>
            <a:endCxn id="43" idx="5"/>
          </p:cNvCxnSpPr>
          <p:nvPr/>
        </p:nvCxnSpPr>
        <p:spPr>
          <a:xfrm flipH="1" flipV="1">
            <a:off x="6507163" y="4799013"/>
            <a:ext cx="1430337"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7162800" y="43434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latin typeface="Times New Roman"/>
                <a:cs typeface="Times New Roman"/>
              </a:rPr>
              <a:t>f</a:t>
            </a:r>
            <a:r>
              <a:rPr lang="en-US" sz="2000" dirty="0">
                <a:latin typeface="Times New Roman"/>
                <a:cs typeface="Times New Roman"/>
              </a:rPr>
              <a:t>(</a:t>
            </a:r>
            <a:r>
              <a:rPr lang="en-US" sz="2000" dirty="0" err="1">
                <a:latin typeface="Times New Roman"/>
                <a:cs typeface="Times New Roman"/>
              </a:rPr>
              <a:t>Σ</a:t>
            </a:r>
            <a:r>
              <a:rPr lang="en-US" sz="2000" dirty="0">
                <a:latin typeface="Times New Roman"/>
                <a:cs typeface="Times New Roman"/>
              </a:rPr>
              <a:t>)</a:t>
            </a:r>
          </a:p>
        </p:txBody>
      </p:sp>
      <p:sp>
        <p:nvSpPr>
          <p:cNvPr id="54" name="TextBox 22"/>
          <p:cNvSpPr txBox="1">
            <a:spLocks noChangeArrowheads="1"/>
          </p:cNvSpPr>
          <p:nvPr/>
        </p:nvSpPr>
        <p:spPr bwMode="auto">
          <a:xfrm>
            <a:off x="6669088" y="4343400"/>
            <a:ext cx="41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Times New Roman"/>
                <a:cs typeface="Times New Roman"/>
              </a:rPr>
              <a:t>…</a:t>
            </a:r>
          </a:p>
        </p:txBody>
      </p:sp>
      <p:cxnSp>
        <p:nvCxnSpPr>
          <p:cNvPr id="20501" name="Straight Arrow Connector 20500"/>
          <p:cNvCxnSpPr>
            <a:stCxn id="14" idx="7"/>
            <a:endCxn id="53" idx="3"/>
          </p:cNvCxnSpPr>
          <p:nvPr/>
        </p:nvCxnSpPr>
        <p:spPr>
          <a:xfrm flipV="1">
            <a:off x="4102100" y="4799013"/>
            <a:ext cx="3182938"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03" name="Straight Arrow Connector 20502"/>
          <p:cNvCxnSpPr>
            <a:stCxn id="5" idx="7"/>
          </p:cNvCxnSpPr>
          <p:nvPr/>
        </p:nvCxnSpPr>
        <p:spPr>
          <a:xfrm flipV="1">
            <a:off x="5092700" y="4876800"/>
            <a:ext cx="2298700" cy="6873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05" name="Straight Arrow Connector 20504"/>
          <p:cNvCxnSpPr>
            <a:stCxn id="6" idx="7"/>
            <a:endCxn id="53" idx="4"/>
          </p:cNvCxnSpPr>
          <p:nvPr/>
        </p:nvCxnSpPr>
        <p:spPr>
          <a:xfrm flipV="1">
            <a:off x="6007100" y="4876800"/>
            <a:ext cx="1574800" cy="6873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07" name="Straight Arrow Connector 20506"/>
          <p:cNvCxnSpPr>
            <a:stCxn id="7" idx="0"/>
            <a:endCxn id="53" idx="4"/>
          </p:cNvCxnSpPr>
          <p:nvPr/>
        </p:nvCxnSpPr>
        <p:spPr>
          <a:xfrm flipH="1" flipV="1">
            <a:off x="7581900" y="4876800"/>
            <a:ext cx="5715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3" name="Oval 62"/>
          <p:cNvSpPr/>
          <p:nvPr/>
        </p:nvSpPr>
        <p:spPr>
          <a:xfrm>
            <a:off x="5943600" y="30480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latin typeface="Times New Roman"/>
                <a:cs typeface="Times New Roman"/>
              </a:rPr>
              <a:t>f</a:t>
            </a:r>
            <a:r>
              <a:rPr lang="en-US" sz="2000" dirty="0">
                <a:latin typeface="Times New Roman"/>
                <a:cs typeface="Times New Roman"/>
              </a:rPr>
              <a:t>(</a:t>
            </a:r>
            <a:r>
              <a:rPr lang="en-US" sz="2000" dirty="0" err="1">
                <a:latin typeface="Times New Roman"/>
                <a:cs typeface="Times New Roman"/>
              </a:rPr>
              <a:t>Σ</a:t>
            </a:r>
            <a:r>
              <a:rPr lang="en-US" sz="2000" dirty="0">
                <a:latin typeface="Times New Roman"/>
                <a:cs typeface="Times New Roman"/>
              </a:rPr>
              <a:t>)</a:t>
            </a:r>
          </a:p>
        </p:txBody>
      </p:sp>
      <p:cxnSp>
        <p:nvCxnSpPr>
          <p:cNvPr id="20509" name="Straight Arrow Connector 20508"/>
          <p:cNvCxnSpPr>
            <a:endCxn id="63" idx="3"/>
          </p:cNvCxnSpPr>
          <p:nvPr/>
        </p:nvCxnSpPr>
        <p:spPr>
          <a:xfrm flipV="1">
            <a:off x="5334000" y="3503613"/>
            <a:ext cx="731838" cy="839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11" name="Straight Arrow Connector 20510"/>
          <p:cNvCxnSpPr>
            <a:stCxn id="43" idx="0"/>
          </p:cNvCxnSpPr>
          <p:nvPr/>
        </p:nvCxnSpPr>
        <p:spPr>
          <a:xfrm flipV="1">
            <a:off x="6210300" y="3581400"/>
            <a:ext cx="381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6553200" y="3581400"/>
            <a:ext cx="8382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Up Arrow 58"/>
          <p:cNvSpPr/>
          <p:nvPr/>
        </p:nvSpPr>
        <p:spPr>
          <a:xfrm>
            <a:off x="6248400" y="2819400"/>
            <a:ext cx="152400" cy="22860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Times New Roman"/>
              <a:cs typeface="Times New Roman"/>
            </a:endParaRPr>
          </a:p>
        </p:txBody>
      </p:sp>
      <p:sp>
        <p:nvSpPr>
          <p:cNvPr id="21534" name="TextBox 59"/>
          <p:cNvSpPr txBox="1">
            <a:spLocks noChangeArrowheads="1"/>
          </p:cNvSpPr>
          <p:nvPr/>
        </p:nvSpPr>
        <p:spPr bwMode="auto">
          <a:xfrm>
            <a:off x="6324600" y="2678113"/>
            <a:ext cx="31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o</a:t>
            </a:r>
          </a:p>
        </p:txBody>
      </p:sp>
      <p:sp>
        <p:nvSpPr>
          <p:cNvPr id="21535" name="TextBox 60"/>
          <p:cNvSpPr txBox="1">
            <a:spLocks noChangeArrowheads="1"/>
          </p:cNvSpPr>
          <p:nvPr/>
        </p:nvSpPr>
        <p:spPr bwMode="auto">
          <a:xfrm>
            <a:off x="6781800" y="2438400"/>
            <a:ext cx="1437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Error: </a:t>
            </a:r>
            <a:r>
              <a:rPr lang="en-US" sz="1800" b="1" dirty="0">
                <a:latin typeface="Times New Roman"/>
                <a:cs typeface="Times New Roman"/>
              </a:rPr>
              <a:t>(o-</a:t>
            </a:r>
            <a:r>
              <a:rPr lang="en-US" sz="1800" b="1" i="1" dirty="0">
                <a:latin typeface="Times New Roman"/>
                <a:cs typeface="Times New Roman"/>
              </a:rPr>
              <a:t>y</a:t>
            </a:r>
            <a:r>
              <a:rPr lang="en-US" sz="1800" b="1" dirty="0">
                <a:latin typeface="Times New Roman"/>
                <a:cs typeface="Times New Roman"/>
              </a:rPr>
              <a:t>)</a:t>
            </a:r>
            <a:r>
              <a:rPr lang="en-US" sz="1800" b="1" baseline="30000" dirty="0"/>
              <a:t>2</a:t>
            </a:r>
          </a:p>
        </p:txBody>
      </p:sp>
      <p:sp>
        <p:nvSpPr>
          <p:cNvPr id="62" name="Up Arrow 61"/>
          <p:cNvSpPr/>
          <p:nvPr/>
        </p:nvSpPr>
        <p:spPr>
          <a:xfrm>
            <a:off x="3276600" y="1981200"/>
            <a:ext cx="304800" cy="388620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37" name="TextBox 20511"/>
          <p:cNvSpPr txBox="1">
            <a:spLocks noChangeArrowheads="1"/>
          </p:cNvSpPr>
          <p:nvPr/>
        </p:nvSpPr>
        <p:spPr bwMode="auto">
          <a:xfrm>
            <a:off x="3446463" y="1600200"/>
            <a:ext cx="1531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Forward</a:t>
            </a:r>
          </a:p>
          <a:p>
            <a:pPr eaLnBrk="1" hangingPunct="1"/>
            <a:r>
              <a:rPr lang="en-US" sz="1800" b="1"/>
              <a:t>Propagation</a:t>
            </a:r>
          </a:p>
        </p:txBody>
      </p:sp>
      <p:sp>
        <p:nvSpPr>
          <p:cNvPr id="3" name="Down Arrow 20512"/>
          <p:cNvSpPr/>
          <p:nvPr/>
        </p:nvSpPr>
        <p:spPr>
          <a:xfrm>
            <a:off x="8534400" y="1981200"/>
            <a:ext cx="304800" cy="38862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39" name="TextBox 20513"/>
          <p:cNvSpPr txBox="1">
            <a:spLocks noChangeArrowheads="1"/>
          </p:cNvSpPr>
          <p:nvPr/>
        </p:nvSpPr>
        <p:spPr bwMode="auto">
          <a:xfrm>
            <a:off x="7713663" y="1371600"/>
            <a:ext cx="1531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Backward</a:t>
            </a:r>
          </a:p>
          <a:p>
            <a:pPr eaLnBrk="1" hangingPunct="1"/>
            <a:r>
              <a:rPr lang="en-US" sz="1800" b="1"/>
              <a:t>Propagation</a:t>
            </a:r>
          </a:p>
        </p:txBody>
      </p:sp>
      <p:sp>
        <p:nvSpPr>
          <p:cNvPr id="21540" name="TextBox 20514"/>
          <p:cNvSpPr txBox="1">
            <a:spLocks noChangeArrowheads="1"/>
          </p:cNvSpPr>
          <p:nvPr/>
        </p:nvSpPr>
        <p:spPr bwMode="auto">
          <a:xfrm>
            <a:off x="4424362" y="6400800"/>
            <a:ext cx="4033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1980s – Neural Network Revolution</a:t>
            </a:r>
          </a:p>
        </p:txBody>
      </p:sp>
      <p:sp>
        <p:nvSpPr>
          <p:cNvPr id="21541" name="TextBox 20515"/>
          <p:cNvSpPr txBox="1">
            <a:spLocks noChangeArrowheads="1"/>
          </p:cNvSpPr>
          <p:nvPr/>
        </p:nvSpPr>
        <p:spPr bwMode="auto">
          <a:xfrm>
            <a:off x="3581400" y="3962400"/>
            <a:ext cx="15701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latin typeface="Arial"/>
                <a:cs typeface="Arial"/>
              </a:rPr>
              <a:t>Hidden layer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92"/>
                                        </p:tgtEl>
                                        <p:attrNameLst>
                                          <p:attrName>style.visibility</p:attrName>
                                        </p:attrNameLst>
                                      </p:cBhvr>
                                      <p:to>
                                        <p:strVal val="visible"/>
                                      </p:to>
                                    </p:set>
                                    <p:anim calcmode="lin" valueType="num">
                                      <p:cBhvr additive="base">
                                        <p:cTn id="7" dur="500" fill="hold"/>
                                        <p:tgtEl>
                                          <p:spTgt spid="20492"/>
                                        </p:tgtEl>
                                        <p:attrNameLst>
                                          <p:attrName>ppt_x</p:attrName>
                                        </p:attrNameLst>
                                      </p:cBhvr>
                                      <p:tavLst>
                                        <p:tav tm="0">
                                          <p:val>
                                            <p:strVal val="#ppt_x"/>
                                          </p:val>
                                        </p:tav>
                                        <p:tav tm="100000">
                                          <p:val>
                                            <p:strVal val="#ppt_x"/>
                                          </p:val>
                                        </p:tav>
                                      </p:tavLst>
                                    </p:anim>
                                    <p:anim calcmode="lin" valueType="num">
                                      <p:cBhvr additive="base">
                                        <p:cTn id="8" dur="500" fill="hold"/>
                                        <p:tgtEl>
                                          <p:spTgt spid="2049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494"/>
                                        </p:tgtEl>
                                        <p:attrNameLst>
                                          <p:attrName>style.visibility</p:attrName>
                                        </p:attrNameLst>
                                      </p:cBhvr>
                                      <p:to>
                                        <p:strVal val="visible"/>
                                      </p:to>
                                    </p:set>
                                    <p:anim calcmode="lin" valueType="num">
                                      <p:cBhvr additive="base">
                                        <p:cTn id="11" dur="500" fill="hold"/>
                                        <p:tgtEl>
                                          <p:spTgt spid="20494"/>
                                        </p:tgtEl>
                                        <p:attrNameLst>
                                          <p:attrName>ppt_x</p:attrName>
                                        </p:attrNameLst>
                                      </p:cBhvr>
                                      <p:tavLst>
                                        <p:tav tm="0">
                                          <p:val>
                                            <p:strVal val="#ppt_x"/>
                                          </p:val>
                                        </p:tav>
                                        <p:tav tm="100000">
                                          <p:val>
                                            <p:strVal val="#ppt_x"/>
                                          </p:val>
                                        </p:tav>
                                      </p:tavLst>
                                    </p:anim>
                                    <p:anim calcmode="lin" valueType="num">
                                      <p:cBhvr additive="base">
                                        <p:cTn id="12" dur="500" fill="hold"/>
                                        <p:tgtEl>
                                          <p:spTgt spid="2049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496"/>
                                        </p:tgtEl>
                                        <p:attrNameLst>
                                          <p:attrName>style.visibility</p:attrName>
                                        </p:attrNameLst>
                                      </p:cBhvr>
                                      <p:to>
                                        <p:strVal val="visible"/>
                                      </p:to>
                                    </p:set>
                                    <p:anim calcmode="lin" valueType="num">
                                      <p:cBhvr additive="base">
                                        <p:cTn id="15" dur="500" fill="hold"/>
                                        <p:tgtEl>
                                          <p:spTgt spid="20496"/>
                                        </p:tgtEl>
                                        <p:attrNameLst>
                                          <p:attrName>ppt_x</p:attrName>
                                        </p:attrNameLst>
                                      </p:cBhvr>
                                      <p:tavLst>
                                        <p:tav tm="0">
                                          <p:val>
                                            <p:strVal val="#ppt_x"/>
                                          </p:val>
                                        </p:tav>
                                        <p:tav tm="100000">
                                          <p:val>
                                            <p:strVal val="#ppt_x"/>
                                          </p:val>
                                        </p:tav>
                                      </p:tavLst>
                                    </p:anim>
                                    <p:anim calcmode="lin" valueType="num">
                                      <p:cBhvr additive="base">
                                        <p:cTn id="16" dur="500" fill="hold"/>
                                        <p:tgtEl>
                                          <p:spTgt spid="2049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498"/>
                                        </p:tgtEl>
                                        <p:attrNameLst>
                                          <p:attrName>style.visibility</p:attrName>
                                        </p:attrNameLst>
                                      </p:cBhvr>
                                      <p:to>
                                        <p:strVal val="visible"/>
                                      </p:to>
                                    </p:set>
                                    <p:anim calcmode="lin" valueType="num">
                                      <p:cBhvr additive="base">
                                        <p:cTn id="19" dur="500" fill="hold"/>
                                        <p:tgtEl>
                                          <p:spTgt spid="20498"/>
                                        </p:tgtEl>
                                        <p:attrNameLst>
                                          <p:attrName>ppt_x</p:attrName>
                                        </p:attrNameLst>
                                      </p:cBhvr>
                                      <p:tavLst>
                                        <p:tav tm="0">
                                          <p:val>
                                            <p:strVal val="#ppt_x"/>
                                          </p:val>
                                        </p:tav>
                                        <p:tav tm="100000">
                                          <p:val>
                                            <p:strVal val="#ppt_x"/>
                                          </p:val>
                                        </p:tav>
                                      </p:tavLst>
                                    </p:anim>
                                    <p:anim calcmode="lin" valueType="num">
                                      <p:cBhvr additive="base">
                                        <p:cTn id="20" dur="500" fill="hold"/>
                                        <p:tgtEl>
                                          <p:spTgt spid="2049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fill="hold"/>
                                        <p:tgtEl>
                                          <p:spTgt spid="43"/>
                                        </p:tgtEl>
                                        <p:attrNameLst>
                                          <p:attrName>ppt_x</p:attrName>
                                        </p:attrNameLst>
                                      </p:cBhvr>
                                      <p:tavLst>
                                        <p:tav tm="0">
                                          <p:val>
                                            <p:strVal val="#ppt_x"/>
                                          </p:val>
                                        </p:tav>
                                        <p:tav tm="100000">
                                          <p:val>
                                            <p:strVal val="#ppt_x"/>
                                          </p:val>
                                        </p:tav>
                                      </p:tavLst>
                                    </p:anim>
                                    <p:anim calcmode="lin" valueType="num">
                                      <p:cBhvr additive="base">
                                        <p:cTn id="2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additive="base">
                                        <p:cTn id="29" dur="500" fill="hold"/>
                                        <p:tgtEl>
                                          <p:spTgt spid="54"/>
                                        </p:tgtEl>
                                        <p:attrNameLst>
                                          <p:attrName>ppt_x</p:attrName>
                                        </p:attrNameLst>
                                      </p:cBhvr>
                                      <p:tavLst>
                                        <p:tav tm="0">
                                          <p:val>
                                            <p:strVal val="#ppt_x"/>
                                          </p:val>
                                        </p:tav>
                                        <p:tav tm="100000">
                                          <p:val>
                                            <p:strVal val="#ppt_x"/>
                                          </p:val>
                                        </p:tav>
                                      </p:tavLst>
                                    </p:anim>
                                    <p:anim calcmode="lin" valueType="num">
                                      <p:cBhvr additive="base">
                                        <p:cTn id="30" dur="500" fill="hold"/>
                                        <p:tgtEl>
                                          <p:spTgt spid="5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501"/>
                                        </p:tgtEl>
                                        <p:attrNameLst>
                                          <p:attrName>style.visibility</p:attrName>
                                        </p:attrNameLst>
                                      </p:cBhvr>
                                      <p:to>
                                        <p:strVal val="visible"/>
                                      </p:to>
                                    </p:set>
                                    <p:anim calcmode="lin" valueType="num">
                                      <p:cBhvr additive="base">
                                        <p:cTn id="33" dur="500" fill="hold"/>
                                        <p:tgtEl>
                                          <p:spTgt spid="20501"/>
                                        </p:tgtEl>
                                        <p:attrNameLst>
                                          <p:attrName>ppt_x</p:attrName>
                                        </p:attrNameLst>
                                      </p:cBhvr>
                                      <p:tavLst>
                                        <p:tav tm="0">
                                          <p:val>
                                            <p:strVal val="#ppt_x"/>
                                          </p:val>
                                        </p:tav>
                                        <p:tav tm="100000">
                                          <p:val>
                                            <p:strVal val="#ppt_x"/>
                                          </p:val>
                                        </p:tav>
                                      </p:tavLst>
                                    </p:anim>
                                    <p:anim calcmode="lin" valueType="num">
                                      <p:cBhvr additive="base">
                                        <p:cTn id="34" dur="500" fill="hold"/>
                                        <p:tgtEl>
                                          <p:spTgt spid="2050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0503"/>
                                        </p:tgtEl>
                                        <p:attrNameLst>
                                          <p:attrName>style.visibility</p:attrName>
                                        </p:attrNameLst>
                                      </p:cBhvr>
                                      <p:to>
                                        <p:strVal val="visible"/>
                                      </p:to>
                                    </p:set>
                                    <p:anim calcmode="lin" valueType="num">
                                      <p:cBhvr additive="base">
                                        <p:cTn id="37" dur="500" fill="hold"/>
                                        <p:tgtEl>
                                          <p:spTgt spid="20503"/>
                                        </p:tgtEl>
                                        <p:attrNameLst>
                                          <p:attrName>ppt_x</p:attrName>
                                        </p:attrNameLst>
                                      </p:cBhvr>
                                      <p:tavLst>
                                        <p:tav tm="0">
                                          <p:val>
                                            <p:strVal val="#ppt_x"/>
                                          </p:val>
                                        </p:tav>
                                        <p:tav tm="100000">
                                          <p:val>
                                            <p:strVal val="#ppt_x"/>
                                          </p:val>
                                        </p:tav>
                                      </p:tavLst>
                                    </p:anim>
                                    <p:anim calcmode="lin" valueType="num">
                                      <p:cBhvr additive="base">
                                        <p:cTn id="38" dur="500" fill="hold"/>
                                        <p:tgtEl>
                                          <p:spTgt spid="2050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505"/>
                                        </p:tgtEl>
                                        <p:attrNameLst>
                                          <p:attrName>style.visibility</p:attrName>
                                        </p:attrNameLst>
                                      </p:cBhvr>
                                      <p:to>
                                        <p:strVal val="visible"/>
                                      </p:to>
                                    </p:set>
                                    <p:anim calcmode="lin" valueType="num">
                                      <p:cBhvr additive="base">
                                        <p:cTn id="41" dur="500" fill="hold"/>
                                        <p:tgtEl>
                                          <p:spTgt spid="20505"/>
                                        </p:tgtEl>
                                        <p:attrNameLst>
                                          <p:attrName>ppt_x</p:attrName>
                                        </p:attrNameLst>
                                      </p:cBhvr>
                                      <p:tavLst>
                                        <p:tav tm="0">
                                          <p:val>
                                            <p:strVal val="#ppt_x"/>
                                          </p:val>
                                        </p:tav>
                                        <p:tav tm="100000">
                                          <p:val>
                                            <p:strVal val="#ppt_x"/>
                                          </p:val>
                                        </p:tav>
                                      </p:tavLst>
                                    </p:anim>
                                    <p:anim calcmode="lin" valueType="num">
                                      <p:cBhvr additive="base">
                                        <p:cTn id="42" dur="500" fill="hold"/>
                                        <p:tgtEl>
                                          <p:spTgt spid="2050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0507"/>
                                        </p:tgtEl>
                                        <p:attrNameLst>
                                          <p:attrName>style.visibility</p:attrName>
                                        </p:attrNameLst>
                                      </p:cBhvr>
                                      <p:to>
                                        <p:strVal val="visible"/>
                                      </p:to>
                                    </p:set>
                                    <p:anim calcmode="lin" valueType="num">
                                      <p:cBhvr additive="base">
                                        <p:cTn id="45" dur="500" fill="hold"/>
                                        <p:tgtEl>
                                          <p:spTgt spid="20507"/>
                                        </p:tgtEl>
                                        <p:attrNameLst>
                                          <p:attrName>ppt_x</p:attrName>
                                        </p:attrNameLst>
                                      </p:cBhvr>
                                      <p:tavLst>
                                        <p:tav tm="0">
                                          <p:val>
                                            <p:strVal val="#ppt_x"/>
                                          </p:val>
                                        </p:tav>
                                        <p:tav tm="100000">
                                          <p:val>
                                            <p:strVal val="#ppt_x"/>
                                          </p:val>
                                        </p:tav>
                                      </p:tavLst>
                                    </p:anim>
                                    <p:anim calcmode="lin" valueType="num">
                                      <p:cBhvr additive="base">
                                        <p:cTn id="46" dur="500" fill="hold"/>
                                        <p:tgtEl>
                                          <p:spTgt spid="2050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500" fill="hold"/>
                                        <p:tgtEl>
                                          <p:spTgt spid="53"/>
                                        </p:tgtEl>
                                        <p:attrNameLst>
                                          <p:attrName>ppt_x</p:attrName>
                                        </p:attrNameLst>
                                      </p:cBhvr>
                                      <p:tavLst>
                                        <p:tav tm="0">
                                          <p:val>
                                            <p:strVal val="#ppt_x"/>
                                          </p:val>
                                        </p:tav>
                                        <p:tav tm="100000">
                                          <p:val>
                                            <p:strVal val="#ppt_x"/>
                                          </p:val>
                                        </p:tav>
                                      </p:tavLst>
                                    </p:anim>
                                    <p:anim calcmode="lin" valueType="num">
                                      <p:cBhvr additive="base">
                                        <p:cTn id="5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50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51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1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3" grpId="0" animBg="1"/>
      <p:bldP spid="54" grpId="0"/>
      <p:bldP spid="63" grpId="0" animBg="1"/>
      <p:bldP spid="59" grpId="0" animBg="1"/>
      <p:bldP spid="215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6670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x1</a:t>
            </a:r>
          </a:p>
        </p:txBody>
      </p:sp>
      <p:sp>
        <p:nvSpPr>
          <p:cNvPr id="6" name="Oval 5"/>
          <p:cNvSpPr/>
          <p:nvPr/>
        </p:nvSpPr>
        <p:spPr>
          <a:xfrm>
            <a:off x="35814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x2</a:t>
            </a:r>
          </a:p>
        </p:txBody>
      </p:sp>
      <p:sp>
        <p:nvSpPr>
          <p:cNvPr id="7" name="Oval 6"/>
          <p:cNvSpPr/>
          <p:nvPr/>
        </p:nvSpPr>
        <p:spPr>
          <a:xfrm>
            <a:off x="59436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err="1"/>
              <a:t>xd</a:t>
            </a:r>
            <a:endParaRPr lang="en-US" dirty="0"/>
          </a:p>
        </p:txBody>
      </p:sp>
      <p:sp>
        <p:nvSpPr>
          <p:cNvPr id="8" name="Oval 7"/>
          <p:cNvSpPr/>
          <p:nvPr/>
        </p:nvSpPr>
        <p:spPr>
          <a:xfrm>
            <a:off x="2895600" y="43434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cxnSp>
        <p:nvCxnSpPr>
          <p:cNvPr id="9" name="Straight Arrow Connector 8"/>
          <p:cNvCxnSpPr>
            <a:stCxn id="5" idx="0"/>
          </p:cNvCxnSpPr>
          <p:nvPr/>
        </p:nvCxnSpPr>
        <p:spPr>
          <a:xfrm flipV="1">
            <a:off x="2971800" y="4876800"/>
            <a:ext cx="2286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6" idx="0"/>
            <a:endCxn id="8" idx="4"/>
          </p:cNvCxnSpPr>
          <p:nvPr/>
        </p:nvCxnSpPr>
        <p:spPr>
          <a:xfrm flipH="1" flipV="1">
            <a:off x="3314700" y="4876800"/>
            <a:ext cx="5715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7" idx="1"/>
            <a:endCxn id="8" idx="5"/>
          </p:cNvCxnSpPr>
          <p:nvPr/>
        </p:nvCxnSpPr>
        <p:spPr>
          <a:xfrm flipH="1" flipV="1">
            <a:off x="3611563" y="4799013"/>
            <a:ext cx="2420937"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536" name="TextBox 22"/>
          <p:cNvSpPr txBox="1">
            <a:spLocks noChangeArrowheads="1"/>
          </p:cNvSpPr>
          <p:nvPr/>
        </p:nvSpPr>
        <p:spPr bwMode="auto">
          <a:xfrm>
            <a:off x="4611688" y="5486400"/>
            <a:ext cx="646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t>
            </a:r>
          </a:p>
        </p:txBody>
      </p:sp>
      <p:cxnSp>
        <p:nvCxnSpPr>
          <p:cNvPr id="13" name="Straight Arrow Connector 12"/>
          <p:cNvCxnSpPr>
            <a:stCxn id="14" idx="7"/>
            <a:endCxn id="8" idx="3"/>
          </p:cNvCxnSpPr>
          <p:nvPr/>
        </p:nvCxnSpPr>
        <p:spPr>
          <a:xfrm flipV="1">
            <a:off x="2197100" y="4799013"/>
            <a:ext cx="820738"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1676400" y="5486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1</a:t>
            </a:r>
          </a:p>
        </p:txBody>
      </p:sp>
      <p:sp>
        <p:nvSpPr>
          <p:cNvPr id="43" name="Oval 42"/>
          <p:cNvSpPr/>
          <p:nvPr/>
        </p:nvSpPr>
        <p:spPr>
          <a:xfrm>
            <a:off x="3886200" y="43434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cxnSp>
        <p:nvCxnSpPr>
          <p:cNvPr id="20492" name="Straight Arrow Connector 20491"/>
          <p:cNvCxnSpPr>
            <a:stCxn id="14" idx="7"/>
            <a:endCxn id="43" idx="3"/>
          </p:cNvCxnSpPr>
          <p:nvPr/>
        </p:nvCxnSpPr>
        <p:spPr>
          <a:xfrm flipV="1">
            <a:off x="2197100" y="4799013"/>
            <a:ext cx="1811338"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94" name="Straight Arrow Connector 20493"/>
          <p:cNvCxnSpPr>
            <a:stCxn id="5" idx="0"/>
          </p:cNvCxnSpPr>
          <p:nvPr/>
        </p:nvCxnSpPr>
        <p:spPr>
          <a:xfrm flipV="1">
            <a:off x="2971800" y="4876800"/>
            <a:ext cx="14478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96" name="Straight Arrow Connector 20495"/>
          <p:cNvCxnSpPr>
            <a:stCxn id="6" idx="7"/>
            <a:endCxn id="43" idx="5"/>
          </p:cNvCxnSpPr>
          <p:nvPr/>
        </p:nvCxnSpPr>
        <p:spPr>
          <a:xfrm flipV="1">
            <a:off x="4102100" y="4799013"/>
            <a:ext cx="500063"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98" name="Straight Arrow Connector 20497"/>
          <p:cNvCxnSpPr>
            <a:stCxn id="7" idx="1"/>
            <a:endCxn id="43" idx="5"/>
          </p:cNvCxnSpPr>
          <p:nvPr/>
        </p:nvCxnSpPr>
        <p:spPr>
          <a:xfrm flipH="1" flipV="1">
            <a:off x="4602163" y="4799013"/>
            <a:ext cx="1430337"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5257800" y="43434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22545" name="TextBox 22"/>
          <p:cNvSpPr txBox="1">
            <a:spLocks noChangeArrowheads="1"/>
          </p:cNvSpPr>
          <p:nvPr/>
        </p:nvSpPr>
        <p:spPr bwMode="auto">
          <a:xfrm>
            <a:off x="4764088" y="4343400"/>
            <a:ext cx="41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t>
            </a:r>
          </a:p>
        </p:txBody>
      </p:sp>
      <p:cxnSp>
        <p:nvCxnSpPr>
          <p:cNvPr id="20501" name="Straight Arrow Connector 20500"/>
          <p:cNvCxnSpPr>
            <a:stCxn id="14" idx="7"/>
            <a:endCxn id="53" idx="3"/>
          </p:cNvCxnSpPr>
          <p:nvPr/>
        </p:nvCxnSpPr>
        <p:spPr>
          <a:xfrm flipV="1">
            <a:off x="2197100" y="4799013"/>
            <a:ext cx="3182938" cy="765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03" name="Straight Arrow Connector 20502"/>
          <p:cNvCxnSpPr>
            <a:stCxn id="5" idx="7"/>
          </p:cNvCxnSpPr>
          <p:nvPr/>
        </p:nvCxnSpPr>
        <p:spPr>
          <a:xfrm flipV="1">
            <a:off x="3187700" y="4876800"/>
            <a:ext cx="2298700" cy="6873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05" name="Straight Arrow Connector 20504"/>
          <p:cNvCxnSpPr>
            <a:stCxn id="6" idx="7"/>
            <a:endCxn id="53" idx="4"/>
          </p:cNvCxnSpPr>
          <p:nvPr/>
        </p:nvCxnSpPr>
        <p:spPr>
          <a:xfrm flipV="1">
            <a:off x="4102100" y="4876800"/>
            <a:ext cx="1574800" cy="6873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07" name="Straight Arrow Connector 20506"/>
          <p:cNvCxnSpPr>
            <a:stCxn id="7" idx="0"/>
            <a:endCxn id="53" idx="4"/>
          </p:cNvCxnSpPr>
          <p:nvPr/>
        </p:nvCxnSpPr>
        <p:spPr>
          <a:xfrm flipH="1" flipV="1">
            <a:off x="5676900" y="4876800"/>
            <a:ext cx="5715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3" name="Oval 62"/>
          <p:cNvSpPr/>
          <p:nvPr/>
        </p:nvSpPr>
        <p:spPr>
          <a:xfrm>
            <a:off x="4038600" y="598488"/>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cxnSp>
        <p:nvCxnSpPr>
          <p:cNvPr id="20509" name="Straight Arrow Connector 20508"/>
          <p:cNvCxnSpPr>
            <a:endCxn id="63" idx="3"/>
          </p:cNvCxnSpPr>
          <p:nvPr/>
        </p:nvCxnSpPr>
        <p:spPr>
          <a:xfrm flipV="1">
            <a:off x="3429000" y="1052513"/>
            <a:ext cx="731838" cy="8413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11" name="Straight Arrow Connector 20510"/>
          <p:cNvCxnSpPr/>
          <p:nvPr/>
        </p:nvCxnSpPr>
        <p:spPr>
          <a:xfrm flipV="1">
            <a:off x="4305300" y="1131888"/>
            <a:ext cx="381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4648200" y="1131888"/>
            <a:ext cx="8382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Up Arrow 58"/>
          <p:cNvSpPr/>
          <p:nvPr/>
        </p:nvSpPr>
        <p:spPr>
          <a:xfrm>
            <a:off x="4343400" y="369888"/>
            <a:ext cx="152400" cy="22860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TextBox 59"/>
          <p:cNvSpPr txBox="1">
            <a:spLocks noChangeArrowheads="1"/>
          </p:cNvSpPr>
          <p:nvPr/>
        </p:nvSpPr>
        <p:spPr bwMode="auto">
          <a:xfrm>
            <a:off x="4419600" y="2286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o</a:t>
            </a:r>
          </a:p>
        </p:txBody>
      </p:sp>
      <p:sp>
        <p:nvSpPr>
          <p:cNvPr id="39" name="Oval 38"/>
          <p:cNvSpPr/>
          <p:nvPr/>
        </p:nvSpPr>
        <p:spPr>
          <a:xfrm>
            <a:off x="2895600" y="34290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0" name="Oval 39"/>
          <p:cNvSpPr/>
          <p:nvPr/>
        </p:nvSpPr>
        <p:spPr>
          <a:xfrm>
            <a:off x="3886200" y="34290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1" name="Oval 40"/>
          <p:cNvSpPr/>
          <p:nvPr/>
        </p:nvSpPr>
        <p:spPr>
          <a:xfrm>
            <a:off x="5257800" y="34290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2" name="TextBox 22"/>
          <p:cNvSpPr txBox="1">
            <a:spLocks noChangeArrowheads="1"/>
          </p:cNvSpPr>
          <p:nvPr/>
        </p:nvSpPr>
        <p:spPr bwMode="auto">
          <a:xfrm>
            <a:off x="4764088" y="3429000"/>
            <a:ext cx="41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t>
            </a:r>
          </a:p>
        </p:txBody>
      </p:sp>
      <p:sp>
        <p:nvSpPr>
          <p:cNvPr id="44" name="Oval 43"/>
          <p:cNvSpPr/>
          <p:nvPr/>
        </p:nvSpPr>
        <p:spPr>
          <a:xfrm>
            <a:off x="2895600" y="19812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5" name="Oval 44"/>
          <p:cNvSpPr/>
          <p:nvPr/>
        </p:nvSpPr>
        <p:spPr>
          <a:xfrm>
            <a:off x="3886200" y="19812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6" name="Oval 45"/>
          <p:cNvSpPr/>
          <p:nvPr/>
        </p:nvSpPr>
        <p:spPr>
          <a:xfrm>
            <a:off x="5257800" y="1981200"/>
            <a:ext cx="838200" cy="533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i="1" dirty="0"/>
              <a:t>f</a:t>
            </a:r>
            <a:r>
              <a:rPr lang="en-US" sz="2000" dirty="0"/>
              <a:t>(</a:t>
            </a:r>
            <a:r>
              <a:rPr lang="en-US" sz="2000" dirty="0" err="1"/>
              <a:t>Σ</a:t>
            </a:r>
            <a:r>
              <a:rPr lang="en-US" sz="2000" dirty="0"/>
              <a:t>)</a:t>
            </a:r>
          </a:p>
        </p:txBody>
      </p:sp>
      <p:sp>
        <p:nvSpPr>
          <p:cNvPr id="47" name="TextBox 22"/>
          <p:cNvSpPr txBox="1">
            <a:spLocks noChangeArrowheads="1"/>
          </p:cNvSpPr>
          <p:nvPr/>
        </p:nvSpPr>
        <p:spPr bwMode="auto">
          <a:xfrm>
            <a:off x="4764088" y="1981200"/>
            <a:ext cx="41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t>
            </a:r>
          </a:p>
        </p:txBody>
      </p:sp>
      <p:cxnSp>
        <p:nvCxnSpPr>
          <p:cNvPr id="4" name="Straight Arrow Connector 3"/>
          <p:cNvCxnSpPr>
            <a:stCxn id="8" idx="0"/>
            <a:endCxn id="39" idx="4"/>
          </p:cNvCxnSpPr>
          <p:nvPr/>
        </p:nvCxnSpPr>
        <p:spPr>
          <a:xfrm flipV="1">
            <a:off x="3314700" y="3962400"/>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43" idx="0"/>
            <a:endCxn id="39" idx="4"/>
          </p:cNvCxnSpPr>
          <p:nvPr/>
        </p:nvCxnSpPr>
        <p:spPr>
          <a:xfrm flipH="1" flipV="1">
            <a:off x="3314700" y="3962400"/>
            <a:ext cx="9906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53" idx="1"/>
            <a:endCxn id="39" idx="5"/>
          </p:cNvCxnSpPr>
          <p:nvPr/>
        </p:nvCxnSpPr>
        <p:spPr>
          <a:xfrm flipH="1" flipV="1">
            <a:off x="3611563" y="3884613"/>
            <a:ext cx="1768475" cy="5365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endCxn id="40" idx="3"/>
          </p:cNvCxnSpPr>
          <p:nvPr/>
        </p:nvCxnSpPr>
        <p:spPr>
          <a:xfrm flipV="1">
            <a:off x="3429000" y="3884613"/>
            <a:ext cx="579438" cy="458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43" idx="0"/>
            <a:endCxn id="40" idx="4"/>
          </p:cNvCxnSpPr>
          <p:nvPr/>
        </p:nvCxnSpPr>
        <p:spPr>
          <a:xfrm flipV="1">
            <a:off x="4305300" y="3962400"/>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43" idx="0"/>
            <a:endCxn id="41" idx="3"/>
          </p:cNvCxnSpPr>
          <p:nvPr/>
        </p:nvCxnSpPr>
        <p:spPr>
          <a:xfrm flipV="1">
            <a:off x="4305300" y="3884613"/>
            <a:ext cx="1074738" cy="458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endCxn id="41" idx="3"/>
          </p:cNvCxnSpPr>
          <p:nvPr/>
        </p:nvCxnSpPr>
        <p:spPr>
          <a:xfrm flipV="1">
            <a:off x="3429000" y="3884613"/>
            <a:ext cx="1951038" cy="458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53" idx="0"/>
            <a:endCxn id="41" idx="4"/>
          </p:cNvCxnSpPr>
          <p:nvPr/>
        </p:nvCxnSpPr>
        <p:spPr>
          <a:xfrm flipV="1">
            <a:off x="5676900" y="3962400"/>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endCxn id="40" idx="5"/>
          </p:cNvCxnSpPr>
          <p:nvPr/>
        </p:nvCxnSpPr>
        <p:spPr>
          <a:xfrm flipH="1" flipV="1">
            <a:off x="4602163" y="3884613"/>
            <a:ext cx="884237" cy="458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3276600" y="2513013"/>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H="1" flipV="1">
            <a:off x="3276600" y="2513013"/>
            <a:ext cx="9906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flipV="1">
            <a:off x="3573463" y="2435225"/>
            <a:ext cx="1768475" cy="5365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3390900" y="2435225"/>
            <a:ext cx="579438" cy="458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V="1">
            <a:off x="4267200" y="2513013"/>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4267200" y="2435225"/>
            <a:ext cx="1074738" cy="458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3390900" y="2435225"/>
            <a:ext cx="1951038" cy="458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5638800" y="2513013"/>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4564063" y="2435225"/>
            <a:ext cx="884237" cy="458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a:spLocks noChangeArrowheads="1"/>
          </p:cNvSpPr>
          <p:nvPr/>
        </p:nvSpPr>
        <p:spPr bwMode="auto">
          <a:xfrm>
            <a:off x="4078288" y="2895600"/>
            <a:ext cx="646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t>
            </a:r>
          </a:p>
        </p:txBody>
      </p:sp>
      <p:sp>
        <p:nvSpPr>
          <p:cNvPr id="34" name="Up Arrow 33"/>
          <p:cNvSpPr/>
          <p:nvPr/>
        </p:nvSpPr>
        <p:spPr>
          <a:xfrm>
            <a:off x="381000" y="533400"/>
            <a:ext cx="762000" cy="556260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584" name="TextBox 36"/>
          <p:cNvSpPr txBox="1">
            <a:spLocks noChangeArrowheads="1"/>
          </p:cNvSpPr>
          <p:nvPr/>
        </p:nvSpPr>
        <p:spPr bwMode="auto">
          <a:xfrm>
            <a:off x="7696200" y="2819400"/>
            <a:ext cx="12877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t>Vanishing</a:t>
            </a:r>
            <a:endParaRPr lang="en-US" sz="1800" b="1" dirty="0"/>
          </a:p>
          <a:p>
            <a:pPr eaLnBrk="1" hangingPunct="1"/>
            <a:r>
              <a:rPr lang="en-US" sz="1800" b="1" dirty="0"/>
              <a:t>Gradient</a:t>
            </a:r>
          </a:p>
        </p:txBody>
      </p:sp>
      <p:sp>
        <p:nvSpPr>
          <p:cNvPr id="2" name="Merge 1"/>
          <p:cNvSpPr/>
          <p:nvPr/>
        </p:nvSpPr>
        <p:spPr>
          <a:xfrm>
            <a:off x="6858000" y="838200"/>
            <a:ext cx="762000" cy="5105400"/>
          </a:xfrm>
          <a:prstGeom prst="flowChartMerg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ppt_h*1.125000"/>
                                          </p:val>
                                        </p:tav>
                                        <p:tav tm="100000">
                                          <p:val>
                                            <p:strVal val="#ppt_y"/>
                                          </p:val>
                                        </p:tav>
                                      </p:tavLst>
                                    </p:anim>
                                    <p:animEffect transition="in" filter="wipe(up)">
                                      <p:cBhvr>
                                        <p:cTn id="8" dur="500"/>
                                        <p:tgtEl>
                                          <p:spTgt spid="3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p:tgtEl>
                                          <p:spTgt spid="40"/>
                                        </p:tgtEl>
                                        <p:attrNameLst>
                                          <p:attrName>ppt_y</p:attrName>
                                        </p:attrNameLst>
                                      </p:cBhvr>
                                      <p:tavLst>
                                        <p:tav tm="0">
                                          <p:val>
                                            <p:strVal val="#ppt_y+#ppt_h*1.125000"/>
                                          </p:val>
                                        </p:tav>
                                        <p:tav tm="100000">
                                          <p:val>
                                            <p:strVal val="#ppt_y"/>
                                          </p:val>
                                        </p:tav>
                                      </p:tavLst>
                                    </p:anim>
                                    <p:animEffect transition="in" filter="wipe(up)">
                                      <p:cBhvr>
                                        <p:cTn id="12" dur="500"/>
                                        <p:tgtEl>
                                          <p:spTgt spid="40"/>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p:tgtEl>
                                          <p:spTgt spid="41"/>
                                        </p:tgtEl>
                                        <p:attrNameLst>
                                          <p:attrName>ppt_y</p:attrName>
                                        </p:attrNameLst>
                                      </p:cBhvr>
                                      <p:tavLst>
                                        <p:tav tm="0">
                                          <p:val>
                                            <p:strVal val="#ppt_y+#ppt_h*1.125000"/>
                                          </p:val>
                                        </p:tav>
                                        <p:tav tm="100000">
                                          <p:val>
                                            <p:strVal val="#ppt_y"/>
                                          </p:val>
                                        </p:tav>
                                      </p:tavLst>
                                    </p:anim>
                                    <p:animEffect transition="in" filter="wipe(up)">
                                      <p:cBhvr>
                                        <p:cTn id="16" dur="500"/>
                                        <p:tgtEl>
                                          <p:spTgt spid="41"/>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p:tgtEl>
                                          <p:spTgt spid="42"/>
                                        </p:tgtEl>
                                        <p:attrNameLst>
                                          <p:attrName>ppt_y</p:attrName>
                                        </p:attrNameLst>
                                      </p:cBhvr>
                                      <p:tavLst>
                                        <p:tav tm="0">
                                          <p:val>
                                            <p:strVal val="#ppt_y+#ppt_h*1.125000"/>
                                          </p:val>
                                        </p:tav>
                                        <p:tav tm="100000">
                                          <p:val>
                                            <p:strVal val="#ppt_y"/>
                                          </p:val>
                                        </p:tav>
                                      </p:tavLst>
                                    </p:anim>
                                    <p:animEffect transition="in" filter="wipe(up)">
                                      <p:cBhvr>
                                        <p:cTn id="20" dur="500"/>
                                        <p:tgtEl>
                                          <p:spTgt spid="42"/>
                                        </p:tgtEl>
                                      </p:cBhvr>
                                    </p:animEffect>
                                  </p:childTnLst>
                                </p:cTn>
                              </p:par>
                              <p:par>
                                <p:cTn id="21" presetID="1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p:tgtEl>
                                          <p:spTgt spid="4"/>
                                        </p:tgtEl>
                                        <p:attrNameLst>
                                          <p:attrName>ppt_y</p:attrName>
                                        </p:attrNameLst>
                                      </p:cBhvr>
                                      <p:tavLst>
                                        <p:tav tm="0">
                                          <p:val>
                                            <p:strVal val="#ppt_y+#ppt_h*1.125000"/>
                                          </p:val>
                                        </p:tav>
                                        <p:tav tm="100000">
                                          <p:val>
                                            <p:strVal val="#ppt_y"/>
                                          </p:val>
                                        </p:tav>
                                      </p:tavLst>
                                    </p:anim>
                                    <p:animEffect transition="in" filter="wipe(up)">
                                      <p:cBhvr>
                                        <p:cTn id="24" dur="500"/>
                                        <p:tgtEl>
                                          <p:spTgt spid="4"/>
                                        </p:tgtEl>
                                      </p:cBhvr>
                                    </p:animEffect>
                                  </p:childTnLst>
                                </p:cTn>
                              </p:par>
                              <p:par>
                                <p:cTn id="25" presetID="12" presetClass="entr" presetSubtype="4"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p:tgtEl>
                                          <p:spTgt spid="16"/>
                                        </p:tgtEl>
                                        <p:attrNameLst>
                                          <p:attrName>ppt_y</p:attrName>
                                        </p:attrNameLst>
                                      </p:cBhvr>
                                      <p:tavLst>
                                        <p:tav tm="0">
                                          <p:val>
                                            <p:strVal val="#ppt_y+#ppt_h*1.125000"/>
                                          </p:val>
                                        </p:tav>
                                        <p:tav tm="100000">
                                          <p:val>
                                            <p:strVal val="#ppt_y"/>
                                          </p:val>
                                        </p:tav>
                                      </p:tavLst>
                                    </p:anim>
                                    <p:animEffect transition="in" filter="wipe(up)">
                                      <p:cBhvr>
                                        <p:cTn id="28" dur="500"/>
                                        <p:tgtEl>
                                          <p:spTgt spid="16"/>
                                        </p:tgtEl>
                                      </p:cBhvr>
                                    </p:animEffect>
                                  </p:childTnLst>
                                </p:cTn>
                              </p:par>
                              <p:par>
                                <p:cTn id="29" presetID="1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p:tgtEl>
                                          <p:spTgt spid="18"/>
                                        </p:tgtEl>
                                        <p:attrNameLst>
                                          <p:attrName>ppt_y</p:attrName>
                                        </p:attrNameLst>
                                      </p:cBhvr>
                                      <p:tavLst>
                                        <p:tav tm="0">
                                          <p:val>
                                            <p:strVal val="#ppt_y+#ppt_h*1.125000"/>
                                          </p:val>
                                        </p:tav>
                                        <p:tav tm="100000">
                                          <p:val>
                                            <p:strVal val="#ppt_y"/>
                                          </p:val>
                                        </p:tav>
                                      </p:tavLst>
                                    </p:anim>
                                    <p:animEffect transition="in" filter="wipe(up)">
                                      <p:cBhvr>
                                        <p:cTn id="32" dur="500"/>
                                        <p:tgtEl>
                                          <p:spTgt spid="18"/>
                                        </p:tgtEl>
                                      </p:cBhvr>
                                    </p:animEffect>
                                  </p:childTnLst>
                                </p:cTn>
                              </p:par>
                              <p:par>
                                <p:cTn id="33" presetID="1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ppt_y</p:attrName>
                                        </p:attrNameLst>
                                      </p:cBhvr>
                                      <p:tavLst>
                                        <p:tav tm="0">
                                          <p:val>
                                            <p:strVal val="#ppt_y+#ppt_h*1.125000"/>
                                          </p:val>
                                        </p:tav>
                                        <p:tav tm="100000">
                                          <p:val>
                                            <p:strVal val="#ppt_y"/>
                                          </p:val>
                                        </p:tav>
                                      </p:tavLst>
                                    </p:anim>
                                    <p:animEffect transition="in" filter="wipe(up)">
                                      <p:cBhvr>
                                        <p:cTn id="36" dur="500"/>
                                        <p:tgtEl>
                                          <p:spTgt spid="20"/>
                                        </p:tgtEl>
                                      </p:cBhvr>
                                    </p:animEffect>
                                  </p:childTnLst>
                                </p:cTn>
                              </p:par>
                              <p:par>
                                <p:cTn id="37" presetID="1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p:tgtEl>
                                          <p:spTgt spid="22"/>
                                        </p:tgtEl>
                                        <p:attrNameLst>
                                          <p:attrName>ppt_y</p:attrName>
                                        </p:attrNameLst>
                                      </p:cBhvr>
                                      <p:tavLst>
                                        <p:tav tm="0">
                                          <p:val>
                                            <p:strVal val="#ppt_y+#ppt_h*1.125000"/>
                                          </p:val>
                                        </p:tav>
                                        <p:tav tm="100000">
                                          <p:val>
                                            <p:strVal val="#ppt_y"/>
                                          </p:val>
                                        </p:tav>
                                      </p:tavLst>
                                    </p:anim>
                                    <p:animEffect transition="in" filter="wipe(up)">
                                      <p:cBhvr>
                                        <p:cTn id="40" dur="500"/>
                                        <p:tgtEl>
                                          <p:spTgt spid="22"/>
                                        </p:tgtEl>
                                      </p:cBhvr>
                                    </p:animEffect>
                                  </p:childTnLst>
                                </p:cTn>
                              </p:par>
                              <p:par>
                                <p:cTn id="41" presetID="12" presetClass="entr" presetSubtype="4"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p:tgtEl>
                                          <p:spTgt spid="24"/>
                                        </p:tgtEl>
                                        <p:attrNameLst>
                                          <p:attrName>ppt_y</p:attrName>
                                        </p:attrNameLst>
                                      </p:cBhvr>
                                      <p:tavLst>
                                        <p:tav tm="0">
                                          <p:val>
                                            <p:strVal val="#ppt_y+#ppt_h*1.125000"/>
                                          </p:val>
                                        </p:tav>
                                        <p:tav tm="100000">
                                          <p:val>
                                            <p:strVal val="#ppt_y"/>
                                          </p:val>
                                        </p:tav>
                                      </p:tavLst>
                                    </p:anim>
                                    <p:animEffect transition="in" filter="wipe(up)">
                                      <p:cBhvr>
                                        <p:cTn id="44" dur="500"/>
                                        <p:tgtEl>
                                          <p:spTgt spid="24"/>
                                        </p:tgtEl>
                                      </p:cBhvr>
                                    </p:animEffect>
                                  </p:childTnLst>
                                </p:cTn>
                              </p:par>
                              <p:par>
                                <p:cTn id="45" presetID="12" presetClass="entr" presetSubtype="4"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p:tgtEl>
                                          <p:spTgt spid="26"/>
                                        </p:tgtEl>
                                        <p:attrNameLst>
                                          <p:attrName>ppt_y</p:attrName>
                                        </p:attrNameLst>
                                      </p:cBhvr>
                                      <p:tavLst>
                                        <p:tav tm="0">
                                          <p:val>
                                            <p:strVal val="#ppt_y+#ppt_h*1.125000"/>
                                          </p:val>
                                        </p:tav>
                                        <p:tav tm="100000">
                                          <p:val>
                                            <p:strVal val="#ppt_y"/>
                                          </p:val>
                                        </p:tav>
                                      </p:tavLst>
                                    </p:anim>
                                    <p:animEffect transition="in" filter="wipe(up)">
                                      <p:cBhvr>
                                        <p:cTn id="48" dur="500"/>
                                        <p:tgtEl>
                                          <p:spTgt spid="26"/>
                                        </p:tgtEl>
                                      </p:cBhvr>
                                    </p:animEffect>
                                  </p:childTnLst>
                                </p:cTn>
                              </p:par>
                              <p:par>
                                <p:cTn id="49" presetID="12" presetClass="entr" presetSubtype="4"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p:tgtEl>
                                          <p:spTgt spid="28"/>
                                        </p:tgtEl>
                                        <p:attrNameLst>
                                          <p:attrName>ppt_y</p:attrName>
                                        </p:attrNameLst>
                                      </p:cBhvr>
                                      <p:tavLst>
                                        <p:tav tm="0">
                                          <p:val>
                                            <p:strVal val="#ppt_y+#ppt_h*1.125000"/>
                                          </p:val>
                                        </p:tav>
                                        <p:tav tm="100000">
                                          <p:val>
                                            <p:strVal val="#ppt_y"/>
                                          </p:val>
                                        </p:tav>
                                      </p:tavLst>
                                    </p:anim>
                                    <p:animEffect transition="in" filter="wipe(up)">
                                      <p:cBhvr>
                                        <p:cTn id="52" dur="500"/>
                                        <p:tgtEl>
                                          <p:spTgt spid="28"/>
                                        </p:tgtEl>
                                      </p:cBhvr>
                                    </p:animEffect>
                                  </p:childTnLst>
                                </p:cTn>
                              </p:par>
                              <p:par>
                                <p:cTn id="53" presetID="12" presetClass="entr" presetSubtype="4"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p:tgtEl>
                                          <p:spTgt spid="30"/>
                                        </p:tgtEl>
                                        <p:attrNameLst>
                                          <p:attrName>ppt_y</p:attrName>
                                        </p:attrNameLst>
                                      </p:cBhvr>
                                      <p:tavLst>
                                        <p:tav tm="0">
                                          <p:val>
                                            <p:strVal val="#ppt_y+#ppt_h*1.125000"/>
                                          </p:val>
                                        </p:tav>
                                        <p:tav tm="100000">
                                          <p:val>
                                            <p:strVal val="#ppt_y"/>
                                          </p:val>
                                        </p:tav>
                                      </p:tavLst>
                                    </p:anim>
                                    <p:animEffect transition="in" filter="wipe(up)">
                                      <p:cBhvr>
                                        <p:cTn id="56" dur="500"/>
                                        <p:tgtEl>
                                          <p:spTgt spid="30"/>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additive="base">
                                        <p:cTn id="61" dur="500"/>
                                        <p:tgtEl>
                                          <p:spTgt spid="44"/>
                                        </p:tgtEl>
                                        <p:attrNameLst>
                                          <p:attrName>ppt_y</p:attrName>
                                        </p:attrNameLst>
                                      </p:cBhvr>
                                      <p:tavLst>
                                        <p:tav tm="0">
                                          <p:val>
                                            <p:strVal val="#ppt_y+#ppt_h*1.125000"/>
                                          </p:val>
                                        </p:tav>
                                        <p:tav tm="100000">
                                          <p:val>
                                            <p:strVal val="#ppt_y"/>
                                          </p:val>
                                        </p:tav>
                                      </p:tavLst>
                                    </p:anim>
                                    <p:animEffect transition="in" filter="wipe(up)">
                                      <p:cBhvr>
                                        <p:cTn id="62" dur="500"/>
                                        <p:tgtEl>
                                          <p:spTgt spid="44"/>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 calcmode="lin" valueType="num">
                                      <p:cBhvr additive="base">
                                        <p:cTn id="65" dur="500"/>
                                        <p:tgtEl>
                                          <p:spTgt spid="45"/>
                                        </p:tgtEl>
                                        <p:attrNameLst>
                                          <p:attrName>ppt_y</p:attrName>
                                        </p:attrNameLst>
                                      </p:cBhvr>
                                      <p:tavLst>
                                        <p:tav tm="0">
                                          <p:val>
                                            <p:strVal val="#ppt_y+#ppt_h*1.125000"/>
                                          </p:val>
                                        </p:tav>
                                        <p:tav tm="100000">
                                          <p:val>
                                            <p:strVal val="#ppt_y"/>
                                          </p:val>
                                        </p:tav>
                                      </p:tavLst>
                                    </p:anim>
                                    <p:animEffect transition="in" filter="wipe(up)">
                                      <p:cBhvr>
                                        <p:cTn id="66" dur="500"/>
                                        <p:tgtEl>
                                          <p:spTgt spid="45"/>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anim calcmode="lin" valueType="num">
                                      <p:cBhvr additive="base">
                                        <p:cTn id="69" dur="500"/>
                                        <p:tgtEl>
                                          <p:spTgt spid="46"/>
                                        </p:tgtEl>
                                        <p:attrNameLst>
                                          <p:attrName>ppt_y</p:attrName>
                                        </p:attrNameLst>
                                      </p:cBhvr>
                                      <p:tavLst>
                                        <p:tav tm="0">
                                          <p:val>
                                            <p:strVal val="#ppt_y+#ppt_h*1.125000"/>
                                          </p:val>
                                        </p:tav>
                                        <p:tav tm="100000">
                                          <p:val>
                                            <p:strVal val="#ppt_y"/>
                                          </p:val>
                                        </p:tav>
                                      </p:tavLst>
                                    </p:anim>
                                    <p:animEffect transition="in" filter="wipe(up)">
                                      <p:cBhvr>
                                        <p:cTn id="70" dur="500"/>
                                        <p:tgtEl>
                                          <p:spTgt spid="46"/>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anim calcmode="lin" valueType="num">
                                      <p:cBhvr additive="base">
                                        <p:cTn id="73" dur="500"/>
                                        <p:tgtEl>
                                          <p:spTgt spid="47"/>
                                        </p:tgtEl>
                                        <p:attrNameLst>
                                          <p:attrName>ppt_y</p:attrName>
                                        </p:attrNameLst>
                                      </p:cBhvr>
                                      <p:tavLst>
                                        <p:tav tm="0">
                                          <p:val>
                                            <p:strVal val="#ppt_y+#ppt_h*1.125000"/>
                                          </p:val>
                                        </p:tav>
                                        <p:tav tm="100000">
                                          <p:val>
                                            <p:strVal val="#ppt_y"/>
                                          </p:val>
                                        </p:tav>
                                      </p:tavLst>
                                    </p:anim>
                                    <p:animEffect transition="in" filter="wipe(up)">
                                      <p:cBhvr>
                                        <p:cTn id="74" dur="500"/>
                                        <p:tgtEl>
                                          <p:spTgt spid="47"/>
                                        </p:tgtEl>
                                      </p:cBhvr>
                                    </p:animEffect>
                                  </p:childTnLst>
                                </p:cTn>
                              </p:par>
                              <p:par>
                                <p:cTn id="75" presetID="12" presetClass="entr" presetSubtype="4" fill="hold" nodeType="withEffect">
                                  <p:stCondLst>
                                    <p:cond delay="0"/>
                                  </p:stCondLst>
                                  <p:childTnLst>
                                    <p:set>
                                      <p:cBhvr>
                                        <p:cTn id="76" dur="1" fill="hold">
                                          <p:stCondLst>
                                            <p:cond delay="0"/>
                                          </p:stCondLst>
                                        </p:cTn>
                                        <p:tgtEl>
                                          <p:spTgt spid="66"/>
                                        </p:tgtEl>
                                        <p:attrNameLst>
                                          <p:attrName>style.visibility</p:attrName>
                                        </p:attrNameLst>
                                      </p:cBhvr>
                                      <p:to>
                                        <p:strVal val="visible"/>
                                      </p:to>
                                    </p:set>
                                    <p:anim calcmode="lin" valueType="num">
                                      <p:cBhvr additive="base">
                                        <p:cTn id="77" dur="500"/>
                                        <p:tgtEl>
                                          <p:spTgt spid="66"/>
                                        </p:tgtEl>
                                        <p:attrNameLst>
                                          <p:attrName>ppt_y</p:attrName>
                                        </p:attrNameLst>
                                      </p:cBhvr>
                                      <p:tavLst>
                                        <p:tav tm="0">
                                          <p:val>
                                            <p:strVal val="#ppt_y+#ppt_h*1.125000"/>
                                          </p:val>
                                        </p:tav>
                                        <p:tav tm="100000">
                                          <p:val>
                                            <p:strVal val="#ppt_y"/>
                                          </p:val>
                                        </p:tav>
                                      </p:tavLst>
                                    </p:anim>
                                    <p:animEffect transition="in" filter="wipe(up)">
                                      <p:cBhvr>
                                        <p:cTn id="78" dur="500"/>
                                        <p:tgtEl>
                                          <p:spTgt spid="66"/>
                                        </p:tgtEl>
                                      </p:cBhvr>
                                    </p:animEffect>
                                  </p:childTnLst>
                                </p:cTn>
                              </p:par>
                              <p:par>
                                <p:cTn id="79" presetID="12" presetClass="entr" presetSubtype="4"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anim calcmode="lin" valueType="num">
                                      <p:cBhvr additive="base">
                                        <p:cTn id="81" dur="500"/>
                                        <p:tgtEl>
                                          <p:spTgt spid="67"/>
                                        </p:tgtEl>
                                        <p:attrNameLst>
                                          <p:attrName>ppt_y</p:attrName>
                                        </p:attrNameLst>
                                      </p:cBhvr>
                                      <p:tavLst>
                                        <p:tav tm="0">
                                          <p:val>
                                            <p:strVal val="#ppt_y+#ppt_h*1.125000"/>
                                          </p:val>
                                        </p:tav>
                                        <p:tav tm="100000">
                                          <p:val>
                                            <p:strVal val="#ppt_y"/>
                                          </p:val>
                                        </p:tav>
                                      </p:tavLst>
                                    </p:anim>
                                    <p:animEffect transition="in" filter="wipe(up)">
                                      <p:cBhvr>
                                        <p:cTn id="82" dur="500"/>
                                        <p:tgtEl>
                                          <p:spTgt spid="67"/>
                                        </p:tgtEl>
                                      </p:cBhvr>
                                    </p:animEffect>
                                  </p:childTnLst>
                                </p:cTn>
                              </p:par>
                              <p:par>
                                <p:cTn id="83" presetID="12" presetClass="entr" presetSubtype="4" fill="hold" nodeType="withEffect">
                                  <p:stCondLst>
                                    <p:cond delay="0"/>
                                  </p:stCondLst>
                                  <p:childTnLst>
                                    <p:set>
                                      <p:cBhvr>
                                        <p:cTn id="84" dur="1" fill="hold">
                                          <p:stCondLst>
                                            <p:cond delay="0"/>
                                          </p:stCondLst>
                                        </p:cTn>
                                        <p:tgtEl>
                                          <p:spTgt spid="68"/>
                                        </p:tgtEl>
                                        <p:attrNameLst>
                                          <p:attrName>style.visibility</p:attrName>
                                        </p:attrNameLst>
                                      </p:cBhvr>
                                      <p:to>
                                        <p:strVal val="visible"/>
                                      </p:to>
                                    </p:set>
                                    <p:anim calcmode="lin" valueType="num">
                                      <p:cBhvr additive="base">
                                        <p:cTn id="85" dur="500"/>
                                        <p:tgtEl>
                                          <p:spTgt spid="68"/>
                                        </p:tgtEl>
                                        <p:attrNameLst>
                                          <p:attrName>ppt_y</p:attrName>
                                        </p:attrNameLst>
                                      </p:cBhvr>
                                      <p:tavLst>
                                        <p:tav tm="0">
                                          <p:val>
                                            <p:strVal val="#ppt_y+#ppt_h*1.125000"/>
                                          </p:val>
                                        </p:tav>
                                        <p:tav tm="100000">
                                          <p:val>
                                            <p:strVal val="#ppt_y"/>
                                          </p:val>
                                        </p:tav>
                                      </p:tavLst>
                                    </p:anim>
                                    <p:animEffect transition="in" filter="wipe(up)">
                                      <p:cBhvr>
                                        <p:cTn id="86" dur="500"/>
                                        <p:tgtEl>
                                          <p:spTgt spid="68"/>
                                        </p:tgtEl>
                                      </p:cBhvr>
                                    </p:animEffect>
                                  </p:childTnLst>
                                </p:cTn>
                              </p:par>
                              <p:par>
                                <p:cTn id="87" presetID="12" presetClass="entr" presetSubtype="4" fill="hold" nodeType="withEffect">
                                  <p:stCondLst>
                                    <p:cond delay="0"/>
                                  </p:stCondLst>
                                  <p:childTnLst>
                                    <p:set>
                                      <p:cBhvr>
                                        <p:cTn id="88" dur="1" fill="hold">
                                          <p:stCondLst>
                                            <p:cond delay="0"/>
                                          </p:stCondLst>
                                        </p:cTn>
                                        <p:tgtEl>
                                          <p:spTgt spid="69"/>
                                        </p:tgtEl>
                                        <p:attrNameLst>
                                          <p:attrName>style.visibility</p:attrName>
                                        </p:attrNameLst>
                                      </p:cBhvr>
                                      <p:to>
                                        <p:strVal val="visible"/>
                                      </p:to>
                                    </p:set>
                                    <p:anim calcmode="lin" valueType="num">
                                      <p:cBhvr additive="base">
                                        <p:cTn id="89" dur="500"/>
                                        <p:tgtEl>
                                          <p:spTgt spid="69"/>
                                        </p:tgtEl>
                                        <p:attrNameLst>
                                          <p:attrName>ppt_y</p:attrName>
                                        </p:attrNameLst>
                                      </p:cBhvr>
                                      <p:tavLst>
                                        <p:tav tm="0">
                                          <p:val>
                                            <p:strVal val="#ppt_y+#ppt_h*1.125000"/>
                                          </p:val>
                                        </p:tav>
                                        <p:tav tm="100000">
                                          <p:val>
                                            <p:strVal val="#ppt_y"/>
                                          </p:val>
                                        </p:tav>
                                      </p:tavLst>
                                    </p:anim>
                                    <p:animEffect transition="in" filter="wipe(up)">
                                      <p:cBhvr>
                                        <p:cTn id="90" dur="500"/>
                                        <p:tgtEl>
                                          <p:spTgt spid="69"/>
                                        </p:tgtEl>
                                      </p:cBhvr>
                                    </p:animEffect>
                                  </p:childTnLst>
                                </p:cTn>
                              </p:par>
                              <p:par>
                                <p:cTn id="91" presetID="12" presetClass="entr" presetSubtype="4" fill="hold" nodeType="withEffect">
                                  <p:stCondLst>
                                    <p:cond delay="0"/>
                                  </p:stCondLst>
                                  <p:childTnLst>
                                    <p:set>
                                      <p:cBhvr>
                                        <p:cTn id="92" dur="1" fill="hold">
                                          <p:stCondLst>
                                            <p:cond delay="0"/>
                                          </p:stCondLst>
                                        </p:cTn>
                                        <p:tgtEl>
                                          <p:spTgt spid="70"/>
                                        </p:tgtEl>
                                        <p:attrNameLst>
                                          <p:attrName>style.visibility</p:attrName>
                                        </p:attrNameLst>
                                      </p:cBhvr>
                                      <p:to>
                                        <p:strVal val="visible"/>
                                      </p:to>
                                    </p:set>
                                    <p:anim calcmode="lin" valueType="num">
                                      <p:cBhvr additive="base">
                                        <p:cTn id="93" dur="500"/>
                                        <p:tgtEl>
                                          <p:spTgt spid="70"/>
                                        </p:tgtEl>
                                        <p:attrNameLst>
                                          <p:attrName>ppt_y</p:attrName>
                                        </p:attrNameLst>
                                      </p:cBhvr>
                                      <p:tavLst>
                                        <p:tav tm="0">
                                          <p:val>
                                            <p:strVal val="#ppt_y+#ppt_h*1.125000"/>
                                          </p:val>
                                        </p:tav>
                                        <p:tav tm="100000">
                                          <p:val>
                                            <p:strVal val="#ppt_y"/>
                                          </p:val>
                                        </p:tav>
                                      </p:tavLst>
                                    </p:anim>
                                    <p:animEffect transition="in" filter="wipe(up)">
                                      <p:cBhvr>
                                        <p:cTn id="94" dur="500"/>
                                        <p:tgtEl>
                                          <p:spTgt spid="70"/>
                                        </p:tgtEl>
                                      </p:cBhvr>
                                    </p:animEffect>
                                  </p:childTnLst>
                                </p:cTn>
                              </p:par>
                              <p:par>
                                <p:cTn id="95" presetID="12" presetClass="entr" presetSubtype="4" fill="hold" nodeType="withEffect">
                                  <p:stCondLst>
                                    <p:cond delay="0"/>
                                  </p:stCondLst>
                                  <p:childTnLst>
                                    <p:set>
                                      <p:cBhvr>
                                        <p:cTn id="96" dur="1" fill="hold">
                                          <p:stCondLst>
                                            <p:cond delay="0"/>
                                          </p:stCondLst>
                                        </p:cTn>
                                        <p:tgtEl>
                                          <p:spTgt spid="71"/>
                                        </p:tgtEl>
                                        <p:attrNameLst>
                                          <p:attrName>style.visibility</p:attrName>
                                        </p:attrNameLst>
                                      </p:cBhvr>
                                      <p:to>
                                        <p:strVal val="visible"/>
                                      </p:to>
                                    </p:set>
                                    <p:anim calcmode="lin" valueType="num">
                                      <p:cBhvr additive="base">
                                        <p:cTn id="97" dur="500"/>
                                        <p:tgtEl>
                                          <p:spTgt spid="71"/>
                                        </p:tgtEl>
                                        <p:attrNameLst>
                                          <p:attrName>ppt_y</p:attrName>
                                        </p:attrNameLst>
                                      </p:cBhvr>
                                      <p:tavLst>
                                        <p:tav tm="0">
                                          <p:val>
                                            <p:strVal val="#ppt_y+#ppt_h*1.125000"/>
                                          </p:val>
                                        </p:tav>
                                        <p:tav tm="100000">
                                          <p:val>
                                            <p:strVal val="#ppt_y"/>
                                          </p:val>
                                        </p:tav>
                                      </p:tavLst>
                                    </p:anim>
                                    <p:animEffect transition="in" filter="wipe(up)">
                                      <p:cBhvr>
                                        <p:cTn id="98" dur="500"/>
                                        <p:tgtEl>
                                          <p:spTgt spid="71"/>
                                        </p:tgtEl>
                                      </p:cBhvr>
                                    </p:animEffect>
                                  </p:childTnLst>
                                </p:cTn>
                              </p:par>
                              <p:par>
                                <p:cTn id="99" presetID="12" presetClass="entr" presetSubtype="4" fill="hold" nodeType="withEffect">
                                  <p:stCondLst>
                                    <p:cond delay="0"/>
                                  </p:stCondLst>
                                  <p:childTnLst>
                                    <p:set>
                                      <p:cBhvr>
                                        <p:cTn id="100" dur="1" fill="hold">
                                          <p:stCondLst>
                                            <p:cond delay="0"/>
                                          </p:stCondLst>
                                        </p:cTn>
                                        <p:tgtEl>
                                          <p:spTgt spid="72"/>
                                        </p:tgtEl>
                                        <p:attrNameLst>
                                          <p:attrName>style.visibility</p:attrName>
                                        </p:attrNameLst>
                                      </p:cBhvr>
                                      <p:to>
                                        <p:strVal val="visible"/>
                                      </p:to>
                                    </p:set>
                                    <p:anim calcmode="lin" valueType="num">
                                      <p:cBhvr additive="base">
                                        <p:cTn id="101" dur="500"/>
                                        <p:tgtEl>
                                          <p:spTgt spid="72"/>
                                        </p:tgtEl>
                                        <p:attrNameLst>
                                          <p:attrName>ppt_y</p:attrName>
                                        </p:attrNameLst>
                                      </p:cBhvr>
                                      <p:tavLst>
                                        <p:tav tm="0">
                                          <p:val>
                                            <p:strVal val="#ppt_y+#ppt_h*1.125000"/>
                                          </p:val>
                                        </p:tav>
                                        <p:tav tm="100000">
                                          <p:val>
                                            <p:strVal val="#ppt_y"/>
                                          </p:val>
                                        </p:tav>
                                      </p:tavLst>
                                    </p:anim>
                                    <p:animEffect transition="in" filter="wipe(up)">
                                      <p:cBhvr>
                                        <p:cTn id="102" dur="500"/>
                                        <p:tgtEl>
                                          <p:spTgt spid="72"/>
                                        </p:tgtEl>
                                      </p:cBhvr>
                                    </p:animEffect>
                                  </p:childTnLst>
                                </p:cTn>
                              </p:par>
                              <p:par>
                                <p:cTn id="103" presetID="12" presetClass="entr" presetSubtype="4" fill="hold" nodeType="withEffect">
                                  <p:stCondLst>
                                    <p:cond delay="0"/>
                                  </p:stCondLst>
                                  <p:childTnLst>
                                    <p:set>
                                      <p:cBhvr>
                                        <p:cTn id="104" dur="1" fill="hold">
                                          <p:stCondLst>
                                            <p:cond delay="0"/>
                                          </p:stCondLst>
                                        </p:cTn>
                                        <p:tgtEl>
                                          <p:spTgt spid="73"/>
                                        </p:tgtEl>
                                        <p:attrNameLst>
                                          <p:attrName>style.visibility</p:attrName>
                                        </p:attrNameLst>
                                      </p:cBhvr>
                                      <p:to>
                                        <p:strVal val="visible"/>
                                      </p:to>
                                    </p:set>
                                    <p:anim calcmode="lin" valueType="num">
                                      <p:cBhvr additive="base">
                                        <p:cTn id="105" dur="500"/>
                                        <p:tgtEl>
                                          <p:spTgt spid="73"/>
                                        </p:tgtEl>
                                        <p:attrNameLst>
                                          <p:attrName>ppt_y</p:attrName>
                                        </p:attrNameLst>
                                      </p:cBhvr>
                                      <p:tavLst>
                                        <p:tav tm="0">
                                          <p:val>
                                            <p:strVal val="#ppt_y+#ppt_h*1.125000"/>
                                          </p:val>
                                        </p:tav>
                                        <p:tav tm="100000">
                                          <p:val>
                                            <p:strVal val="#ppt_y"/>
                                          </p:val>
                                        </p:tav>
                                      </p:tavLst>
                                    </p:anim>
                                    <p:animEffect transition="in" filter="wipe(up)">
                                      <p:cBhvr>
                                        <p:cTn id="106" dur="500"/>
                                        <p:tgtEl>
                                          <p:spTgt spid="73"/>
                                        </p:tgtEl>
                                      </p:cBhvr>
                                    </p:animEffect>
                                  </p:childTnLst>
                                </p:cTn>
                              </p:par>
                              <p:par>
                                <p:cTn id="107" presetID="12" presetClass="entr" presetSubtype="4" fill="hold" nodeType="withEffect">
                                  <p:stCondLst>
                                    <p:cond delay="0"/>
                                  </p:stCondLst>
                                  <p:childTnLst>
                                    <p:set>
                                      <p:cBhvr>
                                        <p:cTn id="108" dur="1" fill="hold">
                                          <p:stCondLst>
                                            <p:cond delay="0"/>
                                          </p:stCondLst>
                                        </p:cTn>
                                        <p:tgtEl>
                                          <p:spTgt spid="74"/>
                                        </p:tgtEl>
                                        <p:attrNameLst>
                                          <p:attrName>style.visibility</p:attrName>
                                        </p:attrNameLst>
                                      </p:cBhvr>
                                      <p:to>
                                        <p:strVal val="visible"/>
                                      </p:to>
                                    </p:set>
                                    <p:anim calcmode="lin" valueType="num">
                                      <p:cBhvr additive="base">
                                        <p:cTn id="109" dur="500"/>
                                        <p:tgtEl>
                                          <p:spTgt spid="74"/>
                                        </p:tgtEl>
                                        <p:attrNameLst>
                                          <p:attrName>ppt_y</p:attrName>
                                        </p:attrNameLst>
                                      </p:cBhvr>
                                      <p:tavLst>
                                        <p:tav tm="0">
                                          <p:val>
                                            <p:strVal val="#ppt_y+#ppt_h*1.125000"/>
                                          </p:val>
                                        </p:tav>
                                        <p:tav tm="100000">
                                          <p:val>
                                            <p:strVal val="#ppt_y"/>
                                          </p:val>
                                        </p:tav>
                                      </p:tavLst>
                                    </p:anim>
                                    <p:animEffect transition="in" filter="wipe(up)">
                                      <p:cBhvr>
                                        <p:cTn id="110" dur="500"/>
                                        <p:tgtEl>
                                          <p:spTgt spid="74"/>
                                        </p:tgtEl>
                                      </p:cBhvr>
                                    </p:animEffect>
                                  </p:childTnLst>
                                </p:cTn>
                              </p:par>
                              <p:par>
                                <p:cTn id="111" presetID="12" presetClass="entr" presetSubtype="4"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 calcmode="lin" valueType="num">
                                      <p:cBhvr additive="base">
                                        <p:cTn id="113" dur="500"/>
                                        <p:tgtEl>
                                          <p:spTgt spid="31"/>
                                        </p:tgtEl>
                                        <p:attrNameLst>
                                          <p:attrName>ppt_y</p:attrName>
                                        </p:attrNameLst>
                                      </p:cBhvr>
                                      <p:tavLst>
                                        <p:tav tm="0">
                                          <p:val>
                                            <p:strVal val="#ppt_y+#ppt_h*1.125000"/>
                                          </p:val>
                                        </p:tav>
                                        <p:tav tm="100000">
                                          <p:val>
                                            <p:strVal val="#ppt_y"/>
                                          </p:val>
                                        </p:tav>
                                      </p:tavLst>
                                    </p:anim>
                                    <p:animEffect transition="in" filter="wipe(up)">
                                      <p:cBhvr>
                                        <p:cTn id="114" dur="500"/>
                                        <p:tgtEl>
                                          <p:spTgt spid="31"/>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4" presetClass="entr" presetSubtype="10" fill="hold" grpId="0" nodeType="click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randombar(horizontal)">
                                      <p:cBhvr>
                                        <p:cTn id="119" dur="500"/>
                                        <p:tgtEl>
                                          <p:spTgt spid="63"/>
                                        </p:tgtEl>
                                      </p:cBhvr>
                                    </p:animEffect>
                                  </p:childTnLst>
                                </p:cTn>
                              </p:par>
                              <p:par>
                                <p:cTn id="120" presetID="14" presetClass="entr" presetSubtype="10" fill="hold" nodeType="withEffect">
                                  <p:stCondLst>
                                    <p:cond delay="0"/>
                                  </p:stCondLst>
                                  <p:childTnLst>
                                    <p:set>
                                      <p:cBhvr>
                                        <p:cTn id="121" dur="1" fill="hold">
                                          <p:stCondLst>
                                            <p:cond delay="0"/>
                                          </p:stCondLst>
                                        </p:cTn>
                                        <p:tgtEl>
                                          <p:spTgt spid="20509"/>
                                        </p:tgtEl>
                                        <p:attrNameLst>
                                          <p:attrName>style.visibility</p:attrName>
                                        </p:attrNameLst>
                                      </p:cBhvr>
                                      <p:to>
                                        <p:strVal val="visible"/>
                                      </p:to>
                                    </p:set>
                                    <p:animEffect transition="in" filter="randombar(horizontal)">
                                      <p:cBhvr>
                                        <p:cTn id="122" dur="500"/>
                                        <p:tgtEl>
                                          <p:spTgt spid="20509"/>
                                        </p:tgtEl>
                                      </p:cBhvr>
                                    </p:animEffect>
                                  </p:childTnLst>
                                </p:cTn>
                              </p:par>
                              <p:par>
                                <p:cTn id="123" presetID="14" presetClass="entr" presetSubtype="10" fill="hold" nodeType="withEffect">
                                  <p:stCondLst>
                                    <p:cond delay="0"/>
                                  </p:stCondLst>
                                  <p:childTnLst>
                                    <p:set>
                                      <p:cBhvr>
                                        <p:cTn id="124" dur="1" fill="hold">
                                          <p:stCondLst>
                                            <p:cond delay="0"/>
                                          </p:stCondLst>
                                        </p:cTn>
                                        <p:tgtEl>
                                          <p:spTgt spid="20511"/>
                                        </p:tgtEl>
                                        <p:attrNameLst>
                                          <p:attrName>style.visibility</p:attrName>
                                        </p:attrNameLst>
                                      </p:cBhvr>
                                      <p:to>
                                        <p:strVal val="visible"/>
                                      </p:to>
                                    </p:set>
                                    <p:animEffect transition="in" filter="randombar(horizontal)">
                                      <p:cBhvr>
                                        <p:cTn id="125" dur="500"/>
                                        <p:tgtEl>
                                          <p:spTgt spid="20511"/>
                                        </p:tgtEl>
                                      </p:cBhvr>
                                    </p:animEffect>
                                  </p:childTnLst>
                                </p:cTn>
                              </p:par>
                              <p:par>
                                <p:cTn id="126" presetID="14" presetClass="entr" presetSubtype="10" fill="hold" nodeType="withEffect">
                                  <p:stCondLst>
                                    <p:cond delay="0"/>
                                  </p:stCondLst>
                                  <p:childTnLst>
                                    <p:set>
                                      <p:cBhvr>
                                        <p:cTn id="127" dur="1" fill="hold">
                                          <p:stCondLst>
                                            <p:cond delay="0"/>
                                          </p:stCondLst>
                                        </p:cTn>
                                        <p:tgtEl>
                                          <p:spTgt spid="33"/>
                                        </p:tgtEl>
                                        <p:attrNameLst>
                                          <p:attrName>style.visibility</p:attrName>
                                        </p:attrNameLst>
                                      </p:cBhvr>
                                      <p:to>
                                        <p:strVal val="visible"/>
                                      </p:to>
                                    </p:set>
                                    <p:animEffect transition="in" filter="randombar(horizontal)">
                                      <p:cBhvr>
                                        <p:cTn id="128" dur="500"/>
                                        <p:tgtEl>
                                          <p:spTgt spid="33"/>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59"/>
                                        </p:tgtEl>
                                        <p:attrNameLst>
                                          <p:attrName>style.visibility</p:attrName>
                                        </p:attrNameLst>
                                      </p:cBhvr>
                                      <p:to>
                                        <p:strVal val="visible"/>
                                      </p:to>
                                    </p:set>
                                    <p:animEffect transition="in" filter="randombar(horizontal)">
                                      <p:cBhvr>
                                        <p:cTn id="131" dur="500"/>
                                        <p:tgtEl>
                                          <p:spTgt spid="59"/>
                                        </p:tgtEl>
                                      </p:cBhvr>
                                    </p:animEffect>
                                  </p:childTnLst>
                                </p:cTn>
                              </p:par>
                              <p:par>
                                <p:cTn id="132" presetID="14" presetClass="entr" presetSubtype="10" fill="hold" grpId="0" nodeType="withEffect">
                                  <p:stCondLst>
                                    <p:cond delay="0"/>
                                  </p:stCondLst>
                                  <p:childTnLst>
                                    <p:set>
                                      <p:cBhvr>
                                        <p:cTn id="133" dur="1" fill="hold">
                                          <p:stCondLst>
                                            <p:cond delay="0"/>
                                          </p:stCondLst>
                                        </p:cTn>
                                        <p:tgtEl>
                                          <p:spTgt spid="60"/>
                                        </p:tgtEl>
                                        <p:attrNameLst>
                                          <p:attrName>style.visibility</p:attrName>
                                        </p:attrNameLst>
                                      </p:cBhvr>
                                      <p:to>
                                        <p:strVal val="visible"/>
                                      </p:to>
                                    </p:set>
                                    <p:animEffect transition="in" filter="randombar(horizontal)">
                                      <p:cBhvr>
                                        <p:cTn id="13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59" grpId="0" animBg="1"/>
      <p:bldP spid="60" grpId="0"/>
      <p:bldP spid="39" grpId="0" animBg="1"/>
      <p:bldP spid="40" grpId="0" animBg="1"/>
      <p:bldP spid="41" grpId="0" animBg="1"/>
      <p:bldP spid="42" grpId="0"/>
      <p:bldP spid="44" grpId="0" animBg="1"/>
      <p:bldP spid="45" grpId="0" animBg="1"/>
      <p:bldP spid="46" grpId="0" animBg="1"/>
      <p:bldP spid="47"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457200" y="76200"/>
            <a:ext cx="8229600" cy="1143000"/>
          </a:xfrm>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charset="0"/>
              </a:rPr>
              <a:t>How to Construct Deep Networks?</a:t>
            </a:r>
          </a:p>
        </p:txBody>
      </p:sp>
      <p:pic>
        <p:nvPicPr>
          <p:cNvPr id="235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4419600" cy="52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590800"/>
            <a:ext cx="19304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010400" y="5562600"/>
            <a:ext cx="1223186" cy="369332"/>
          </a:xfrm>
          <a:prstGeom prst="rect">
            <a:avLst/>
          </a:prstGeom>
          <a:noFill/>
        </p:spPr>
        <p:txBody>
          <a:bodyPr wrap="none" rtlCol="0">
            <a:spAutoFit/>
          </a:bodyPr>
          <a:lstStyle/>
          <a:p>
            <a:r>
              <a:rPr lang="en-US" b="1" dirty="0" smtClean="0"/>
              <a:t>G. Hinton</a:t>
            </a:r>
            <a:endParaRPr lang="en-US" b="1" dirty="0"/>
          </a:p>
        </p:txBody>
      </p:sp>
      <p:pic>
        <p:nvPicPr>
          <p:cNvPr id="6" name="Picture 5"/>
          <p:cNvPicPr>
            <a:picLocks noChangeAspect="1"/>
          </p:cNvPicPr>
          <p:nvPr/>
        </p:nvPicPr>
        <p:blipFill>
          <a:blip r:embed="rId4"/>
          <a:stretch>
            <a:fillRect/>
          </a:stretch>
        </p:blipFill>
        <p:spPr>
          <a:xfrm>
            <a:off x="7010400" y="990600"/>
            <a:ext cx="1447800" cy="1447800"/>
          </a:xfrm>
          <a:prstGeom prst="rect">
            <a:avLst/>
          </a:prstGeom>
        </p:spPr>
      </p:pic>
      <p:sp>
        <p:nvSpPr>
          <p:cNvPr id="7" name="TextBox 6"/>
          <p:cNvSpPr txBox="1"/>
          <p:nvPr/>
        </p:nvSpPr>
        <p:spPr>
          <a:xfrm>
            <a:off x="7315200" y="6172200"/>
            <a:ext cx="698178" cy="369332"/>
          </a:xfrm>
          <a:prstGeom prst="rect">
            <a:avLst/>
          </a:prstGeom>
          <a:noFill/>
        </p:spPr>
        <p:txBody>
          <a:bodyPr wrap="none" rtlCol="0">
            <a:spAutoFit/>
          </a:bodyPr>
          <a:lstStyle/>
          <a:p>
            <a:r>
              <a:rPr lang="en-US" b="1" dirty="0" smtClean="0"/>
              <a:t>2006</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a:extLst/>
        </p:spPr>
        <p:txBody>
          <a:bodyPr/>
          <a:lstStyle/>
          <a:p>
            <a:pP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Why Deep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earning? – A Face Recognition Analogy</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45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489200"/>
            <a:ext cx="145256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366963" y="5638800"/>
            <a:ext cx="1447800" cy="1143000"/>
          </a:xfrm>
          <a:prstGeom prst="rect">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Image pixels</a:t>
            </a:r>
          </a:p>
        </p:txBody>
      </p:sp>
      <p:sp>
        <p:nvSpPr>
          <p:cNvPr id="7" name="Rectangle 6"/>
          <p:cNvSpPr/>
          <p:nvPr/>
        </p:nvSpPr>
        <p:spPr>
          <a:xfrm>
            <a:off x="2366963" y="4343400"/>
            <a:ext cx="1447800" cy="1143000"/>
          </a:xfrm>
          <a:prstGeom prst="rect">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Lines, circles, squares</a:t>
            </a:r>
          </a:p>
        </p:txBody>
      </p:sp>
      <p:sp>
        <p:nvSpPr>
          <p:cNvPr id="8" name="Rectangle 7"/>
          <p:cNvSpPr/>
          <p:nvPr/>
        </p:nvSpPr>
        <p:spPr>
          <a:xfrm>
            <a:off x="2366963" y="1219200"/>
            <a:ext cx="1447800" cy="1143000"/>
          </a:xfrm>
          <a:prstGeom prst="rect">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Face or not ?</a:t>
            </a:r>
          </a:p>
        </p:txBody>
      </p:sp>
      <p:sp>
        <p:nvSpPr>
          <p:cNvPr id="24588" name="TextBox 8"/>
          <p:cNvSpPr txBox="1">
            <a:spLocks noChangeArrowheads="1"/>
          </p:cNvSpPr>
          <p:nvPr/>
        </p:nvSpPr>
        <p:spPr bwMode="auto">
          <a:xfrm>
            <a:off x="2711450" y="3810000"/>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t>
            </a:r>
          </a:p>
        </p:txBody>
      </p:sp>
      <p:cxnSp>
        <p:nvCxnSpPr>
          <p:cNvPr id="11" name="Straight Arrow Connector 10"/>
          <p:cNvCxnSpPr/>
          <p:nvPr/>
        </p:nvCxnSpPr>
        <p:spPr>
          <a:xfrm flipV="1">
            <a:off x="3090863" y="5486400"/>
            <a:ext cx="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3052763" y="4191000"/>
            <a:ext cx="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3052763" y="3810000"/>
            <a:ext cx="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3048000" y="2362200"/>
            <a:ext cx="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4593"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2100" y="19050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15000" y="5449888"/>
            <a:ext cx="2947988" cy="646112"/>
          </a:xfrm>
          <a:prstGeom prst="rect">
            <a:avLst/>
          </a:prstGeom>
          <a:noFill/>
        </p:spPr>
        <p:txBody>
          <a:bodyPr wrap="none">
            <a:spAutoFit/>
          </a:bodyPr>
          <a:lstStyle/>
          <a:p>
            <a:pPr>
              <a:defRPr/>
            </a:pPr>
            <a:r>
              <a:rPr lang="en-US" sz="3600" b="1" dirty="0">
                <a:latin typeface="+mn-lt"/>
              </a:rPr>
              <a:t>Brain Learning</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3862</TotalTime>
  <Words>1579</Words>
  <Application>Microsoft Macintosh PowerPoint</Application>
  <PresentationFormat>On-screen Show (4:3)</PresentationFormat>
  <Paragraphs>431</Paragraphs>
  <Slides>37</Slides>
  <Notes>5</Notes>
  <HiddenSlides>0</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37</vt:i4>
      </vt:variant>
    </vt:vector>
  </HeadingPairs>
  <TitlesOfParts>
    <vt:vector size="41" baseType="lpstr">
      <vt:lpstr>Office Theme</vt:lpstr>
      <vt:lpstr>Bitmap Image</vt:lpstr>
      <vt:lpstr>Microsoft Equation</vt:lpstr>
      <vt:lpstr>Microsoft ClipArt Gallery</vt:lpstr>
      <vt:lpstr>Deep Learning and its Application to Protein Structure Prediction</vt:lpstr>
      <vt:lpstr>Deep Learning Buzz</vt:lpstr>
      <vt:lpstr>Machine Learning</vt:lpstr>
      <vt:lpstr>Unsupervised Learning</vt:lpstr>
      <vt:lpstr>Supervised Learning</vt:lpstr>
      <vt:lpstr>Neural Network</vt:lpstr>
      <vt:lpstr>PowerPoint Presentation</vt:lpstr>
      <vt:lpstr>How to Construct Deep Networks?</vt:lpstr>
      <vt:lpstr>Why Deep Learning? – A Face Recognition Analogy</vt:lpstr>
      <vt:lpstr>PowerPoint Presentation</vt:lpstr>
      <vt:lpstr>Training a Deep Network</vt:lpstr>
      <vt:lpstr>Unsupervised Restricted Boltzmann Machine (RBM)</vt:lpstr>
      <vt:lpstr>Training a RBM – ML approach</vt:lpstr>
      <vt:lpstr>Training a RBM - Contrastive Divergence based on Gibbs Sampling</vt:lpstr>
      <vt:lpstr>Calculation of Derivative is Easy!</vt:lpstr>
      <vt:lpstr>Training a RBM via Contrastive Divergence</vt:lpstr>
      <vt:lpstr>Training a RBM via Contrastive Divergence</vt:lpstr>
      <vt:lpstr>Training a RBM via Contrastive Divergence</vt:lpstr>
      <vt:lpstr>Training a Deep Network</vt:lpstr>
      <vt:lpstr>GPU Implementation</vt:lpstr>
      <vt:lpstr>Demo – Handwriting Recognition</vt:lpstr>
      <vt:lpstr>Sequence, Structure and Function</vt:lpstr>
      <vt:lpstr>PowerPoint Presentation</vt:lpstr>
      <vt:lpstr>Residue-Residue Contact Prediction</vt:lpstr>
      <vt:lpstr>Visualization of Contact Map</vt:lpstr>
      <vt:lpstr>Contact-Based Structure Prediction </vt:lpstr>
      <vt:lpstr>A Binary Classification Problem</vt:lpstr>
      <vt:lpstr>Input Features</vt:lpstr>
      <vt:lpstr>Deep Learning  Network Architecture </vt:lpstr>
      <vt:lpstr>Training a Deep Network</vt:lpstr>
      <vt:lpstr>Boosted Ensembles for Contact Prediction</vt:lpstr>
      <vt:lpstr>Results on Test Data Set (196 Proteins)</vt:lpstr>
      <vt:lpstr>Blind Test on CASP10 Targets</vt:lpstr>
      <vt:lpstr>Movie: Contact-Guided Fragment Assembly of Target T0716  </vt:lpstr>
      <vt:lpstr>PowerPoint Presentation</vt:lpstr>
      <vt:lpstr>Summary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and Solutions to Protein Structure Prediction in the Post Genomic Era</dc:title>
  <dc:creator>Jack Cheng</dc:creator>
  <cp:lastModifiedBy>Jianlin Cheng</cp:lastModifiedBy>
  <cp:revision>1355</cp:revision>
  <dcterms:created xsi:type="dcterms:W3CDTF">2010-09-27T15:02:39Z</dcterms:created>
  <dcterms:modified xsi:type="dcterms:W3CDTF">2014-09-25T20:18:47Z</dcterms:modified>
</cp:coreProperties>
</file>