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xlsx" ContentType="application/vnd.openxmlformats-officedocument.spreadsheetml.sheet"/>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embeddings/oleObject3.bin" ContentType="application/vnd.openxmlformats-officedocument.oleObject"/>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9" r:id="rId2"/>
    <p:sldId id="395" r:id="rId3"/>
    <p:sldId id="257" r:id="rId4"/>
    <p:sldId id="462" r:id="rId5"/>
    <p:sldId id="422" r:id="rId6"/>
    <p:sldId id="399" r:id="rId7"/>
    <p:sldId id="378" r:id="rId8"/>
    <p:sldId id="388" r:id="rId9"/>
    <p:sldId id="380" r:id="rId10"/>
    <p:sldId id="489" r:id="rId11"/>
    <p:sldId id="465" r:id="rId12"/>
    <p:sldId id="468" r:id="rId13"/>
    <p:sldId id="470" r:id="rId14"/>
    <p:sldId id="471" r:id="rId15"/>
    <p:sldId id="472" r:id="rId16"/>
    <p:sldId id="473" r:id="rId17"/>
    <p:sldId id="475" r:id="rId18"/>
    <p:sldId id="476" r:id="rId19"/>
    <p:sldId id="477" r:id="rId20"/>
    <p:sldId id="478" r:id="rId21"/>
    <p:sldId id="480" r:id="rId22"/>
    <p:sldId id="481" r:id="rId23"/>
    <p:sldId id="482" r:id="rId24"/>
    <p:sldId id="483" r:id="rId25"/>
    <p:sldId id="484" r:id="rId26"/>
    <p:sldId id="485" r:id="rId27"/>
    <p:sldId id="486" r:id="rId28"/>
    <p:sldId id="490" r:id="rId29"/>
    <p:sldId id="488" r:id="rId30"/>
    <p:sldId id="3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632" autoAdjust="0"/>
  </p:normalViewPr>
  <p:slideViewPr>
    <p:cSldViewPr>
      <p:cViewPr>
        <p:scale>
          <a:sx n="81" d="100"/>
          <a:sy n="81" d="100"/>
        </p:scale>
        <p:origin x="-1184" y="-2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a:t>Signal</a:t>
            </a:r>
            <a:r>
              <a:rPr lang="en-US" sz="1400" b="1" baseline="0"/>
              <a:t> to noise ratio of datasets</a:t>
            </a:r>
            <a:endParaRPr lang="en-US" sz="1400" b="1"/>
          </a:p>
        </c:rich>
      </c:tx>
      <c:layout>
        <c:manualLayout>
          <c:xMode val="edge"/>
          <c:yMode val="edge"/>
          <c:x val="0.373551785408267"/>
          <c:y val="0.0251633804630007"/>
        </c:manualLayout>
      </c:layout>
      <c:overlay val="0"/>
      <c:spPr>
        <a:noFill/>
        <a:ln>
          <a:noFill/>
        </a:ln>
        <a:effectLst/>
      </c:spPr>
    </c:title>
    <c:autoTitleDeleted val="0"/>
    <c:plotArea>
      <c:layout>
        <c:manualLayout>
          <c:layoutTarget val="inner"/>
          <c:xMode val="edge"/>
          <c:yMode val="edge"/>
          <c:x val="0.0617324869275062"/>
          <c:y val="0.109065635088297"/>
          <c:w val="0.894729902948178"/>
          <c:h val="0.76312436555186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Sheet1!$A$2:$A$21</c:f>
              <c:numCache>
                <c:formatCode>General</c:formatCode>
                <c:ptCount val="20"/>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numCache>
            </c:numRef>
          </c:cat>
          <c:val>
            <c:numRef>
              <c:f>Sheet1!$B$2:$B$21</c:f>
              <c:numCache>
                <c:formatCode>General</c:formatCode>
                <c:ptCount val="20"/>
                <c:pt idx="0">
                  <c:v>107.52862</c:v>
                </c:pt>
                <c:pt idx="1">
                  <c:v>152.0909</c:v>
                </c:pt>
                <c:pt idx="2">
                  <c:v>183.77777</c:v>
                </c:pt>
                <c:pt idx="3">
                  <c:v>212.10194</c:v>
                </c:pt>
                <c:pt idx="4">
                  <c:v>239.79945</c:v>
                </c:pt>
                <c:pt idx="5">
                  <c:v>266.13161</c:v>
                </c:pt>
                <c:pt idx="6">
                  <c:v>287.9166799999986</c:v>
                </c:pt>
                <c:pt idx="7">
                  <c:v>306.26539</c:v>
                </c:pt>
                <c:pt idx="8">
                  <c:v>331.63538</c:v>
                </c:pt>
                <c:pt idx="9">
                  <c:v>339.5354399999989</c:v>
                </c:pt>
                <c:pt idx="10">
                  <c:v>359.8315499999989</c:v>
                </c:pt>
                <c:pt idx="11">
                  <c:v>384.31333</c:v>
                </c:pt>
                <c:pt idx="12">
                  <c:v>394.33486</c:v>
                </c:pt>
                <c:pt idx="13">
                  <c:v>404.82436</c:v>
                </c:pt>
                <c:pt idx="14">
                  <c:v>417.64744</c:v>
                </c:pt>
                <c:pt idx="15">
                  <c:v>446.2447</c:v>
                </c:pt>
                <c:pt idx="16">
                  <c:v>442.5824999999999</c:v>
                </c:pt>
                <c:pt idx="17">
                  <c:v>461.05263</c:v>
                </c:pt>
                <c:pt idx="18">
                  <c:v>470.97122</c:v>
                </c:pt>
                <c:pt idx="19">
                  <c:v>480.1301099999989</c:v>
                </c:pt>
              </c:numCache>
            </c:numRef>
          </c:val>
          <c:smooth val="0"/>
          <c:extLst xmlns:c16r2="http://schemas.microsoft.com/office/drawing/2015/06/chart">
            <c:ext xmlns:c16="http://schemas.microsoft.com/office/drawing/2014/chart" uri="{C3380CC4-5D6E-409C-BE32-E72D297353CC}">
              <c16:uniqueId val="{00000000-16F1-4AE2-8646-6B1CE4B4AD1A}"/>
            </c:ext>
          </c:extLst>
        </c:ser>
        <c:dLbls>
          <c:showLegendKey val="0"/>
          <c:showVal val="0"/>
          <c:showCatName val="0"/>
          <c:showSerName val="0"/>
          <c:showPercent val="0"/>
          <c:showBubbleSize val="0"/>
        </c:dLbls>
        <c:marker val="1"/>
        <c:smooth val="0"/>
        <c:axId val="2133466632"/>
        <c:axId val="2133391432"/>
      </c:lineChart>
      <c:catAx>
        <c:axId val="2133466632"/>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Scaling</a:t>
                </a:r>
                <a:r>
                  <a:rPr lang="en-US" sz="1400" b="1" baseline="0"/>
                  <a:t> factor </a:t>
                </a:r>
                <a:r>
                  <a:rPr lang="en-US" sz="1400" b="1" i="0" u="none" strike="noStrike" baseline="0">
                    <a:effectLst/>
                  </a:rPr>
                  <a:t>𝛽</a:t>
                </a:r>
                <a:endParaRPr lang="en-US" sz="1400" b="1"/>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3391432"/>
        <c:crosses val="autoZero"/>
        <c:auto val="1"/>
        <c:lblAlgn val="ctr"/>
        <c:lblOffset val="100"/>
        <c:noMultiLvlLbl val="0"/>
      </c:catAx>
      <c:valAx>
        <c:axId val="2133391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346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mn-lt"/>
                <a:ea typeface="+mn-ea"/>
                <a:cs typeface="+mn-cs"/>
              </a:defRPr>
            </a:pPr>
            <a:r>
              <a:rPr lang="en-US" sz="1400" b="1" dirty="0">
                <a:solidFill>
                  <a:schemeClr val="tx1"/>
                </a:solidFill>
              </a:rPr>
              <a:t>Correlation of reconstructed distances </a:t>
            </a:r>
            <a:r>
              <a:rPr lang="en-US" sz="1400" b="1" i="0" u="none" strike="noStrike" baseline="0" dirty="0" smtClean="0">
                <a:solidFill>
                  <a:schemeClr val="tx1"/>
                </a:solidFill>
                <a:effectLst/>
              </a:rPr>
              <a:t>and converted </a:t>
            </a:r>
            <a:r>
              <a:rPr lang="en-US" sz="1400" b="1" i="0" u="none" strike="noStrike" baseline="0" dirty="0">
                <a:solidFill>
                  <a:schemeClr val="tx1"/>
                </a:solidFill>
                <a:effectLst/>
              </a:rPr>
              <a:t>distances, </a:t>
            </a:r>
            <a:r>
              <a:rPr lang="en-US" sz="1400" b="1" i="0" u="none" strike="noStrike" baseline="0" dirty="0">
                <a:solidFill>
                  <a:srgbClr val="FF0000"/>
                </a:solidFill>
                <a:effectLst/>
              </a:rPr>
              <a:t>peaked at </a:t>
            </a:r>
            <a:r>
              <a:rPr lang="el-GR" sz="1400" b="1" i="0" baseline="0" dirty="0">
                <a:solidFill>
                  <a:srgbClr val="FF0000"/>
                </a:solidFill>
                <a:effectLst/>
              </a:rPr>
              <a:t>α</a:t>
            </a:r>
            <a:r>
              <a:rPr lang="en-US" sz="1400" b="1" i="0" baseline="0" dirty="0">
                <a:solidFill>
                  <a:srgbClr val="FF0000"/>
                </a:solidFill>
                <a:effectLst/>
              </a:rPr>
              <a:t>=1.1</a:t>
            </a:r>
            <a:endParaRPr lang="en-US" sz="1400" b="1" dirty="0">
              <a:solidFill>
                <a:srgbClr val="FF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spc="0" baseline="0">
                <a:solidFill>
                  <a:prstClr val="black"/>
                </a:solidFill>
                <a:latin typeface="+mn-lt"/>
                <a:ea typeface="+mn-ea"/>
                <a:cs typeface="+mn-cs"/>
              </a:defRPr>
            </a:pPr>
            <a:endParaRPr lang="en-US" sz="1400" b="1" dirty="0">
              <a:solidFill>
                <a:schemeClr val="tx1"/>
              </a:solidFill>
            </a:endParaRPr>
          </a:p>
        </c:rich>
      </c:tx>
      <c:layout>
        <c:manualLayout>
          <c:xMode val="edge"/>
          <c:yMode val="edge"/>
          <c:x val="0.124691984840378"/>
          <c:y val="0.0146932549661659"/>
        </c:manualLayout>
      </c:layout>
      <c:overlay val="0"/>
      <c:spPr>
        <a:noFill/>
        <a:ln>
          <a:noFill/>
        </a:ln>
        <a:effectLst/>
      </c:spPr>
    </c:title>
    <c:autoTitleDeleted val="0"/>
    <c:plotArea>
      <c:layout>
        <c:manualLayout>
          <c:layoutTarget val="inner"/>
          <c:xMode val="edge"/>
          <c:yMode val="edge"/>
          <c:x val="0.152720261038885"/>
          <c:y val="0.175074360499703"/>
          <c:w val="0.767762987006831"/>
          <c:h val="0.649391297830781"/>
        </c:manualLayout>
      </c:layout>
      <c:lineChart>
        <c:grouping val="standard"/>
        <c:varyColors val="0"/>
        <c:ser>
          <c:idx val="0"/>
          <c:order val="0"/>
          <c:tx>
            <c:strRef>
              <c:f>Sheet1!$B$1</c:f>
              <c:strCache>
                <c:ptCount val="1"/>
                <c:pt idx="0">
                  <c:v>1MB</c:v>
                </c:pt>
              </c:strCache>
            </c:strRef>
          </c:tx>
          <c:spPr>
            <a:ln w="28540" cap="rnd">
              <a:solidFill>
                <a:schemeClr val="accent1"/>
              </a:solidFill>
              <a:round/>
            </a:ln>
            <a:effectLst/>
          </c:spPr>
          <c:marker>
            <c:symbol val="none"/>
          </c:marker>
          <c:cat>
            <c:numRef>
              <c:f>Sheet1!$A$2:$A$40</c:f>
              <c:numCache>
                <c:formatCode>General</c:formatCode>
                <c:ptCount val="39"/>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numCache>
            </c:numRef>
          </c:cat>
          <c:val>
            <c:numRef>
              <c:f>Sheet1!$B$2:$B$40</c:f>
              <c:numCache>
                <c:formatCode>General</c:formatCode>
                <c:ptCount val="39"/>
                <c:pt idx="0">
                  <c:v>0.102</c:v>
                </c:pt>
                <c:pt idx="1">
                  <c:v>0.0706</c:v>
                </c:pt>
                <c:pt idx="2">
                  <c:v>0.602</c:v>
                </c:pt>
                <c:pt idx="3">
                  <c:v>0.716</c:v>
                </c:pt>
                <c:pt idx="4">
                  <c:v>0.79</c:v>
                </c:pt>
                <c:pt idx="5">
                  <c:v>0.84</c:v>
                </c:pt>
                <c:pt idx="6">
                  <c:v>0.852</c:v>
                </c:pt>
                <c:pt idx="7">
                  <c:v>0.867</c:v>
                </c:pt>
                <c:pt idx="8">
                  <c:v>0.872</c:v>
                </c:pt>
                <c:pt idx="9">
                  <c:v>0.878</c:v>
                </c:pt>
                <c:pt idx="10">
                  <c:v>0.879</c:v>
                </c:pt>
                <c:pt idx="11">
                  <c:v>0.876</c:v>
                </c:pt>
                <c:pt idx="12">
                  <c:v>0.878</c:v>
                </c:pt>
                <c:pt idx="13">
                  <c:v>0.875</c:v>
                </c:pt>
                <c:pt idx="14">
                  <c:v>0.873</c:v>
                </c:pt>
                <c:pt idx="15">
                  <c:v>0.873</c:v>
                </c:pt>
                <c:pt idx="16">
                  <c:v>0.871</c:v>
                </c:pt>
                <c:pt idx="17">
                  <c:v>0.87</c:v>
                </c:pt>
                <c:pt idx="18">
                  <c:v>0.868</c:v>
                </c:pt>
                <c:pt idx="19">
                  <c:v>0.866</c:v>
                </c:pt>
                <c:pt idx="20">
                  <c:v>0.864</c:v>
                </c:pt>
                <c:pt idx="21">
                  <c:v>0.862</c:v>
                </c:pt>
                <c:pt idx="22">
                  <c:v>0.861</c:v>
                </c:pt>
                <c:pt idx="23">
                  <c:v>0.859</c:v>
                </c:pt>
                <c:pt idx="24">
                  <c:v>0.856</c:v>
                </c:pt>
                <c:pt idx="25">
                  <c:v>0.854</c:v>
                </c:pt>
                <c:pt idx="26">
                  <c:v>0.852</c:v>
                </c:pt>
                <c:pt idx="27">
                  <c:v>0.849</c:v>
                </c:pt>
                <c:pt idx="28">
                  <c:v>0.847</c:v>
                </c:pt>
                <c:pt idx="29">
                  <c:v>0.844</c:v>
                </c:pt>
                <c:pt idx="30">
                  <c:v>0.841</c:v>
                </c:pt>
                <c:pt idx="31">
                  <c:v>0.841</c:v>
                </c:pt>
                <c:pt idx="32">
                  <c:v>0.837</c:v>
                </c:pt>
                <c:pt idx="33">
                  <c:v>0.833</c:v>
                </c:pt>
                <c:pt idx="34">
                  <c:v>0.83</c:v>
                </c:pt>
                <c:pt idx="35">
                  <c:v>0.826</c:v>
                </c:pt>
                <c:pt idx="36">
                  <c:v>0.823</c:v>
                </c:pt>
                <c:pt idx="37">
                  <c:v>0.818</c:v>
                </c:pt>
                <c:pt idx="38">
                  <c:v>0.815</c:v>
                </c:pt>
              </c:numCache>
            </c:numRef>
          </c:val>
          <c:smooth val="0"/>
          <c:extLst xmlns:c16r2="http://schemas.microsoft.com/office/drawing/2015/06/chart">
            <c:ext xmlns:c16="http://schemas.microsoft.com/office/drawing/2014/chart" uri="{C3380CC4-5D6E-409C-BE32-E72D297353CC}">
              <c16:uniqueId val="{00000000-9550-46ED-BC4E-DE4653933606}"/>
            </c:ext>
          </c:extLst>
        </c:ser>
        <c:dLbls>
          <c:showLegendKey val="0"/>
          <c:showVal val="0"/>
          <c:showCatName val="0"/>
          <c:showSerName val="0"/>
          <c:showPercent val="0"/>
          <c:showBubbleSize val="0"/>
        </c:dLbls>
        <c:marker val="1"/>
        <c:smooth val="0"/>
        <c:axId val="-2125796072"/>
        <c:axId val="-2083478952"/>
      </c:lineChart>
      <c:catAx>
        <c:axId val="-2125796072"/>
        <c:scaling>
          <c:orientation val="minMax"/>
        </c:scaling>
        <c:delete val="0"/>
        <c:axPos val="b"/>
        <c:title>
          <c:tx>
            <c:rich>
              <a:bodyPr/>
              <a:lstStyle/>
              <a:p>
                <a:pPr>
                  <a:defRPr sz="1400" b="1" i="0" u="none" strike="noStrike" baseline="0">
                    <a:solidFill>
                      <a:srgbClr val="333333"/>
                    </a:solidFill>
                    <a:latin typeface="Calibri"/>
                    <a:ea typeface="Calibri"/>
                    <a:cs typeface="Calibri"/>
                  </a:defRPr>
                </a:pPr>
                <a:r>
                  <a:rPr lang="el-GR" sz="1400" b="1" dirty="0"/>
                  <a:t>α</a:t>
                </a:r>
              </a:p>
            </c:rich>
          </c:tx>
          <c:layout>
            <c:manualLayout>
              <c:xMode val="edge"/>
              <c:yMode val="edge"/>
              <c:x val="0.482576073486668"/>
              <c:y val="0.903161238367931"/>
            </c:manualLayout>
          </c:layout>
          <c:overlay val="0"/>
          <c:spPr>
            <a:noFill/>
            <a:ln>
              <a:noFill/>
            </a:ln>
            <a:effectLst/>
          </c:spPr>
        </c:title>
        <c:numFmt formatCode="General" sourceLinked="1"/>
        <c:majorTickMark val="out"/>
        <c:minorTickMark val="none"/>
        <c:tickLblPos val="nextTo"/>
        <c:spPr>
          <a:noFill/>
          <a:ln w="9513"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0000"/>
                </a:solidFill>
                <a:latin typeface="+mn-lt"/>
                <a:ea typeface="+mn-ea"/>
                <a:cs typeface="+mn-cs"/>
              </a:defRPr>
            </a:pPr>
            <a:endParaRPr lang="en-US"/>
          </a:p>
        </c:txPr>
        <c:crossAx val="-2083478952"/>
        <c:crosses val="autoZero"/>
        <c:auto val="1"/>
        <c:lblAlgn val="ctr"/>
        <c:lblOffset val="100"/>
        <c:noMultiLvlLbl val="0"/>
      </c:catAx>
      <c:valAx>
        <c:axId val="-2083478952"/>
        <c:scaling>
          <c:orientation val="minMax"/>
          <c:max val="0.9"/>
          <c:min val="0.6"/>
        </c:scaling>
        <c:delete val="0"/>
        <c:axPos val="l"/>
        <c:majorGridlines>
          <c:spPr>
            <a:ln w="9513" cap="flat" cmpd="sng" algn="ctr">
              <a:solidFill>
                <a:schemeClr val="tx1">
                  <a:lumMod val="15000"/>
                  <a:lumOff val="85000"/>
                </a:schemeClr>
              </a:solidFill>
              <a:round/>
            </a:ln>
            <a:effectLst/>
          </c:spPr>
        </c:majorGridlines>
        <c:title>
          <c:tx>
            <c:rich>
              <a:bodyPr/>
              <a:lstStyle/>
              <a:p>
                <a:pPr>
                  <a:defRPr sz="1400" b="1" i="0" u="none" strike="noStrike" baseline="0">
                    <a:solidFill>
                      <a:srgbClr val="333333"/>
                    </a:solidFill>
                    <a:latin typeface="Calibri"/>
                    <a:ea typeface="Calibri"/>
                    <a:cs typeface="Calibri"/>
                  </a:defRPr>
                </a:pPr>
                <a:r>
                  <a:rPr lang="en-US" sz="1400" b="1"/>
                  <a:t>Correlation</a:t>
                </a:r>
              </a:p>
            </c:rich>
          </c:tx>
          <c:layout>
            <c:manualLayout>
              <c:xMode val="edge"/>
              <c:yMode val="edge"/>
              <c:x val="0.00357746889035741"/>
              <c:y val="0.38183424913612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rgbClr val="000000"/>
                </a:solidFill>
                <a:latin typeface="+mn-lt"/>
                <a:ea typeface="+mn-ea"/>
                <a:cs typeface="+mn-cs"/>
              </a:defRPr>
            </a:pPr>
            <a:endParaRPr lang="en-US"/>
          </a:p>
        </c:txPr>
        <c:crossAx val="-2125796072"/>
        <c:crosses val="autoZero"/>
        <c:crossBetween val="midCat"/>
      </c:valAx>
      <c:spPr>
        <a:noFill/>
        <a:ln w="25369">
          <a:noFill/>
        </a:ln>
      </c:spPr>
    </c:plotArea>
    <c:plotVisOnly val="1"/>
    <c:dispBlanksAs val="gap"/>
    <c:showDLblsOverMax val="0"/>
  </c:chart>
  <c:spPr>
    <a:solidFill>
      <a:schemeClr val="bg1"/>
    </a:solidFill>
    <a:ln w="9513"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1400" b="1" dirty="0"/>
              <a:t>Correlation of reconstructed</a:t>
            </a:r>
            <a:r>
              <a:rPr lang="en-US" sz="1400" b="1" baseline="0" dirty="0"/>
              <a:t> distances </a:t>
            </a:r>
            <a:r>
              <a:rPr lang="en-US" sz="1400" b="1" i="0" u="none" strike="noStrike" baseline="0" dirty="0" smtClean="0">
                <a:effectLst/>
              </a:rPr>
              <a:t>and </a:t>
            </a:r>
            <a:r>
              <a:rPr lang="en-US" sz="1400" b="1" i="0" u="none" strike="noStrike" baseline="0" dirty="0">
                <a:effectLst/>
              </a:rPr>
              <a:t>true distances, </a:t>
            </a:r>
            <a:r>
              <a:rPr lang="en-US" sz="1400" b="1" i="0" u="none" strike="noStrike" baseline="0" dirty="0">
                <a:solidFill>
                  <a:srgbClr val="FF0000"/>
                </a:solidFill>
                <a:effectLst/>
              </a:rPr>
              <a:t>peaked at </a:t>
            </a:r>
            <a:r>
              <a:rPr lang="el-GR" sz="1400" b="1" i="0" u="none" strike="noStrike" baseline="0" dirty="0">
                <a:solidFill>
                  <a:srgbClr val="FF0000"/>
                </a:solidFill>
                <a:effectLst/>
              </a:rPr>
              <a:t>α</a:t>
            </a:r>
            <a:r>
              <a:rPr lang="en-US" sz="1400" b="1" i="0" u="none" strike="noStrike" baseline="0" dirty="0">
                <a:solidFill>
                  <a:srgbClr val="FF0000"/>
                </a:solidFill>
                <a:effectLst/>
              </a:rPr>
              <a:t>=1.3</a:t>
            </a:r>
            <a:r>
              <a:rPr lang="en-US" sz="1400" b="1" baseline="0" dirty="0">
                <a:solidFill>
                  <a:srgbClr val="FF0000"/>
                </a:solidFill>
              </a:rPr>
              <a:t> </a:t>
            </a:r>
            <a:endParaRPr lang="en-US" sz="1400" b="1" dirty="0">
              <a:solidFill>
                <a:srgbClr val="FF0000"/>
              </a:solidFill>
            </a:endParaRPr>
          </a:p>
        </c:rich>
      </c:tx>
      <c:layout>
        <c:manualLayout>
          <c:xMode val="edge"/>
          <c:yMode val="edge"/>
          <c:x val="0.166618846806609"/>
          <c:y val="0.0217942865837422"/>
        </c:manualLayout>
      </c:layout>
      <c:overlay val="0"/>
      <c:spPr>
        <a:noFill/>
        <a:ln>
          <a:noFill/>
        </a:ln>
        <a:effectLst/>
      </c:spPr>
    </c:title>
    <c:autoTitleDeleted val="0"/>
    <c:plotArea>
      <c:layout>
        <c:manualLayout>
          <c:layoutTarget val="inner"/>
          <c:xMode val="edge"/>
          <c:yMode val="edge"/>
          <c:x val="0.0921199081613849"/>
          <c:y val="0.171923955451514"/>
          <c:w val="0.850401071782536"/>
          <c:h val="0.667717386678017"/>
        </c:manualLayout>
      </c:layout>
      <c:lineChart>
        <c:grouping val="standard"/>
        <c:varyColors val="0"/>
        <c:ser>
          <c:idx val="0"/>
          <c:order val="0"/>
          <c:tx>
            <c:strRef>
              <c:f>Sheet1!$B$1</c:f>
              <c:strCache>
                <c:ptCount val="1"/>
                <c:pt idx="0">
                  <c:v>Series 1</c:v>
                </c:pt>
              </c:strCache>
            </c:strRef>
          </c:tx>
          <c:spPr>
            <a:ln w="28575" cap="rnd">
              <a:solidFill>
                <a:schemeClr val="accent1"/>
              </a:solidFill>
              <a:round/>
            </a:ln>
            <a:effectLst/>
          </c:spPr>
          <c:marker>
            <c:symbol val="none"/>
          </c:marker>
          <c:cat>
            <c:numRef>
              <c:f>Sheet1!$A$2:$A$40</c:f>
              <c:numCache>
                <c:formatCode>General</c:formatCode>
                <c:ptCount val="39"/>
                <c:pt idx="0">
                  <c:v>0.1</c:v>
                </c:pt>
                <c:pt idx="1">
                  <c:v>0.2</c:v>
                </c:pt>
                <c:pt idx="2">
                  <c:v>0.3</c:v>
                </c:pt>
                <c:pt idx="3">
                  <c:v>0.4</c:v>
                </c:pt>
                <c:pt idx="4">
                  <c:v>0.5</c:v>
                </c:pt>
                <c:pt idx="5">
                  <c:v>0.6</c:v>
                </c:pt>
                <c:pt idx="6">
                  <c:v>0.7</c:v>
                </c:pt>
                <c:pt idx="7">
                  <c:v>0.8</c:v>
                </c:pt>
                <c:pt idx="8">
                  <c:v>0.9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numCache>
            </c:numRef>
          </c:cat>
          <c:val>
            <c:numRef>
              <c:f>Sheet1!$B$2:$B$40</c:f>
              <c:numCache>
                <c:formatCode>General</c:formatCode>
                <c:ptCount val="39"/>
                <c:pt idx="0">
                  <c:v>0.1243</c:v>
                </c:pt>
                <c:pt idx="1">
                  <c:v>-0.153987087088956</c:v>
                </c:pt>
                <c:pt idx="2">
                  <c:v>0.681461699124376</c:v>
                </c:pt>
                <c:pt idx="3">
                  <c:v>0.792706767942864</c:v>
                </c:pt>
                <c:pt idx="4">
                  <c:v>0.881815826958695</c:v>
                </c:pt>
                <c:pt idx="5">
                  <c:v>0.936980481734523</c:v>
                </c:pt>
                <c:pt idx="6">
                  <c:v>0.961293721014451</c:v>
                </c:pt>
                <c:pt idx="7">
                  <c:v>0.978022155185533</c:v>
                </c:pt>
                <c:pt idx="8">
                  <c:v>0.986990230195504</c:v>
                </c:pt>
                <c:pt idx="9">
                  <c:v>0.991708708700457</c:v>
                </c:pt>
                <c:pt idx="10">
                  <c:v>0.994075779460909</c:v>
                </c:pt>
                <c:pt idx="11">
                  <c:v>0.993991326375513</c:v>
                </c:pt>
                <c:pt idx="12">
                  <c:v>0.995066793878738</c:v>
                </c:pt>
                <c:pt idx="13">
                  <c:v>0.992736361941196</c:v>
                </c:pt>
                <c:pt idx="14">
                  <c:v>0.991868008799642</c:v>
                </c:pt>
                <c:pt idx="15">
                  <c:v>0.990796241984997</c:v>
                </c:pt>
                <c:pt idx="16">
                  <c:v>0.988977187232447</c:v>
                </c:pt>
                <c:pt idx="17">
                  <c:v>0.986946110066668</c:v>
                </c:pt>
                <c:pt idx="18">
                  <c:v>0.98493137839308</c:v>
                </c:pt>
                <c:pt idx="19">
                  <c:v>0.982874916808713</c:v>
                </c:pt>
                <c:pt idx="20">
                  <c:v>0.980771067135422</c:v>
                </c:pt>
                <c:pt idx="21">
                  <c:v>0.978621857425529</c:v>
                </c:pt>
                <c:pt idx="22">
                  <c:v>0.976438888137328</c:v>
                </c:pt>
                <c:pt idx="23">
                  <c:v>0.974140318343837</c:v>
                </c:pt>
                <c:pt idx="24">
                  <c:v>0.971756357937821</c:v>
                </c:pt>
                <c:pt idx="25">
                  <c:v>0.969292114235368</c:v>
                </c:pt>
                <c:pt idx="26">
                  <c:v>0.966691588712758</c:v>
                </c:pt>
                <c:pt idx="27">
                  <c:v>0.963886466241564</c:v>
                </c:pt>
                <c:pt idx="28">
                  <c:v>0.960967120740188</c:v>
                </c:pt>
                <c:pt idx="29">
                  <c:v>0.957787435883012</c:v>
                </c:pt>
                <c:pt idx="30">
                  <c:v>0.954437525446525</c:v>
                </c:pt>
                <c:pt idx="31">
                  <c:v>0.950863853124717</c:v>
                </c:pt>
                <c:pt idx="32">
                  <c:v>0.947077871011016</c:v>
                </c:pt>
                <c:pt idx="33">
                  <c:v>0.943254298096131</c:v>
                </c:pt>
                <c:pt idx="34">
                  <c:v>0.939275340003159</c:v>
                </c:pt>
                <c:pt idx="35">
                  <c:v>0.935129034343968</c:v>
                </c:pt>
                <c:pt idx="36">
                  <c:v>0.930948577320155</c:v>
                </c:pt>
                <c:pt idx="37">
                  <c:v>0.927072874318098</c:v>
                </c:pt>
                <c:pt idx="38">
                  <c:v>0.922731158045215</c:v>
                </c:pt>
              </c:numCache>
            </c:numRef>
          </c:val>
          <c:smooth val="0"/>
          <c:extLst xmlns:c16r2="http://schemas.microsoft.com/office/drawing/2015/06/chart">
            <c:ext xmlns:c16="http://schemas.microsoft.com/office/drawing/2014/chart" uri="{C3380CC4-5D6E-409C-BE32-E72D297353CC}">
              <c16:uniqueId val="{00000000-1CE2-4DD7-B301-63BCD149A12B}"/>
            </c:ext>
          </c:extLst>
        </c:ser>
        <c:dLbls>
          <c:showLegendKey val="0"/>
          <c:showVal val="0"/>
          <c:showCatName val="0"/>
          <c:showSerName val="0"/>
          <c:showPercent val="0"/>
          <c:showBubbleSize val="0"/>
        </c:dLbls>
        <c:marker val="1"/>
        <c:smooth val="0"/>
        <c:axId val="-2085326776"/>
        <c:axId val="2133812072"/>
      </c:lineChart>
      <c:catAx>
        <c:axId val="-2085326776"/>
        <c:scaling>
          <c:orientation val="minMax"/>
        </c:scaling>
        <c:delete val="0"/>
        <c:axPos val="b"/>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65000"/>
                        <a:lumOff val="35000"/>
                      </a:prstClr>
                    </a:solidFill>
                    <a:latin typeface="+mn-lt"/>
                    <a:ea typeface="+mn-ea"/>
                    <a:cs typeface="+mn-cs"/>
                  </a:defRPr>
                </a:pPr>
                <a:r>
                  <a:rPr lang="el-GR" sz="1400" b="1" i="0" baseline="0" dirty="0">
                    <a:effectLst/>
                  </a:rPr>
                  <a:t>α</a:t>
                </a:r>
                <a:endParaRPr lang="en-US" sz="1400" b="1" dirty="0">
                  <a:effectLst/>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33812072"/>
        <c:crosses val="autoZero"/>
        <c:auto val="1"/>
        <c:lblAlgn val="ctr"/>
        <c:lblOffset val="100"/>
        <c:noMultiLvlLbl val="0"/>
      </c:catAx>
      <c:valAx>
        <c:axId val="2133812072"/>
        <c:scaling>
          <c:orientation val="minMax"/>
          <c:max val="1.0"/>
          <c:min val="0.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085326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496848112307"/>
          <c:y val="0.187748742009178"/>
          <c:w val="0.84417554267224"/>
          <c:h val="0.645079066661773"/>
        </c:manualLayout>
      </c:layout>
      <c:lineChart>
        <c:grouping val="standard"/>
        <c:varyColors val="0"/>
        <c:ser>
          <c:idx val="0"/>
          <c:order val="0"/>
          <c:tx>
            <c:strRef>
              <c:f>Sheet1!$B$1</c:f>
              <c:strCache>
                <c:ptCount val="1"/>
                <c:pt idx="0">
                  <c:v>LorDG </c:v>
                </c:pt>
              </c:strCache>
            </c:strRef>
          </c:tx>
          <c:spPr>
            <a:ln w="28575" cap="rnd">
              <a:solidFill>
                <a:srgbClr val="FF0000"/>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Sheet1!$B$2:$B$21</c:f>
              <c:numCache>
                <c:formatCode>General</c:formatCode>
                <c:ptCount val="20"/>
                <c:pt idx="0">
                  <c:v>0.897358781547144</c:v>
                </c:pt>
                <c:pt idx="1">
                  <c:v>0.983150348550492</c:v>
                </c:pt>
                <c:pt idx="2">
                  <c:v>0.985966267705756</c:v>
                </c:pt>
                <c:pt idx="3">
                  <c:v>0.987965192073227</c:v>
                </c:pt>
                <c:pt idx="4">
                  <c:v>0.989539241151591</c:v>
                </c:pt>
                <c:pt idx="5">
                  <c:v>0.99459042688738</c:v>
                </c:pt>
                <c:pt idx="6">
                  <c:v>0.993864418828048</c:v>
                </c:pt>
                <c:pt idx="7">
                  <c:v>0.993487450490834</c:v>
                </c:pt>
                <c:pt idx="8">
                  <c:v>0.993842177189011</c:v>
                </c:pt>
                <c:pt idx="9">
                  <c:v>0.993799362326192</c:v>
                </c:pt>
                <c:pt idx="10">
                  <c:v>0.994913820492896</c:v>
                </c:pt>
                <c:pt idx="11">
                  <c:v>0.995501430168473</c:v>
                </c:pt>
                <c:pt idx="12">
                  <c:v>0.995905734052716</c:v>
                </c:pt>
                <c:pt idx="13">
                  <c:v>0.994693592189563</c:v>
                </c:pt>
                <c:pt idx="14">
                  <c:v>0.995006244145021</c:v>
                </c:pt>
                <c:pt idx="15">
                  <c:v>0.993919000384063</c:v>
                </c:pt>
                <c:pt idx="16">
                  <c:v>0.993443255546802</c:v>
                </c:pt>
                <c:pt idx="17">
                  <c:v>0.9961584028841</c:v>
                </c:pt>
                <c:pt idx="18">
                  <c:v>0.99653882957811</c:v>
                </c:pt>
                <c:pt idx="19">
                  <c:v>0.996757717325163</c:v>
                </c:pt>
              </c:numCache>
            </c:numRef>
          </c:val>
          <c:smooth val="0"/>
          <c:extLst xmlns:c16r2="http://schemas.microsoft.com/office/drawing/2015/06/chart">
            <c:ext xmlns:c16="http://schemas.microsoft.com/office/drawing/2014/chart" uri="{C3380CC4-5D6E-409C-BE32-E72D297353CC}">
              <c16:uniqueId val="{00000000-109F-4B20-9814-7D7A65B4E1D7}"/>
            </c:ext>
          </c:extLst>
        </c:ser>
        <c:ser>
          <c:idx val="2"/>
          <c:order val="1"/>
          <c:tx>
            <c:strRef>
              <c:f>Sheet1!$D$1</c:f>
              <c:strCache>
                <c:ptCount val="1"/>
                <c:pt idx="0">
                  <c:v>NMDS</c:v>
                </c:pt>
              </c:strCache>
            </c:strRef>
          </c:tx>
          <c:spPr>
            <a:ln w="28575" cap="rnd">
              <a:solidFill>
                <a:schemeClr val="accent3"/>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Sheet1!$D$2:$D$21</c:f>
              <c:numCache>
                <c:formatCode>General</c:formatCode>
                <c:ptCount val="20"/>
                <c:pt idx="0">
                  <c:v>0.251832355488673</c:v>
                </c:pt>
                <c:pt idx="1">
                  <c:v>0.56231740440034</c:v>
                </c:pt>
                <c:pt idx="2">
                  <c:v>0.649251716699928</c:v>
                </c:pt>
                <c:pt idx="3">
                  <c:v>0.72877889708338</c:v>
                </c:pt>
                <c:pt idx="4">
                  <c:v>0.707855195374018</c:v>
                </c:pt>
                <c:pt idx="5">
                  <c:v>0.738245669999512</c:v>
                </c:pt>
                <c:pt idx="6">
                  <c:v>0.748739636549605</c:v>
                </c:pt>
                <c:pt idx="7">
                  <c:v>0.75524892477965</c:v>
                </c:pt>
                <c:pt idx="8">
                  <c:v>0.777812906451304</c:v>
                </c:pt>
                <c:pt idx="9">
                  <c:v>0.792435954472599</c:v>
                </c:pt>
                <c:pt idx="10">
                  <c:v>0.794382791480117</c:v>
                </c:pt>
                <c:pt idx="11">
                  <c:v>0.786248189247764</c:v>
                </c:pt>
                <c:pt idx="12">
                  <c:v>0.800195454855969</c:v>
                </c:pt>
                <c:pt idx="13">
                  <c:v>0.813646500010675</c:v>
                </c:pt>
                <c:pt idx="14">
                  <c:v>0.814059642621345</c:v>
                </c:pt>
                <c:pt idx="15">
                  <c:v>0.809417683849419</c:v>
                </c:pt>
                <c:pt idx="16">
                  <c:v>0.821019198454549</c:v>
                </c:pt>
                <c:pt idx="17">
                  <c:v>0.826526868947783</c:v>
                </c:pt>
                <c:pt idx="18">
                  <c:v>0.814266295146489</c:v>
                </c:pt>
                <c:pt idx="19">
                  <c:v>0.823330306152647</c:v>
                </c:pt>
              </c:numCache>
            </c:numRef>
          </c:val>
          <c:smooth val="0"/>
          <c:extLst xmlns:c16r2="http://schemas.microsoft.com/office/drawing/2015/06/chart">
            <c:ext xmlns:c16="http://schemas.microsoft.com/office/drawing/2014/chart" uri="{C3380CC4-5D6E-409C-BE32-E72D297353CC}">
              <c16:uniqueId val="{00000002-109F-4B20-9814-7D7A65B4E1D7}"/>
            </c:ext>
          </c:extLst>
        </c:ser>
        <c:ser>
          <c:idx val="3"/>
          <c:order val="2"/>
          <c:tx>
            <c:strRef>
              <c:f>Sheet1!$E$1</c:f>
              <c:strCache>
                <c:ptCount val="1"/>
                <c:pt idx="0">
                  <c:v>MDS2</c:v>
                </c:pt>
              </c:strCache>
            </c:strRef>
          </c:tx>
          <c:spPr>
            <a:ln w="28575" cap="rnd">
              <a:solidFill>
                <a:schemeClr val="accent4"/>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Sheet1!$E$2:$E$21</c:f>
              <c:numCache>
                <c:formatCode>General</c:formatCode>
                <c:ptCount val="20"/>
                <c:pt idx="0">
                  <c:v>0.44695070585696</c:v>
                </c:pt>
                <c:pt idx="1">
                  <c:v>0.632386389981587</c:v>
                </c:pt>
                <c:pt idx="2">
                  <c:v>0.735427984795945</c:v>
                </c:pt>
                <c:pt idx="3">
                  <c:v>0.803166801767106</c:v>
                </c:pt>
                <c:pt idx="4">
                  <c:v>0.795387751686036</c:v>
                </c:pt>
                <c:pt idx="5">
                  <c:v>0.814413490230845</c:v>
                </c:pt>
                <c:pt idx="6">
                  <c:v>0.813771306633058</c:v>
                </c:pt>
                <c:pt idx="7">
                  <c:v>0.831737276497033</c:v>
                </c:pt>
                <c:pt idx="8">
                  <c:v>0.846845718180536</c:v>
                </c:pt>
                <c:pt idx="9">
                  <c:v>0.850780474665759</c:v>
                </c:pt>
                <c:pt idx="10">
                  <c:v>0.850264509862163</c:v>
                </c:pt>
                <c:pt idx="11">
                  <c:v>0.842883063303454</c:v>
                </c:pt>
                <c:pt idx="12">
                  <c:v>0.852999759168141</c:v>
                </c:pt>
                <c:pt idx="13">
                  <c:v>0.859195166871226</c:v>
                </c:pt>
                <c:pt idx="14">
                  <c:v>0.858212311293899</c:v>
                </c:pt>
                <c:pt idx="15">
                  <c:v>0.854085655704783</c:v>
                </c:pt>
                <c:pt idx="16">
                  <c:v>0.861252410841489</c:v>
                </c:pt>
                <c:pt idx="17">
                  <c:v>0.866187183544299</c:v>
                </c:pt>
                <c:pt idx="18">
                  <c:v>0.857173318804537</c:v>
                </c:pt>
                <c:pt idx="19">
                  <c:v>0.864302141538969</c:v>
                </c:pt>
              </c:numCache>
            </c:numRef>
          </c:val>
          <c:smooth val="0"/>
          <c:extLst xmlns:c16r2="http://schemas.microsoft.com/office/drawing/2015/06/chart">
            <c:ext xmlns:c16="http://schemas.microsoft.com/office/drawing/2014/chart" uri="{C3380CC4-5D6E-409C-BE32-E72D297353CC}">
              <c16:uniqueId val="{00000003-109F-4B20-9814-7D7A65B4E1D7}"/>
            </c:ext>
          </c:extLst>
        </c:ser>
        <c:ser>
          <c:idx val="4"/>
          <c:order val="3"/>
          <c:tx>
            <c:strRef>
              <c:f>Sheet1!$F$1</c:f>
              <c:strCache>
                <c:ptCount val="1"/>
                <c:pt idx="0">
                  <c:v>PM2</c:v>
                </c:pt>
              </c:strCache>
            </c:strRef>
          </c:tx>
          <c:spPr>
            <a:ln w="28575" cap="rnd">
              <a:solidFill>
                <a:schemeClr val="accent5"/>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Sheet1!$F$2:$F$21</c:f>
              <c:numCache>
                <c:formatCode>General</c:formatCode>
                <c:ptCount val="20"/>
                <c:pt idx="0">
                  <c:v>0.416061958238322</c:v>
                </c:pt>
                <c:pt idx="1">
                  <c:v>0.708078254933441</c:v>
                </c:pt>
                <c:pt idx="2">
                  <c:v>0.788276644920065</c:v>
                </c:pt>
                <c:pt idx="3">
                  <c:v>0.836097319819096</c:v>
                </c:pt>
                <c:pt idx="4">
                  <c:v>0.871646229620793</c:v>
                </c:pt>
                <c:pt idx="5">
                  <c:v>0.889037769518812</c:v>
                </c:pt>
                <c:pt idx="6">
                  <c:v>0.870539899333428</c:v>
                </c:pt>
                <c:pt idx="7">
                  <c:v>0.87249091460347</c:v>
                </c:pt>
                <c:pt idx="8">
                  <c:v>0.88495913885171</c:v>
                </c:pt>
                <c:pt idx="9">
                  <c:v>0.864485015589561</c:v>
                </c:pt>
                <c:pt idx="10">
                  <c:v>0.862540823930526</c:v>
                </c:pt>
                <c:pt idx="11">
                  <c:v>0.881159899012784</c:v>
                </c:pt>
                <c:pt idx="12">
                  <c:v>0.881666748840907</c:v>
                </c:pt>
                <c:pt idx="13">
                  <c:v>0.89159568135425</c:v>
                </c:pt>
                <c:pt idx="14">
                  <c:v>0.863332284208567</c:v>
                </c:pt>
                <c:pt idx="15">
                  <c:v>0.884792535591549</c:v>
                </c:pt>
                <c:pt idx="16">
                  <c:v>0.893551166049009</c:v>
                </c:pt>
                <c:pt idx="17">
                  <c:v>0.867804981897475</c:v>
                </c:pt>
                <c:pt idx="18">
                  <c:v>0.887839952443426</c:v>
                </c:pt>
                <c:pt idx="19">
                  <c:v>0.873647529787771</c:v>
                </c:pt>
              </c:numCache>
            </c:numRef>
          </c:val>
          <c:smooth val="0"/>
          <c:extLst xmlns:c16r2="http://schemas.microsoft.com/office/drawing/2015/06/chart">
            <c:ext xmlns:c16="http://schemas.microsoft.com/office/drawing/2014/chart" uri="{C3380CC4-5D6E-409C-BE32-E72D297353CC}">
              <c16:uniqueId val="{00000004-109F-4B20-9814-7D7A65B4E1D7}"/>
            </c:ext>
          </c:extLst>
        </c:ser>
        <c:ser>
          <c:idx val="5"/>
          <c:order val="4"/>
          <c:tx>
            <c:strRef>
              <c:f>Sheet1!$G$1</c:f>
              <c:strCache>
                <c:ptCount val="1"/>
                <c:pt idx="0">
                  <c:v>ChromSDE</c:v>
                </c:pt>
              </c:strCache>
            </c:strRef>
          </c:tx>
          <c:spPr>
            <a:ln w="28575" cap="rnd">
              <a:solidFill>
                <a:schemeClr val="accent6"/>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Sheet1!$G$2:$G$21</c:f>
              <c:numCache>
                <c:formatCode>General</c:formatCode>
                <c:ptCount val="20"/>
                <c:pt idx="0">
                  <c:v>0.793167201795597</c:v>
                </c:pt>
                <c:pt idx="1">
                  <c:v>0.951387050008358</c:v>
                </c:pt>
                <c:pt idx="2">
                  <c:v>0.97350831968686</c:v>
                </c:pt>
                <c:pt idx="3">
                  <c:v>0.981981602973786</c:v>
                </c:pt>
                <c:pt idx="4">
                  <c:v>0.990537781199</c:v>
                </c:pt>
                <c:pt idx="5">
                  <c:v>0.992215080503925</c:v>
                </c:pt>
                <c:pt idx="6">
                  <c:v>0.993772780916311</c:v>
                </c:pt>
                <c:pt idx="7">
                  <c:v>0.993450988140226</c:v>
                </c:pt>
                <c:pt idx="8">
                  <c:v>0.994985217939996</c:v>
                </c:pt>
                <c:pt idx="9">
                  <c:v>0.995345152960905</c:v>
                </c:pt>
                <c:pt idx="10">
                  <c:v>0.99532189715481</c:v>
                </c:pt>
                <c:pt idx="11">
                  <c:v>0.995915751085839</c:v>
                </c:pt>
                <c:pt idx="12">
                  <c:v>0.996826933052049</c:v>
                </c:pt>
                <c:pt idx="13">
                  <c:v>0.996606968807354</c:v>
                </c:pt>
                <c:pt idx="14">
                  <c:v>0.996711939667625</c:v>
                </c:pt>
                <c:pt idx="15">
                  <c:v>0.996570308930525</c:v>
                </c:pt>
                <c:pt idx="16">
                  <c:v>0.997477284174344</c:v>
                </c:pt>
                <c:pt idx="17">
                  <c:v>0.99759930398244</c:v>
                </c:pt>
                <c:pt idx="18">
                  <c:v>0.996993849901922</c:v>
                </c:pt>
                <c:pt idx="19">
                  <c:v>0.997146697998385</c:v>
                </c:pt>
              </c:numCache>
            </c:numRef>
          </c:val>
          <c:smooth val="0"/>
          <c:extLst xmlns:c16r2="http://schemas.microsoft.com/office/drawing/2015/06/chart">
            <c:ext xmlns:c16="http://schemas.microsoft.com/office/drawing/2014/chart" uri="{C3380CC4-5D6E-409C-BE32-E72D297353CC}">
              <c16:uniqueId val="{00000005-109F-4B20-9814-7D7A65B4E1D7}"/>
            </c:ext>
          </c:extLst>
        </c:ser>
        <c:ser>
          <c:idx val="6"/>
          <c:order val="5"/>
          <c:tx>
            <c:strRef>
              <c:f>Sheet1!$H$1</c:f>
              <c:strCache>
                <c:ptCount val="1"/>
                <c:pt idx="0">
                  <c:v>Shrec3D</c:v>
                </c:pt>
              </c:strCache>
            </c:strRef>
          </c:tx>
          <c:spPr>
            <a:ln w="28575" cap="rnd">
              <a:solidFill>
                <a:schemeClr val="accent1">
                  <a:lumMod val="60000"/>
                </a:schemeClr>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Sheet1!$H$2:$H$21</c:f>
              <c:numCache>
                <c:formatCode>General</c:formatCode>
                <c:ptCount val="20"/>
                <c:pt idx="0">
                  <c:v>0.90149718907257</c:v>
                </c:pt>
                <c:pt idx="1">
                  <c:v>0.936208501971269</c:v>
                </c:pt>
                <c:pt idx="2">
                  <c:v>0.951113908494161</c:v>
                </c:pt>
                <c:pt idx="3">
                  <c:v>0.959191901897179</c:v>
                </c:pt>
                <c:pt idx="4">
                  <c:v>0.958211678103971</c:v>
                </c:pt>
                <c:pt idx="5">
                  <c:v>0.960128341834651</c:v>
                </c:pt>
                <c:pt idx="6">
                  <c:v>0.970264941470369</c:v>
                </c:pt>
                <c:pt idx="7">
                  <c:v>0.972189729799986</c:v>
                </c:pt>
                <c:pt idx="8">
                  <c:v>0.971906192789695</c:v>
                </c:pt>
                <c:pt idx="9">
                  <c:v>0.964967238170842</c:v>
                </c:pt>
                <c:pt idx="10">
                  <c:v>0.977231686497582</c:v>
                </c:pt>
                <c:pt idx="11">
                  <c:v>0.979376570826658</c:v>
                </c:pt>
                <c:pt idx="12">
                  <c:v>0.974002444418937</c:v>
                </c:pt>
                <c:pt idx="13">
                  <c:v>0.980352794228726</c:v>
                </c:pt>
                <c:pt idx="14">
                  <c:v>0.98163392705527</c:v>
                </c:pt>
                <c:pt idx="15">
                  <c:v>0.977746438326654</c:v>
                </c:pt>
                <c:pt idx="16">
                  <c:v>0.983822667459005</c:v>
                </c:pt>
                <c:pt idx="17">
                  <c:v>0.984872035140663</c:v>
                </c:pt>
                <c:pt idx="18">
                  <c:v>0.98072313996542</c:v>
                </c:pt>
                <c:pt idx="19">
                  <c:v>0.984092369353043</c:v>
                </c:pt>
              </c:numCache>
            </c:numRef>
          </c:val>
          <c:smooth val="0"/>
          <c:extLst xmlns:c16r2="http://schemas.microsoft.com/office/drawing/2015/06/chart">
            <c:ext xmlns:c16="http://schemas.microsoft.com/office/drawing/2014/chart" uri="{C3380CC4-5D6E-409C-BE32-E72D297353CC}">
              <c16:uniqueId val="{00000006-109F-4B20-9814-7D7A65B4E1D7}"/>
            </c:ext>
          </c:extLst>
        </c:ser>
        <c:ser>
          <c:idx val="7"/>
          <c:order val="6"/>
          <c:tx>
            <c:strRef>
              <c:f>Sheet1!$I$1</c:f>
              <c:strCache>
                <c:ptCount val="1"/>
                <c:pt idx="0">
                  <c:v>MOGEN</c:v>
                </c:pt>
              </c:strCache>
            </c:strRef>
          </c:tx>
          <c:spPr>
            <a:ln w="28575" cap="rnd">
              <a:solidFill>
                <a:schemeClr val="accent2">
                  <a:lumMod val="60000"/>
                </a:schemeClr>
              </a:solidFill>
              <a:round/>
            </a:ln>
            <a:effectLst/>
          </c:spPr>
          <c:marker>
            <c:symbol val="none"/>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Sheet1!$I$2:$I$21</c:f>
              <c:numCache>
                <c:formatCode>General</c:formatCode>
                <c:ptCount val="20"/>
                <c:pt idx="0">
                  <c:v>0.856345573868844</c:v>
                </c:pt>
                <c:pt idx="1">
                  <c:v>0.838111189750144</c:v>
                </c:pt>
                <c:pt idx="2">
                  <c:v>0.885960093065517</c:v>
                </c:pt>
                <c:pt idx="3">
                  <c:v>0.900571111065052</c:v>
                </c:pt>
                <c:pt idx="4">
                  <c:v>0.914708438877627</c:v>
                </c:pt>
                <c:pt idx="5">
                  <c:v>0.932374287925135</c:v>
                </c:pt>
                <c:pt idx="6">
                  <c:v>0.901820085167357</c:v>
                </c:pt>
                <c:pt idx="7">
                  <c:v>0.915546050324675</c:v>
                </c:pt>
                <c:pt idx="8">
                  <c:v>0.938434934250359</c:v>
                </c:pt>
                <c:pt idx="9">
                  <c:v>0.943020298137125</c:v>
                </c:pt>
                <c:pt idx="10">
                  <c:v>0.938110786115751</c:v>
                </c:pt>
                <c:pt idx="11">
                  <c:v>0.933039000309368</c:v>
                </c:pt>
                <c:pt idx="12">
                  <c:v>0.931811736628481</c:v>
                </c:pt>
                <c:pt idx="13">
                  <c:v>0.951028448238682</c:v>
                </c:pt>
                <c:pt idx="14">
                  <c:v>0.949531299901131</c:v>
                </c:pt>
                <c:pt idx="15">
                  <c:v>0.947488764199019</c:v>
                </c:pt>
                <c:pt idx="16">
                  <c:v>0.956646718197106</c:v>
                </c:pt>
                <c:pt idx="17">
                  <c:v>0.939908071728055</c:v>
                </c:pt>
                <c:pt idx="18">
                  <c:v>0.943468777569898</c:v>
                </c:pt>
                <c:pt idx="19">
                  <c:v>0.959663766591976</c:v>
                </c:pt>
              </c:numCache>
            </c:numRef>
          </c:val>
          <c:smooth val="0"/>
          <c:extLst xmlns:c16r2="http://schemas.microsoft.com/office/drawing/2015/06/chart">
            <c:ext xmlns:c16="http://schemas.microsoft.com/office/drawing/2014/chart" uri="{C3380CC4-5D6E-409C-BE32-E72D297353CC}">
              <c16:uniqueId val="{00000007-109F-4B20-9814-7D7A65B4E1D7}"/>
            </c:ext>
          </c:extLst>
        </c:ser>
        <c:dLbls>
          <c:showLegendKey val="0"/>
          <c:showVal val="0"/>
          <c:showCatName val="0"/>
          <c:showSerName val="0"/>
          <c:showPercent val="0"/>
          <c:showBubbleSize val="0"/>
        </c:dLbls>
        <c:marker val="1"/>
        <c:smooth val="0"/>
        <c:axId val="-2081212632"/>
        <c:axId val="-2140545160"/>
      </c:lineChart>
      <c:catAx>
        <c:axId val="-2081212632"/>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i="0" baseline="0" dirty="0">
                    <a:effectLst/>
                  </a:rPr>
                  <a:t>Signal to Noise Ratio</a:t>
                </a:r>
                <a:endParaRPr lang="en-US" sz="1600" b="1" dirty="0">
                  <a:effectLst/>
                </a:endParaRPr>
              </a:p>
            </c:rich>
          </c:tx>
          <c:layout>
            <c:manualLayout>
              <c:xMode val="edge"/>
              <c:yMode val="edge"/>
              <c:x val="0.412030389622396"/>
              <c:y val="0.924411495076802"/>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140545160"/>
        <c:crosses val="autoZero"/>
        <c:auto val="1"/>
        <c:lblAlgn val="ctr"/>
        <c:lblOffset val="100"/>
        <c:noMultiLvlLbl val="0"/>
      </c:catAx>
      <c:valAx>
        <c:axId val="-2140545160"/>
        <c:scaling>
          <c:orientation val="minMax"/>
          <c:max val="1.0"/>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Correlation</a:t>
                </a:r>
              </a:p>
            </c:rich>
          </c:tx>
          <c:layout>
            <c:manualLayout>
              <c:xMode val="edge"/>
              <c:yMode val="edge"/>
              <c:x val="0.0157357707836535"/>
              <c:y val="0.503537192265237"/>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81212632"/>
        <c:crosses val="autoZero"/>
        <c:crossBetween val="between"/>
      </c:valAx>
      <c:spPr>
        <a:noFill/>
        <a:ln>
          <a:noFill/>
        </a:ln>
        <a:effectLst/>
      </c:spPr>
    </c:plotArea>
    <c:legend>
      <c:legendPos val="b"/>
      <c:layout>
        <c:manualLayout>
          <c:xMode val="edge"/>
          <c:yMode val="edge"/>
          <c:x val="0.106288045756256"/>
          <c:y val="0.0315992377272148"/>
          <c:w val="0.784941740354602"/>
          <c:h val="0.11506426399875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14341807689086"/>
          <c:y val="0.181187744320112"/>
          <c:w val="0.868667381584188"/>
          <c:h val="0.649603764114161"/>
        </c:manualLayout>
      </c:layout>
      <c:lineChart>
        <c:grouping val="standard"/>
        <c:varyColors val="0"/>
        <c:ser>
          <c:idx val="0"/>
          <c:order val="0"/>
          <c:tx>
            <c:strRef>
              <c:f>Sheet1!$B$1</c:f>
              <c:strCache>
                <c:ptCount val="1"/>
                <c:pt idx="0">
                  <c:v>LorDG</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Sheet1!$B$2:$B$21</c:f>
              <c:numCache>
                <c:formatCode>General</c:formatCode>
                <c:ptCount val="20"/>
                <c:pt idx="0">
                  <c:v>11.287438452796</c:v>
                </c:pt>
                <c:pt idx="1">
                  <c:v>5.787757902855779</c:v>
                </c:pt>
                <c:pt idx="2">
                  <c:v>6.082549609175945</c:v>
                </c:pt>
                <c:pt idx="3">
                  <c:v>5.675368356165976</c:v>
                </c:pt>
                <c:pt idx="4">
                  <c:v>5.35268372806476</c:v>
                </c:pt>
                <c:pt idx="5">
                  <c:v>2.98488139326113</c:v>
                </c:pt>
                <c:pt idx="6">
                  <c:v>4.388545039458926</c:v>
                </c:pt>
                <c:pt idx="7">
                  <c:v>3.73537588744201</c:v>
                </c:pt>
                <c:pt idx="8">
                  <c:v>3.32511774319013</c:v>
                </c:pt>
                <c:pt idx="9">
                  <c:v>4.68817911221052</c:v>
                </c:pt>
                <c:pt idx="10">
                  <c:v>3.36218254241174</c:v>
                </c:pt>
                <c:pt idx="11">
                  <c:v>2.68566970474568</c:v>
                </c:pt>
                <c:pt idx="12">
                  <c:v>2.82152802564365</c:v>
                </c:pt>
                <c:pt idx="13">
                  <c:v>3.576224429226639</c:v>
                </c:pt>
                <c:pt idx="14">
                  <c:v>3.859936209654839</c:v>
                </c:pt>
                <c:pt idx="15">
                  <c:v>3.875843118774016</c:v>
                </c:pt>
                <c:pt idx="16">
                  <c:v>4.77984572244241</c:v>
                </c:pt>
                <c:pt idx="17">
                  <c:v>2.6357449744315</c:v>
                </c:pt>
                <c:pt idx="18">
                  <c:v>2.42431858450964</c:v>
                </c:pt>
                <c:pt idx="19">
                  <c:v>2.40738296667093</c:v>
                </c:pt>
              </c:numCache>
            </c:numRef>
          </c:val>
          <c:smooth val="0"/>
          <c:extLst xmlns:c16r2="http://schemas.microsoft.com/office/drawing/2015/06/chart">
            <c:ext xmlns:c16="http://schemas.microsoft.com/office/drawing/2014/chart" uri="{C3380CC4-5D6E-409C-BE32-E72D297353CC}">
              <c16:uniqueId val="{00000000-A259-49AB-9284-44A4DE2BB8FB}"/>
            </c:ext>
          </c:extLst>
        </c:ser>
        <c:ser>
          <c:idx val="2"/>
          <c:order val="1"/>
          <c:tx>
            <c:strRef>
              <c:f>Sheet1!$D$1</c:f>
              <c:strCache>
                <c:ptCount val="1"/>
                <c:pt idx="0">
                  <c:v>NMDS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Sheet1!$D$2:$D$21</c:f>
              <c:numCache>
                <c:formatCode>General</c:formatCode>
                <c:ptCount val="20"/>
                <c:pt idx="0">
                  <c:v>24.6179776876131</c:v>
                </c:pt>
                <c:pt idx="1">
                  <c:v>20.7552322055564</c:v>
                </c:pt>
                <c:pt idx="2">
                  <c:v>19.35181014853091</c:v>
                </c:pt>
                <c:pt idx="3">
                  <c:v>17.0366480117798</c:v>
                </c:pt>
                <c:pt idx="4">
                  <c:v>16.8300675087891</c:v>
                </c:pt>
                <c:pt idx="5">
                  <c:v>16.4458160900414</c:v>
                </c:pt>
                <c:pt idx="6">
                  <c:v>16.3908581314324</c:v>
                </c:pt>
                <c:pt idx="7">
                  <c:v>15.9637777128206</c:v>
                </c:pt>
                <c:pt idx="8">
                  <c:v>15.1350732543182</c:v>
                </c:pt>
                <c:pt idx="9">
                  <c:v>14.8027589765571</c:v>
                </c:pt>
                <c:pt idx="10">
                  <c:v>15.4827386340502</c:v>
                </c:pt>
                <c:pt idx="11">
                  <c:v>14.7375325526105</c:v>
                </c:pt>
                <c:pt idx="12">
                  <c:v>15.3047545602838</c:v>
                </c:pt>
                <c:pt idx="13">
                  <c:v>15.0969809469341</c:v>
                </c:pt>
                <c:pt idx="14">
                  <c:v>14.8972406116421</c:v>
                </c:pt>
                <c:pt idx="15">
                  <c:v>14.9587916278467</c:v>
                </c:pt>
                <c:pt idx="16">
                  <c:v>14.5269775212022</c:v>
                </c:pt>
                <c:pt idx="17">
                  <c:v>14.3814438378217</c:v>
                </c:pt>
                <c:pt idx="18">
                  <c:v>14.0210150235473</c:v>
                </c:pt>
                <c:pt idx="19">
                  <c:v>14.4039104449739</c:v>
                </c:pt>
              </c:numCache>
            </c:numRef>
          </c:val>
          <c:smooth val="0"/>
          <c:extLst xmlns:c16r2="http://schemas.microsoft.com/office/drawing/2015/06/chart">
            <c:ext xmlns:c16="http://schemas.microsoft.com/office/drawing/2014/chart" uri="{C3380CC4-5D6E-409C-BE32-E72D297353CC}">
              <c16:uniqueId val="{00000002-A259-49AB-9284-44A4DE2BB8FB}"/>
            </c:ext>
          </c:extLst>
        </c:ser>
        <c:ser>
          <c:idx val="3"/>
          <c:order val="2"/>
          <c:tx>
            <c:strRef>
              <c:f>Sheet1!$E$1</c:f>
              <c:strCache>
                <c:ptCount val="1"/>
                <c:pt idx="0">
                  <c:v>MDS2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Sheet1!$E$2:$E$21</c:f>
              <c:numCache>
                <c:formatCode>General</c:formatCode>
                <c:ptCount val="20"/>
                <c:pt idx="0">
                  <c:v>22.4169285007964</c:v>
                </c:pt>
                <c:pt idx="1">
                  <c:v>19.5848714494348</c:v>
                </c:pt>
                <c:pt idx="2">
                  <c:v>17.25334453376476</c:v>
                </c:pt>
                <c:pt idx="3">
                  <c:v>14.4972390821912</c:v>
                </c:pt>
                <c:pt idx="4">
                  <c:v>14.4027889914092</c:v>
                </c:pt>
                <c:pt idx="5">
                  <c:v>13.713261870252</c:v>
                </c:pt>
                <c:pt idx="6">
                  <c:v>14.2638452337834</c:v>
                </c:pt>
                <c:pt idx="7">
                  <c:v>13.3236230890779</c:v>
                </c:pt>
                <c:pt idx="8">
                  <c:v>12.4484668288559</c:v>
                </c:pt>
                <c:pt idx="9">
                  <c:v>12.3498780768816</c:v>
                </c:pt>
                <c:pt idx="10">
                  <c:v>12.8764065919896</c:v>
                </c:pt>
                <c:pt idx="11">
                  <c:v>12.5610471392148</c:v>
                </c:pt>
                <c:pt idx="12">
                  <c:v>13.0725362267234</c:v>
                </c:pt>
                <c:pt idx="13">
                  <c:v>12.8396136163644</c:v>
                </c:pt>
                <c:pt idx="14">
                  <c:v>12.7069280518261</c:v>
                </c:pt>
                <c:pt idx="15">
                  <c:v>12.7821701471822</c:v>
                </c:pt>
                <c:pt idx="16">
                  <c:v>12.2766999621522</c:v>
                </c:pt>
                <c:pt idx="17">
                  <c:v>12.1135232587174</c:v>
                </c:pt>
                <c:pt idx="18">
                  <c:v>12.1002139825103</c:v>
                </c:pt>
                <c:pt idx="19">
                  <c:v>11.9647585072372</c:v>
                </c:pt>
              </c:numCache>
            </c:numRef>
          </c:val>
          <c:smooth val="0"/>
          <c:extLst xmlns:c16r2="http://schemas.microsoft.com/office/drawing/2015/06/chart">
            <c:ext xmlns:c16="http://schemas.microsoft.com/office/drawing/2014/chart" uri="{C3380CC4-5D6E-409C-BE32-E72D297353CC}">
              <c16:uniqueId val="{00000003-A259-49AB-9284-44A4DE2BB8FB}"/>
            </c:ext>
          </c:extLst>
        </c:ser>
        <c:ser>
          <c:idx val="4"/>
          <c:order val="3"/>
          <c:tx>
            <c:strRef>
              <c:f>Sheet1!$F$1</c:f>
              <c:strCache>
                <c:ptCount val="1"/>
                <c:pt idx="0">
                  <c:v>PM2</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Sheet1!$F$2:$F$21</c:f>
              <c:numCache>
                <c:formatCode>General</c:formatCode>
                <c:ptCount val="20"/>
                <c:pt idx="0">
                  <c:v>25.4090119932151</c:v>
                </c:pt>
                <c:pt idx="1">
                  <c:v>19.4210202265245</c:v>
                </c:pt>
                <c:pt idx="2">
                  <c:v>17.3480036498782</c:v>
                </c:pt>
                <c:pt idx="3">
                  <c:v>15.689580772414</c:v>
                </c:pt>
                <c:pt idx="4">
                  <c:v>13.2063263421226</c:v>
                </c:pt>
                <c:pt idx="5">
                  <c:v>12.9022014677176</c:v>
                </c:pt>
                <c:pt idx="6">
                  <c:v>13.2037830432615</c:v>
                </c:pt>
                <c:pt idx="7">
                  <c:v>13.683031007237</c:v>
                </c:pt>
                <c:pt idx="8">
                  <c:v>12.8671585808097</c:v>
                </c:pt>
                <c:pt idx="9">
                  <c:v>14.6162589655961</c:v>
                </c:pt>
                <c:pt idx="10">
                  <c:v>14.3676711781415</c:v>
                </c:pt>
                <c:pt idx="11">
                  <c:v>12.2655770386954</c:v>
                </c:pt>
                <c:pt idx="12">
                  <c:v>13.4177204078997</c:v>
                </c:pt>
                <c:pt idx="13">
                  <c:v>12.7673844340918</c:v>
                </c:pt>
                <c:pt idx="14">
                  <c:v>14.3716703284658</c:v>
                </c:pt>
                <c:pt idx="15">
                  <c:v>12.5044644850147</c:v>
                </c:pt>
                <c:pt idx="16">
                  <c:v>12.7411701075879</c:v>
                </c:pt>
                <c:pt idx="17">
                  <c:v>14.2627207886535</c:v>
                </c:pt>
                <c:pt idx="18">
                  <c:v>12.9925791985353</c:v>
                </c:pt>
                <c:pt idx="19">
                  <c:v>13.920582908118</c:v>
                </c:pt>
              </c:numCache>
            </c:numRef>
          </c:val>
          <c:smooth val="0"/>
          <c:extLst xmlns:c16r2="http://schemas.microsoft.com/office/drawing/2015/06/chart">
            <c:ext xmlns:c16="http://schemas.microsoft.com/office/drawing/2014/chart" uri="{C3380CC4-5D6E-409C-BE32-E72D297353CC}">
              <c16:uniqueId val="{00000004-A259-49AB-9284-44A4DE2BB8FB}"/>
            </c:ext>
          </c:extLst>
        </c:ser>
        <c:ser>
          <c:idx val="5"/>
          <c:order val="4"/>
          <c:tx>
            <c:strRef>
              <c:f>Sheet1!$G$1</c:f>
              <c:strCache>
                <c:ptCount val="1"/>
                <c:pt idx="0">
                  <c:v>ChromSDE</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Sheet1!$G$2:$G$21</c:f>
              <c:numCache>
                <c:formatCode>General</c:formatCode>
                <c:ptCount val="20"/>
                <c:pt idx="0">
                  <c:v>17.73233723105508</c:v>
                </c:pt>
                <c:pt idx="1">
                  <c:v>11.9919314849084</c:v>
                </c:pt>
                <c:pt idx="2">
                  <c:v>8.63413611256244</c:v>
                </c:pt>
                <c:pt idx="3">
                  <c:v>5.88123866296673</c:v>
                </c:pt>
                <c:pt idx="4">
                  <c:v>4.558004896242775</c:v>
                </c:pt>
                <c:pt idx="5">
                  <c:v>3.58045741798546</c:v>
                </c:pt>
                <c:pt idx="6">
                  <c:v>3.337443474187637</c:v>
                </c:pt>
                <c:pt idx="7">
                  <c:v>3.28797270421753</c:v>
                </c:pt>
                <c:pt idx="8">
                  <c:v>2.52542259151721</c:v>
                </c:pt>
                <c:pt idx="9">
                  <c:v>2.77401194396698</c:v>
                </c:pt>
                <c:pt idx="10">
                  <c:v>2.356100741323889</c:v>
                </c:pt>
                <c:pt idx="11">
                  <c:v>2.17763281174641</c:v>
                </c:pt>
                <c:pt idx="12">
                  <c:v>2.17191946633506</c:v>
                </c:pt>
                <c:pt idx="13">
                  <c:v>2.13069078159272</c:v>
                </c:pt>
                <c:pt idx="14">
                  <c:v>2.09983802790214</c:v>
                </c:pt>
                <c:pt idx="15">
                  <c:v>2.15385884508358</c:v>
                </c:pt>
                <c:pt idx="16">
                  <c:v>1.74013680486628</c:v>
                </c:pt>
                <c:pt idx="17">
                  <c:v>1.67343369081803</c:v>
                </c:pt>
                <c:pt idx="18">
                  <c:v>2.00362574482776</c:v>
                </c:pt>
                <c:pt idx="19">
                  <c:v>1.95560258458957</c:v>
                </c:pt>
              </c:numCache>
            </c:numRef>
          </c:val>
          <c:smooth val="0"/>
          <c:extLst xmlns:c16r2="http://schemas.microsoft.com/office/drawing/2015/06/chart">
            <c:ext xmlns:c16="http://schemas.microsoft.com/office/drawing/2014/chart" uri="{C3380CC4-5D6E-409C-BE32-E72D297353CC}">
              <c16:uniqueId val="{00000005-A259-49AB-9284-44A4DE2BB8FB}"/>
            </c:ext>
          </c:extLst>
        </c:ser>
        <c:ser>
          <c:idx val="6"/>
          <c:order val="5"/>
          <c:tx>
            <c:strRef>
              <c:f>Sheet1!$H$1</c:f>
              <c:strCache>
                <c:ptCount val="1"/>
                <c:pt idx="0">
                  <c:v>Shrec3D</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Sheet1!$H$2:$H$21</c:f>
              <c:numCache>
                <c:formatCode>General</c:formatCode>
                <c:ptCount val="20"/>
                <c:pt idx="0">
                  <c:v>12.9730785686245</c:v>
                </c:pt>
                <c:pt idx="1">
                  <c:v>10.9738208016906</c:v>
                </c:pt>
                <c:pt idx="2">
                  <c:v>8.81886217455264</c:v>
                </c:pt>
                <c:pt idx="3">
                  <c:v>8.37679208789704</c:v>
                </c:pt>
                <c:pt idx="4">
                  <c:v>8.41452831676953</c:v>
                </c:pt>
                <c:pt idx="5">
                  <c:v>7.501547253268249</c:v>
                </c:pt>
                <c:pt idx="6">
                  <c:v>7.654899042815876</c:v>
                </c:pt>
                <c:pt idx="7">
                  <c:v>7.114432333508295</c:v>
                </c:pt>
                <c:pt idx="8">
                  <c:v>7.22822681830712</c:v>
                </c:pt>
                <c:pt idx="9">
                  <c:v>7.317416896381181</c:v>
                </c:pt>
                <c:pt idx="10">
                  <c:v>6.655039514148044</c:v>
                </c:pt>
                <c:pt idx="11">
                  <c:v>6.67436936238233</c:v>
                </c:pt>
                <c:pt idx="12">
                  <c:v>7.371897139849</c:v>
                </c:pt>
                <c:pt idx="13">
                  <c:v>6.98682554573029</c:v>
                </c:pt>
                <c:pt idx="14">
                  <c:v>6.2978530918272</c:v>
                </c:pt>
                <c:pt idx="15">
                  <c:v>7.123871591546925</c:v>
                </c:pt>
                <c:pt idx="16">
                  <c:v>5.272606266380946</c:v>
                </c:pt>
                <c:pt idx="17">
                  <c:v>5.762710372126843</c:v>
                </c:pt>
                <c:pt idx="18">
                  <c:v>6.197058350254206</c:v>
                </c:pt>
                <c:pt idx="19">
                  <c:v>6.33222480255567</c:v>
                </c:pt>
              </c:numCache>
            </c:numRef>
          </c:val>
          <c:smooth val="0"/>
          <c:extLst xmlns:c16r2="http://schemas.microsoft.com/office/drawing/2015/06/chart">
            <c:ext xmlns:c16="http://schemas.microsoft.com/office/drawing/2014/chart" uri="{C3380CC4-5D6E-409C-BE32-E72D297353CC}">
              <c16:uniqueId val="{00000006-A259-49AB-9284-44A4DE2BB8FB}"/>
            </c:ext>
          </c:extLst>
        </c:ser>
        <c:ser>
          <c:idx val="7"/>
          <c:order val="6"/>
          <c:tx>
            <c:strRef>
              <c:f>Sheet1!$I$1</c:f>
              <c:strCache>
                <c:ptCount val="1"/>
                <c:pt idx="0">
                  <c:v>MOGEN</c:v>
                </c:pt>
              </c:strCache>
            </c:strRef>
          </c:tx>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numRef>
              <c:f>Sheet1!$A$2:$A$21</c:f>
              <c:numCache>
                <c:formatCode>General</c:formatCode>
                <c:ptCount val="20"/>
                <c:pt idx="0">
                  <c:v>107.0</c:v>
                </c:pt>
                <c:pt idx="1">
                  <c:v>152.0</c:v>
                </c:pt>
                <c:pt idx="2">
                  <c:v>183.0</c:v>
                </c:pt>
                <c:pt idx="3">
                  <c:v>212.0</c:v>
                </c:pt>
                <c:pt idx="4">
                  <c:v>239.0</c:v>
                </c:pt>
                <c:pt idx="5">
                  <c:v>266.0</c:v>
                </c:pt>
                <c:pt idx="6">
                  <c:v>287.0</c:v>
                </c:pt>
                <c:pt idx="7">
                  <c:v>306.0</c:v>
                </c:pt>
                <c:pt idx="8">
                  <c:v>331.0</c:v>
                </c:pt>
                <c:pt idx="9">
                  <c:v>339.0</c:v>
                </c:pt>
                <c:pt idx="10">
                  <c:v>359.0</c:v>
                </c:pt>
                <c:pt idx="11">
                  <c:v>384.0</c:v>
                </c:pt>
                <c:pt idx="12">
                  <c:v>394.0</c:v>
                </c:pt>
                <c:pt idx="13">
                  <c:v>404.0</c:v>
                </c:pt>
                <c:pt idx="14">
                  <c:v>417.0</c:v>
                </c:pt>
                <c:pt idx="15">
                  <c:v>446.0</c:v>
                </c:pt>
                <c:pt idx="16">
                  <c:v>442.0</c:v>
                </c:pt>
                <c:pt idx="17">
                  <c:v>461.0</c:v>
                </c:pt>
                <c:pt idx="18">
                  <c:v>470.0</c:v>
                </c:pt>
                <c:pt idx="19">
                  <c:v>480.0</c:v>
                </c:pt>
              </c:numCache>
            </c:numRef>
          </c:cat>
          <c:val>
            <c:numRef>
              <c:f>Sheet1!$I$2:$I$21</c:f>
              <c:numCache>
                <c:formatCode>General</c:formatCode>
                <c:ptCount val="20"/>
                <c:pt idx="0">
                  <c:v>12.2192156001352</c:v>
                </c:pt>
                <c:pt idx="1">
                  <c:v>12.4682237403782</c:v>
                </c:pt>
                <c:pt idx="2">
                  <c:v>10.1335781874979</c:v>
                </c:pt>
                <c:pt idx="3">
                  <c:v>9.47650260692447</c:v>
                </c:pt>
                <c:pt idx="4">
                  <c:v>8.86545607813569</c:v>
                </c:pt>
                <c:pt idx="5">
                  <c:v>8.670095169591848</c:v>
                </c:pt>
                <c:pt idx="6">
                  <c:v>9.114359389094142</c:v>
                </c:pt>
                <c:pt idx="7">
                  <c:v>8.5023590519576</c:v>
                </c:pt>
                <c:pt idx="8">
                  <c:v>7.91651749362512</c:v>
                </c:pt>
                <c:pt idx="9">
                  <c:v>7.85077476824237</c:v>
                </c:pt>
                <c:pt idx="10">
                  <c:v>7.79016717881487</c:v>
                </c:pt>
                <c:pt idx="11">
                  <c:v>7.793189766497337</c:v>
                </c:pt>
                <c:pt idx="12">
                  <c:v>7.758532936439195</c:v>
                </c:pt>
                <c:pt idx="13">
                  <c:v>7.49906507184011</c:v>
                </c:pt>
                <c:pt idx="14">
                  <c:v>6.91695665089187</c:v>
                </c:pt>
                <c:pt idx="15">
                  <c:v>7.126486138185735</c:v>
                </c:pt>
                <c:pt idx="16">
                  <c:v>6.36956907533776</c:v>
                </c:pt>
                <c:pt idx="17">
                  <c:v>7.41220239161973</c:v>
                </c:pt>
                <c:pt idx="18">
                  <c:v>7.168536853247866</c:v>
                </c:pt>
                <c:pt idx="19">
                  <c:v>6.08656706926785</c:v>
                </c:pt>
              </c:numCache>
            </c:numRef>
          </c:val>
          <c:smooth val="0"/>
          <c:extLst xmlns:c16r2="http://schemas.microsoft.com/office/drawing/2015/06/chart">
            <c:ext xmlns:c16="http://schemas.microsoft.com/office/drawing/2014/chart" uri="{C3380CC4-5D6E-409C-BE32-E72D297353CC}">
              <c16:uniqueId val="{00000007-A259-49AB-9284-44A4DE2BB8FB}"/>
            </c:ext>
          </c:extLst>
        </c:ser>
        <c:dLbls>
          <c:showLegendKey val="0"/>
          <c:showVal val="0"/>
          <c:showCatName val="0"/>
          <c:showSerName val="0"/>
          <c:showPercent val="0"/>
          <c:showBubbleSize val="0"/>
        </c:dLbls>
        <c:marker val="1"/>
        <c:smooth val="0"/>
        <c:axId val="-2100250680"/>
        <c:axId val="-2126541048"/>
      </c:lineChart>
      <c:catAx>
        <c:axId val="-210025068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Signal to Noise Ratio</a:t>
                </a:r>
              </a:p>
            </c:rich>
          </c:tx>
          <c:layout>
            <c:manualLayout>
              <c:xMode val="edge"/>
              <c:yMode val="edge"/>
              <c:x val="0.405454976452209"/>
              <c:y val="0.912157580766307"/>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26541048"/>
        <c:crosses val="autoZero"/>
        <c:auto val="1"/>
        <c:lblAlgn val="ctr"/>
        <c:lblOffset val="100"/>
        <c:noMultiLvlLbl val="0"/>
      </c:catAx>
      <c:valAx>
        <c:axId val="-2126541048"/>
        <c:scaling>
          <c:orientation val="minMax"/>
          <c:max val="25.0"/>
          <c:min val="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sz="1400" b="1"/>
                  <a:t>RMSE</a:t>
                </a:r>
              </a:p>
            </c:rich>
          </c:tx>
          <c:layout>
            <c:manualLayout>
              <c:xMode val="edge"/>
              <c:yMode val="edge"/>
              <c:x val="0.0186284641249112"/>
              <c:y val="0.44581552305961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2100250680"/>
        <c:crosses val="autoZero"/>
        <c:crossBetween val="between"/>
      </c:valAx>
      <c:spPr>
        <a:noFill/>
        <a:ln>
          <a:noFill/>
        </a:ln>
        <a:effectLst/>
      </c:spPr>
    </c:plotArea>
    <c:legend>
      <c:legendPos val="t"/>
      <c:layout>
        <c:manualLayout>
          <c:xMode val="edge"/>
          <c:yMode val="edge"/>
          <c:x val="0.0536009305654975"/>
          <c:y val="0.0256906875693983"/>
          <c:w val="0.899726556907659"/>
          <c:h val="0.12951807597476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11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dirty="0"/>
              <a:t>Correlation between</a:t>
            </a:r>
            <a:r>
              <a:rPr lang="en-US" b="1" baseline="0" dirty="0"/>
              <a:t> reconstructed distances and converted distances</a:t>
            </a:r>
            <a:endParaRPr lang="en-US" b="1" dirty="0"/>
          </a:p>
        </c:rich>
      </c:tx>
      <c:layout/>
      <c:overlay val="0"/>
      <c:spPr>
        <a:noFill/>
        <a:ln>
          <a:noFill/>
        </a:ln>
        <a:effectLst/>
      </c:spPr>
    </c:title>
    <c:autoTitleDeleted val="0"/>
    <c:plotArea>
      <c:layout>
        <c:manualLayout>
          <c:layoutTarget val="inner"/>
          <c:xMode val="edge"/>
          <c:yMode val="edge"/>
          <c:x val="0.0918453180751004"/>
          <c:y val="0.114990109350483"/>
          <c:w val="0.893294838858458"/>
          <c:h val="0.670164827327059"/>
        </c:manualLayout>
      </c:layout>
      <c:barChart>
        <c:barDir val="col"/>
        <c:grouping val="clustered"/>
        <c:varyColors val="0"/>
        <c:ser>
          <c:idx val="0"/>
          <c:order val="0"/>
          <c:tx>
            <c:strRef>
              <c:f>Sheet1!$B$1</c:f>
              <c:strCache>
                <c:ptCount val="1"/>
                <c:pt idx="0">
                  <c:v>1MB</c:v>
                </c:pt>
              </c:strCache>
            </c:strRef>
          </c:tx>
          <c:spPr>
            <a:solidFill>
              <a:schemeClr val="accent1"/>
            </a:solidFill>
            <a:ln>
              <a:noFill/>
            </a:ln>
            <a:effectLst/>
          </c:spPr>
          <c:invertIfNegative val="0"/>
          <c:cat>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numCache>
            </c:numRef>
          </c:cat>
          <c:val>
            <c:numRef>
              <c:f>Sheet1!$B$2:$B$24</c:f>
              <c:numCache>
                <c:formatCode>General</c:formatCode>
                <c:ptCount val="23"/>
                <c:pt idx="0">
                  <c:v>0.78</c:v>
                </c:pt>
                <c:pt idx="1">
                  <c:v>0.77</c:v>
                </c:pt>
                <c:pt idx="2">
                  <c:v>0.78</c:v>
                </c:pt>
                <c:pt idx="3">
                  <c:v>0.86</c:v>
                </c:pt>
                <c:pt idx="4">
                  <c:v>0.84</c:v>
                </c:pt>
                <c:pt idx="5">
                  <c:v>0.81</c:v>
                </c:pt>
                <c:pt idx="6">
                  <c:v>0.78</c:v>
                </c:pt>
                <c:pt idx="7">
                  <c:v>0.84</c:v>
                </c:pt>
                <c:pt idx="8">
                  <c:v>0.84</c:v>
                </c:pt>
                <c:pt idx="9">
                  <c:v>0.8</c:v>
                </c:pt>
                <c:pt idx="10">
                  <c:v>0.79</c:v>
                </c:pt>
                <c:pt idx="11">
                  <c:v>0.8</c:v>
                </c:pt>
                <c:pt idx="12">
                  <c:v>0.8</c:v>
                </c:pt>
                <c:pt idx="13">
                  <c:v>0.76</c:v>
                </c:pt>
                <c:pt idx="14">
                  <c:v>0.81</c:v>
                </c:pt>
                <c:pt idx="15">
                  <c:v>0.75</c:v>
                </c:pt>
                <c:pt idx="16">
                  <c:v>0.7</c:v>
                </c:pt>
                <c:pt idx="17">
                  <c:v>0.75</c:v>
                </c:pt>
                <c:pt idx="18">
                  <c:v>0.75</c:v>
                </c:pt>
                <c:pt idx="19">
                  <c:v>0.77</c:v>
                </c:pt>
                <c:pt idx="20">
                  <c:v>0.88</c:v>
                </c:pt>
                <c:pt idx="21">
                  <c:v>0.74</c:v>
                </c:pt>
                <c:pt idx="22">
                  <c:v>0.86</c:v>
                </c:pt>
              </c:numCache>
            </c:numRef>
          </c:val>
          <c:extLst xmlns:c16r2="http://schemas.microsoft.com/office/drawing/2015/06/chart">
            <c:ext xmlns:c16="http://schemas.microsoft.com/office/drawing/2014/chart" uri="{C3380CC4-5D6E-409C-BE32-E72D297353CC}">
              <c16:uniqueId val="{00000000-E22F-44A3-80A0-4236118D4F74}"/>
            </c:ext>
          </c:extLst>
        </c:ser>
        <c:ser>
          <c:idx val="1"/>
          <c:order val="1"/>
          <c:tx>
            <c:strRef>
              <c:f>Sheet1!$C$1</c:f>
              <c:strCache>
                <c:ptCount val="1"/>
                <c:pt idx="0">
                  <c:v>500KB</c:v>
                </c:pt>
              </c:strCache>
            </c:strRef>
          </c:tx>
          <c:spPr>
            <a:solidFill>
              <a:schemeClr val="accent2"/>
            </a:solidFill>
            <a:ln>
              <a:noFill/>
            </a:ln>
            <a:effectLst/>
          </c:spPr>
          <c:invertIfNegative val="0"/>
          <c:cat>
            <c:numRef>
              <c:f>Sheet1!$A$2:$A$24</c:f>
              <c:numCache>
                <c:formatCode>General</c:formatCode>
                <c:ptCount val="23"/>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numCache>
            </c:numRef>
          </c:cat>
          <c:val>
            <c:numRef>
              <c:f>Sheet1!$C$2:$C$24</c:f>
              <c:numCache>
                <c:formatCode>General</c:formatCode>
                <c:ptCount val="23"/>
                <c:pt idx="0">
                  <c:v>0.87</c:v>
                </c:pt>
                <c:pt idx="1">
                  <c:v>0.85</c:v>
                </c:pt>
                <c:pt idx="2">
                  <c:v>0.77</c:v>
                </c:pt>
                <c:pt idx="3">
                  <c:v>0.84</c:v>
                </c:pt>
                <c:pt idx="4">
                  <c:v>0.85</c:v>
                </c:pt>
                <c:pt idx="5">
                  <c:v>0.82</c:v>
                </c:pt>
                <c:pt idx="6">
                  <c:v>0.83</c:v>
                </c:pt>
                <c:pt idx="7">
                  <c:v>0.82</c:v>
                </c:pt>
                <c:pt idx="8">
                  <c:v>0.81</c:v>
                </c:pt>
                <c:pt idx="9">
                  <c:v>0.8</c:v>
                </c:pt>
                <c:pt idx="10">
                  <c:v>0.82</c:v>
                </c:pt>
                <c:pt idx="11">
                  <c:v>0.82</c:v>
                </c:pt>
                <c:pt idx="12">
                  <c:v>0.7</c:v>
                </c:pt>
                <c:pt idx="13">
                  <c:v>0.74</c:v>
                </c:pt>
                <c:pt idx="14">
                  <c:v>0.74</c:v>
                </c:pt>
                <c:pt idx="15">
                  <c:v>0.81</c:v>
                </c:pt>
                <c:pt idx="16">
                  <c:v>0.82</c:v>
                </c:pt>
                <c:pt idx="17">
                  <c:v>0.7</c:v>
                </c:pt>
                <c:pt idx="18">
                  <c:v>0.84</c:v>
                </c:pt>
                <c:pt idx="19">
                  <c:v>0.79</c:v>
                </c:pt>
                <c:pt idx="20">
                  <c:v>0.86</c:v>
                </c:pt>
                <c:pt idx="21">
                  <c:v>0.77</c:v>
                </c:pt>
                <c:pt idx="22">
                  <c:v>0.83</c:v>
                </c:pt>
              </c:numCache>
            </c:numRef>
          </c:val>
          <c:extLst xmlns:c16r2="http://schemas.microsoft.com/office/drawing/2015/06/chart">
            <c:ext xmlns:c16="http://schemas.microsoft.com/office/drawing/2014/chart" uri="{C3380CC4-5D6E-409C-BE32-E72D297353CC}">
              <c16:uniqueId val="{00000001-E22F-44A3-80A0-4236118D4F74}"/>
            </c:ext>
          </c:extLst>
        </c:ser>
        <c:dLbls>
          <c:showLegendKey val="0"/>
          <c:showVal val="0"/>
          <c:showCatName val="0"/>
          <c:showSerName val="0"/>
          <c:showPercent val="0"/>
          <c:showBubbleSize val="0"/>
        </c:dLbls>
        <c:gapWidth val="219"/>
        <c:overlap val="-27"/>
        <c:axId val="2131248296"/>
        <c:axId val="2131714600"/>
      </c:barChart>
      <c:catAx>
        <c:axId val="2131248296"/>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Chromosome</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714600"/>
        <c:crosses val="autoZero"/>
        <c:auto val="1"/>
        <c:lblAlgn val="ctr"/>
        <c:lblOffset val="100"/>
        <c:noMultiLvlLbl val="0"/>
      </c:catAx>
      <c:valAx>
        <c:axId val="21317146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tx1">
                        <a:lumMod val="65000"/>
                        <a:lumOff val="35000"/>
                      </a:schemeClr>
                    </a:solidFill>
                    <a:latin typeface="+mn-lt"/>
                    <a:ea typeface="+mn-ea"/>
                    <a:cs typeface="+mn-cs"/>
                  </a:defRPr>
                </a:pPr>
                <a:r>
                  <a:rPr lang="en-US" b="1" dirty="0"/>
                  <a:t>Correlation</a:t>
                </a:r>
              </a:p>
            </c:rich>
          </c:tx>
          <c:layout>
            <c:manualLayout>
              <c:xMode val="edge"/>
              <c:yMode val="edge"/>
              <c:x val="0.0126984112876545"/>
              <c:y val="0.103212009996268"/>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1248296"/>
        <c:crosses val="autoZero"/>
        <c:crossBetween val="between"/>
      </c:valAx>
      <c:spPr>
        <a:noFill/>
        <a:ln>
          <a:noFill/>
        </a:ln>
        <a:effectLst/>
      </c:spPr>
    </c:plotArea>
    <c:legend>
      <c:legendPos val="b"/>
      <c:layout>
        <c:manualLayout>
          <c:xMode val="edge"/>
          <c:yMode val="edge"/>
          <c:x val="0.429425051932392"/>
          <c:y val="0.942557357106199"/>
          <c:w val="0.129739832548609"/>
          <c:h val="0.054679869908819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57F31-5E4E-4EFB-8280-F5A6B1B7304F}" type="datetimeFigureOut">
              <a:rPr lang="en-US" smtClean="0"/>
              <a:t>8/22/17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11E17A-E74B-45D6-8A6F-34C7A76A8BC6}" type="slidenum">
              <a:rPr lang="en-US" smtClean="0"/>
              <a:t>‹#›</a:t>
            </a:fld>
            <a:endParaRPr lang="en-US"/>
          </a:p>
        </p:txBody>
      </p:sp>
    </p:spTree>
    <p:extLst>
      <p:ext uri="{BB962C8B-B14F-4D97-AF65-F5344CB8AC3E}">
        <p14:creationId xmlns:p14="http://schemas.microsoft.com/office/powerpoint/2010/main" val="4244513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52BF4F-5595-984B-A5F3-FCB9C91035E0}" type="slidenum">
              <a:rPr lang="en-US" sz="1200"/>
              <a:pPr/>
              <a:t>1</a:t>
            </a:fld>
            <a:endParaRPr lang="en-US" sz="120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consider each</a:t>
            </a:r>
            <a:r>
              <a:rPr lang="en-US" baseline="0" dirty="0" smtClean="0"/>
              <a:t> region of genome as a bead and the entire genome is a string of beads. Then we place those beads in 3D such that the distances between beads are consistent with the 2D contact map.</a:t>
            </a:r>
            <a:endParaRPr lang="en-US" dirty="0"/>
          </a:p>
        </p:txBody>
      </p:sp>
      <p:sp>
        <p:nvSpPr>
          <p:cNvPr id="4" name="Slide Number Placeholder 3"/>
          <p:cNvSpPr>
            <a:spLocks noGrp="1"/>
          </p:cNvSpPr>
          <p:nvPr>
            <p:ph type="sldNum" sz="quarter" idx="10"/>
          </p:nvPr>
        </p:nvSpPr>
        <p:spPr/>
        <p:txBody>
          <a:bodyPr/>
          <a:lstStyle/>
          <a:p>
            <a:fld id="{6511E17A-E74B-45D6-8A6F-34C7A76A8BC6}" type="slidenum">
              <a:rPr lang="en-US" smtClean="0"/>
              <a:t>9</a:t>
            </a:fld>
            <a:endParaRPr lang="en-US" dirty="0"/>
          </a:p>
        </p:txBody>
      </p:sp>
    </p:spTree>
    <p:extLst>
      <p:ext uri="{BB962C8B-B14F-4D97-AF65-F5344CB8AC3E}">
        <p14:creationId xmlns:p14="http://schemas.microsoft.com/office/powerpoint/2010/main" val="402128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Again, the same approach is to convert Hi-C data into a set of constraints. But this time IF is converted into distances with assumption that spatial distances are inversely correlated with interaction frequencies. So, a common function used by other researchers is this function. </a:t>
            </a:r>
          </a:p>
          <a:p>
            <a:endParaRPr lang="en-US" dirty="0"/>
          </a:p>
          <a:p>
            <a:r>
              <a:rPr lang="en-US" baseline="0" dirty="0"/>
              <a:t>The alpha here is unknown and we have to look for it. Then, the objective to place bead in 3D models that satisfy wish distances as much as possible. The challenge of this approach is that wish distances are just approximation and they are conflicting with each other. </a:t>
            </a:r>
          </a:p>
          <a:p>
            <a:endParaRPr lang="en-US" baseline="0" dirty="0"/>
          </a:p>
          <a:p>
            <a:r>
              <a:rPr lang="en-US" baseline="0" dirty="0"/>
              <a:t>This time, I have equality constraints. With similar spirit in my previous method</a:t>
            </a:r>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10</a:t>
            </a:fld>
            <a:endParaRPr lang="en-US"/>
          </a:p>
        </p:txBody>
      </p:sp>
    </p:spTree>
    <p:extLst>
      <p:ext uri="{BB962C8B-B14F-4D97-AF65-F5344CB8AC3E}">
        <p14:creationId xmlns:p14="http://schemas.microsoft.com/office/powerpoint/2010/main" val="368826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13</a:t>
            </a:fld>
            <a:endParaRPr lang="en-US"/>
          </a:p>
        </p:txBody>
      </p:sp>
    </p:spTree>
    <p:extLst>
      <p:ext uri="{BB962C8B-B14F-4D97-AF65-F5344CB8AC3E}">
        <p14:creationId xmlns:p14="http://schemas.microsoft.com/office/powerpoint/2010/main" val="2870150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8D5137-96BC-4961-A17B-74605201EFCC}" type="slidenum">
              <a:rPr lang="en-US" smtClean="0"/>
              <a:t>14</a:t>
            </a:fld>
            <a:endParaRPr lang="en-US"/>
          </a:p>
        </p:txBody>
      </p:sp>
    </p:spTree>
    <p:extLst>
      <p:ext uri="{BB962C8B-B14F-4D97-AF65-F5344CB8AC3E}">
        <p14:creationId xmlns:p14="http://schemas.microsoft.com/office/powerpoint/2010/main" val="1001280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PM2 is also named Pastis</a:t>
            </a:r>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19</a:t>
            </a:fld>
            <a:endParaRPr lang="en-US"/>
          </a:p>
        </p:txBody>
      </p:sp>
    </p:spTree>
    <p:extLst>
      <p:ext uri="{BB962C8B-B14F-4D97-AF65-F5344CB8AC3E}">
        <p14:creationId xmlns:p14="http://schemas.microsoft.com/office/powerpoint/2010/main" val="2772105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24</a:t>
            </a:fld>
            <a:endParaRPr lang="en-US"/>
          </a:p>
        </p:txBody>
      </p:sp>
    </p:spTree>
    <p:extLst>
      <p:ext uri="{BB962C8B-B14F-4D97-AF65-F5344CB8AC3E}">
        <p14:creationId xmlns:p14="http://schemas.microsoft.com/office/powerpoint/2010/main" val="335158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Header Placeholder 3"/>
          <p:cNvSpPr>
            <a:spLocks noGrp="1"/>
          </p:cNvSpPr>
          <p:nvPr>
            <p:ph type="hdr" sz="quarter" idx="10"/>
          </p:nvPr>
        </p:nvSpPr>
        <p:spPr>
          <a:xfrm>
            <a:off x="0" y="0"/>
            <a:ext cx="2971800" cy="458788"/>
          </a:xfrm>
          <a:prstGeom prst="rect">
            <a:avLst/>
          </a:prstGeom>
        </p:spPr>
        <p:txBody>
          <a:bodyPr/>
          <a:lstStyle/>
          <a:p>
            <a:endParaRPr lang="en-US"/>
          </a:p>
        </p:txBody>
      </p:sp>
      <p:sp>
        <p:nvSpPr>
          <p:cNvPr id="5" name="Slide Number Placeholder 4"/>
          <p:cNvSpPr>
            <a:spLocks noGrp="1"/>
          </p:cNvSpPr>
          <p:nvPr>
            <p:ph type="sldNum" sz="quarter" idx="11"/>
          </p:nvPr>
        </p:nvSpPr>
        <p:spPr>
          <a:xfrm>
            <a:off x="3884613" y="8685213"/>
            <a:ext cx="2971800" cy="458787"/>
          </a:xfrm>
          <a:prstGeom prst="rect">
            <a:avLst/>
          </a:prstGeom>
        </p:spPr>
        <p:txBody>
          <a:bodyPr/>
          <a:lstStyle/>
          <a:p>
            <a:fld id="{E600EA15-DE27-427E-A8CD-3CF878D6B5AF}" type="slidenum">
              <a:rPr lang="en-US" smtClean="0"/>
              <a:t>25</a:t>
            </a:fld>
            <a:endParaRPr lang="en-US"/>
          </a:p>
        </p:txBody>
      </p:sp>
    </p:spTree>
    <p:extLst>
      <p:ext uri="{BB962C8B-B14F-4D97-AF65-F5344CB8AC3E}">
        <p14:creationId xmlns:p14="http://schemas.microsoft.com/office/powerpoint/2010/main" val="1485691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776090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56541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7761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D0DE1-06CD-4622-8934-69BFCE50789D}" type="datetimeFigureOut">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09941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9D0DE1-06CD-4622-8934-69BFCE50789D}" type="datetimeFigureOut">
              <a:rPr lang="en-US" smtClean="0"/>
              <a:t>8/22/17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49011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9D0DE1-06CD-4622-8934-69BFCE50789D}" type="datetimeFigureOut">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826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9D0DE1-06CD-4622-8934-69BFCE50789D}" type="datetimeFigureOut">
              <a:rPr lang="en-US" smtClean="0"/>
              <a:t>8/22/17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29950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9D0DE1-06CD-4622-8934-69BFCE50789D}" type="datetimeFigureOut">
              <a:rPr lang="en-US" smtClean="0"/>
              <a:t>8/22/17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199848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D0DE1-06CD-4622-8934-69BFCE50789D}" type="datetimeFigureOut">
              <a:rPr lang="en-US" smtClean="0"/>
              <a:t>8/22/17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285343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2812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D0DE1-06CD-4622-8934-69BFCE50789D}" type="datetimeFigureOut">
              <a:rPr lang="en-US" smtClean="0"/>
              <a:t>8/22/17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BDCA5C-A5E5-4421-B1C2-46F8BFDCD34B}" type="slidenum">
              <a:rPr lang="en-US" smtClean="0"/>
              <a:t>‹#›</a:t>
            </a:fld>
            <a:endParaRPr lang="en-US"/>
          </a:p>
        </p:txBody>
      </p:sp>
    </p:spTree>
    <p:extLst>
      <p:ext uri="{BB962C8B-B14F-4D97-AF65-F5344CB8AC3E}">
        <p14:creationId xmlns:p14="http://schemas.microsoft.com/office/powerpoint/2010/main" val="16645310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D0DE1-06CD-4622-8934-69BFCE50789D}" type="datetimeFigureOut">
              <a:rPr lang="en-US" smtClean="0"/>
              <a:t>8/22/17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BDCA5C-A5E5-4421-B1C2-46F8BFDCD34B}" type="slidenum">
              <a:rPr lang="en-US" smtClean="0"/>
              <a:t>‹#›</a:t>
            </a:fld>
            <a:endParaRPr lang="en-US"/>
          </a:p>
        </p:txBody>
      </p:sp>
    </p:spTree>
    <p:extLst>
      <p:ext uri="{BB962C8B-B14F-4D97-AF65-F5344CB8AC3E}">
        <p14:creationId xmlns:p14="http://schemas.microsoft.com/office/powerpoint/2010/main" val="110054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6.emf"/><Relationship Id="rId5" Type="http://schemas.openxmlformats.org/officeDocument/2006/relationships/oleObject" Target="../embeddings/oleObject2.bin"/><Relationship Id="rId6" Type="http://schemas.openxmlformats.org/officeDocument/2006/relationships/image" Target="../media/image2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oleObject" Target="../embeddings/oleObject3.bin"/><Relationship Id="rId5" Type="http://schemas.openxmlformats.org/officeDocument/2006/relationships/image" Target="../media/image33.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ithub.com/BDM-Lab/LorD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subTitle" idx="1"/>
          </p:nvPr>
        </p:nvSpPr>
        <p:spPr>
          <a:xfrm>
            <a:off x="76200" y="3505200"/>
            <a:ext cx="8915400" cy="3124200"/>
          </a:xfrm>
        </p:spPr>
        <p:txBody>
          <a:bodyPr>
            <a:noAutofit/>
          </a:bodyPr>
          <a:lstStyle/>
          <a:p>
            <a:pPr eaLnBrk="1" hangingPunct="1">
              <a:lnSpc>
                <a:spcPct val="80000"/>
              </a:lnSpc>
            </a:pPr>
            <a:r>
              <a:rPr lang="en-US" sz="3600" b="1" dirty="0" smtClean="0">
                <a:solidFill>
                  <a:schemeClr val="tx1"/>
                </a:solidFill>
                <a:latin typeface="+mj-lt"/>
                <a:ea typeface="ＭＳ Ｐゴシック" charset="0"/>
                <a:cs typeface="ＭＳ Ｐゴシック" charset="0"/>
              </a:rPr>
              <a:t>Jianlin Cheng</a:t>
            </a: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Electrical Engineering and Computer Science Department</a:t>
            </a:r>
            <a:endParaRPr lang="en-US" sz="2800" b="1"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University </a:t>
            </a:r>
            <a:r>
              <a:rPr lang="en-US" sz="2800" b="1" dirty="0">
                <a:solidFill>
                  <a:schemeClr val="tx1"/>
                </a:solidFill>
                <a:latin typeface="+mj-lt"/>
                <a:ea typeface="ＭＳ Ｐゴシック" charset="0"/>
                <a:cs typeface="ＭＳ Ｐゴシック" charset="0"/>
              </a:rPr>
              <a:t>of Missouri, </a:t>
            </a:r>
            <a:r>
              <a:rPr lang="en-US" sz="2800" b="1" dirty="0" smtClean="0">
                <a:solidFill>
                  <a:schemeClr val="tx1"/>
                </a:solidFill>
                <a:latin typeface="+mj-lt"/>
                <a:ea typeface="ＭＳ Ｐゴシック" charset="0"/>
                <a:cs typeface="ＭＳ Ｐゴシック" charset="0"/>
              </a:rPr>
              <a:t>Columbia, USA</a:t>
            </a:r>
            <a:endParaRPr lang="en-US" sz="2800" b="1" dirty="0">
              <a:solidFill>
                <a:schemeClr val="tx1"/>
              </a:solidFill>
              <a:latin typeface="+mj-lt"/>
              <a:ea typeface="ＭＳ Ｐゴシック" charset="0"/>
              <a:cs typeface="ＭＳ Ｐゴシック" charset="0"/>
            </a:endParaRPr>
          </a:p>
          <a:p>
            <a:pPr eaLnBrk="1" hangingPunct="1">
              <a:lnSpc>
                <a:spcPct val="80000"/>
              </a:lnSpc>
            </a:pPr>
            <a:r>
              <a:rPr lang="en-US" sz="2800" b="1" dirty="0" smtClean="0">
                <a:solidFill>
                  <a:schemeClr val="tx1"/>
                </a:solidFill>
                <a:latin typeface="+mj-lt"/>
                <a:ea typeface="ＭＳ Ｐゴシック" charset="0"/>
                <a:cs typeface="ＭＳ Ｐゴシック" charset="0"/>
              </a:rPr>
              <a:t>ACM-BCB 2017, Boston</a:t>
            </a:r>
            <a:endParaRPr lang="en-US" sz="2800" b="1"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a:p>
            <a:pPr eaLnBrk="1" hangingPunct="1">
              <a:lnSpc>
                <a:spcPct val="80000"/>
              </a:lnSpc>
            </a:pPr>
            <a:endParaRPr lang="en-US" sz="2800" dirty="0">
              <a:solidFill>
                <a:schemeClr val="tx1"/>
              </a:solidFill>
              <a:latin typeface="+mj-lt"/>
              <a:ea typeface="ＭＳ Ｐゴシック" charset="0"/>
              <a:cs typeface="ＭＳ Ｐゴシック" charset="0"/>
            </a:endParaRPr>
          </a:p>
        </p:txBody>
      </p:sp>
      <p:sp>
        <p:nvSpPr>
          <p:cNvPr id="19458" name="Text Box 3"/>
          <p:cNvSpPr txBox="1">
            <a:spLocks noChangeArrowheads="1"/>
          </p:cNvSpPr>
          <p:nvPr/>
        </p:nvSpPr>
        <p:spPr bwMode="auto">
          <a:xfrm>
            <a:off x="76200" y="892076"/>
            <a:ext cx="8686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sz="4800" b="1" dirty="0">
              <a:ln w="1905"/>
              <a:solidFill>
                <a:srgbClr val="000000"/>
              </a:solidFill>
              <a:effectLst>
                <a:innerShdw blurRad="69850" dist="43180" dir="5400000">
                  <a:srgbClr val="000000">
                    <a:alpha val="65000"/>
                  </a:srgbClr>
                </a:innerShdw>
              </a:effectLst>
              <a:latin typeface="+mj-lt"/>
            </a:endParaRPr>
          </a:p>
          <a:p>
            <a:pPr algn="ctr" eaLnBrk="1" hangingPunct="1"/>
            <a:r>
              <a:rPr lang="en-US" sz="4800" b="1" dirty="0" smtClean="0">
                <a:ln w="1905"/>
                <a:solidFill>
                  <a:srgbClr val="000000"/>
                </a:solidFill>
                <a:effectLst>
                  <a:innerShdw blurRad="69850" dist="43180" dir="5400000">
                    <a:srgbClr val="000000">
                      <a:alpha val="65000"/>
                    </a:srgbClr>
                  </a:innerShdw>
                </a:effectLst>
                <a:latin typeface="+mj-lt"/>
              </a:rPr>
              <a:t> 3D Genome Modeling by </a:t>
            </a:r>
            <a:r>
              <a:rPr lang="en-US" sz="4800" b="1" dirty="0" err="1" smtClean="0">
                <a:ln w="1905"/>
                <a:solidFill>
                  <a:srgbClr val="000000"/>
                </a:solidFill>
                <a:effectLst>
                  <a:innerShdw blurRad="69850" dist="43180" dir="5400000">
                    <a:srgbClr val="000000">
                      <a:alpha val="65000"/>
                    </a:srgbClr>
                  </a:innerShdw>
                </a:effectLst>
                <a:latin typeface="+mj-lt"/>
              </a:rPr>
              <a:t>Lorentzian</a:t>
            </a:r>
            <a:r>
              <a:rPr lang="en-US" sz="4800" b="1" dirty="0" smtClean="0">
                <a:ln w="1905"/>
                <a:solidFill>
                  <a:srgbClr val="000000"/>
                </a:solidFill>
                <a:effectLst>
                  <a:innerShdw blurRad="69850" dist="43180" dir="5400000">
                    <a:srgbClr val="000000">
                      <a:alpha val="65000"/>
                    </a:srgbClr>
                  </a:innerShdw>
                </a:effectLst>
                <a:latin typeface="+mj-lt"/>
              </a:rPr>
              <a:t> Function</a:t>
            </a:r>
            <a:endParaRPr lang="en-US" sz="4800" b="1" dirty="0">
              <a:ln w="1905"/>
              <a:solidFill>
                <a:srgbClr val="000000"/>
              </a:solidFill>
              <a:effectLst>
                <a:innerShdw blurRad="69850" dist="43180" dir="5400000">
                  <a:srgbClr val="000000">
                    <a:alpha val="65000"/>
                  </a:srgbClr>
                </a:innerShdw>
              </a:effectLst>
              <a:latin typeface="+mj-lt"/>
            </a:endParaRPr>
          </a:p>
        </p:txBody>
      </p:sp>
      <p:pic>
        <p:nvPicPr>
          <p:cNvPr id="4" name="Picture 3"/>
          <p:cNvPicPr>
            <a:picLocks noChangeAspect="1"/>
          </p:cNvPicPr>
          <p:nvPr/>
        </p:nvPicPr>
        <p:blipFill>
          <a:blip r:embed="rId3"/>
          <a:stretch>
            <a:fillRect/>
          </a:stretch>
        </p:blipFill>
        <p:spPr>
          <a:xfrm>
            <a:off x="1662174" y="27517"/>
            <a:ext cx="1385826" cy="1267883"/>
          </a:xfrm>
          <a:prstGeom prst="rect">
            <a:avLst/>
          </a:prstGeom>
        </p:spPr>
      </p:pic>
      <p:pic>
        <p:nvPicPr>
          <p:cNvPr id="5" name="Picture 4"/>
          <p:cNvPicPr>
            <a:picLocks noChangeAspect="1"/>
          </p:cNvPicPr>
          <p:nvPr/>
        </p:nvPicPr>
        <p:blipFill>
          <a:blip r:embed="rId4"/>
          <a:stretch>
            <a:fillRect/>
          </a:stretch>
        </p:blipFill>
        <p:spPr>
          <a:xfrm>
            <a:off x="4038600" y="76200"/>
            <a:ext cx="1295400" cy="1255629"/>
          </a:xfrm>
          <a:prstGeom prst="rect">
            <a:avLst/>
          </a:prstGeom>
        </p:spPr>
      </p:pic>
      <p:pic>
        <p:nvPicPr>
          <p:cNvPr id="6"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52400"/>
            <a:ext cx="121920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7788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258300" cy="918391"/>
          </a:xfrm>
        </p:spPr>
        <p:txBody>
          <a:bodyPr>
            <a:normAutofit/>
          </a:bodyPr>
          <a:lstStyle/>
          <a:p>
            <a:pPr algn="ctr"/>
            <a:r>
              <a:rPr lang="en-US" sz="3600" b="1" dirty="0" smtClean="0"/>
              <a:t>The Data Driven Optimization Approach</a:t>
            </a:r>
            <a:endParaRPr lang="en-US" sz="3600" b="1" dirty="0"/>
          </a:p>
        </p:txBody>
      </p:sp>
      <p:sp>
        <p:nvSpPr>
          <p:cNvPr id="3" name="Content Placeholder 2"/>
          <p:cNvSpPr>
            <a:spLocks noGrp="1"/>
          </p:cNvSpPr>
          <p:nvPr>
            <p:ph idx="1"/>
          </p:nvPr>
        </p:nvSpPr>
        <p:spPr>
          <a:xfrm>
            <a:off x="0" y="457200"/>
            <a:ext cx="9144000" cy="6477000"/>
          </a:xfrm>
        </p:spPr>
        <p:txBody>
          <a:bodyPr>
            <a:noAutofit/>
          </a:bodyPr>
          <a:lstStyle/>
          <a:p>
            <a:r>
              <a:rPr lang="en-US" sz="2600" dirty="0"/>
              <a:t>A chromosome is represented as a string of beads, </a:t>
            </a:r>
            <a:r>
              <a:rPr lang="en-US" sz="2600" dirty="0" smtClean="0"/>
              <a:t>each of which denotes </a:t>
            </a:r>
            <a:r>
              <a:rPr lang="en-US" sz="2600" dirty="0"/>
              <a:t>a DNA fragment (resolution: e.g. </a:t>
            </a:r>
            <a:r>
              <a:rPr lang="en-US" sz="2600" dirty="0" smtClean="0"/>
              <a:t>10KB, 1MB)</a:t>
            </a:r>
          </a:p>
          <a:p>
            <a:r>
              <a:rPr lang="en-US" sz="2600" dirty="0" smtClean="0"/>
              <a:t>Convert observed interaction frequencies  into distance map</a:t>
            </a:r>
          </a:p>
          <a:p>
            <a:endParaRPr lang="en-US" sz="2600" b="1" dirty="0"/>
          </a:p>
          <a:p>
            <a:endParaRPr lang="en-US" sz="2600" b="1" dirty="0" smtClean="0"/>
          </a:p>
          <a:p>
            <a:endParaRPr lang="en-US" sz="2600" b="1" dirty="0" smtClean="0"/>
          </a:p>
          <a:p>
            <a:endParaRPr lang="en-US" sz="2600" b="1" dirty="0" smtClean="0"/>
          </a:p>
          <a:p>
            <a:pPr marL="0" indent="0">
              <a:buNone/>
            </a:pPr>
            <a:endParaRPr lang="en-US" sz="2600" b="1" dirty="0" smtClean="0"/>
          </a:p>
          <a:p>
            <a:endParaRPr lang="en-US" sz="2600" b="1" dirty="0" smtClean="0"/>
          </a:p>
          <a:p>
            <a:endParaRPr lang="en-US" sz="2600" b="1" dirty="0"/>
          </a:p>
          <a:p>
            <a:r>
              <a:rPr lang="en-US" sz="2600" b="1" dirty="0" smtClean="0"/>
              <a:t>Objective</a:t>
            </a:r>
            <a:r>
              <a:rPr lang="en-US" sz="2600" dirty="0" smtClean="0"/>
              <a:t>: Adjust positions (</a:t>
            </a:r>
            <a:r>
              <a:rPr lang="en-US" sz="2600" dirty="0" err="1" smtClean="0"/>
              <a:t>x,y,z</a:t>
            </a:r>
            <a:r>
              <a:rPr lang="en-US" sz="2600" dirty="0" smtClean="0"/>
              <a:t> coordinates) of </a:t>
            </a:r>
            <a:r>
              <a:rPr lang="en-US" sz="2600" dirty="0"/>
              <a:t>beads in 3D </a:t>
            </a:r>
            <a:r>
              <a:rPr lang="en-US" sz="2600" dirty="0" smtClean="0"/>
              <a:t>space </a:t>
            </a:r>
            <a:r>
              <a:rPr lang="en-US" sz="2600" dirty="0"/>
              <a:t>to satisfy </a:t>
            </a:r>
            <a:r>
              <a:rPr lang="en-US" sz="2600" dirty="0" smtClean="0"/>
              <a:t>converted (“wish”) </a:t>
            </a:r>
            <a:r>
              <a:rPr lang="en-US" sz="2600" dirty="0"/>
              <a:t>distances </a:t>
            </a:r>
            <a:r>
              <a:rPr lang="en-US" sz="2600" dirty="0" smtClean="0"/>
              <a:t>as well as possible</a:t>
            </a:r>
            <a:endParaRPr lang="en-US" sz="2600" dirty="0"/>
          </a:p>
          <a:p>
            <a:r>
              <a:rPr lang="en-US" sz="2600" b="1" dirty="0" smtClean="0"/>
              <a:t>Challenges</a:t>
            </a:r>
            <a:r>
              <a:rPr lang="en-US" sz="2600" dirty="0" smtClean="0"/>
              <a:t>: </a:t>
            </a:r>
            <a:r>
              <a:rPr lang="en-US" sz="2600" dirty="0"/>
              <a:t>a</a:t>
            </a:r>
            <a:r>
              <a:rPr lang="en-US" sz="2600" dirty="0" smtClean="0"/>
              <a:t>pproximated distances, noise, conflicts</a:t>
            </a:r>
            <a:endParaRPr lang="en-US" sz="2600" dirty="0"/>
          </a:p>
          <a:p>
            <a:pPr lvl="1"/>
            <a:endParaRPr lang="en-US" sz="2600" dirty="0"/>
          </a:p>
          <a:p>
            <a:endParaRPr lang="en-US" sz="2600" dirty="0"/>
          </a:p>
          <a:p>
            <a:endParaRPr lang="en-US" sz="2600" dirty="0"/>
          </a:p>
        </p:txBody>
      </p:sp>
      <p:graphicFrame>
        <p:nvGraphicFramePr>
          <p:cNvPr id="6" name="Table 5">
            <a:extLst>
              <a:ext uri="{FF2B5EF4-FFF2-40B4-BE49-F238E27FC236}">
                <a16:creationId xmlns="" xmlns:a16="http://schemas.microsoft.com/office/drawing/2014/main" xmlns:a14="http://schemas.microsoft.com/office/drawing/2010/main" xmlns:mc="http://schemas.openxmlformats.org/markup-compatibility/2006" id="{D7115EC2-87D4-4FF1-B7B7-1DEE19BE3215}"/>
              </a:ext>
            </a:extLst>
          </p:cNvPr>
          <p:cNvGraphicFramePr>
            <a:graphicFrameLocks noGrp="1"/>
          </p:cNvGraphicFramePr>
          <p:nvPr>
            <p:extLst>
              <p:ext uri="{D42A27DB-BD31-4B8C-83A1-F6EECF244321}">
                <p14:modId xmlns:p14="http://schemas.microsoft.com/office/powerpoint/2010/main" val="1807628499"/>
              </p:ext>
            </p:extLst>
          </p:nvPr>
        </p:nvGraphicFramePr>
        <p:xfrm>
          <a:off x="1769444" y="2377246"/>
          <a:ext cx="1536836" cy="2023536"/>
        </p:xfrm>
        <a:graphic>
          <a:graphicData uri="http://schemas.openxmlformats.org/drawingml/2006/table">
            <a:tbl>
              <a:tblPr firstRow="1" bandRow="1">
                <a:tableStyleId>{5940675A-B579-460E-94D1-54222C63F5DA}</a:tableStyleId>
              </a:tblPr>
              <a:tblGrid>
                <a:gridCol w="384209">
                  <a:extLst>
                    <a:ext uri="{9D8B030D-6E8A-4147-A177-3AD203B41FA5}">
                      <a16:colId xmlns="" xmlns:a16="http://schemas.microsoft.com/office/drawing/2014/main" xmlns:a14="http://schemas.microsoft.com/office/drawing/2010/main" xmlns:mc="http://schemas.openxmlformats.org/markup-compatibility/2006" val="1889975304"/>
                    </a:ext>
                  </a:extLst>
                </a:gridCol>
                <a:gridCol w="384209">
                  <a:extLst>
                    <a:ext uri="{9D8B030D-6E8A-4147-A177-3AD203B41FA5}">
                      <a16:colId xmlns="" xmlns:a16="http://schemas.microsoft.com/office/drawing/2014/main" xmlns:a14="http://schemas.microsoft.com/office/drawing/2010/main" xmlns:mc="http://schemas.openxmlformats.org/markup-compatibility/2006" val="2570495252"/>
                    </a:ext>
                  </a:extLst>
                </a:gridCol>
                <a:gridCol w="384209">
                  <a:extLst>
                    <a:ext uri="{9D8B030D-6E8A-4147-A177-3AD203B41FA5}">
                      <a16:colId xmlns="" xmlns:a16="http://schemas.microsoft.com/office/drawing/2014/main" xmlns:a14="http://schemas.microsoft.com/office/drawing/2010/main" xmlns:mc="http://schemas.openxmlformats.org/markup-compatibility/2006" val="2163170325"/>
                    </a:ext>
                  </a:extLst>
                </a:gridCol>
                <a:gridCol w="384209">
                  <a:extLst>
                    <a:ext uri="{9D8B030D-6E8A-4147-A177-3AD203B41FA5}">
                      <a16:colId xmlns="" xmlns:a16="http://schemas.microsoft.com/office/drawing/2014/main" xmlns:a14="http://schemas.microsoft.com/office/drawing/2010/main" xmlns:mc="http://schemas.openxmlformats.org/markup-compatibility/2006" val="1808894479"/>
                    </a:ext>
                  </a:extLst>
                </a:gridCol>
              </a:tblGrid>
              <a:tr h="505884">
                <a:tc>
                  <a:txBody>
                    <a:bodyPr/>
                    <a:lstStyle/>
                    <a:p>
                      <a:endParaRPr lang="en-US" dirty="0"/>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086906958"/>
                  </a:ext>
                </a:extLst>
              </a:tr>
              <a:tr h="505884">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066007620"/>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11267049"/>
                  </a:ext>
                </a:extLst>
              </a:tr>
              <a:tr h="505884">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 xmlns:a16="http://schemas.microsoft.com/office/drawing/2014/main" xmlns:a14="http://schemas.microsoft.com/office/drawing/2010/main" xmlns:mc="http://schemas.openxmlformats.org/markup-compatibility/2006" val="2641869039"/>
                  </a:ext>
                </a:extLst>
              </a:tr>
            </a:tbl>
          </a:graphicData>
        </a:graphic>
      </p:graphicFrame>
      <p:graphicFrame>
        <p:nvGraphicFramePr>
          <p:cNvPr id="7" name="Table 6">
            <a:extLst>
              <a:ext uri="{FF2B5EF4-FFF2-40B4-BE49-F238E27FC236}">
                <a16:creationId xmlns="" xmlns:a16="http://schemas.microsoft.com/office/drawing/2014/main" xmlns:a14="http://schemas.microsoft.com/office/drawing/2010/main" xmlns:mc="http://schemas.openxmlformats.org/markup-compatibility/2006" id="{7938B9E0-22B1-4879-9656-1EABC75BF8CD}"/>
              </a:ext>
            </a:extLst>
          </p:cNvPr>
          <p:cNvGraphicFramePr>
            <a:graphicFrameLocks noGrp="1"/>
          </p:cNvGraphicFramePr>
          <p:nvPr>
            <p:extLst>
              <p:ext uri="{D42A27DB-BD31-4B8C-83A1-F6EECF244321}">
                <p14:modId xmlns:p14="http://schemas.microsoft.com/office/powerpoint/2010/main" val="2456972461"/>
              </p:ext>
            </p:extLst>
          </p:nvPr>
        </p:nvGraphicFramePr>
        <p:xfrm>
          <a:off x="5297846" y="2377247"/>
          <a:ext cx="1559696" cy="2023537"/>
        </p:xfrm>
        <a:graphic>
          <a:graphicData uri="http://schemas.openxmlformats.org/drawingml/2006/table">
            <a:tbl>
              <a:tblPr firstRow="1" bandRow="1">
                <a:tableStyleId>{5940675A-B579-460E-94D1-54222C63F5DA}</a:tableStyleId>
              </a:tblPr>
              <a:tblGrid>
                <a:gridCol w="389924">
                  <a:extLst>
                    <a:ext uri="{9D8B030D-6E8A-4147-A177-3AD203B41FA5}">
                      <a16:colId xmlns="" xmlns:a16="http://schemas.microsoft.com/office/drawing/2014/main" xmlns:a14="http://schemas.microsoft.com/office/drawing/2010/main" xmlns:mc="http://schemas.openxmlformats.org/markup-compatibility/2006" val="1889975304"/>
                    </a:ext>
                  </a:extLst>
                </a:gridCol>
                <a:gridCol w="389924">
                  <a:extLst>
                    <a:ext uri="{9D8B030D-6E8A-4147-A177-3AD203B41FA5}">
                      <a16:colId xmlns="" xmlns:a16="http://schemas.microsoft.com/office/drawing/2014/main" xmlns:a14="http://schemas.microsoft.com/office/drawing/2010/main" xmlns:mc="http://schemas.openxmlformats.org/markup-compatibility/2006" val="2570495252"/>
                    </a:ext>
                  </a:extLst>
                </a:gridCol>
                <a:gridCol w="389924">
                  <a:extLst>
                    <a:ext uri="{9D8B030D-6E8A-4147-A177-3AD203B41FA5}">
                      <a16:colId xmlns="" xmlns:a16="http://schemas.microsoft.com/office/drawing/2014/main" xmlns:a14="http://schemas.microsoft.com/office/drawing/2010/main" xmlns:mc="http://schemas.openxmlformats.org/markup-compatibility/2006" val="2163170325"/>
                    </a:ext>
                  </a:extLst>
                </a:gridCol>
                <a:gridCol w="389924">
                  <a:extLst>
                    <a:ext uri="{9D8B030D-6E8A-4147-A177-3AD203B41FA5}">
                      <a16:colId xmlns="" xmlns:a16="http://schemas.microsoft.com/office/drawing/2014/main" xmlns:a14="http://schemas.microsoft.com/office/drawing/2010/main" xmlns:mc="http://schemas.openxmlformats.org/markup-compatibility/2006" val="1808894479"/>
                    </a:ext>
                  </a:extLst>
                </a:gridCol>
              </a:tblGrid>
              <a:tr h="461268">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086906958"/>
                  </a:ext>
                </a:extLst>
              </a:tr>
              <a:tr h="639733">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066007620"/>
                  </a:ext>
                </a:extLst>
              </a:tr>
              <a:tr h="461268">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tc>
                  <a:txBody>
                    <a:bodyPr/>
                    <a:lstStyle/>
                    <a:p>
                      <a:endParaRPr lang="en-US"/>
                    </a:p>
                  </a:txBody>
                  <a:tcPr marL="68580" marR="68580"/>
                </a:tc>
                <a:extLst>
                  <a:ext uri="{0D108BD9-81ED-4DB2-BD59-A6C34878D82A}">
                    <a16:rowId xmlns="" xmlns:a16="http://schemas.microsoft.com/office/drawing/2014/main" xmlns:a14="http://schemas.microsoft.com/office/drawing/2010/main" xmlns:mc="http://schemas.openxmlformats.org/markup-compatibility/2006" val="411267049"/>
                  </a:ext>
                </a:extLst>
              </a:tr>
              <a:tr h="461268">
                <a:tc>
                  <a:txBody>
                    <a:bodyPr/>
                    <a:lstStyle/>
                    <a:p>
                      <a:endParaRPr lang="en-US"/>
                    </a:p>
                  </a:txBody>
                  <a:tcPr marL="68580" marR="68580"/>
                </a:tc>
                <a:tc>
                  <a:txBody>
                    <a:bodyPr/>
                    <a:lstStyle/>
                    <a:p>
                      <a:endParaRPr lang="en-US"/>
                    </a:p>
                  </a:txBody>
                  <a:tcPr marL="68580" marR="68580"/>
                </a:tc>
                <a:tc>
                  <a:txBody>
                    <a:bodyPr/>
                    <a:lstStyle/>
                    <a:p>
                      <a:endParaRPr lang="en-US"/>
                    </a:p>
                  </a:txBody>
                  <a:tcPr marL="68580" marR="68580"/>
                </a:tc>
                <a:tc>
                  <a:txBody>
                    <a:bodyPr/>
                    <a:lstStyle/>
                    <a:p>
                      <a:endParaRPr lang="en-US" dirty="0"/>
                    </a:p>
                  </a:txBody>
                  <a:tcPr marL="68580" marR="68580"/>
                </a:tc>
                <a:extLst>
                  <a:ext uri="{0D108BD9-81ED-4DB2-BD59-A6C34878D82A}">
                    <a16:rowId xmlns="" xmlns:a16="http://schemas.microsoft.com/office/drawing/2014/main" xmlns:a14="http://schemas.microsoft.com/office/drawing/2010/main" xmlns:mc="http://schemas.openxmlformats.org/markup-compatibility/2006" val="2641869039"/>
                  </a:ext>
                </a:extLst>
              </a:tr>
            </a:tbl>
          </a:graphicData>
        </a:graphic>
      </p:graphicFrame>
      <p:sp>
        <p:nvSpPr>
          <p:cNvPr id="8" name="TextBox 7">
            <a:extLst>
              <a:ext uri="{FF2B5EF4-FFF2-40B4-BE49-F238E27FC236}">
                <a16:creationId xmlns="" xmlns:a16="http://schemas.microsoft.com/office/drawing/2014/main" id="{E57D61C8-9DB3-421F-8ADB-4B5A793D9AAE}"/>
              </a:ext>
            </a:extLst>
          </p:cNvPr>
          <p:cNvSpPr txBox="1"/>
          <p:nvPr/>
        </p:nvSpPr>
        <p:spPr>
          <a:xfrm>
            <a:off x="0" y="3349000"/>
            <a:ext cx="1905000" cy="369332"/>
          </a:xfrm>
          <a:prstGeom prst="rect">
            <a:avLst/>
          </a:prstGeom>
          <a:noFill/>
        </p:spPr>
        <p:txBody>
          <a:bodyPr wrap="square" rtlCol="0">
            <a:spAutoFit/>
          </a:bodyPr>
          <a:lstStyle/>
          <a:p>
            <a:r>
              <a:rPr lang="en-US" b="1" dirty="0" smtClean="0"/>
              <a:t>Hi-C contact </a:t>
            </a:r>
            <a:r>
              <a:rPr lang="en-US" b="1" dirty="0"/>
              <a:t>m</a:t>
            </a:r>
            <a:r>
              <a:rPr lang="en-US" b="1" dirty="0" smtClean="0"/>
              <a:t>ap</a:t>
            </a:r>
            <a:endParaRPr lang="en-US" b="1" dirty="0"/>
          </a:p>
        </p:txBody>
      </p:sp>
      <p:sp>
        <p:nvSpPr>
          <p:cNvPr id="9" name="TextBox 8">
            <a:extLst>
              <a:ext uri="{FF2B5EF4-FFF2-40B4-BE49-F238E27FC236}">
                <a16:creationId xmlns="" xmlns:a16="http://schemas.microsoft.com/office/drawing/2014/main" id="{8BEC4F15-3369-4D74-B2CB-023126B96D28}"/>
              </a:ext>
            </a:extLst>
          </p:cNvPr>
          <p:cNvSpPr txBox="1"/>
          <p:nvPr/>
        </p:nvSpPr>
        <p:spPr>
          <a:xfrm>
            <a:off x="6934200" y="3349000"/>
            <a:ext cx="2360596" cy="646331"/>
          </a:xfrm>
          <a:prstGeom prst="rect">
            <a:avLst/>
          </a:prstGeom>
          <a:noFill/>
        </p:spPr>
        <p:txBody>
          <a:bodyPr wrap="square" rtlCol="0">
            <a:spAutoFit/>
          </a:bodyPr>
          <a:lstStyle/>
          <a:p>
            <a:r>
              <a:rPr lang="en-US" b="1" dirty="0" smtClean="0"/>
              <a:t>Approximated spatial distance matrix</a:t>
            </a:r>
            <a:endParaRPr lang="en-US" b="1" dirty="0"/>
          </a:p>
        </p:txBody>
      </p:sp>
      <p:sp>
        <p:nvSpPr>
          <p:cNvPr id="10" name="Arrow: Right 9">
            <a:extLst>
              <a:ext uri="{FF2B5EF4-FFF2-40B4-BE49-F238E27FC236}">
                <a16:creationId xmlns="" xmlns:a16="http://schemas.microsoft.com/office/drawing/2014/main" id="{ADAB699F-6DD5-4D4C-8C5F-86EC8DF4613D}"/>
              </a:ext>
            </a:extLst>
          </p:cNvPr>
          <p:cNvSpPr/>
          <p:nvPr/>
        </p:nvSpPr>
        <p:spPr>
          <a:xfrm>
            <a:off x="3739413" y="3174944"/>
            <a:ext cx="1003433" cy="3080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1D3A3A9D-6B29-491A-ACC1-ED5F9C0C92C2}"/>
              </a:ext>
            </a:extLst>
          </p:cNvPr>
          <p:cNvSpPr txBox="1"/>
          <p:nvPr/>
        </p:nvSpPr>
        <p:spPr>
          <a:xfrm>
            <a:off x="3663213" y="2663200"/>
            <a:ext cx="1670787" cy="369332"/>
          </a:xfrm>
          <a:prstGeom prst="rect">
            <a:avLst/>
          </a:prstGeom>
          <a:noFill/>
        </p:spPr>
        <p:txBody>
          <a:bodyPr wrap="square" rtlCol="0">
            <a:spAutoFit/>
          </a:bodyPr>
          <a:lstStyle/>
          <a:p>
            <a:r>
              <a:rPr lang="en-US" b="1" dirty="0" smtClean="0"/>
              <a:t>Conversion</a:t>
            </a:r>
            <a:endParaRPr lang="en-US" b="1" dirty="0"/>
          </a:p>
        </p:txBody>
      </p:sp>
      <p:cxnSp>
        <p:nvCxnSpPr>
          <p:cNvPr id="13" name="Straight Connector 12">
            <a:extLst>
              <a:ext uri="{FF2B5EF4-FFF2-40B4-BE49-F238E27FC236}">
                <a16:creationId xmlns="" xmlns:a16="http://schemas.microsoft.com/office/drawing/2014/main" id="{0AE1233E-A92A-43FE-A442-EFC03587039F}"/>
              </a:ext>
            </a:extLst>
          </p:cNvPr>
          <p:cNvCxnSpPr/>
          <p:nvPr/>
        </p:nvCxnSpPr>
        <p:spPr>
          <a:xfrm>
            <a:off x="7551022" y="2510800"/>
            <a:ext cx="839445" cy="2948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08C9ECAC-E695-45B5-8E77-8D9E2C868064}"/>
                  </a:ext>
                </a:extLst>
              </p:cNvPr>
              <p:cNvSpPr txBox="1"/>
              <p:nvPr/>
            </p:nvSpPr>
            <p:spPr>
              <a:xfrm>
                <a:off x="7306637" y="2286000"/>
                <a:ext cx="244385"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𝑖</m:t>
                      </m:r>
                    </m:oMath>
                  </m:oMathPara>
                </a14:m>
                <a:endParaRPr lang="en-US" dirty="0"/>
              </a:p>
            </p:txBody>
          </p:sp>
        </mc:Choice>
        <mc:Fallback xmlns="">
          <p:sp>
            <p:nvSpPr>
              <p:cNvPr id="14" name="TextBox 13">
                <a:extLst>
                  <a:ext uri="{FF2B5EF4-FFF2-40B4-BE49-F238E27FC236}">
                    <a16:creationId xmlns="" xmlns:a16="http://schemas.microsoft.com/office/drawing/2014/main" xmlns:a14="http://schemas.microsoft.com/office/drawing/2010/main" id="{08C9ECAC-E695-45B5-8E77-8D9E2C868064}"/>
                  </a:ext>
                </a:extLst>
              </p:cNvPr>
              <p:cNvSpPr txBox="1">
                <a:spLocks noRot="1" noChangeAspect="1" noMove="1" noResize="1" noEditPoints="1" noAdjustHandles="1" noChangeArrowheads="1" noChangeShapeType="1" noTextEdit="1"/>
              </p:cNvSpPr>
              <p:nvPr/>
            </p:nvSpPr>
            <p:spPr>
              <a:xfrm>
                <a:off x="7306637" y="2286000"/>
                <a:ext cx="244385" cy="36933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 xmlns:a16="http://schemas.microsoft.com/office/drawing/2014/main" id="{E96AAC7D-4E5E-48F8-9B0D-74F3D1A033D3}"/>
                  </a:ext>
                </a:extLst>
              </p:cNvPr>
              <p:cNvSpPr txBox="1"/>
              <p:nvPr/>
            </p:nvSpPr>
            <p:spPr>
              <a:xfrm>
                <a:off x="8382000" y="2587000"/>
                <a:ext cx="264584" cy="369332"/>
              </a:xfrm>
              <a:prstGeom prst="rect">
                <a:avLst/>
              </a:prstGeom>
              <a:noFill/>
            </p:spPr>
            <p:txBody>
              <a:bodyPr wrap="square" rtlCol="0">
                <a:spAutoFit/>
              </a:bodyPr>
              <a:lstStyle/>
              <a:p>
                <a14:m>
                  <m:oMathPara xmlns=""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𝑗</m:t>
                      </m:r>
                    </m:oMath>
                  </m:oMathPara>
                </a14:m>
                <a:endParaRPr lang="en-US" dirty="0"/>
              </a:p>
            </p:txBody>
          </p:sp>
        </mc:Choice>
        <mc:Fallback xmlns="">
          <p:sp>
            <p:nvSpPr>
              <p:cNvPr id="15" name="TextBox 14">
                <a:extLst>
                  <a:ext uri="{FF2B5EF4-FFF2-40B4-BE49-F238E27FC236}">
                    <a16:creationId xmlns="" xmlns:a16="http://schemas.microsoft.com/office/drawing/2014/main" xmlns:a14="http://schemas.microsoft.com/office/drawing/2010/main" id="{E96AAC7D-4E5E-48F8-9B0D-74F3D1A033D3}"/>
                  </a:ext>
                </a:extLst>
              </p:cNvPr>
              <p:cNvSpPr txBox="1">
                <a:spLocks noRot="1" noChangeAspect="1" noMove="1" noResize="1" noEditPoints="1" noAdjustHandles="1" noChangeArrowheads="1" noChangeShapeType="1" noTextEdit="1"/>
              </p:cNvSpPr>
              <p:nvPr/>
            </p:nvSpPr>
            <p:spPr>
              <a:xfrm>
                <a:off x="8382000" y="2587000"/>
                <a:ext cx="264584" cy="369332"/>
              </a:xfrm>
              <a:prstGeom prst="rect">
                <a:avLst/>
              </a:prstGeom>
              <a:blipFill rotWithShape="1">
                <a:blip r:embed="rId4"/>
                <a:stretch>
                  <a:fillRect/>
                </a:stretch>
              </a:blipFill>
            </p:spPr>
            <p:txBody>
              <a:bodyPr/>
              <a:lstStyle/>
              <a:p>
                <a:r>
                  <a:rPr lang="en-US">
                    <a:noFill/>
                  </a:rPr>
                  <a:t> </a:t>
                </a:r>
              </a:p>
            </p:txBody>
          </p:sp>
        </mc:Fallback>
      </mc:AlternateContent>
      <p:cxnSp>
        <p:nvCxnSpPr>
          <p:cNvPr id="17" name="Straight Arrow Connector 16">
            <a:extLst>
              <a:ext uri="{FF2B5EF4-FFF2-40B4-BE49-F238E27FC236}">
                <a16:creationId xmlns="" xmlns:a16="http://schemas.microsoft.com/office/drawing/2014/main" id="{BDE16ADC-D16C-4DEE-B723-9A18EC7FCAFB}"/>
              </a:ext>
            </a:extLst>
          </p:cNvPr>
          <p:cNvCxnSpPr/>
          <p:nvPr/>
        </p:nvCxnSpPr>
        <p:spPr>
          <a:xfrm flipH="1">
            <a:off x="5867400" y="2655333"/>
            <a:ext cx="2103346" cy="5412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descr="Screen Shot 2017-08-19 at 10.20.12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3501400"/>
            <a:ext cx="1270000" cy="863600"/>
          </a:xfrm>
          <a:prstGeom prst="rect">
            <a:avLst/>
          </a:prstGeom>
        </p:spPr>
      </p:pic>
      <p:sp>
        <p:nvSpPr>
          <p:cNvPr id="4" name="TextBox 3"/>
          <p:cNvSpPr txBox="1"/>
          <p:nvPr/>
        </p:nvSpPr>
        <p:spPr>
          <a:xfrm>
            <a:off x="2438400" y="4492000"/>
            <a:ext cx="4401253" cy="400110"/>
          </a:xfrm>
          <a:prstGeom prst="rect">
            <a:avLst/>
          </a:prstGeom>
          <a:noFill/>
        </p:spPr>
        <p:txBody>
          <a:bodyPr wrap="none" rtlCol="0">
            <a:spAutoFit/>
          </a:bodyPr>
          <a:lstStyle/>
          <a:p>
            <a:r>
              <a:rPr lang="en-US" b="1" dirty="0" smtClean="0"/>
              <a:t>α: conversion parameter (</a:t>
            </a:r>
            <a:r>
              <a:rPr lang="en-US" sz="2000" b="1" dirty="0" smtClean="0"/>
              <a:t>positive</a:t>
            </a:r>
            <a:r>
              <a:rPr lang="en-US" b="1" dirty="0" smtClean="0"/>
              <a:t> number)</a:t>
            </a:r>
            <a:endParaRPr lang="en-US" b="1" dirty="0"/>
          </a:p>
        </p:txBody>
      </p:sp>
    </p:spTree>
    <p:extLst>
      <p:ext uri="{BB962C8B-B14F-4D97-AF65-F5344CB8AC3E}">
        <p14:creationId xmlns:p14="http://schemas.microsoft.com/office/powerpoint/2010/main" val="26122681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759137"/>
          </a:xfrm>
        </p:spPr>
        <p:txBody>
          <a:bodyPr>
            <a:normAutofit fontScale="90000"/>
          </a:bodyPr>
          <a:lstStyle/>
          <a:p>
            <a:pPr algn="ctr"/>
            <a:r>
              <a:rPr lang="en-US" b="1" dirty="0"/>
              <a:t>Some Existing Methods</a:t>
            </a:r>
          </a:p>
        </p:txBody>
      </p:sp>
      <p:sp>
        <p:nvSpPr>
          <p:cNvPr id="3" name="Content Placeholder 2"/>
          <p:cNvSpPr>
            <a:spLocks noGrp="1"/>
          </p:cNvSpPr>
          <p:nvPr>
            <p:ph idx="1"/>
          </p:nvPr>
        </p:nvSpPr>
        <p:spPr>
          <a:xfrm>
            <a:off x="76201" y="854438"/>
            <a:ext cx="8915400" cy="5546362"/>
          </a:xfrm>
        </p:spPr>
        <p:txBody>
          <a:bodyPr>
            <a:normAutofit/>
          </a:bodyPr>
          <a:lstStyle/>
          <a:p>
            <a:r>
              <a:rPr lang="en-US" b="1" dirty="0" smtClean="0"/>
              <a:t>MCMC5</a:t>
            </a:r>
          </a:p>
          <a:p>
            <a:pPr lvl="1"/>
            <a:r>
              <a:rPr lang="en-US" dirty="0" smtClean="0"/>
              <a:t>Using MCMC to minimize square errors on distances</a:t>
            </a:r>
          </a:p>
          <a:p>
            <a:r>
              <a:rPr lang="en-US" b="1" dirty="0" err="1" smtClean="0"/>
              <a:t>ChromSDE</a:t>
            </a:r>
            <a:r>
              <a:rPr lang="en-US" b="1" dirty="0" smtClean="0"/>
              <a:t> </a:t>
            </a:r>
            <a:endParaRPr lang="en-US" b="1" dirty="0"/>
          </a:p>
          <a:p>
            <a:pPr lvl="1"/>
            <a:r>
              <a:rPr lang="en-US" dirty="0" smtClean="0"/>
              <a:t>Using </a:t>
            </a:r>
            <a:r>
              <a:rPr lang="en-US" dirty="0"/>
              <a:t>semi-definite programming to solve the optimization </a:t>
            </a:r>
            <a:r>
              <a:rPr lang="en-US" dirty="0" smtClean="0"/>
              <a:t>problem</a:t>
            </a:r>
            <a:endParaRPr lang="en-US" dirty="0"/>
          </a:p>
          <a:p>
            <a:r>
              <a:rPr lang="en-US" b="1" dirty="0" smtClean="0"/>
              <a:t>ShRec3D </a:t>
            </a:r>
            <a:endParaRPr lang="en-US" b="1" dirty="0"/>
          </a:p>
          <a:p>
            <a:pPr lvl="1"/>
            <a:r>
              <a:rPr lang="en-US" dirty="0" smtClean="0"/>
              <a:t>Using multi-dimensional scaling to </a:t>
            </a:r>
            <a:r>
              <a:rPr lang="en-US" dirty="0"/>
              <a:t>reconstruct </a:t>
            </a:r>
            <a:r>
              <a:rPr lang="en-US" dirty="0" smtClean="0"/>
              <a:t>models</a:t>
            </a:r>
            <a:endParaRPr lang="en-US" dirty="0"/>
          </a:p>
          <a:p>
            <a:r>
              <a:rPr lang="en-US" b="1" dirty="0" smtClean="0"/>
              <a:t>PASTIS</a:t>
            </a:r>
            <a:endParaRPr lang="en-US" b="1" dirty="0"/>
          </a:p>
          <a:p>
            <a:pPr lvl="1"/>
            <a:r>
              <a:rPr lang="en-US" dirty="0" smtClean="0"/>
              <a:t>Finding </a:t>
            </a:r>
            <a:r>
              <a:rPr lang="en-US" dirty="0"/>
              <a:t>models that maximize the likelihood of the observed </a:t>
            </a:r>
            <a:r>
              <a:rPr lang="en-US" dirty="0" smtClean="0"/>
              <a:t>IFs according to Poisson distribution</a:t>
            </a:r>
          </a:p>
          <a:p>
            <a:pPr marL="457200" lvl="1" indent="0">
              <a:buNone/>
            </a:pPr>
            <a:endParaRPr lang="en-US" dirty="0"/>
          </a:p>
          <a:p>
            <a:endParaRPr lang="en-US" dirty="0"/>
          </a:p>
        </p:txBody>
      </p:sp>
    </p:spTree>
    <p:extLst>
      <p:ext uri="{BB962C8B-B14F-4D97-AF65-F5344CB8AC3E}">
        <p14:creationId xmlns:p14="http://schemas.microsoft.com/office/powerpoint/2010/main" val="25407535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Problem of Traditional Objective Functions</a:t>
            </a:r>
            <a:endParaRPr lang="en-US" b="1" dirty="0"/>
          </a:p>
        </p:txBody>
      </p:sp>
      <p:sp>
        <p:nvSpPr>
          <p:cNvPr id="3" name="Content Placeholder 2"/>
          <p:cNvSpPr>
            <a:spLocks noGrp="1"/>
          </p:cNvSpPr>
          <p:nvPr>
            <p:ph idx="1"/>
          </p:nvPr>
        </p:nvSpPr>
        <p:spPr>
          <a:xfrm>
            <a:off x="838200" y="1600200"/>
            <a:ext cx="2895600" cy="609599"/>
          </a:xfrm>
        </p:spPr>
        <p:txBody>
          <a:bodyPr/>
          <a:lstStyle/>
          <a:p>
            <a:pPr marL="0" indent="0">
              <a:buNone/>
            </a:pPr>
            <a:r>
              <a:rPr lang="en-US" b="1" dirty="0" smtClean="0"/>
              <a:t>Square Error</a:t>
            </a:r>
            <a:endParaRPr lang="en-US" b="1" dirty="0"/>
          </a:p>
        </p:txBody>
      </p:sp>
      <p:graphicFrame>
        <p:nvGraphicFramePr>
          <p:cNvPr id="4" name="Object 3"/>
          <p:cNvGraphicFramePr>
            <a:graphicFrameLocks noChangeAspect="1"/>
          </p:cNvGraphicFramePr>
          <p:nvPr>
            <p:extLst>
              <p:ext uri="{D42A27DB-BD31-4B8C-83A1-F6EECF244321}">
                <p14:modId xmlns:p14="http://schemas.microsoft.com/office/powerpoint/2010/main" val="1152025789"/>
              </p:ext>
            </p:extLst>
          </p:nvPr>
        </p:nvGraphicFramePr>
        <p:xfrm>
          <a:off x="4514850" y="3225800"/>
          <a:ext cx="114300" cy="406400"/>
        </p:xfrm>
        <a:graphic>
          <a:graphicData uri="http://schemas.openxmlformats.org/presentationml/2006/ole">
            <mc:AlternateContent xmlns:mc="http://schemas.openxmlformats.org/markup-compatibility/2006">
              <mc:Choice xmlns:v="urn:schemas-microsoft-com:vml" Requires="v">
                <p:oleObj spid="_x0000_s2457" name="Equation" r:id="rId3" imgW="114300" imgH="406400" progId="Equation.3">
                  <p:embed/>
                </p:oleObj>
              </mc:Choice>
              <mc:Fallback>
                <p:oleObj name="Equation" r:id="rId3" imgW="114300" imgH="406400" progId="Equation.3">
                  <p:embed/>
                  <p:pic>
                    <p:nvPicPr>
                      <p:cNvPr id="0" name=""/>
                      <p:cNvPicPr/>
                      <p:nvPr/>
                    </p:nvPicPr>
                    <p:blipFill>
                      <a:blip r:embed="rId4"/>
                      <a:stretch>
                        <a:fillRect/>
                      </a:stretch>
                    </p:blipFill>
                    <p:spPr>
                      <a:xfrm>
                        <a:off x="4514850" y="3225800"/>
                        <a:ext cx="114300" cy="4064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74684619"/>
              </p:ext>
            </p:extLst>
          </p:nvPr>
        </p:nvGraphicFramePr>
        <p:xfrm>
          <a:off x="1981200" y="2438400"/>
          <a:ext cx="5383161" cy="2286000"/>
        </p:xfrm>
        <a:graphic>
          <a:graphicData uri="http://schemas.openxmlformats.org/presentationml/2006/ole">
            <mc:AlternateContent xmlns:mc="http://schemas.openxmlformats.org/markup-compatibility/2006">
              <mc:Choice xmlns:v="urn:schemas-microsoft-com:vml" Requires="v">
                <p:oleObj spid="_x0000_s2458" name="Equation" r:id="rId5" imgW="927100" imgH="393700" progId="Equation.3">
                  <p:embed/>
                </p:oleObj>
              </mc:Choice>
              <mc:Fallback>
                <p:oleObj name="Equation" r:id="rId5" imgW="927100" imgH="393700" progId="Equation.3">
                  <p:embed/>
                  <p:pic>
                    <p:nvPicPr>
                      <p:cNvPr id="0" name=""/>
                      <p:cNvPicPr/>
                      <p:nvPr/>
                    </p:nvPicPr>
                    <p:blipFill>
                      <a:blip r:embed="rId6"/>
                      <a:stretch>
                        <a:fillRect/>
                      </a:stretch>
                    </p:blipFill>
                    <p:spPr>
                      <a:xfrm>
                        <a:off x="1981200" y="2438400"/>
                        <a:ext cx="5383161" cy="2286000"/>
                      </a:xfrm>
                      <a:prstGeom prst="rect">
                        <a:avLst/>
                      </a:prstGeom>
                    </p:spPr>
                  </p:pic>
                </p:oleObj>
              </mc:Fallback>
            </mc:AlternateContent>
          </a:graphicData>
        </a:graphic>
      </p:graphicFrame>
      <p:sp>
        <p:nvSpPr>
          <p:cNvPr id="6" name="TextBox 5"/>
          <p:cNvSpPr txBox="1"/>
          <p:nvPr/>
        </p:nvSpPr>
        <p:spPr>
          <a:xfrm>
            <a:off x="609600" y="5181600"/>
            <a:ext cx="7620000" cy="1384995"/>
          </a:xfrm>
          <a:prstGeom prst="rect">
            <a:avLst/>
          </a:prstGeom>
          <a:noFill/>
        </p:spPr>
        <p:txBody>
          <a:bodyPr wrap="square" rtlCol="0">
            <a:spAutoFit/>
          </a:bodyPr>
          <a:lstStyle/>
          <a:p>
            <a:pPr marL="457200" indent="-457200">
              <a:buFont typeface="Arial"/>
              <a:buChar char="•"/>
            </a:pPr>
            <a:r>
              <a:rPr lang="en-US" sz="2800" b="1" dirty="0" smtClean="0"/>
              <a:t>Very sensitive to noisy / conflicting distances</a:t>
            </a:r>
          </a:p>
          <a:p>
            <a:pPr marL="457200" indent="-457200">
              <a:buFont typeface="Arial"/>
              <a:buChar char="•"/>
            </a:pPr>
            <a:r>
              <a:rPr lang="en-US" sz="2800" b="1" dirty="0" smtClean="0"/>
              <a:t>Cannot build 3D models of large genomes involving noisy inter-chromosomal contacts</a:t>
            </a:r>
            <a:endParaRPr lang="en-US" sz="2800" b="1" dirty="0"/>
          </a:p>
        </p:txBody>
      </p:sp>
    </p:spTree>
    <p:extLst>
      <p:ext uri="{BB962C8B-B14F-4D97-AF65-F5344CB8AC3E}">
        <p14:creationId xmlns:p14="http://schemas.microsoft.com/office/powerpoint/2010/main" val="249072739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2180"/>
            <a:ext cx="7886700" cy="926779"/>
          </a:xfrm>
        </p:spPr>
        <p:txBody>
          <a:bodyPr>
            <a:normAutofit fontScale="90000"/>
          </a:bodyPr>
          <a:lstStyle/>
          <a:p>
            <a:pPr algn="ctr"/>
            <a:r>
              <a:rPr lang="en-US" b="1" dirty="0"/>
              <a:t>Deriving </a:t>
            </a:r>
            <a:r>
              <a:rPr lang="en-US" b="1" dirty="0" smtClean="0"/>
              <a:t>Soft Constraints by </a:t>
            </a:r>
            <a:r>
              <a:rPr lang="en-US" b="1" dirty="0" err="1" smtClean="0"/>
              <a:t>Lorentzian</a:t>
            </a:r>
            <a:r>
              <a:rPr lang="en-US" b="1" dirty="0" smtClean="0"/>
              <a:t> Function</a:t>
            </a:r>
            <a:endParaRPr lang="en-US" b="1" dirty="0"/>
          </a:p>
        </p:txBody>
      </p:sp>
      <p:sp>
        <p:nvSpPr>
          <p:cNvPr id="6" name="TextBox 5"/>
          <p:cNvSpPr txBox="1"/>
          <p:nvPr/>
        </p:nvSpPr>
        <p:spPr>
          <a:xfrm>
            <a:off x="228600" y="1371600"/>
            <a:ext cx="8915400" cy="5262978"/>
          </a:xfrm>
          <a:prstGeom prst="rect">
            <a:avLst/>
          </a:prstGeom>
          <a:noFill/>
        </p:spPr>
        <p:txBody>
          <a:bodyPr wrap="square" rtlCol="0">
            <a:spAutoFit/>
          </a:bodyPr>
          <a:lstStyle/>
          <a:p>
            <a:pPr marL="285750" indent="-285750">
              <a:buFont typeface="Arial"/>
              <a:buChar char="•"/>
            </a:pPr>
            <a:r>
              <a:rPr lang="en-US" sz="2400" b="1" dirty="0" smtClean="0"/>
              <a:t>Use </a:t>
            </a:r>
            <a:r>
              <a:rPr lang="en-US" sz="2400" b="1" dirty="0" err="1" smtClean="0"/>
              <a:t>Lorentzian</a:t>
            </a:r>
            <a:r>
              <a:rPr lang="en-US" sz="2400" b="1" dirty="0" smtClean="0"/>
              <a:t> function to measure the satisfaction of a distance restraint</a:t>
            </a:r>
          </a:p>
          <a:p>
            <a:pPr marL="285750" indent="-285750">
              <a:buFont typeface="Arial"/>
              <a:buChar char="•"/>
            </a:pPr>
            <a:endParaRPr lang="en-US" sz="3200" b="1" dirty="0"/>
          </a:p>
          <a:p>
            <a:pPr marL="285750" indent="-285750">
              <a:buFont typeface="Arial"/>
              <a:buChar char="•"/>
            </a:pPr>
            <a:endParaRPr lang="en-US" sz="3200" b="1" dirty="0" smtClean="0"/>
          </a:p>
          <a:p>
            <a:endParaRPr lang="en-US" sz="3200" b="1" dirty="0"/>
          </a:p>
          <a:p>
            <a:pPr marL="285750" indent="-285750">
              <a:buFont typeface="Arial"/>
              <a:buChar char="•"/>
            </a:pPr>
            <a:endParaRPr lang="en-US" sz="3200" b="1" dirty="0" smtClean="0"/>
          </a:p>
          <a:p>
            <a:endParaRPr lang="en-US" sz="3200" b="1" dirty="0" smtClean="0"/>
          </a:p>
          <a:p>
            <a:r>
              <a:rPr lang="en-US" sz="3200" b="1" dirty="0" smtClean="0"/>
              <a:t>[0, 1]</a:t>
            </a:r>
          </a:p>
          <a:p>
            <a:endParaRPr lang="en-US" sz="2400" b="1" dirty="0"/>
          </a:p>
          <a:p>
            <a:pPr marL="285750" indent="-285750">
              <a:buFont typeface="Arial"/>
              <a:buChar char="•"/>
            </a:pPr>
            <a:endParaRPr lang="en-US" sz="2400" b="1" dirty="0" smtClean="0"/>
          </a:p>
          <a:p>
            <a:pPr marL="285750" indent="-285750">
              <a:buFont typeface="Arial"/>
              <a:buChar char="•"/>
            </a:pPr>
            <a:r>
              <a:rPr lang="en-US" sz="2400" b="1" dirty="0" smtClean="0"/>
              <a:t>Tolerate noisy restraints and maximize the satisfaction of feasible restraints</a:t>
            </a:r>
            <a:endParaRPr lang="en-US" sz="2400" b="1" dirty="0"/>
          </a:p>
        </p:txBody>
      </p:sp>
      <p:pic>
        <p:nvPicPr>
          <p:cNvPr id="10" name="Picture 9" descr="Screen Shot 2017-08-19 at 10.23.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264061"/>
            <a:ext cx="2362200" cy="926939"/>
          </a:xfrm>
          <a:prstGeom prst="rect">
            <a:avLst/>
          </a:prstGeom>
        </p:spPr>
      </p:pic>
      <p:pic>
        <p:nvPicPr>
          <p:cNvPr id="14" name="Picture 13"/>
          <p:cNvPicPr>
            <a:picLocks noChangeAspect="1"/>
          </p:cNvPicPr>
          <p:nvPr/>
        </p:nvPicPr>
        <p:blipFill>
          <a:blip r:embed="rId4"/>
          <a:stretch>
            <a:fillRect/>
          </a:stretch>
        </p:blipFill>
        <p:spPr>
          <a:xfrm>
            <a:off x="2590800" y="2781300"/>
            <a:ext cx="6604000" cy="2247900"/>
          </a:xfrm>
          <a:prstGeom prst="rect">
            <a:avLst/>
          </a:prstGeom>
        </p:spPr>
      </p:pic>
      <p:cxnSp>
        <p:nvCxnSpPr>
          <p:cNvPr id="11" name="Straight Arrow Connector 10">
            <a:extLst>
              <a:ext uri="{FF2B5EF4-FFF2-40B4-BE49-F238E27FC236}">
                <a16:creationId xmlns="" xmlns:a16="http://schemas.microsoft.com/office/drawing/2014/main" id="{D001EDFF-DA0B-483C-87B8-20DAEB6901E9}"/>
              </a:ext>
            </a:extLst>
          </p:cNvPr>
          <p:cNvCxnSpPr>
            <a:stCxn id="12" idx="2"/>
          </p:cNvCxnSpPr>
          <p:nvPr/>
        </p:nvCxnSpPr>
        <p:spPr>
          <a:xfrm>
            <a:off x="8538634" y="3894968"/>
            <a:ext cx="452966" cy="7151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 xmlns:a16="http://schemas.microsoft.com/office/drawing/2014/main" id="{5AF9F1A5-7592-4F87-AC48-360F8B0B5560}"/>
              </a:ext>
            </a:extLst>
          </p:cNvPr>
          <p:cNvCxnSpPr>
            <a:cxnSpLocks/>
          </p:cNvCxnSpPr>
          <p:nvPr/>
        </p:nvCxnSpPr>
        <p:spPr>
          <a:xfrm flipH="1">
            <a:off x="6324600" y="2400300"/>
            <a:ext cx="1405466" cy="4207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4FD40843-0A22-495E-AC17-F892AF79FC40}"/>
              </a:ext>
            </a:extLst>
          </p:cNvPr>
          <p:cNvSpPr txBox="1"/>
          <p:nvPr/>
        </p:nvSpPr>
        <p:spPr>
          <a:xfrm>
            <a:off x="7780867" y="2971638"/>
            <a:ext cx="1515533" cy="923330"/>
          </a:xfrm>
          <a:prstGeom prst="rect">
            <a:avLst/>
          </a:prstGeom>
          <a:noFill/>
        </p:spPr>
        <p:txBody>
          <a:bodyPr wrap="square" rtlCol="0">
            <a:spAutoFit/>
          </a:bodyPr>
          <a:lstStyle/>
          <a:p>
            <a:r>
              <a:rPr lang="en-US" sz="1600" b="1" dirty="0"/>
              <a:t>Constraint</a:t>
            </a:r>
            <a:r>
              <a:rPr lang="en-US" b="1" dirty="0"/>
              <a:t> is “less” satisfied</a:t>
            </a:r>
          </a:p>
        </p:txBody>
      </p:sp>
      <p:sp>
        <p:nvSpPr>
          <p:cNvPr id="9" name="TextBox 8">
            <a:extLst>
              <a:ext uri="{FF2B5EF4-FFF2-40B4-BE49-F238E27FC236}">
                <a16:creationId xmlns="" xmlns:a16="http://schemas.microsoft.com/office/drawing/2014/main" id="{2E449B96-7039-4260-B930-C197256E686F}"/>
              </a:ext>
            </a:extLst>
          </p:cNvPr>
          <p:cNvSpPr txBox="1"/>
          <p:nvPr/>
        </p:nvSpPr>
        <p:spPr>
          <a:xfrm>
            <a:off x="7371389" y="2095500"/>
            <a:ext cx="1778000" cy="646331"/>
          </a:xfrm>
          <a:prstGeom prst="rect">
            <a:avLst/>
          </a:prstGeom>
          <a:noFill/>
        </p:spPr>
        <p:txBody>
          <a:bodyPr wrap="square" rtlCol="0">
            <a:spAutoFit/>
          </a:bodyPr>
          <a:lstStyle/>
          <a:p>
            <a:r>
              <a:rPr lang="en-US" sz="1600" b="1" dirty="0"/>
              <a:t>Constraint</a:t>
            </a:r>
            <a:r>
              <a:rPr lang="en-US" b="1" dirty="0"/>
              <a:t> is satisfied</a:t>
            </a:r>
          </a:p>
        </p:txBody>
      </p:sp>
      <p:sp>
        <p:nvSpPr>
          <p:cNvPr id="3" name="TextBox 2"/>
          <p:cNvSpPr txBox="1"/>
          <p:nvPr/>
        </p:nvSpPr>
        <p:spPr>
          <a:xfrm>
            <a:off x="10134600" y="55626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88498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D81C9E-065A-4DC4-A871-50474497008A}"/>
              </a:ext>
            </a:extLst>
          </p:cNvPr>
          <p:cNvSpPr>
            <a:spLocks noGrp="1"/>
          </p:cNvSpPr>
          <p:nvPr>
            <p:ph type="title"/>
          </p:nvPr>
        </p:nvSpPr>
        <p:spPr>
          <a:xfrm>
            <a:off x="628650" y="174627"/>
            <a:ext cx="7886700" cy="654049"/>
          </a:xfrm>
        </p:spPr>
        <p:txBody>
          <a:bodyPr>
            <a:normAutofit fontScale="90000"/>
          </a:bodyPr>
          <a:lstStyle/>
          <a:p>
            <a:pPr algn="ctr"/>
            <a:r>
              <a:rPr lang="en-US" b="1" dirty="0"/>
              <a:t>Objective Function</a:t>
            </a:r>
          </a:p>
        </p:txBody>
      </p:sp>
      <p:sp>
        <p:nvSpPr>
          <p:cNvPr id="3" name="Content Placeholder 2">
            <a:extLst>
              <a:ext uri="{FF2B5EF4-FFF2-40B4-BE49-F238E27FC236}">
                <a16:creationId xmlns="" xmlns:a16="http://schemas.microsoft.com/office/drawing/2014/main" xmlns:a14="http://schemas.microsoft.com/office/drawing/2010/main" xmlns:mc="http://schemas.openxmlformats.org/markup-compatibility/2006" id="{055DCEF5-6D77-4BF4-935F-B45E04FE6707}"/>
              </a:ext>
            </a:extLst>
          </p:cNvPr>
          <p:cNvSpPr>
            <a:spLocks noGrp="1"/>
          </p:cNvSpPr>
          <p:nvPr>
            <p:ph idx="1"/>
          </p:nvPr>
        </p:nvSpPr>
        <p:spPr>
          <a:xfrm>
            <a:off x="228600" y="1066800"/>
            <a:ext cx="8651081" cy="5257799"/>
          </a:xfrm>
        </p:spPr>
        <p:txBody>
          <a:bodyPr>
            <a:normAutofit lnSpcReduction="10000"/>
          </a:bodyPr>
          <a:lstStyle/>
          <a:p>
            <a:r>
              <a:rPr lang="en-US" b="0" i="0" dirty="0"/>
              <a:t>Objective </a:t>
            </a:r>
            <a:r>
              <a:rPr lang="en-US" b="0" i="0" dirty="0" smtClean="0"/>
              <a:t>function</a:t>
            </a:r>
            <a:endParaRPr lang="en-US" b="0" i="0" dirty="0"/>
          </a:p>
          <a:p>
            <a:pPr lvl="1"/>
            <a:r>
              <a:rPr lang="en-US" dirty="0"/>
              <a:t>Sum of all </a:t>
            </a:r>
            <a:r>
              <a:rPr lang="en-US" dirty="0" smtClean="0"/>
              <a:t>distance constraints</a:t>
            </a:r>
            <a:endParaRPr lang="en-US" dirty="0"/>
          </a:p>
          <a:p>
            <a:pPr lvl="1"/>
            <a:r>
              <a:rPr lang="en-US" dirty="0"/>
              <a:t>Adjacent beads have maximum weight to enforce their proximity</a:t>
            </a:r>
          </a:p>
          <a:p>
            <a:pPr marL="0" indent="0">
              <a:buNone/>
            </a:pPr>
            <a:endParaRPr lang="en-US" b="0" i="0" dirty="0" smtClean="0"/>
          </a:p>
          <a:p>
            <a:pPr marL="0" indent="0">
              <a:buNone/>
            </a:pPr>
            <a:endParaRPr lang="en-US" dirty="0"/>
          </a:p>
          <a:p>
            <a:pPr marL="0" indent="0">
              <a:buNone/>
            </a:pPr>
            <a:endParaRPr lang="en-US" b="0" i="0" dirty="0" smtClean="0"/>
          </a:p>
          <a:p>
            <a:pPr marL="0" indent="0">
              <a:buNone/>
            </a:pPr>
            <a:endParaRPr lang="en-US" b="0" i="0" dirty="0"/>
          </a:p>
          <a:p>
            <a:r>
              <a:rPr lang="en-US" dirty="0"/>
              <a:t>c is set to average of </a:t>
            </a:r>
            <a:r>
              <a:rPr lang="en-US" dirty="0" err="1" smtClean="0"/>
              <a:t>d</a:t>
            </a:r>
            <a:r>
              <a:rPr lang="en-US" baseline="-25000" dirty="0" err="1" smtClean="0"/>
              <a:t>ij</a:t>
            </a:r>
            <a:r>
              <a:rPr lang="en-US" baseline="-25000" dirty="0" smtClean="0"/>
              <a:t> </a:t>
            </a:r>
            <a:r>
              <a:rPr lang="en-US" dirty="0" smtClean="0"/>
              <a:t>to control </a:t>
            </a:r>
            <a:r>
              <a:rPr lang="en-US" dirty="0"/>
              <a:t>gradient </a:t>
            </a:r>
            <a:r>
              <a:rPr lang="en-US" dirty="0" smtClean="0"/>
              <a:t>vanishing during optimization</a:t>
            </a:r>
            <a:endParaRPr lang="en-US" dirty="0"/>
          </a:p>
          <a:p>
            <a:endParaRPr lang="en-US" b="0" i="0" dirty="0"/>
          </a:p>
          <a:p>
            <a:pPr marL="0" indent="0">
              <a:buNone/>
            </a:pPr>
            <a:endParaRPr lang="en-US" dirty="0"/>
          </a:p>
          <a:p>
            <a:endParaRPr lang="en-US" dirty="0"/>
          </a:p>
        </p:txBody>
      </p:sp>
      <p:pic>
        <p:nvPicPr>
          <p:cNvPr id="4" name="Picture 3" descr="Screen Shot 2017-08-19 at 10.32.4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154513"/>
            <a:ext cx="8200504" cy="1646087"/>
          </a:xfrm>
          <a:prstGeom prst="rect">
            <a:avLst/>
          </a:prstGeom>
        </p:spPr>
      </p:pic>
    </p:spTree>
    <p:extLst>
      <p:ext uri="{BB962C8B-B14F-4D97-AF65-F5344CB8AC3E}">
        <p14:creationId xmlns:p14="http://schemas.microsoft.com/office/powerpoint/2010/main" val="16299116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xmlns:a14="http://schemas.microsoft.com/office/drawing/2010/main" xmlns:mc="http://schemas.openxmlformats.org/markup-compatibility/2006" id="{F4A73553-6997-443D-AB2A-F7A59B65B2C4}"/>
              </a:ext>
            </a:extLst>
          </p:cNvPr>
          <p:cNvSpPr>
            <a:spLocks noGrp="1"/>
          </p:cNvSpPr>
          <p:nvPr>
            <p:ph type="title"/>
          </p:nvPr>
        </p:nvSpPr>
        <p:spPr>
          <a:xfrm>
            <a:off x="457200" y="228600"/>
            <a:ext cx="7886700" cy="863600"/>
          </a:xfrm>
        </p:spPr>
        <p:txBody>
          <a:bodyPr/>
          <a:lstStyle/>
          <a:p>
            <a:pPr algn="ctr"/>
            <a:r>
              <a:rPr lang="en-US" b="1" dirty="0" smtClean="0"/>
              <a:t>Large-Scale Optimization</a:t>
            </a:r>
            <a:endParaRPr lang="en-US" b="1" dirty="0"/>
          </a:p>
        </p:txBody>
      </p:sp>
      <p:sp>
        <p:nvSpPr>
          <p:cNvPr id="3" name="Content Placeholder 2">
            <a:extLst>
              <a:ext uri="{FF2B5EF4-FFF2-40B4-BE49-F238E27FC236}">
                <a16:creationId xmlns="" xmlns:a16="http://schemas.microsoft.com/office/drawing/2014/main" xmlns:a14="http://schemas.microsoft.com/office/drawing/2010/main" xmlns:mc="http://schemas.openxmlformats.org/markup-compatibility/2006" id="{24E8402C-44F2-4923-9FBB-ED9A7A7F60EA}"/>
              </a:ext>
            </a:extLst>
          </p:cNvPr>
          <p:cNvSpPr>
            <a:spLocks noGrp="1"/>
          </p:cNvSpPr>
          <p:nvPr>
            <p:ph idx="1"/>
          </p:nvPr>
        </p:nvSpPr>
        <p:spPr>
          <a:xfrm>
            <a:off x="152400" y="1333500"/>
            <a:ext cx="6934200" cy="4886325"/>
          </a:xfrm>
        </p:spPr>
        <p:txBody>
          <a:bodyPr>
            <a:normAutofit fontScale="85000" lnSpcReduction="20000"/>
          </a:bodyPr>
          <a:lstStyle/>
          <a:p>
            <a:pPr marL="0" indent="0">
              <a:buNone/>
            </a:pPr>
            <a:endParaRPr lang="en-US" dirty="0"/>
          </a:p>
          <a:p>
            <a:r>
              <a:rPr lang="en-US" dirty="0"/>
              <a:t>Initializing model </a:t>
            </a:r>
            <a:r>
              <a:rPr lang="en-US" dirty="0" smtClean="0"/>
              <a:t>randomly in a sphere</a:t>
            </a:r>
            <a:endParaRPr lang="en-US" dirty="0"/>
          </a:p>
          <a:p>
            <a:endParaRPr lang="en-US" dirty="0" smtClean="0"/>
          </a:p>
          <a:p>
            <a:r>
              <a:rPr lang="en-US" dirty="0" smtClean="0"/>
              <a:t>Gradient </a:t>
            </a:r>
            <a:r>
              <a:rPr lang="en-US" dirty="0"/>
              <a:t>ascent to </a:t>
            </a:r>
            <a:r>
              <a:rPr lang="en-US" dirty="0" smtClean="0"/>
              <a:t>iteratively satisfy hundreds of thousands of distances </a:t>
            </a:r>
            <a:r>
              <a:rPr lang="en-US" dirty="0"/>
              <a:t>as much as possible</a:t>
            </a:r>
          </a:p>
          <a:p>
            <a:endParaRPr lang="en-US" dirty="0"/>
          </a:p>
          <a:p>
            <a:r>
              <a:rPr lang="en-US" dirty="0" smtClean="0"/>
              <a:t>Adaptive </a:t>
            </a:r>
            <a:r>
              <a:rPr lang="en-US" dirty="0"/>
              <a:t>step-size by backtracking line search</a:t>
            </a:r>
          </a:p>
          <a:p>
            <a:endParaRPr lang="en-US" dirty="0"/>
          </a:p>
          <a:p>
            <a:r>
              <a:rPr lang="en-US" dirty="0" smtClean="0"/>
              <a:t>α is searched </a:t>
            </a:r>
            <a:r>
              <a:rPr lang="en-US" dirty="0"/>
              <a:t>in a </a:t>
            </a:r>
            <a:r>
              <a:rPr lang="en-US" dirty="0" smtClean="0"/>
              <a:t>reasonable range </a:t>
            </a:r>
            <a:r>
              <a:rPr lang="en-US" dirty="0"/>
              <a:t>to maximize correlation between reconstructed distances and converted distances</a:t>
            </a:r>
          </a:p>
          <a:p>
            <a:endParaRPr lang="en-US" dirty="0"/>
          </a:p>
          <a:p>
            <a:endParaRPr lang="en-US" dirty="0"/>
          </a:p>
          <a:p>
            <a:endParaRPr lang="en-US" dirty="0"/>
          </a:p>
        </p:txBody>
      </p:sp>
      <p:pic>
        <p:nvPicPr>
          <p:cNvPr id="5" name="Picture 4" descr="Screen Shot 2013-03-28 at 1.32.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4685" y="2286000"/>
            <a:ext cx="2049315" cy="1295400"/>
          </a:xfrm>
          <a:prstGeom prst="rect">
            <a:avLst/>
          </a:prstGeom>
        </p:spPr>
      </p:pic>
    </p:spTree>
    <p:extLst>
      <p:ext uri="{BB962C8B-B14F-4D97-AF65-F5344CB8AC3E}">
        <p14:creationId xmlns:p14="http://schemas.microsoft.com/office/powerpoint/2010/main" val="31467312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orDG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8838"/>
            <a:ext cx="9144000" cy="5138737"/>
          </a:xfrm>
          <a:prstGeom prst="rect">
            <a:avLst/>
          </a:prstGeom>
        </p:spPr>
      </p:pic>
    </p:spTree>
    <p:extLst>
      <p:ext uri="{BB962C8B-B14F-4D97-AF65-F5344CB8AC3E}">
        <p14:creationId xmlns:p14="http://schemas.microsoft.com/office/powerpoint/2010/main" val="243567786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FCF50F-C5CE-4660-B26C-270CA20387BB}"/>
              </a:ext>
            </a:extLst>
          </p:cNvPr>
          <p:cNvSpPr>
            <a:spLocks noGrp="1"/>
          </p:cNvSpPr>
          <p:nvPr>
            <p:ph type="title"/>
          </p:nvPr>
        </p:nvSpPr>
        <p:spPr>
          <a:xfrm>
            <a:off x="628650" y="193676"/>
            <a:ext cx="7886700" cy="758825"/>
          </a:xfrm>
        </p:spPr>
        <p:txBody>
          <a:bodyPr>
            <a:normAutofit fontScale="90000"/>
          </a:bodyPr>
          <a:lstStyle/>
          <a:p>
            <a:pPr algn="ctr"/>
            <a:r>
              <a:rPr lang="en-US" b="1" dirty="0"/>
              <a:t>Synthetic Data to Evaluate the Method</a:t>
            </a:r>
          </a:p>
        </p:txBody>
      </p:sp>
      <p:sp>
        <p:nvSpPr>
          <p:cNvPr id="3" name="Content Placeholder 2">
            <a:extLst>
              <a:ext uri="{FF2B5EF4-FFF2-40B4-BE49-F238E27FC236}">
                <a16:creationId xmlns="" xmlns:a16="http://schemas.microsoft.com/office/drawing/2014/main" xmlns:a14="http://schemas.microsoft.com/office/drawing/2010/main" xmlns:mc="http://schemas.openxmlformats.org/markup-compatibility/2006" id="{9A152673-BD63-4AE7-9973-0CB89DDE6A4E}"/>
              </a:ext>
            </a:extLst>
          </p:cNvPr>
          <p:cNvSpPr>
            <a:spLocks noGrp="1"/>
          </p:cNvSpPr>
          <p:nvPr>
            <p:ph idx="1"/>
          </p:nvPr>
        </p:nvSpPr>
        <p:spPr>
          <a:xfrm>
            <a:off x="1" y="1162050"/>
            <a:ext cx="4952999" cy="5467350"/>
          </a:xfrm>
        </p:spPr>
        <p:txBody>
          <a:bodyPr>
            <a:normAutofit/>
          </a:bodyPr>
          <a:lstStyle/>
          <a:p>
            <a:r>
              <a:rPr lang="en-US" sz="2400" dirty="0" smtClean="0"/>
              <a:t>An existing 3D chromosome </a:t>
            </a:r>
            <a:r>
              <a:rPr lang="en-US" sz="2400" dirty="0" smtClean="0"/>
              <a:t>model of yeast </a:t>
            </a:r>
            <a:r>
              <a:rPr lang="en-US" sz="2400" dirty="0"/>
              <a:t>(</a:t>
            </a:r>
            <a:r>
              <a:rPr lang="en-US" sz="2400" dirty="0" err="1" smtClean="0"/>
              <a:t>Duan</a:t>
            </a:r>
            <a:r>
              <a:rPr lang="en-US" sz="2400" dirty="0" smtClean="0"/>
              <a:t> </a:t>
            </a:r>
            <a:r>
              <a:rPr lang="en-US" sz="2400" dirty="0"/>
              <a:t>et al. Nature </a:t>
            </a:r>
            <a:r>
              <a:rPr lang="en-US" sz="2400" dirty="0" smtClean="0"/>
              <a:t>2010)</a:t>
            </a:r>
            <a:endParaRPr lang="en-US" sz="2400" dirty="0"/>
          </a:p>
          <a:p>
            <a:endParaRPr lang="en-US" sz="2400" dirty="0"/>
          </a:p>
          <a:p>
            <a:r>
              <a:rPr lang="en-US" sz="2400" dirty="0"/>
              <a:t>Interaction frequencies were simulated using Poisson </a:t>
            </a:r>
            <a:r>
              <a:rPr lang="en-US" sz="2400" dirty="0" smtClean="0"/>
              <a:t>distribution</a:t>
            </a:r>
          </a:p>
          <a:p>
            <a:endParaRPr lang="en-US" sz="2400" dirty="0"/>
          </a:p>
          <a:p>
            <a:endParaRPr lang="en-US" sz="2400" dirty="0" smtClean="0"/>
          </a:p>
          <a:p>
            <a:endParaRPr lang="en-US" sz="2400" dirty="0"/>
          </a:p>
          <a:p>
            <a:endParaRPr lang="en-US" sz="2400" dirty="0" smtClean="0"/>
          </a:p>
          <a:p>
            <a:r>
              <a:rPr lang="en-US" sz="2400" dirty="0" smtClean="0"/>
              <a:t>Build models from simulated data</a:t>
            </a:r>
            <a:endParaRPr lang="en-US" sz="2400" dirty="0"/>
          </a:p>
          <a:p>
            <a:pPr marL="457200" lvl="1" indent="0">
              <a:buNone/>
            </a:pPr>
            <a:endParaRPr lang="en-US" sz="2400" dirty="0"/>
          </a:p>
          <a:p>
            <a:pPr marL="0" indent="0">
              <a:buNone/>
            </a:pPr>
            <a:endParaRPr lang="en-US" sz="1200" dirty="0"/>
          </a:p>
          <a:p>
            <a:endParaRPr lang="en-US" sz="2400" dirty="0"/>
          </a:p>
        </p:txBody>
      </p:sp>
      <p:graphicFrame>
        <p:nvGraphicFramePr>
          <p:cNvPr id="4" name="Chart 3">
            <a:extLst>
              <a:ext uri="{FF2B5EF4-FFF2-40B4-BE49-F238E27FC236}">
                <a16:creationId xmlns="" xmlns:a16="http://schemas.microsoft.com/office/drawing/2014/main" id="{9AE38ECF-9A05-443D-878B-E97D783D6B99}"/>
              </a:ext>
            </a:extLst>
          </p:cNvPr>
          <p:cNvGraphicFramePr/>
          <p:nvPr>
            <p:extLst>
              <p:ext uri="{D42A27DB-BD31-4B8C-83A1-F6EECF244321}">
                <p14:modId xmlns:p14="http://schemas.microsoft.com/office/powerpoint/2010/main" val="794344539"/>
              </p:ext>
            </p:extLst>
          </p:nvPr>
        </p:nvGraphicFramePr>
        <p:xfrm>
          <a:off x="4267200" y="1676400"/>
          <a:ext cx="4648200" cy="381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557359774"/>
              </p:ext>
            </p:extLst>
          </p:nvPr>
        </p:nvGraphicFramePr>
        <p:xfrm>
          <a:off x="762000" y="3657600"/>
          <a:ext cx="2743200" cy="1371600"/>
        </p:xfrm>
        <a:graphic>
          <a:graphicData uri="http://schemas.openxmlformats.org/presentationml/2006/ole">
            <mc:AlternateContent xmlns:mc="http://schemas.openxmlformats.org/markup-compatibility/2006">
              <mc:Choice xmlns:v="urn:schemas-microsoft-com:vml" Requires="v">
                <p:oleObj spid="_x0000_s3262" name="Equation" r:id="rId4" imgW="889000" imgH="444500" progId="Equation.3">
                  <p:embed/>
                </p:oleObj>
              </mc:Choice>
              <mc:Fallback>
                <p:oleObj name="Equation" r:id="rId4" imgW="889000" imgH="444500" progId="Equation.3">
                  <p:embed/>
                  <p:pic>
                    <p:nvPicPr>
                      <p:cNvPr id="0" name=""/>
                      <p:cNvPicPr/>
                      <p:nvPr/>
                    </p:nvPicPr>
                    <p:blipFill>
                      <a:blip r:embed="rId5"/>
                      <a:stretch>
                        <a:fillRect/>
                      </a:stretch>
                    </p:blipFill>
                    <p:spPr>
                      <a:xfrm>
                        <a:off x="762000" y="3657600"/>
                        <a:ext cx="2743200" cy="1371600"/>
                      </a:xfrm>
                      <a:prstGeom prst="rect">
                        <a:avLst/>
                      </a:prstGeom>
                    </p:spPr>
                  </p:pic>
                </p:oleObj>
              </mc:Fallback>
            </mc:AlternateContent>
          </a:graphicData>
        </a:graphic>
      </p:graphicFrame>
      <p:sp>
        <p:nvSpPr>
          <p:cNvPr id="7" name="TextBox 6"/>
          <p:cNvSpPr txBox="1"/>
          <p:nvPr/>
        </p:nvSpPr>
        <p:spPr>
          <a:xfrm>
            <a:off x="1295400" y="4724400"/>
            <a:ext cx="1036333" cy="523220"/>
          </a:xfrm>
          <a:prstGeom prst="rect">
            <a:avLst/>
          </a:prstGeom>
          <a:noFill/>
        </p:spPr>
        <p:txBody>
          <a:bodyPr wrap="square" rtlCol="0">
            <a:spAutoFit/>
          </a:bodyPr>
          <a:lstStyle/>
          <a:p>
            <a:r>
              <a:rPr lang="en-US" sz="2800" dirty="0" smtClean="0"/>
              <a:t>α = 1</a:t>
            </a:r>
            <a:endParaRPr lang="en-US" sz="2800" dirty="0"/>
          </a:p>
        </p:txBody>
      </p:sp>
    </p:spTree>
    <p:extLst>
      <p:ext uri="{BB962C8B-B14F-4D97-AF65-F5344CB8AC3E}">
        <p14:creationId xmlns:p14="http://schemas.microsoft.com/office/powerpoint/2010/main" val="5506230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 xmlns:a16="http://schemas.microsoft.com/office/drawing/2014/main" id="{831F3401-9F9D-4ECA-896F-9BF0FCE3757E}"/>
                  </a:ext>
                </a:extLst>
              </p:cNvPr>
              <p:cNvSpPr>
                <a:spLocks noGrp="1"/>
              </p:cNvSpPr>
              <p:nvPr>
                <p:ph type="title"/>
              </p:nvPr>
            </p:nvSpPr>
            <p:spPr>
              <a:xfrm>
                <a:off x="628650" y="-152400"/>
                <a:ext cx="7886700" cy="892175"/>
              </a:xfrm>
            </p:spPr>
            <p:txBody>
              <a:bodyPr/>
              <a:lstStyle/>
              <a:p>
                <a:pPr algn="ctr"/>
                <a:r>
                  <a:rPr lang="en-US" b="1" dirty="0"/>
                  <a:t>Searching for </a:t>
                </a:r>
                <a14:m>
                  <m:oMath xmlns="" xmlns:m="http://schemas.openxmlformats.org/officeDocument/2006/math">
                    <m:r>
                      <a:rPr lang="en-US" b="1" i="1" smtClean="0">
                        <a:latin typeface="Cambria Math" panose="02040503050406030204" pitchFamily="18" charset="0"/>
                      </a:rPr>
                      <m:t>𝜶</m:t>
                    </m:r>
                  </m:oMath>
                </a14:m>
                <a:endParaRPr lang="en-US" b="1" dirty="0"/>
              </a:p>
            </p:txBody>
          </p:sp>
        </mc:Choice>
        <mc:Fallback xmlns="">
          <p:sp>
            <p:nvSpPr>
              <p:cNvPr id="2" name="Title 1">
                <a:extLst>
                  <a:ext uri="{FF2B5EF4-FFF2-40B4-BE49-F238E27FC236}">
                    <a16:creationId xmlns="" xmlns:a16="http://schemas.microsoft.com/office/drawing/2014/main" xmlns:a14="http://schemas.microsoft.com/office/drawing/2010/main" id="{831F3401-9F9D-4ECA-896F-9BF0FCE3757E}"/>
                  </a:ext>
                </a:extLst>
              </p:cNvPr>
              <p:cNvSpPr>
                <a:spLocks noGrp="1" noRot="1" noChangeAspect="1" noMove="1" noResize="1" noEditPoints="1" noAdjustHandles="1" noChangeArrowheads="1" noChangeShapeType="1" noTextEdit="1"/>
              </p:cNvSpPr>
              <p:nvPr>
                <p:ph type="title"/>
              </p:nvPr>
            </p:nvSpPr>
            <p:spPr>
              <a:xfrm>
                <a:off x="628650" y="-152400"/>
                <a:ext cx="7886700" cy="892175"/>
              </a:xfrm>
              <a:blipFill rotWithShape="1">
                <a:blip r:embed="rId2"/>
                <a:stretch>
                  <a:fillRect/>
                </a:stretch>
              </a:blipFill>
            </p:spPr>
            <p:txBody>
              <a:bodyPr/>
              <a:lstStyle/>
              <a:p>
                <a:r>
                  <a:rPr lang="en-US">
                    <a:noFill/>
                  </a:rPr>
                  <a:t> </a:t>
                </a:r>
              </a:p>
            </p:txBody>
          </p:sp>
        </mc:Fallback>
      </mc:AlternateContent>
      <p:graphicFrame>
        <p:nvGraphicFramePr>
          <p:cNvPr id="4" name="Chart 3">
            <a:extLst>
              <a:ext uri="{FF2B5EF4-FFF2-40B4-BE49-F238E27FC236}">
                <a16:creationId xmlns="" xmlns:a16="http://schemas.microsoft.com/office/drawing/2014/main" id="{EBDC78DA-2876-4884-A8C8-0619F0AD164F}"/>
              </a:ext>
            </a:extLst>
          </p:cNvPr>
          <p:cNvGraphicFramePr>
            <a:graphicFrameLocks/>
          </p:cNvGraphicFramePr>
          <p:nvPr>
            <p:extLst>
              <p:ext uri="{D42A27DB-BD31-4B8C-83A1-F6EECF244321}">
                <p14:modId xmlns:p14="http://schemas.microsoft.com/office/powerpoint/2010/main" val="3959817173"/>
              </p:ext>
            </p:extLst>
          </p:nvPr>
        </p:nvGraphicFramePr>
        <p:xfrm>
          <a:off x="228600" y="914400"/>
          <a:ext cx="80010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 xmlns:a16="http://schemas.microsoft.com/office/drawing/2014/main" id="{A9A41251-4FB4-41BF-9247-715FF123AD78}"/>
              </a:ext>
            </a:extLst>
          </p:cNvPr>
          <p:cNvGraphicFramePr/>
          <p:nvPr>
            <p:extLst>
              <p:ext uri="{D42A27DB-BD31-4B8C-83A1-F6EECF244321}">
                <p14:modId xmlns:p14="http://schemas.microsoft.com/office/powerpoint/2010/main" val="903117581"/>
              </p:ext>
            </p:extLst>
          </p:nvPr>
        </p:nvGraphicFramePr>
        <p:xfrm>
          <a:off x="685800" y="3762601"/>
          <a:ext cx="7315200" cy="30861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808705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88901"/>
            <a:ext cx="8493919" cy="1091395"/>
          </a:xfrm>
        </p:spPr>
        <p:txBody>
          <a:bodyPr>
            <a:noAutofit/>
          </a:bodyPr>
          <a:lstStyle/>
          <a:p>
            <a:pPr algn="ctr"/>
            <a:r>
              <a:rPr lang="en-US" sz="3600" b="1" dirty="0"/>
              <a:t>Correlation </a:t>
            </a:r>
            <a:r>
              <a:rPr lang="en-US" sz="3600" b="1" dirty="0" smtClean="0"/>
              <a:t>Between </a:t>
            </a:r>
            <a:r>
              <a:rPr lang="en-US" sz="3600" b="1" dirty="0"/>
              <a:t>R</a:t>
            </a:r>
            <a:r>
              <a:rPr lang="en-US" sz="3600" b="1" dirty="0" smtClean="0"/>
              <a:t>econstructed </a:t>
            </a:r>
            <a:r>
              <a:rPr lang="en-US" sz="3600" b="1" dirty="0"/>
              <a:t>D</a:t>
            </a:r>
            <a:r>
              <a:rPr lang="en-US" sz="3600" b="1" dirty="0" smtClean="0"/>
              <a:t>istances </a:t>
            </a:r>
            <a:r>
              <a:rPr lang="en-US" sz="3600" b="1" dirty="0"/>
              <a:t>and </a:t>
            </a:r>
            <a:r>
              <a:rPr lang="en-US" sz="3600" b="1" dirty="0" smtClean="0"/>
              <a:t>True </a:t>
            </a:r>
            <a:r>
              <a:rPr lang="en-US" sz="3600" b="1" dirty="0"/>
              <a:t>D</a:t>
            </a:r>
            <a:r>
              <a:rPr lang="en-US" sz="3600" b="1" dirty="0" smtClean="0"/>
              <a:t>istances</a:t>
            </a:r>
            <a:endParaRPr lang="en-US" sz="3600" b="1" dirty="0"/>
          </a:p>
        </p:txBody>
      </p:sp>
      <p:graphicFrame>
        <p:nvGraphicFramePr>
          <p:cNvPr id="5" name="Chart 4"/>
          <p:cNvGraphicFramePr/>
          <p:nvPr>
            <p:extLst>
              <p:ext uri="{D42A27DB-BD31-4B8C-83A1-F6EECF244321}">
                <p14:modId xmlns:p14="http://schemas.microsoft.com/office/powerpoint/2010/main" val="3735309401"/>
              </p:ext>
            </p:extLst>
          </p:nvPr>
        </p:nvGraphicFramePr>
        <p:xfrm>
          <a:off x="152400" y="1371600"/>
          <a:ext cx="8991600" cy="5068002"/>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17B71D7D-31A8-41A1-86EB-58E467154FD8}" type="slidenum">
              <a:rPr lang="en-US" smtClean="0"/>
              <a:t>19</a:t>
            </a:fld>
            <a:endParaRPr lang="en-US"/>
          </a:p>
        </p:txBody>
      </p:sp>
    </p:spTree>
    <p:extLst>
      <p:ext uri="{BB962C8B-B14F-4D97-AF65-F5344CB8AC3E}">
        <p14:creationId xmlns:p14="http://schemas.microsoft.com/office/powerpoint/2010/main" val="662191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905000" y="5105400"/>
            <a:ext cx="6477000" cy="1066800"/>
          </a:xfrm>
        </p:spPr>
        <p:txBody>
          <a:bodyPr>
            <a:normAutofit/>
          </a:bodyPr>
          <a:lstStyle/>
          <a:p>
            <a:pPr marL="0" indent="0" eaLnBrk="1" hangingPunct="1">
              <a:buNone/>
            </a:pPr>
            <a:r>
              <a:rPr lang="en-US" sz="4000" b="1" dirty="0" smtClean="0">
                <a:ln w="1905"/>
                <a:solidFill>
                  <a:srgbClr val="000000"/>
                </a:solidFill>
                <a:effectLst>
                  <a:innerShdw blurRad="69850" dist="43180" dir="5400000">
                    <a:srgbClr val="000000">
                      <a:alpha val="65000"/>
                    </a:srgbClr>
                  </a:innerShdw>
                </a:effectLst>
              </a:rPr>
              <a:t>$1000 Personal Genome!</a:t>
            </a:r>
          </a:p>
        </p:txBody>
      </p:sp>
      <p:pic>
        <p:nvPicPr>
          <p:cNvPr id="6" name="Picture 2" descr="https://encrypted-tbn3.google.com/images?q=tbn:ANd9GcTr5A6M5SvsagRfMW6jbf9TpqfNLS26SrzCMq3H-RE1ljF-7p69B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16" y="2794185"/>
            <a:ext cx="2797884" cy="18618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965573" y="609600"/>
            <a:ext cx="6180116" cy="3676869"/>
          </a:xfrm>
          <a:prstGeom prst="rect">
            <a:avLst/>
          </a:prstGeom>
        </p:spPr>
      </p:pic>
      <p:pic>
        <p:nvPicPr>
          <p:cNvPr id="9" name="Picture 8"/>
          <p:cNvPicPr>
            <a:picLocks noChangeAspect="1"/>
          </p:cNvPicPr>
          <p:nvPr/>
        </p:nvPicPr>
        <p:blipFill>
          <a:blip r:embed="rId4"/>
          <a:stretch>
            <a:fillRect/>
          </a:stretch>
        </p:blipFill>
        <p:spPr>
          <a:xfrm>
            <a:off x="0" y="152401"/>
            <a:ext cx="2978847" cy="2133599"/>
          </a:xfrm>
          <a:prstGeom prst="rect">
            <a:avLst/>
          </a:prstGeom>
        </p:spPr>
      </p:pic>
      <p:sp>
        <p:nvSpPr>
          <p:cNvPr id="10" name="Rectangle 9"/>
          <p:cNvSpPr/>
          <p:nvPr/>
        </p:nvSpPr>
        <p:spPr>
          <a:xfrm>
            <a:off x="4648200" y="6477000"/>
            <a:ext cx="4572000" cy="276999"/>
          </a:xfrm>
          <a:prstGeom prst="rect">
            <a:avLst/>
          </a:prstGeom>
        </p:spPr>
        <p:txBody>
          <a:bodyPr>
            <a:spAutoFit/>
          </a:bodyPr>
          <a:lstStyle/>
          <a:p>
            <a:r>
              <a:rPr lang="tr-TR" sz="1200" dirty="0"/>
              <a:t>http://</a:t>
            </a:r>
            <a:r>
              <a:rPr lang="tr-TR" sz="1200" dirty="0" err="1"/>
              <a:t>www.futuretimeline.net</a:t>
            </a:r>
            <a:r>
              <a:rPr lang="tr-TR" sz="1200" dirty="0"/>
              <a:t>/</a:t>
            </a:r>
            <a:r>
              <a:rPr lang="tr-TR" sz="1200" dirty="0" err="1"/>
              <a:t>blog</a:t>
            </a:r>
            <a:r>
              <a:rPr lang="tr-TR" sz="1200" dirty="0"/>
              <a:t>/2014/01/16.htm#.U3Vg-FhdWzs</a:t>
            </a:r>
            <a:endParaRPr lang="en-US" sz="1200" dirty="0"/>
          </a:p>
        </p:txBody>
      </p:sp>
    </p:spTree>
    <p:extLst>
      <p:ext uri="{BB962C8B-B14F-4D97-AF65-F5344CB8AC3E}">
        <p14:creationId xmlns:p14="http://schemas.microsoft.com/office/powerpoint/2010/main" val="15510712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6A13BA-1A54-4C06-BC11-4063112DDBD2}"/>
              </a:ext>
            </a:extLst>
          </p:cNvPr>
          <p:cNvSpPr>
            <a:spLocks noGrp="1"/>
          </p:cNvSpPr>
          <p:nvPr>
            <p:ph type="title"/>
          </p:nvPr>
        </p:nvSpPr>
        <p:spPr>
          <a:xfrm>
            <a:off x="628650" y="365126"/>
            <a:ext cx="7886700" cy="825500"/>
          </a:xfrm>
        </p:spPr>
        <p:txBody>
          <a:bodyPr>
            <a:normAutofit fontScale="90000"/>
          </a:bodyPr>
          <a:lstStyle/>
          <a:p>
            <a:pPr algn="ctr">
              <a:defRPr sz="1320" b="0" i="0" u="none" strike="noStrike" kern="1200" spc="0" baseline="0">
                <a:solidFill>
                  <a:prstClr val="black">
                    <a:lumMod val="65000"/>
                    <a:lumOff val="35000"/>
                  </a:prstClr>
                </a:solidFill>
                <a:latin typeface="+mn-lt"/>
                <a:ea typeface="+mn-ea"/>
                <a:cs typeface="+mn-cs"/>
              </a:defRPr>
            </a:pPr>
            <a:r>
              <a:rPr lang="en-US" sz="3200" b="1" dirty="0" smtClean="0">
                <a:solidFill>
                  <a:srgbClr val="000000"/>
                </a:solidFill>
              </a:rPr>
              <a:t>Root Mean Square Error </a:t>
            </a:r>
            <a:r>
              <a:rPr lang="en-US" sz="3200" b="1" dirty="0">
                <a:solidFill>
                  <a:srgbClr val="000000"/>
                </a:solidFill>
              </a:rPr>
              <a:t>B</a:t>
            </a:r>
            <a:r>
              <a:rPr lang="en-US" sz="3200" b="1" dirty="0" smtClean="0">
                <a:solidFill>
                  <a:srgbClr val="000000"/>
                </a:solidFill>
              </a:rPr>
              <a:t>etween </a:t>
            </a:r>
            <a:r>
              <a:rPr lang="en-US" sz="3200" b="1" dirty="0">
                <a:solidFill>
                  <a:srgbClr val="000000"/>
                </a:solidFill>
              </a:rPr>
              <a:t>R</a:t>
            </a:r>
            <a:r>
              <a:rPr lang="en-US" sz="3200" b="1" dirty="0" smtClean="0">
                <a:solidFill>
                  <a:srgbClr val="000000"/>
                </a:solidFill>
              </a:rPr>
              <a:t>econstructed </a:t>
            </a:r>
            <a:r>
              <a:rPr lang="en-US" sz="3200" b="1" dirty="0">
                <a:solidFill>
                  <a:srgbClr val="000000"/>
                </a:solidFill>
              </a:rPr>
              <a:t>D</a:t>
            </a:r>
            <a:r>
              <a:rPr lang="en-US" sz="3200" b="1" dirty="0" smtClean="0">
                <a:solidFill>
                  <a:srgbClr val="000000"/>
                </a:solidFill>
              </a:rPr>
              <a:t>istances </a:t>
            </a:r>
            <a:r>
              <a:rPr lang="en-US" sz="3200" b="1" dirty="0">
                <a:solidFill>
                  <a:srgbClr val="000000"/>
                </a:solidFill>
              </a:rPr>
              <a:t>A</a:t>
            </a:r>
            <a:r>
              <a:rPr lang="en-US" sz="3200" b="1" dirty="0" smtClean="0">
                <a:solidFill>
                  <a:srgbClr val="000000"/>
                </a:solidFill>
              </a:rPr>
              <a:t>nd True </a:t>
            </a:r>
            <a:r>
              <a:rPr lang="en-US" sz="3200" b="1" dirty="0">
                <a:solidFill>
                  <a:srgbClr val="000000"/>
                </a:solidFill>
              </a:rPr>
              <a:t>D</a:t>
            </a:r>
            <a:r>
              <a:rPr lang="en-US" sz="3200" b="1" dirty="0" smtClean="0">
                <a:solidFill>
                  <a:srgbClr val="000000"/>
                </a:solidFill>
              </a:rPr>
              <a:t>istances</a:t>
            </a:r>
            <a:endParaRPr lang="en-US" sz="3200" b="1" dirty="0">
              <a:solidFill>
                <a:srgbClr val="000000"/>
              </a:solidFill>
            </a:endParaRPr>
          </a:p>
        </p:txBody>
      </p:sp>
      <p:graphicFrame>
        <p:nvGraphicFramePr>
          <p:cNvPr id="5" name="Chart 4">
            <a:extLst>
              <a:ext uri="{FF2B5EF4-FFF2-40B4-BE49-F238E27FC236}">
                <a16:creationId xmlns="" xmlns:a16="http://schemas.microsoft.com/office/drawing/2014/main" id="{3B7B8BC3-9B4E-4016-B74F-9F6A158028E3}"/>
              </a:ext>
            </a:extLst>
          </p:cNvPr>
          <p:cNvGraphicFramePr/>
          <p:nvPr>
            <p:extLst>
              <p:ext uri="{D42A27DB-BD31-4B8C-83A1-F6EECF244321}">
                <p14:modId xmlns:p14="http://schemas.microsoft.com/office/powerpoint/2010/main" val="3196518042"/>
              </p:ext>
            </p:extLst>
          </p:nvPr>
        </p:nvGraphicFramePr>
        <p:xfrm>
          <a:off x="609600" y="1285875"/>
          <a:ext cx="8382000" cy="50863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36412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 xmlns:a16="http://schemas.microsoft.com/office/drawing/2014/main" id="{D665C372-CBE3-4F1B-AFF6-3BF3464C4C4A}"/>
              </a:ext>
            </a:extLst>
          </p:cNvPr>
          <p:cNvSpPr>
            <a:spLocks noGrp="1"/>
          </p:cNvSpPr>
          <p:nvPr>
            <p:ph type="title"/>
          </p:nvPr>
        </p:nvSpPr>
        <p:spPr>
          <a:xfrm>
            <a:off x="575072" y="79376"/>
            <a:ext cx="7886700" cy="949325"/>
          </a:xfrm>
        </p:spPr>
        <p:txBody>
          <a:bodyPr/>
          <a:lstStyle/>
          <a:p>
            <a:pPr algn="ctr"/>
            <a:r>
              <a:rPr lang="en-US" b="1" dirty="0" smtClean="0"/>
              <a:t>Real Hi-C Data</a:t>
            </a:r>
            <a:endParaRPr lang="en-US" b="1" dirty="0"/>
          </a:p>
        </p:txBody>
      </p:sp>
      <p:sp>
        <p:nvSpPr>
          <p:cNvPr id="4" name="Content Placeholder 3">
            <a:extLst>
              <a:ext uri="{FF2B5EF4-FFF2-40B4-BE49-F238E27FC236}">
                <a16:creationId xmlns="" xmlns:a16="http://schemas.microsoft.com/office/drawing/2014/main" id="{AA5D9569-94EA-4EA2-ACFC-3F05DCE9C050}"/>
              </a:ext>
            </a:extLst>
          </p:cNvPr>
          <p:cNvSpPr>
            <a:spLocks noGrp="1"/>
          </p:cNvSpPr>
          <p:nvPr>
            <p:ph idx="1"/>
          </p:nvPr>
        </p:nvSpPr>
        <p:spPr>
          <a:xfrm>
            <a:off x="371475" y="1114426"/>
            <a:ext cx="8293894" cy="2924174"/>
          </a:xfrm>
        </p:spPr>
        <p:txBody>
          <a:bodyPr/>
          <a:lstStyle/>
          <a:p>
            <a:pPr fontAlgn="base"/>
            <a:r>
              <a:rPr lang="en-US" b="1" dirty="0"/>
              <a:t>GM06990 </a:t>
            </a:r>
            <a:r>
              <a:rPr lang="en-US" b="1" dirty="0" smtClean="0"/>
              <a:t>human cell </a:t>
            </a:r>
            <a:r>
              <a:rPr lang="en-US" b="1" dirty="0"/>
              <a:t>line </a:t>
            </a:r>
            <a:r>
              <a:rPr lang="en-US" b="1" dirty="0" smtClean="0"/>
              <a:t>(Lieberman</a:t>
            </a:r>
            <a:r>
              <a:rPr lang="en-US" b="1" dirty="0"/>
              <a:t>-Aiden E. et al. Science </a:t>
            </a:r>
            <a:r>
              <a:rPr lang="en-US" b="1" dirty="0" smtClean="0"/>
              <a:t>2009)</a:t>
            </a:r>
            <a:endParaRPr lang="en-US" b="1" dirty="0"/>
          </a:p>
          <a:p>
            <a:pPr fontAlgn="base"/>
            <a:endParaRPr lang="en-US" b="1" dirty="0"/>
          </a:p>
          <a:p>
            <a:pPr fontAlgn="base"/>
            <a:r>
              <a:rPr lang="en-US" b="1" dirty="0" smtClean="0"/>
              <a:t>GM12878 </a:t>
            </a:r>
            <a:r>
              <a:rPr lang="en-US" b="1" dirty="0" smtClean="0"/>
              <a:t>human cell </a:t>
            </a:r>
            <a:r>
              <a:rPr lang="en-US" b="1" dirty="0"/>
              <a:t>line (</a:t>
            </a:r>
            <a:r>
              <a:rPr lang="en-US" b="1" dirty="0" err="1" smtClean="0"/>
              <a:t>Rao</a:t>
            </a:r>
            <a:r>
              <a:rPr lang="en-US" b="1" dirty="0" smtClean="0"/>
              <a:t> S. et al., </a:t>
            </a:r>
            <a:r>
              <a:rPr lang="en-US" b="1" dirty="0"/>
              <a:t>Cell </a:t>
            </a:r>
            <a:r>
              <a:rPr lang="en-US" b="1" dirty="0" smtClean="0"/>
              <a:t>2014)</a:t>
            </a:r>
            <a:endParaRPr lang="en-US" b="1" dirty="0"/>
          </a:p>
          <a:p>
            <a:pPr fontAlgn="base"/>
            <a:endParaRPr lang="en-US" b="1" dirty="0"/>
          </a:p>
          <a:p>
            <a:endParaRPr lang="en-US" b="1" dirty="0"/>
          </a:p>
        </p:txBody>
      </p:sp>
    </p:spTree>
    <p:extLst>
      <p:ext uri="{BB962C8B-B14F-4D97-AF65-F5344CB8AC3E}">
        <p14:creationId xmlns:p14="http://schemas.microsoft.com/office/powerpoint/2010/main" val="3736631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DBE3FF-11BC-4843-948C-5218408634AA}"/>
              </a:ext>
            </a:extLst>
          </p:cNvPr>
          <p:cNvSpPr>
            <a:spLocks noGrp="1"/>
          </p:cNvSpPr>
          <p:nvPr>
            <p:ph type="title"/>
          </p:nvPr>
        </p:nvSpPr>
        <p:spPr>
          <a:xfrm>
            <a:off x="628650" y="241302"/>
            <a:ext cx="7886700" cy="901699"/>
          </a:xfrm>
        </p:spPr>
        <p:txBody>
          <a:bodyPr/>
          <a:lstStyle/>
          <a:p>
            <a:pPr algn="ctr"/>
            <a:r>
              <a:rPr lang="en-US" b="1" dirty="0"/>
              <a:t>Quality of </a:t>
            </a:r>
            <a:r>
              <a:rPr lang="en-US" b="1" dirty="0" smtClean="0"/>
              <a:t>Chromosome Models</a:t>
            </a:r>
            <a:endParaRPr lang="en-US" b="1" dirty="0"/>
          </a:p>
        </p:txBody>
      </p:sp>
      <p:graphicFrame>
        <p:nvGraphicFramePr>
          <p:cNvPr id="6" name="Content Placeholder 5">
            <a:extLst>
              <a:ext uri="{FF2B5EF4-FFF2-40B4-BE49-F238E27FC236}">
                <a16:creationId xmlns="" xmlns:a16="http://schemas.microsoft.com/office/drawing/2014/main" id="{DF391F8B-0EB5-4377-B6C6-104B21931076}"/>
              </a:ext>
            </a:extLst>
          </p:cNvPr>
          <p:cNvGraphicFramePr>
            <a:graphicFrameLocks noGrp="1"/>
          </p:cNvGraphicFramePr>
          <p:nvPr>
            <p:ph idx="1"/>
            <p:extLst>
              <p:ext uri="{D42A27DB-BD31-4B8C-83A1-F6EECF244321}">
                <p14:modId xmlns:p14="http://schemas.microsoft.com/office/powerpoint/2010/main" val="221561040"/>
              </p:ext>
            </p:extLst>
          </p:nvPr>
        </p:nvGraphicFramePr>
        <p:xfrm>
          <a:off x="228600" y="1066800"/>
          <a:ext cx="8534400" cy="548639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4534293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7E0C7F-5D52-4805-9B35-7916930B49AC}"/>
              </a:ext>
            </a:extLst>
          </p:cNvPr>
          <p:cNvSpPr>
            <a:spLocks noGrp="1"/>
          </p:cNvSpPr>
          <p:nvPr>
            <p:ph type="title"/>
          </p:nvPr>
        </p:nvSpPr>
        <p:spPr>
          <a:xfrm>
            <a:off x="628650" y="136525"/>
            <a:ext cx="7886700" cy="758825"/>
          </a:xfrm>
        </p:spPr>
        <p:txBody>
          <a:bodyPr>
            <a:normAutofit fontScale="90000"/>
          </a:bodyPr>
          <a:lstStyle/>
          <a:p>
            <a:pPr algn="ctr"/>
            <a:r>
              <a:rPr lang="en-US" b="1" dirty="0"/>
              <a:t>Are </a:t>
            </a:r>
            <a:r>
              <a:rPr lang="en-US" b="1" dirty="0" smtClean="0"/>
              <a:t>Models </a:t>
            </a:r>
            <a:r>
              <a:rPr lang="en-US" b="1" dirty="0"/>
              <a:t>at Different Resolutions Similar ?</a:t>
            </a:r>
          </a:p>
        </p:txBody>
      </p:sp>
      <p:sp>
        <p:nvSpPr>
          <p:cNvPr id="3" name="Content Placeholder 2">
            <a:extLst>
              <a:ext uri="{FF2B5EF4-FFF2-40B4-BE49-F238E27FC236}">
                <a16:creationId xmlns="" xmlns:a16="http://schemas.microsoft.com/office/drawing/2014/main" id="{E0D454ED-BF7E-4B65-8A3A-E16D0C021533}"/>
              </a:ext>
            </a:extLst>
          </p:cNvPr>
          <p:cNvSpPr>
            <a:spLocks noGrp="1"/>
          </p:cNvSpPr>
          <p:nvPr>
            <p:ph idx="1"/>
          </p:nvPr>
        </p:nvSpPr>
        <p:spPr>
          <a:xfrm>
            <a:off x="278607" y="1057274"/>
            <a:ext cx="8529637" cy="5334001"/>
          </a:xfrm>
        </p:spPr>
        <p:txBody>
          <a:bodyPr/>
          <a:lstStyle/>
          <a:p>
            <a:r>
              <a:rPr lang="en-US" dirty="0"/>
              <a:t>A model at 1MB resolution and a model </a:t>
            </a:r>
            <a:r>
              <a:rPr lang="en-US" dirty="0" smtClean="0"/>
              <a:t> of Chr. 1 at </a:t>
            </a:r>
            <a:r>
              <a:rPr lang="en-US" dirty="0"/>
              <a:t>500 KB resolution</a:t>
            </a:r>
          </a:p>
        </p:txBody>
      </p:sp>
      <p:pic>
        <p:nvPicPr>
          <p:cNvPr id="4" name="Picture 3" descr="C:\Users\Tuan\Dropbox\MU\Research\MyPaper\LorentzMDS\1MB_500KB.png">
            <a:extLst>
              <a:ext uri="{FF2B5EF4-FFF2-40B4-BE49-F238E27FC236}">
                <a16:creationId xmlns="" xmlns:a16="http://schemas.microsoft.com/office/drawing/2014/main" id="{564581DB-D90B-4CBC-A21C-5074B0D87C4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707482" y="2219325"/>
            <a:ext cx="3907631" cy="4257675"/>
          </a:xfrm>
          <a:prstGeom prst="rect">
            <a:avLst/>
          </a:prstGeom>
          <a:noFill/>
          <a:ln>
            <a:noFill/>
          </a:ln>
        </p:spPr>
      </p:pic>
    </p:spTree>
    <p:extLst>
      <p:ext uri="{BB962C8B-B14F-4D97-AF65-F5344CB8AC3E}">
        <p14:creationId xmlns:p14="http://schemas.microsoft.com/office/powerpoint/2010/main" val="7901058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77900"/>
          </a:xfrm>
        </p:spPr>
        <p:txBody>
          <a:bodyPr>
            <a:normAutofit fontScale="90000"/>
          </a:bodyPr>
          <a:lstStyle/>
          <a:p>
            <a:pPr algn="ctr"/>
            <a:r>
              <a:rPr lang="en-US" b="1" dirty="0" smtClean="0"/>
              <a:t>Distance </a:t>
            </a:r>
            <a:r>
              <a:rPr lang="en-US" b="1" dirty="0"/>
              <a:t>Verification with FISH Data</a:t>
            </a:r>
          </a:p>
        </p:txBody>
      </p:sp>
      <p:sp>
        <p:nvSpPr>
          <p:cNvPr id="3" name="Content Placeholder 2"/>
          <p:cNvSpPr>
            <a:spLocks noGrp="1"/>
          </p:cNvSpPr>
          <p:nvPr>
            <p:ph idx="1"/>
          </p:nvPr>
        </p:nvSpPr>
        <p:spPr>
          <a:xfrm>
            <a:off x="242888" y="1114427"/>
            <a:ext cx="4606698" cy="5429249"/>
          </a:xfrm>
        </p:spPr>
        <p:txBody>
          <a:bodyPr>
            <a:normAutofit/>
          </a:bodyPr>
          <a:lstStyle/>
          <a:p>
            <a:r>
              <a:rPr lang="en-US" dirty="0" smtClean="0"/>
              <a:t>Distances measured by Fluoresce In-Situ Hybridization (FISH) :</a:t>
            </a:r>
            <a:endParaRPr lang="en-US" dirty="0"/>
          </a:p>
          <a:p>
            <a:pPr lvl="1"/>
            <a:r>
              <a:rPr lang="en-US" b="1" dirty="0"/>
              <a:t>L1-L3 &lt; L2-L3 </a:t>
            </a:r>
            <a:r>
              <a:rPr lang="en-US" dirty="0"/>
              <a:t>though L2 </a:t>
            </a:r>
            <a:r>
              <a:rPr lang="en-US" dirty="0" smtClean="0"/>
              <a:t>is located </a:t>
            </a:r>
            <a:r>
              <a:rPr lang="en-US" dirty="0"/>
              <a:t>between L1-L3 </a:t>
            </a:r>
            <a:r>
              <a:rPr lang="en-US" dirty="0" smtClean="0"/>
              <a:t>in the 1D sequence</a:t>
            </a:r>
            <a:endParaRPr lang="en-US" dirty="0"/>
          </a:p>
          <a:p>
            <a:pPr lvl="1"/>
            <a:endParaRPr lang="en-US" dirty="0"/>
          </a:p>
          <a:p>
            <a:pPr lvl="1"/>
            <a:r>
              <a:rPr lang="en-US" b="1" dirty="0"/>
              <a:t>L2-L4 &lt; L2-L3 </a:t>
            </a:r>
            <a:r>
              <a:rPr lang="en-US" dirty="0"/>
              <a:t>though L3 </a:t>
            </a:r>
            <a:r>
              <a:rPr lang="en-US" dirty="0" smtClean="0"/>
              <a:t>is located </a:t>
            </a:r>
            <a:r>
              <a:rPr lang="en-US" dirty="0"/>
              <a:t>between L2-L4 in </a:t>
            </a:r>
            <a:r>
              <a:rPr lang="en-US" dirty="0" smtClean="0"/>
              <a:t>the 1D </a:t>
            </a:r>
            <a:r>
              <a:rPr lang="en-US" dirty="0"/>
              <a:t>sequence</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070020" y="990600"/>
            <a:ext cx="3921579" cy="5187951"/>
          </a:xfrm>
          <a:prstGeom prst="rect">
            <a:avLst/>
          </a:prstGeom>
          <a:noFill/>
          <a:ln>
            <a:noFill/>
          </a:ln>
        </p:spPr>
      </p:pic>
      <p:sp>
        <p:nvSpPr>
          <p:cNvPr id="7" name="TextBox 6">
            <a:extLst>
              <a:ext uri="{FF2B5EF4-FFF2-40B4-BE49-F238E27FC236}">
                <a16:creationId xmlns="" xmlns:a16="http://schemas.microsoft.com/office/drawing/2014/main" id="{57464BF5-6A53-4478-AA4A-B39FD2B035CF}"/>
              </a:ext>
            </a:extLst>
          </p:cNvPr>
          <p:cNvSpPr txBox="1"/>
          <p:nvPr/>
        </p:nvSpPr>
        <p:spPr>
          <a:xfrm>
            <a:off x="5200650" y="6215747"/>
            <a:ext cx="4171950" cy="646331"/>
          </a:xfrm>
          <a:prstGeom prst="rect">
            <a:avLst/>
          </a:prstGeom>
          <a:noFill/>
        </p:spPr>
        <p:txBody>
          <a:bodyPr wrap="square" rtlCol="0">
            <a:spAutoFit/>
          </a:bodyPr>
          <a:lstStyle/>
          <a:p>
            <a:r>
              <a:rPr lang="en-US" b="1" dirty="0"/>
              <a:t>Chr.</a:t>
            </a:r>
            <a:r>
              <a:rPr lang="en-US" b="1" dirty="0" smtClean="0"/>
              <a:t>14 of </a:t>
            </a:r>
            <a:r>
              <a:rPr lang="en-US" b="1" dirty="0"/>
              <a:t>GM06990, 1MB resolution</a:t>
            </a:r>
          </a:p>
          <a:p>
            <a:endParaRPr lang="en-US" b="1" dirty="0"/>
          </a:p>
        </p:txBody>
      </p:sp>
    </p:spTree>
    <p:extLst>
      <p:ext uri="{BB962C8B-B14F-4D97-AF65-F5344CB8AC3E}">
        <p14:creationId xmlns:p14="http://schemas.microsoft.com/office/powerpoint/2010/main" val="392562397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942975"/>
          </a:xfrm>
        </p:spPr>
        <p:txBody>
          <a:bodyPr/>
          <a:lstStyle/>
          <a:p>
            <a:pPr algn="ctr"/>
            <a:r>
              <a:rPr lang="en-US" b="1" dirty="0"/>
              <a:t>Loop Realization</a:t>
            </a:r>
          </a:p>
        </p:txBody>
      </p:sp>
      <p:sp>
        <p:nvSpPr>
          <p:cNvPr id="3" name="Content Placeholder 2"/>
          <p:cNvSpPr>
            <a:spLocks noGrp="1"/>
          </p:cNvSpPr>
          <p:nvPr>
            <p:ph idx="1"/>
          </p:nvPr>
        </p:nvSpPr>
        <p:spPr>
          <a:xfrm>
            <a:off x="105508" y="1320799"/>
            <a:ext cx="3837842" cy="4350658"/>
          </a:xfrm>
        </p:spPr>
        <p:txBody>
          <a:bodyPr>
            <a:normAutofit lnSpcReduction="10000"/>
          </a:bodyPr>
          <a:lstStyle/>
          <a:p>
            <a:r>
              <a:rPr lang="en-US" dirty="0"/>
              <a:t>4 loops were verified by 3D FISH on C</a:t>
            </a:r>
            <a:r>
              <a:rPr lang="en-US" dirty="0" smtClean="0"/>
              <a:t>hr</a:t>
            </a:r>
            <a:r>
              <a:rPr lang="en-US" dirty="0"/>
              <a:t>. </a:t>
            </a:r>
            <a:r>
              <a:rPr lang="en-US" dirty="0" smtClean="0"/>
              <a:t>11, 13, 14, 17 </a:t>
            </a:r>
            <a:r>
              <a:rPr lang="en-US" dirty="0"/>
              <a:t>of GM12878</a:t>
            </a:r>
          </a:p>
          <a:p>
            <a:endParaRPr lang="en-US" dirty="0"/>
          </a:p>
          <a:p>
            <a:r>
              <a:rPr lang="en-US" dirty="0"/>
              <a:t>Do our reconstructed models have these 4 loops ?</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051135" y="962705"/>
            <a:ext cx="4954073" cy="5373914"/>
          </a:xfrm>
          <a:prstGeom prst="rect">
            <a:avLst/>
          </a:prstGeom>
          <a:noFill/>
          <a:ln>
            <a:noFill/>
          </a:ln>
        </p:spPr>
      </p:pic>
      <p:sp>
        <p:nvSpPr>
          <p:cNvPr id="7" name="TextBox 6">
            <a:extLst>
              <a:ext uri="{FF2B5EF4-FFF2-40B4-BE49-F238E27FC236}">
                <a16:creationId xmlns="" xmlns:a16="http://schemas.microsoft.com/office/drawing/2014/main" id="{0FF6A4B5-47B4-4E32-B9B9-F6FBD527BAEC}"/>
              </a:ext>
            </a:extLst>
          </p:cNvPr>
          <p:cNvSpPr txBox="1"/>
          <p:nvPr/>
        </p:nvSpPr>
        <p:spPr>
          <a:xfrm>
            <a:off x="5145856" y="6371874"/>
            <a:ext cx="2764631" cy="369332"/>
          </a:xfrm>
          <a:prstGeom prst="rect">
            <a:avLst/>
          </a:prstGeom>
          <a:noFill/>
        </p:spPr>
        <p:txBody>
          <a:bodyPr wrap="square" rtlCol="0">
            <a:spAutoFit/>
          </a:bodyPr>
          <a:lstStyle/>
          <a:p>
            <a:r>
              <a:rPr lang="en-US" dirty="0"/>
              <a:t>Models at 10kb resolution</a:t>
            </a:r>
          </a:p>
        </p:txBody>
      </p:sp>
    </p:spTree>
    <p:extLst>
      <p:ext uri="{BB962C8B-B14F-4D97-AF65-F5344CB8AC3E}">
        <p14:creationId xmlns:p14="http://schemas.microsoft.com/office/powerpoint/2010/main" val="31376983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8C5D47-5AD3-42AC-BFC2-3704F6FE61FF}"/>
              </a:ext>
            </a:extLst>
          </p:cNvPr>
          <p:cNvSpPr>
            <a:spLocks noGrp="1"/>
          </p:cNvSpPr>
          <p:nvPr>
            <p:ph type="title"/>
          </p:nvPr>
        </p:nvSpPr>
        <p:spPr>
          <a:xfrm>
            <a:off x="628650" y="136526"/>
            <a:ext cx="7886700" cy="873125"/>
          </a:xfrm>
        </p:spPr>
        <p:txBody>
          <a:bodyPr/>
          <a:lstStyle/>
          <a:p>
            <a:pPr algn="ctr"/>
            <a:r>
              <a:rPr lang="en-US" b="1" dirty="0" smtClean="0"/>
              <a:t>3D Genome </a:t>
            </a:r>
            <a:r>
              <a:rPr lang="en-US" b="1" dirty="0"/>
              <a:t>Model</a:t>
            </a:r>
          </a:p>
        </p:txBody>
      </p:sp>
      <p:sp>
        <p:nvSpPr>
          <p:cNvPr id="3" name="Content Placeholder 2">
            <a:extLst>
              <a:ext uri="{FF2B5EF4-FFF2-40B4-BE49-F238E27FC236}">
                <a16:creationId xmlns="" xmlns:a16="http://schemas.microsoft.com/office/drawing/2014/main" id="{B38E49AC-9898-4242-AC7C-868D1C72D83D}"/>
              </a:ext>
            </a:extLst>
          </p:cNvPr>
          <p:cNvSpPr>
            <a:spLocks noGrp="1"/>
          </p:cNvSpPr>
          <p:nvPr>
            <p:ph idx="1"/>
          </p:nvPr>
        </p:nvSpPr>
        <p:spPr>
          <a:xfrm>
            <a:off x="242887" y="1076325"/>
            <a:ext cx="8636794" cy="5286375"/>
          </a:xfrm>
        </p:spPr>
        <p:txBody>
          <a:bodyPr/>
          <a:lstStyle/>
          <a:p>
            <a:r>
              <a:rPr lang="en-US" dirty="0"/>
              <a:t>Do chromosomes have their own territories </a:t>
            </a:r>
            <a:r>
              <a:rPr lang="en-US" dirty="0" smtClean="0"/>
              <a:t>rather than intermingling together </a:t>
            </a:r>
            <a:r>
              <a:rPr lang="en-US" dirty="0"/>
              <a:t>? </a:t>
            </a:r>
          </a:p>
        </p:txBody>
      </p:sp>
      <p:pic>
        <p:nvPicPr>
          <p:cNvPr id="4" name="Picture 3">
            <a:extLst>
              <a:ext uri="{FF2B5EF4-FFF2-40B4-BE49-F238E27FC236}">
                <a16:creationId xmlns="" xmlns:a16="http://schemas.microsoft.com/office/drawing/2014/main" id="{D3D9F32E-4711-4E45-8914-CC65CD7BA46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2286000"/>
            <a:ext cx="4800600" cy="4038600"/>
          </a:xfrm>
          <a:prstGeom prst="rect">
            <a:avLst/>
          </a:prstGeom>
          <a:noFill/>
          <a:ln>
            <a:noFill/>
          </a:ln>
        </p:spPr>
      </p:pic>
    </p:spTree>
    <p:extLst>
      <p:ext uri="{BB962C8B-B14F-4D97-AF65-F5344CB8AC3E}">
        <p14:creationId xmlns:p14="http://schemas.microsoft.com/office/powerpoint/2010/main" val="53158628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0E20D5-8D38-44ED-BB73-37EBD83C8905}"/>
              </a:ext>
            </a:extLst>
          </p:cNvPr>
          <p:cNvSpPr>
            <a:spLocks noGrp="1"/>
          </p:cNvSpPr>
          <p:nvPr>
            <p:ph type="title"/>
          </p:nvPr>
        </p:nvSpPr>
        <p:spPr>
          <a:xfrm>
            <a:off x="0" y="185738"/>
            <a:ext cx="8515350" cy="852488"/>
          </a:xfrm>
        </p:spPr>
        <p:txBody>
          <a:bodyPr>
            <a:normAutofit fontScale="90000"/>
          </a:bodyPr>
          <a:lstStyle/>
          <a:p>
            <a:pPr algn="ctr"/>
            <a:r>
              <a:rPr lang="en-US" b="1" dirty="0" smtClean="0"/>
              <a:t>Location </a:t>
            </a:r>
            <a:r>
              <a:rPr lang="en-US" b="1" dirty="0"/>
              <a:t>of </a:t>
            </a:r>
            <a:r>
              <a:rPr lang="en-US" b="1" dirty="0" smtClean="0"/>
              <a:t>Gene-Rich Small </a:t>
            </a:r>
            <a:r>
              <a:rPr lang="en-US" b="1" dirty="0"/>
              <a:t>C</a:t>
            </a:r>
            <a:r>
              <a:rPr lang="en-US" b="1" dirty="0" smtClean="0"/>
              <a:t>hromosomes</a:t>
            </a:r>
            <a:endParaRPr lang="en-US" b="1" dirty="0"/>
          </a:p>
        </p:txBody>
      </p:sp>
      <p:sp>
        <p:nvSpPr>
          <p:cNvPr id="3" name="Content Placeholder 2">
            <a:extLst>
              <a:ext uri="{FF2B5EF4-FFF2-40B4-BE49-F238E27FC236}">
                <a16:creationId xmlns="" xmlns:a16="http://schemas.microsoft.com/office/drawing/2014/main" id="{19F2D4BF-2427-493C-8071-DD75154A744B}"/>
              </a:ext>
            </a:extLst>
          </p:cNvPr>
          <p:cNvSpPr>
            <a:spLocks noGrp="1"/>
          </p:cNvSpPr>
          <p:nvPr>
            <p:ph idx="1"/>
          </p:nvPr>
        </p:nvSpPr>
        <p:spPr>
          <a:xfrm>
            <a:off x="328613" y="1143001"/>
            <a:ext cx="8522494" cy="5257799"/>
          </a:xfrm>
        </p:spPr>
        <p:txBody>
          <a:bodyPr/>
          <a:lstStyle/>
          <a:p>
            <a:r>
              <a:rPr lang="en-US" dirty="0"/>
              <a:t>Does C</a:t>
            </a:r>
            <a:r>
              <a:rPr lang="en-US" dirty="0" smtClean="0"/>
              <a:t>hr</a:t>
            </a:r>
            <a:r>
              <a:rPr lang="en-US" dirty="0"/>
              <a:t>. 18 stay near the periphery ? </a:t>
            </a:r>
          </a:p>
          <a:p>
            <a:r>
              <a:rPr lang="en-US" dirty="0"/>
              <a:t>Does C</a:t>
            </a:r>
            <a:r>
              <a:rPr lang="en-US" dirty="0" smtClean="0"/>
              <a:t>hr</a:t>
            </a:r>
            <a:r>
              <a:rPr lang="en-US" dirty="0"/>
              <a:t>. 19 lie in the center ?</a:t>
            </a:r>
          </a:p>
          <a:p>
            <a:r>
              <a:rPr lang="en-US" dirty="0"/>
              <a:t>Does other small chromosomes cluster in the center ? </a:t>
            </a:r>
          </a:p>
        </p:txBody>
      </p:sp>
      <p:pic>
        <p:nvPicPr>
          <p:cNvPr id="4" name="Picture 3">
            <a:extLst>
              <a:ext uri="{FF2B5EF4-FFF2-40B4-BE49-F238E27FC236}">
                <a16:creationId xmlns="" xmlns:a16="http://schemas.microsoft.com/office/drawing/2014/main" id="{D27B4207-010D-49B8-8E59-1774AB023112}"/>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5334000" y="2895600"/>
            <a:ext cx="3026918" cy="2971800"/>
          </a:xfrm>
          <a:prstGeom prst="rect">
            <a:avLst/>
          </a:prstGeom>
          <a:noFill/>
          <a:ln>
            <a:noFill/>
          </a:ln>
        </p:spPr>
      </p:pic>
      <p:sp>
        <p:nvSpPr>
          <p:cNvPr id="6" name="TextBox 5">
            <a:extLst>
              <a:ext uri="{FF2B5EF4-FFF2-40B4-BE49-F238E27FC236}">
                <a16:creationId xmlns="" xmlns:a16="http://schemas.microsoft.com/office/drawing/2014/main" id="{0124D0B8-5008-41D5-B530-865234815224}"/>
              </a:ext>
            </a:extLst>
          </p:cNvPr>
          <p:cNvSpPr txBox="1"/>
          <p:nvPr/>
        </p:nvSpPr>
        <p:spPr>
          <a:xfrm>
            <a:off x="977502" y="6019800"/>
            <a:ext cx="3746898" cy="646331"/>
          </a:xfrm>
          <a:prstGeom prst="rect">
            <a:avLst/>
          </a:prstGeom>
          <a:noFill/>
        </p:spPr>
        <p:txBody>
          <a:bodyPr wrap="square" rtlCol="0">
            <a:spAutoFit/>
          </a:bodyPr>
          <a:lstStyle/>
          <a:p>
            <a:r>
              <a:rPr lang="en-US" dirty="0"/>
              <a:t>Chromosome 18 in blue and </a:t>
            </a:r>
            <a:r>
              <a:rPr lang="en-US" dirty="0" smtClean="0"/>
              <a:t>Chromosome </a:t>
            </a:r>
            <a:r>
              <a:rPr lang="en-US" dirty="0"/>
              <a:t>19 in red</a:t>
            </a:r>
          </a:p>
        </p:txBody>
      </p:sp>
      <p:sp>
        <p:nvSpPr>
          <p:cNvPr id="7" name="TextBox 6">
            <a:extLst>
              <a:ext uri="{FF2B5EF4-FFF2-40B4-BE49-F238E27FC236}">
                <a16:creationId xmlns="" xmlns:a16="http://schemas.microsoft.com/office/drawing/2014/main" id="{A6EA3DA3-6A81-4F92-8777-448800D7DE0C}"/>
              </a:ext>
            </a:extLst>
          </p:cNvPr>
          <p:cNvSpPr txBox="1"/>
          <p:nvPr/>
        </p:nvSpPr>
        <p:spPr>
          <a:xfrm>
            <a:off x="5214937" y="5858470"/>
            <a:ext cx="3243263" cy="923330"/>
          </a:xfrm>
          <a:prstGeom prst="rect">
            <a:avLst/>
          </a:prstGeom>
          <a:noFill/>
        </p:spPr>
        <p:txBody>
          <a:bodyPr wrap="square" rtlCol="0">
            <a:spAutoFit/>
          </a:bodyPr>
          <a:lstStyle/>
          <a:p>
            <a:r>
              <a:rPr lang="en-US" dirty="0"/>
              <a:t>Distance heat map between centers of mass of chromosomes (0: center of the genome)</a:t>
            </a:r>
          </a:p>
        </p:txBody>
      </p:sp>
      <p:pic>
        <p:nvPicPr>
          <p:cNvPr id="8" name="Picture 7">
            <a:extLst>
              <a:ext uri="{FF2B5EF4-FFF2-40B4-BE49-F238E27FC236}">
                <a16:creationId xmlns="" xmlns:a16="http://schemas.microsoft.com/office/drawing/2014/main" id="{BA1E3C56-DF48-4E01-8B58-2E8C33D91F7B}"/>
              </a:ext>
            </a:extLst>
          </p:cNvPr>
          <p:cNvPicPr>
            <a:picLocks noChangeAspect="1"/>
          </p:cNvPicPr>
          <p:nvPr/>
        </p:nvPicPr>
        <p:blipFill>
          <a:blip r:embed="rId3"/>
          <a:stretch>
            <a:fillRect/>
          </a:stretch>
        </p:blipFill>
        <p:spPr>
          <a:xfrm>
            <a:off x="1066800" y="3276600"/>
            <a:ext cx="2743200" cy="2769354"/>
          </a:xfrm>
          <a:prstGeom prst="rect">
            <a:avLst/>
          </a:prstGeom>
        </p:spPr>
      </p:pic>
    </p:spTree>
    <p:extLst>
      <p:ext uri="{BB962C8B-B14F-4D97-AF65-F5344CB8AC3E}">
        <p14:creationId xmlns:p14="http://schemas.microsoft.com/office/powerpoint/2010/main" val="3733698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9E55B0-93B0-46B3-BC6C-526EC58048E2}"/>
              </a:ext>
            </a:extLst>
          </p:cNvPr>
          <p:cNvSpPr>
            <a:spLocks noGrp="1"/>
          </p:cNvSpPr>
          <p:nvPr>
            <p:ph type="title"/>
          </p:nvPr>
        </p:nvSpPr>
        <p:spPr>
          <a:xfrm>
            <a:off x="628650" y="165102"/>
            <a:ext cx="7886700" cy="882649"/>
          </a:xfrm>
        </p:spPr>
        <p:txBody>
          <a:bodyPr/>
          <a:lstStyle/>
          <a:p>
            <a:pPr algn="ctr"/>
            <a:r>
              <a:rPr lang="en-US" b="1" dirty="0"/>
              <a:t>Telomere – Centromere Feature</a:t>
            </a:r>
          </a:p>
        </p:txBody>
      </p:sp>
      <p:pic>
        <p:nvPicPr>
          <p:cNvPr id="4" name="Content Placeholder 3">
            <a:extLst>
              <a:ext uri="{FF2B5EF4-FFF2-40B4-BE49-F238E27FC236}">
                <a16:creationId xmlns:a16="http://schemas.microsoft.com/office/drawing/2014/main" xmlns="" id="{1ADA6499-3974-4F1A-BB4A-EDB6E6A1D71B}"/>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2152651"/>
            <a:ext cx="4202906" cy="4248149"/>
          </a:xfrm>
          <a:prstGeom prst="rect">
            <a:avLst/>
          </a:prstGeom>
          <a:noFill/>
          <a:ln>
            <a:noFill/>
          </a:ln>
        </p:spPr>
      </p:pic>
      <p:sp>
        <p:nvSpPr>
          <p:cNvPr id="6" name="Content Placeholder 2">
            <a:extLst>
              <a:ext uri="{FF2B5EF4-FFF2-40B4-BE49-F238E27FC236}">
                <a16:creationId xmlns:a16="http://schemas.microsoft.com/office/drawing/2014/main" xmlns="" id="{F26D3747-926A-481F-BFAC-FABBDFCEFC5E}"/>
              </a:ext>
            </a:extLst>
          </p:cNvPr>
          <p:cNvSpPr txBox="1">
            <a:spLocks/>
          </p:cNvSpPr>
          <p:nvPr/>
        </p:nvSpPr>
        <p:spPr>
          <a:xfrm>
            <a:off x="328613" y="1143001"/>
            <a:ext cx="8522494" cy="52577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Telomeres and centromeres of large chromosomes prefer to interact with each other in the center</a:t>
            </a:r>
          </a:p>
          <a:p>
            <a:pPr marL="0" indent="0">
              <a:buNone/>
            </a:pPr>
            <a:endParaRPr lang="en-US" dirty="0"/>
          </a:p>
        </p:txBody>
      </p:sp>
    </p:spTree>
    <p:extLst>
      <p:ext uri="{BB962C8B-B14F-4D97-AF65-F5344CB8AC3E}">
        <p14:creationId xmlns:p14="http://schemas.microsoft.com/office/powerpoint/2010/main" val="20722570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2653"/>
            <a:ext cx="7886700" cy="744147"/>
          </a:xfrm>
        </p:spPr>
        <p:txBody>
          <a:bodyPr>
            <a:normAutofit fontScale="90000"/>
          </a:bodyPr>
          <a:lstStyle/>
          <a:p>
            <a:pPr algn="ctr"/>
            <a:r>
              <a:rPr lang="en-US" b="1" dirty="0" smtClean="0"/>
              <a:t>Summary</a:t>
            </a:r>
            <a:endParaRPr lang="en-US" b="1" dirty="0"/>
          </a:p>
        </p:txBody>
      </p:sp>
      <p:sp>
        <p:nvSpPr>
          <p:cNvPr id="3" name="Content Placeholder 2"/>
          <p:cNvSpPr>
            <a:spLocks noGrp="1"/>
          </p:cNvSpPr>
          <p:nvPr>
            <p:ph idx="1"/>
          </p:nvPr>
        </p:nvSpPr>
        <p:spPr>
          <a:xfrm>
            <a:off x="314794" y="1143000"/>
            <a:ext cx="8510665" cy="5171606"/>
          </a:xfrm>
        </p:spPr>
        <p:txBody>
          <a:bodyPr>
            <a:normAutofit/>
          </a:bodyPr>
          <a:lstStyle/>
          <a:p>
            <a:r>
              <a:rPr lang="en-US" dirty="0"/>
              <a:t>A robust </a:t>
            </a:r>
            <a:r>
              <a:rPr lang="en-US" dirty="0" smtClean="0"/>
              <a:t>3D genome modeling method </a:t>
            </a:r>
            <a:r>
              <a:rPr lang="en-US" dirty="0"/>
              <a:t>that </a:t>
            </a:r>
            <a:r>
              <a:rPr lang="en-US" dirty="0" smtClean="0"/>
              <a:t>outperforms existing methods </a:t>
            </a:r>
          </a:p>
          <a:p>
            <a:r>
              <a:rPr lang="en-US" dirty="0" smtClean="0"/>
              <a:t>Reconstructing 3D models of chromosomes </a:t>
            </a:r>
            <a:r>
              <a:rPr lang="en-US" dirty="0"/>
              <a:t>with known </a:t>
            </a:r>
            <a:r>
              <a:rPr lang="en-US" dirty="0" smtClean="0"/>
              <a:t>features </a:t>
            </a:r>
          </a:p>
          <a:p>
            <a:r>
              <a:rPr lang="en-US" dirty="0" smtClean="0"/>
              <a:t>Building realistic 3D models of large genomes (e.g. the </a:t>
            </a:r>
            <a:r>
              <a:rPr lang="en-US" dirty="0"/>
              <a:t>human </a:t>
            </a:r>
            <a:r>
              <a:rPr lang="en-US" dirty="0" smtClean="0"/>
              <a:t>genome)</a:t>
            </a:r>
          </a:p>
          <a:p>
            <a:r>
              <a:rPr lang="en-US" dirty="0" err="1" smtClean="0"/>
              <a:t>Github</a:t>
            </a:r>
            <a:r>
              <a:rPr lang="en-US" dirty="0"/>
              <a:t>: </a:t>
            </a:r>
            <a:r>
              <a:rPr lang="en-US" dirty="0">
                <a:hlinkClick r:id="rId2"/>
              </a:rPr>
              <a:t>https://github.com/BDM-Lab/</a:t>
            </a:r>
            <a:r>
              <a:rPr lang="en-US" dirty="0" smtClean="0">
                <a:hlinkClick r:id="rId2"/>
              </a:rPr>
              <a:t>LorDG</a:t>
            </a:r>
            <a:r>
              <a:rPr lang="en-US" dirty="0" smtClean="0"/>
              <a:t> </a:t>
            </a:r>
            <a:endParaRPr lang="en-US" dirty="0"/>
          </a:p>
          <a:p>
            <a:endParaRPr lang="en-US" dirty="0"/>
          </a:p>
        </p:txBody>
      </p:sp>
    </p:spTree>
    <p:extLst>
      <p:ext uri="{BB962C8B-B14F-4D97-AF65-F5344CB8AC3E}">
        <p14:creationId xmlns:p14="http://schemas.microsoft.com/office/powerpoint/2010/main" val="265207961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990600"/>
            <a:ext cx="5181600" cy="5181600"/>
          </a:xfrm>
          <a:prstGeom prst="rect">
            <a:avLst/>
          </a:prstGeom>
        </p:spPr>
      </p:pic>
      <p:sp>
        <p:nvSpPr>
          <p:cNvPr id="4" name="TextBox 3"/>
          <p:cNvSpPr txBox="1"/>
          <p:nvPr/>
        </p:nvSpPr>
        <p:spPr>
          <a:xfrm>
            <a:off x="1678644" y="0"/>
            <a:ext cx="6474756" cy="923330"/>
          </a:xfrm>
          <a:prstGeom prst="rect">
            <a:avLst/>
          </a:prstGeom>
          <a:noFill/>
        </p:spPr>
        <p:txBody>
          <a:bodyPr wrap="square" rtlCol="0">
            <a:spAutoFit/>
          </a:bodyPr>
          <a:lstStyle/>
          <a:p>
            <a:r>
              <a:rPr lang="en-US" sz="5400" b="1" dirty="0" smtClean="0">
                <a:ln w="1905"/>
                <a:solidFill>
                  <a:srgbClr val="000000"/>
                </a:solidFill>
                <a:effectLst>
                  <a:innerShdw blurRad="69850" dist="43180" dir="5400000">
                    <a:srgbClr val="000000">
                      <a:alpha val="65000"/>
                    </a:srgbClr>
                  </a:innerShdw>
                </a:effectLst>
              </a:rPr>
              <a:t>3D Shape of Genome</a:t>
            </a:r>
            <a:endParaRPr lang="en-US" sz="5400" b="1" dirty="0">
              <a:ln w="1905"/>
              <a:solidFill>
                <a:srgbClr val="000000"/>
              </a:solidFill>
              <a:effectLst>
                <a:innerShdw blurRad="69850" dist="43180" dir="5400000">
                  <a:srgbClr val="000000">
                    <a:alpha val="65000"/>
                  </a:srgbClr>
                </a:innerShdw>
              </a:effectLst>
            </a:endParaRPr>
          </a:p>
        </p:txBody>
      </p:sp>
      <p:sp>
        <p:nvSpPr>
          <p:cNvPr id="6" name="TextBox 2"/>
          <p:cNvSpPr txBox="1">
            <a:spLocks noChangeArrowheads="1"/>
          </p:cNvSpPr>
          <p:nvPr/>
        </p:nvSpPr>
        <p:spPr bwMode="auto">
          <a:xfrm>
            <a:off x="6096000" y="6096000"/>
            <a:ext cx="30205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Liberman</a:t>
            </a:r>
            <a:r>
              <a:rPr lang="en-US" sz="1800" dirty="0"/>
              <a:t>-Aiden et al., </a:t>
            </a:r>
            <a:r>
              <a:rPr lang="en-US" sz="1800" dirty="0" smtClean="0"/>
              <a:t>2009</a:t>
            </a:r>
          </a:p>
          <a:p>
            <a:pPr eaLnBrk="1" hangingPunct="1"/>
            <a:r>
              <a:rPr lang="en-US" sz="1800" dirty="0" err="1" smtClean="0"/>
              <a:t>Fullwood</a:t>
            </a:r>
            <a:r>
              <a:rPr lang="en-US" sz="1800" dirty="0" smtClean="0"/>
              <a:t> et al., 2009</a:t>
            </a:r>
            <a:endParaRPr lang="en-US" sz="1800" dirty="0"/>
          </a:p>
        </p:txBody>
      </p:sp>
    </p:spTree>
    <p:extLst>
      <p:ext uri="{BB962C8B-B14F-4D97-AF65-F5344CB8AC3E}">
        <p14:creationId xmlns:p14="http://schemas.microsoft.com/office/powerpoint/2010/main" val="452070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ln w="1905"/>
                <a:solidFill>
                  <a:srgbClr val="000000"/>
                </a:solidFill>
                <a:effectLst>
                  <a:innerShdw blurRad="69850" dist="43180" dir="5400000">
                    <a:srgbClr val="000000">
                      <a:alpha val="65000"/>
                    </a:srgbClr>
                  </a:innerShdw>
                </a:effectLst>
              </a:rPr>
              <a:t>Acknowledgements</a:t>
            </a:r>
            <a:endParaRPr lang="en-US" b="1" dirty="0">
              <a:ln w="1905"/>
              <a:solidFill>
                <a:srgbClr val="000000"/>
              </a:solidFill>
              <a:effectLst>
                <a:innerShdw blurRad="69850" dist="43180" dir="5400000">
                  <a:srgbClr val="000000">
                    <a:alpha val="65000"/>
                  </a:srgbClr>
                </a:innerShdw>
              </a:effectLst>
            </a:endParaRPr>
          </a:p>
        </p:txBody>
      </p:sp>
      <p:sp>
        <p:nvSpPr>
          <p:cNvPr id="3" name="Content Placeholder 2"/>
          <p:cNvSpPr>
            <a:spLocks noGrp="1"/>
          </p:cNvSpPr>
          <p:nvPr>
            <p:ph idx="1"/>
          </p:nvPr>
        </p:nvSpPr>
        <p:spPr>
          <a:xfrm>
            <a:off x="457200" y="1524000"/>
            <a:ext cx="8229600" cy="2209800"/>
          </a:xfrm>
        </p:spPr>
        <p:txBody>
          <a:bodyPr>
            <a:noAutofit/>
          </a:bodyPr>
          <a:lstStyle/>
          <a:p>
            <a:r>
              <a:rPr lang="en-US" b="1" u="sng" dirty="0" smtClean="0"/>
              <a:t>Students</a:t>
            </a:r>
            <a:r>
              <a:rPr lang="en-US" b="1" dirty="0" smtClean="0"/>
              <a:t>: Tuan </a:t>
            </a:r>
            <a:r>
              <a:rPr lang="en-US" b="1" dirty="0" err="1" smtClean="0"/>
              <a:t>Trieu</a:t>
            </a:r>
            <a:r>
              <a:rPr lang="en-US" b="1" dirty="0" smtClean="0"/>
              <a:t>, </a:t>
            </a:r>
            <a:r>
              <a:rPr lang="en-US" b="1" dirty="0" err="1"/>
              <a:t>Renzhi</a:t>
            </a:r>
            <a:r>
              <a:rPr lang="en-US" b="1" dirty="0"/>
              <a:t> Cao, </a:t>
            </a:r>
            <a:r>
              <a:rPr lang="en-US" b="1" dirty="0" smtClean="0"/>
              <a:t>Jackson </a:t>
            </a:r>
            <a:r>
              <a:rPr lang="en-US" b="1" dirty="0" err="1" smtClean="0"/>
              <a:t>Nototny</a:t>
            </a:r>
            <a:r>
              <a:rPr lang="en-US" b="1" dirty="0" smtClean="0"/>
              <a:t>, </a:t>
            </a:r>
            <a:r>
              <a:rPr lang="en-US" b="1" dirty="0" err="1" smtClean="0"/>
              <a:t>Lingfei</a:t>
            </a:r>
            <a:r>
              <a:rPr lang="en-US" b="1" dirty="0" smtClean="0"/>
              <a:t> </a:t>
            </a:r>
            <a:r>
              <a:rPr lang="en-US" b="1" dirty="0" err="1" smtClean="0"/>
              <a:t>Xu</a:t>
            </a:r>
            <a:r>
              <a:rPr lang="en-US" b="1" dirty="0" smtClean="0"/>
              <a:t>, Sharif Ahmed, Avery Wells, </a:t>
            </a:r>
            <a:r>
              <a:rPr lang="en-US" b="1" dirty="0" err="1" smtClean="0"/>
              <a:t>Zheng</a:t>
            </a:r>
            <a:r>
              <a:rPr lang="en-US" b="1" dirty="0" smtClean="0"/>
              <a:t> Wang, </a:t>
            </a:r>
            <a:r>
              <a:rPr lang="en-US" b="1" dirty="0" err="1" smtClean="0"/>
              <a:t>Oluwatosin</a:t>
            </a:r>
            <a:r>
              <a:rPr lang="en-US" b="1" dirty="0" smtClean="0"/>
              <a:t> </a:t>
            </a:r>
            <a:r>
              <a:rPr lang="en-US" b="1" dirty="0" err="1" smtClean="0"/>
              <a:t>Oluwadare</a:t>
            </a:r>
            <a:endParaRPr lang="en-US" b="1" dirty="0" smtClean="0"/>
          </a:p>
          <a:p>
            <a:r>
              <a:rPr lang="en-US" b="1" u="sng" dirty="0" smtClean="0"/>
              <a:t>Collaborators</a:t>
            </a:r>
            <a:r>
              <a:rPr lang="en-US" b="1" dirty="0" smtClean="0"/>
              <a:t>: Mikhail </a:t>
            </a:r>
            <a:r>
              <a:rPr lang="en-US" b="1" dirty="0" err="1" smtClean="0"/>
              <a:t>Dozmorov</a:t>
            </a:r>
            <a:r>
              <a:rPr lang="en-US" b="1" dirty="0" smtClean="0"/>
              <a:t>, Aaron </a:t>
            </a:r>
            <a:r>
              <a:rPr lang="en-US" b="1" dirty="0" err="1" smtClean="0"/>
              <a:t>Briley</a:t>
            </a:r>
            <a:r>
              <a:rPr lang="en-US" b="1" dirty="0" smtClean="0"/>
              <a:t>, Charles Caldwell, Kristen Taylor</a:t>
            </a:r>
          </a:p>
          <a:p>
            <a:endParaRPr lang="en-US" b="1" dirty="0"/>
          </a:p>
        </p:txBody>
      </p:sp>
      <p:pic>
        <p:nvPicPr>
          <p:cNvPr id="4" name="Picture 3"/>
          <p:cNvPicPr>
            <a:picLocks noChangeAspect="1"/>
          </p:cNvPicPr>
          <p:nvPr/>
        </p:nvPicPr>
        <p:blipFill>
          <a:blip r:embed="rId2"/>
          <a:stretch>
            <a:fillRect/>
          </a:stretch>
        </p:blipFill>
        <p:spPr>
          <a:xfrm>
            <a:off x="3048000" y="4267200"/>
            <a:ext cx="2362200" cy="2362200"/>
          </a:xfrm>
          <a:prstGeom prst="rect">
            <a:avLst/>
          </a:prstGeom>
        </p:spPr>
      </p:pic>
    </p:spTree>
    <p:extLst>
      <p:ext uri="{BB962C8B-B14F-4D97-AF65-F5344CB8AC3E}">
        <p14:creationId xmlns:p14="http://schemas.microsoft.com/office/powerpoint/2010/main" val="19303546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Long-range Gene </a:t>
            </a:r>
            <a:r>
              <a:rPr lang="en-US" b="1" dirty="0"/>
              <a:t>R</a:t>
            </a:r>
            <a:r>
              <a:rPr lang="en-US" b="1" dirty="0" smtClean="0"/>
              <a:t>egulation</a:t>
            </a:r>
            <a:endParaRPr lang="en-US" b="1" dirty="0"/>
          </a:p>
        </p:txBody>
      </p:sp>
      <p:cxnSp>
        <p:nvCxnSpPr>
          <p:cNvPr id="4" name="Straight Connector 3"/>
          <p:cNvCxnSpPr/>
          <p:nvPr/>
        </p:nvCxnSpPr>
        <p:spPr>
          <a:xfrm>
            <a:off x="1859280" y="2722875"/>
            <a:ext cx="24993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844040" y="3088635"/>
            <a:ext cx="2514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026920" y="2722875"/>
            <a:ext cx="762000" cy="3505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4511040" y="2722875"/>
            <a:ext cx="11582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511040" y="3088635"/>
            <a:ext cx="115824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31080" y="2717970"/>
            <a:ext cx="411480" cy="3554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cxnSp>
        <p:nvCxnSpPr>
          <p:cNvPr id="10" name="Straight Connector 9"/>
          <p:cNvCxnSpPr/>
          <p:nvPr/>
        </p:nvCxnSpPr>
        <p:spPr>
          <a:xfrm>
            <a:off x="6133928" y="2722875"/>
            <a:ext cx="7513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133928" y="3088635"/>
            <a:ext cx="785032"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294120" y="2717970"/>
            <a:ext cx="396240" cy="355425"/>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urved Down 27"/>
          <p:cNvSpPr/>
          <p:nvPr/>
        </p:nvSpPr>
        <p:spPr>
          <a:xfrm>
            <a:off x="2346960" y="2057400"/>
            <a:ext cx="4206240" cy="645329"/>
          </a:xfrm>
          <a:prstGeom prst="curvedDown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1844040" y="3174998"/>
            <a:ext cx="1087353" cy="369332"/>
          </a:xfrm>
          <a:prstGeom prst="rect">
            <a:avLst/>
          </a:prstGeom>
          <a:noFill/>
        </p:spPr>
        <p:txBody>
          <a:bodyPr wrap="square" rtlCol="0">
            <a:spAutoFit/>
          </a:bodyPr>
          <a:lstStyle/>
          <a:p>
            <a:r>
              <a:rPr lang="en-US" dirty="0"/>
              <a:t>Enhancer</a:t>
            </a:r>
          </a:p>
        </p:txBody>
      </p:sp>
      <p:sp>
        <p:nvSpPr>
          <p:cNvPr id="16" name="TextBox 15"/>
          <p:cNvSpPr txBox="1"/>
          <p:nvPr/>
        </p:nvSpPr>
        <p:spPr>
          <a:xfrm>
            <a:off x="4686300" y="3206983"/>
            <a:ext cx="982980" cy="369332"/>
          </a:xfrm>
          <a:prstGeom prst="rect">
            <a:avLst/>
          </a:prstGeom>
          <a:noFill/>
        </p:spPr>
        <p:txBody>
          <a:bodyPr wrap="square" rtlCol="0">
            <a:spAutoFit/>
          </a:bodyPr>
          <a:lstStyle/>
          <a:p>
            <a:r>
              <a:rPr lang="en-US" dirty="0"/>
              <a:t>Gene 1</a:t>
            </a:r>
          </a:p>
        </p:txBody>
      </p:sp>
      <p:sp>
        <p:nvSpPr>
          <p:cNvPr id="17" name="TextBox 16"/>
          <p:cNvSpPr txBox="1"/>
          <p:nvPr/>
        </p:nvSpPr>
        <p:spPr>
          <a:xfrm>
            <a:off x="6199918" y="3230599"/>
            <a:ext cx="886682" cy="369332"/>
          </a:xfrm>
          <a:prstGeom prst="rect">
            <a:avLst/>
          </a:prstGeom>
          <a:noFill/>
        </p:spPr>
        <p:txBody>
          <a:bodyPr wrap="square" rtlCol="0">
            <a:spAutoFit/>
          </a:bodyPr>
          <a:lstStyle/>
          <a:p>
            <a:r>
              <a:rPr lang="en-US" dirty="0"/>
              <a:t>Gene 2</a:t>
            </a:r>
          </a:p>
        </p:txBody>
      </p:sp>
      <p:pic>
        <p:nvPicPr>
          <p:cNvPr id="18" name="Picture 17"/>
          <p:cNvPicPr>
            <a:picLocks noChangeAspect="1"/>
          </p:cNvPicPr>
          <p:nvPr/>
        </p:nvPicPr>
        <p:blipFill>
          <a:blip r:embed="rId2"/>
          <a:stretch>
            <a:fillRect/>
          </a:stretch>
        </p:blipFill>
        <p:spPr>
          <a:xfrm>
            <a:off x="2667000" y="4191000"/>
            <a:ext cx="3264989" cy="1654481"/>
          </a:xfrm>
          <a:prstGeom prst="rect">
            <a:avLst/>
          </a:prstGeom>
        </p:spPr>
      </p:pic>
    </p:spTree>
    <p:extLst>
      <p:ext uri="{BB962C8B-B14F-4D97-AF65-F5344CB8AC3E}">
        <p14:creationId xmlns:p14="http://schemas.microsoft.com/office/powerpoint/2010/main" val="15573614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Chromosome Conformation Capturing Techniques</a:t>
            </a:r>
            <a:endParaRPr lang="en-US" dirty="0"/>
          </a:p>
        </p:txBody>
      </p:sp>
      <p:pic>
        <p:nvPicPr>
          <p:cNvPr id="4" name="Picture 3" descr="Screen Shot 2016-04-22 at 1.00.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0200" y="1524000"/>
            <a:ext cx="2997200" cy="5105400"/>
          </a:xfrm>
          <a:prstGeom prst="rect">
            <a:avLst/>
          </a:prstGeom>
        </p:spPr>
      </p:pic>
      <p:sp>
        <p:nvSpPr>
          <p:cNvPr id="5" name="Rectangle 4"/>
          <p:cNvSpPr/>
          <p:nvPr/>
        </p:nvSpPr>
        <p:spPr>
          <a:xfrm>
            <a:off x="5236735" y="5867400"/>
            <a:ext cx="3907265" cy="400110"/>
          </a:xfrm>
          <a:prstGeom prst="rect">
            <a:avLst/>
          </a:prstGeom>
        </p:spPr>
        <p:txBody>
          <a:bodyPr wrap="none">
            <a:spAutoFit/>
          </a:bodyPr>
          <a:lstStyle/>
          <a:p>
            <a:r>
              <a:rPr lang="en-US" sz="2000" dirty="0" err="1" smtClean="0"/>
              <a:t>Liberman</a:t>
            </a:r>
            <a:r>
              <a:rPr lang="en-US" sz="2000" dirty="0"/>
              <a:t>-Aiden et al, </a:t>
            </a:r>
            <a:r>
              <a:rPr lang="en-US" sz="2000" dirty="0" smtClean="0"/>
              <a:t>Science, 2009</a:t>
            </a:r>
            <a:endParaRPr lang="en-US" sz="2000" dirty="0"/>
          </a:p>
        </p:txBody>
      </p:sp>
    </p:spTree>
    <p:extLst>
      <p:ext uri="{BB962C8B-B14F-4D97-AF65-F5344CB8AC3E}">
        <p14:creationId xmlns:p14="http://schemas.microsoft.com/office/powerpoint/2010/main" val="36302142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228600" y="304800"/>
            <a:ext cx="8686800" cy="1143000"/>
          </a:xfrm>
        </p:spPr>
        <p:txBody>
          <a:bodyPr/>
          <a:lstStyle/>
          <a:p>
            <a:r>
              <a:rPr lang="en-US" sz="3600" b="1" dirty="0" smtClean="0">
                <a:ln w="1905"/>
                <a:solidFill>
                  <a:srgbClr val="000000"/>
                </a:solidFill>
                <a:effectLst>
                  <a:innerShdw blurRad="69850" dist="43180" dir="5400000">
                    <a:srgbClr val="000000">
                      <a:alpha val="65000"/>
                    </a:srgbClr>
                  </a:innerShdw>
                </a:effectLst>
                <a:latin typeface="Calibri" charset="0"/>
              </a:rPr>
              <a:t>Hi-C Technique</a:t>
            </a:r>
            <a:endParaRPr lang="en-US" sz="3600" b="1" dirty="0">
              <a:ln w="1905"/>
              <a:solidFill>
                <a:srgbClr val="000000"/>
              </a:solidFill>
              <a:effectLst>
                <a:innerShdw blurRad="69850" dist="43180" dir="5400000">
                  <a:srgbClr val="000000">
                    <a:alpha val="65000"/>
                  </a:srgbClr>
                </a:innerShdw>
              </a:effectLst>
              <a:latin typeface="Calibri" charset="0"/>
            </a:endParaRPr>
          </a:p>
        </p:txBody>
      </p:sp>
      <p:sp>
        <p:nvSpPr>
          <p:cNvPr id="65539" name="TextBox 2"/>
          <p:cNvSpPr txBox="1">
            <a:spLocks noChangeArrowheads="1"/>
          </p:cNvSpPr>
          <p:nvPr/>
        </p:nvSpPr>
        <p:spPr bwMode="auto">
          <a:xfrm>
            <a:off x="6046787" y="6248400"/>
            <a:ext cx="3021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t>Liberman</a:t>
            </a:r>
            <a:r>
              <a:rPr lang="en-US" sz="1800" dirty="0"/>
              <a:t>-Aiden et al., 2009</a:t>
            </a:r>
          </a:p>
        </p:txBody>
      </p:sp>
      <p:pic>
        <p:nvPicPr>
          <p:cNvPr id="3" name="Picture 2" descr="Screen Shot 2014-05-14 at 8.57.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9800"/>
            <a:ext cx="1886204" cy="3581400"/>
          </a:xfrm>
          <a:prstGeom prst="rect">
            <a:avLst/>
          </a:prstGeom>
        </p:spPr>
      </p:pic>
      <p:pic>
        <p:nvPicPr>
          <p:cNvPr id="4" name="Picture 3" descr="Screen Shot 2014-05-14 at 8.5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2251980"/>
            <a:ext cx="1323655" cy="3886200"/>
          </a:xfrm>
          <a:prstGeom prst="rect">
            <a:avLst/>
          </a:prstGeom>
        </p:spPr>
      </p:pic>
      <p:pic>
        <p:nvPicPr>
          <p:cNvPr id="5" name="Picture 4" descr="Screen Shot 2014-05-14 at 8.58.1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2209800"/>
            <a:ext cx="1403606" cy="3581400"/>
          </a:xfrm>
          <a:prstGeom prst="rect">
            <a:avLst/>
          </a:prstGeom>
        </p:spPr>
      </p:pic>
      <p:pic>
        <p:nvPicPr>
          <p:cNvPr id="6" name="Picture 5" descr="Screen Shot 2014-05-14 at 8.58.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2251980"/>
            <a:ext cx="1416957" cy="3352800"/>
          </a:xfrm>
          <a:prstGeom prst="rect">
            <a:avLst/>
          </a:prstGeom>
        </p:spPr>
      </p:pic>
      <p:pic>
        <p:nvPicPr>
          <p:cNvPr id="8" name="Picture 7" descr="Screen Shot 2014-05-14 at 8.58.3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1992" y="2246080"/>
            <a:ext cx="1808008" cy="3225800"/>
          </a:xfrm>
          <a:prstGeom prst="rect">
            <a:avLst/>
          </a:prstGeom>
        </p:spPr>
      </p:pic>
      <p:pic>
        <p:nvPicPr>
          <p:cNvPr id="9" name="Picture 8" descr="Screen Shot 2014-05-14 at 8.58.51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4072" y="2088240"/>
            <a:ext cx="1581150" cy="3505200"/>
          </a:xfrm>
          <a:prstGeom prst="rect">
            <a:avLst/>
          </a:prstGeom>
        </p:spPr>
      </p:pic>
    </p:spTree>
    <p:extLst>
      <p:ext uri="{BB962C8B-B14F-4D97-AF65-F5344CB8AC3E}">
        <p14:creationId xmlns:p14="http://schemas.microsoft.com/office/powerpoint/2010/main" val="27778913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601200" cy="1143000"/>
          </a:xfrm>
        </p:spPr>
        <p:txBody>
          <a:bodyPr>
            <a:normAutofit fontScale="90000"/>
          </a:bodyPr>
          <a:lstStyle/>
          <a:p>
            <a:r>
              <a:rPr lang="en-US" b="1" dirty="0" smtClean="0">
                <a:ln w="1905"/>
                <a:solidFill>
                  <a:srgbClr val="000000"/>
                </a:solidFill>
                <a:effectLst>
                  <a:innerShdw blurRad="69850" dist="43180" dir="5400000">
                    <a:srgbClr val="000000">
                      <a:alpha val="65000"/>
                    </a:srgbClr>
                  </a:innerShdw>
                </a:effectLst>
              </a:rPr>
              <a:t>Genomic Spatial Interaction (Contact) Data</a:t>
            </a:r>
            <a:endParaRPr lang="en-US" b="1" dirty="0">
              <a:ln w="1905"/>
              <a:solidFill>
                <a:srgbClr val="000000"/>
              </a:solidFill>
              <a:effectLst>
                <a:innerShdw blurRad="69850" dist="43180" dir="5400000">
                  <a:srgbClr val="000000">
                    <a:alpha val="65000"/>
                  </a:srgbClr>
                </a:innerShdw>
              </a:effectLst>
            </a:endParaRPr>
          </a:p>
        </p:txBody>
      </p:sp>
      <p:pic>
        <p:nvPicPr>
          <p:cNvPr id="4" name="Picture 3" descr="Screen Shot 2013-03-29 at 11.42.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609600"/>
            <a:ext cx="1676400" cy="758911"/>
          </a:xfrm>
          <a:prstGeom prst="rect">
            <a:avLst/>
          </a:prstGeom>
        </p:spPr>
      </p:pic>
      <p:pic>
        <p:nvPicPr>
          <p:cNvPr id="5" name="Picture 4"/>
          <p:cNvPicPr>
            <a:picLocks noChangeAspect="1"/>
          </p:cNvPicPr>
          <p:nvPr/>
        </p:nvPicPr>
        <p:blipFill>
          <a:blip r:embed="rId3"/>
          <a:stretch>
            <a:fillRect/>
          </a:stretch>
        </p:blipFill>
        <p:spPr>
          <a:xfrm>
            <a:off x="2209800" y="1600200"/>
            <a:ext cx="4267200" cy="2362200"/>
          </a:xfrm>
          <a:prstGeom prst="rect">
            <a:avLst/>
          </a:prstGeom>
        </p:spPr>
      </p:pic>
      <p:cxnSp>
        <p:nvCxnSpPr>
          <p:cNvPr id="7" name="Straight Arrow Connector 6"/>
          <p:cNvCxnSpPr/>
          <p:nvPr/>
        </p:nvCxnSpPr>
        <p:spPr>
          <a:xfrm flipH="1">
            <a:off x="2980225" y="1143000"/>
            <a:ext cx="990600" cy="1143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56425" y="2057400"/>
            <a:ext cx="334710" cy="461665"/>
          </a:xfrm>
          <a:prstGeom prst="rect">
            <a:avLst/>
          </a:prstGeom>
          <a:noFill/>
        </p:spPr>
        <p:txBody>
          <a:bodyPr wrap="none" rtlCol="0">
            <a:spAutoFit/>
          </a:bodyPr>
          <a:lstStyle/>
          <a:p>
            <a:r>
              <a:rPr lang="en-US" sz="2400" b="1" i="1" dirty="0" err="1" smtClean="0">
                <a:solidFill>
                  <a:srgbClr val="FF0000"/>
                </a:solidFill>
              </a:rPr>
              <a:t>i</a:t>
            </a:r>
            <a:endParaRPr lang="en-US" sz="2400" b="1" i="1" dirty="0">
              <a:solidFill>
                <a:srgbClr val="FF0000"/>
              </a:solidFill>
            </a:endParaRPr>
          </a:p>
        </p:txBody>
      </p:sp>
      <p:cxnSp>
        <p:nvCxnSpPr>
          <p:cNvPr id="10" name="Straight Arrow Connector 9"/>
          <p:cNvCxnSpPr/>
          <p:nvPr/>
        </p:nvCxnSpPr>
        <p:spPr>
          <a:xfrm>
            <a:off x="4428025" y="1143000"/>
            <a:ext cx="1676400" cy="2438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104425" y="3364468"/>
            <a:ext cx="347959" cy="461665"/>
          </a:xfrm>
          <a:prstGeom prst="rect">
            <a:avLst/>
          </a:prstGeom>
          <a:noFill/>
        </p:spPr>
        <p:txBody>
          <a:bodyPr wrap="none" rtlCol="0">
            <a:spAutoFit/>
          </a:bodyPr>
          <a:lstStyle/>
          <a:p>
            <a:r>
              <a:rPr lang="en-US" sz="2400" b="1" i="1" dirty="0" smtClean="0">
                <a:solidFill>
                  <a:srgbClr val="FF0000"/>
                </a:solidFill>
              </a:rPr>
              <a:t>j</a:t>
            </a:r>
            <a:endParaRPr lang="en-US" sz="2400" b="1" i="1" dirty="0">
              <a:solidFill>
                <a:srgbClr val="FF0000"/>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490625930"/>
              </p:ext>
            </p:extLst>
          </p:nvPr>
        </p:nvGraphicFramePr>
        <p:xfrm>
          <a:off x="3352800" y="4495800"/>
          <a:ext cx="2667000" cy="1828800"/>
        </p:xfrm>
        <a:graphic>
          <a:graphicData uri="http://schemas.openxmlformats.org/drawingml/2006/table">
            <a:tbl>
              <a:tblPr>
                <a:tableStyleId>{5C22544A-7EE6-4342-B048-85BDC9FD1C3A}</a:tableStyleId>
              </a:tblPr>
              <a:tblGrid>
                <a:gridCol w="533400"/>
                <a:gridCol w="533400"/>
                <a:gridCol w="533400"/>
                <a:gridCol w="533400"/>
                <a:gridCol w="533400"/>
              </a:tblGrid>
              <a:tr h="365760">
                <a:tc>
                  <a:txBody>
                    <a:bodyPr/>
                    <a:lstStyle/>
                    <a:p>
                      <a:r>
                        <a:rPr lang="en-US" dirty="0" smtClean="0"/>
                        <a:t>40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7</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10</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8</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15</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65760">
                <a:tc>
                  <a:txBody>
                    <a:bodyPr/>
                    <a:lstStyle/>
                    <a:p>
                      <a:r>
                        <a:rPr lang="en-US" dirty="0" smtClean="0"/>
                        <a:t>1</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endParaRPr lang="en-US"/>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dirty="0" smtClean="0"/>
                        <a:t>6</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13" name="TextBox 12"/>
          <p:cNvSpPr txBox="1"/>
          <p:nvPr/>
        </p:nvSpPr>
        <p:spPr>
          <a:xfrm>
            <a:off x="3505200" y="4114800"/>
            <a:ext cx="2403222" cy="369332"/>
          </a:xfrm>
          <a:prstGeom prst="rect">
            <a:avLst/>
          </a:prstGeom>
          <a:noFill/>
        </p:spPr>
        <p:txBody>
          <a:bodyPr wrap="none" rtlCol="0">
            <a:spAutoFit/>
          </a:bodyPr>
          <a:lstStyle/>
          <a:p>
            <a:r>
              <a:rPr lang="en-US" b="1" dirty="0" smtClean="0"/>
              <a:t>1      2   ……                    n</a:t>
            </a:r>
            <a:endParaRPr lang="en-US" b="1" dirty="0"/>
          </a:p>
        </p:txBody>
      </p:sp>
      <p:sp>
        <p:nvSpPr>
          <p:cNvPr id="14" name="TextBox 13"/>
          <p:cNvSpPr txBox="1"/>
          <p:nvPr/>
        </p:nvSpPr>
        <p:spPr>
          <a:xfrm>
            <a:off x="2667000" y="4495800"/>
            <a:ext cx="305943" cy="1754327"/>
          </a:xfrm>
          <a:prstGeom prst="rect">
            <a:avLst/>
          </a:prstGeom>
          <a:noFill/>
        </p:spPr>
        <p:txBody>
          <a:bodyPr wrap="none" rtlCol="0">
            <a:spAutoFit/>
          </a:bodyPr>
          <a:lstStyle/>
          <a:p>
            <a:r>
              <a:rPr lang="en-US" b="1" dirty="0" smtClean="0"/>
              <a:t>1</a:t>
            </a:r>
          </a:p>
          <a:p>
            <a:r>
              <a:rPr lang="en-US" b="1" dirty="0" smtClean="0"/>
              <a:t>2</a:t>
            </a:r>
          </a:p>
          <a:p>
            <a:r>
              <a:rPr lang="en-US" b="1" dirty="0" smtClean="0"/>
              <a:t>.</a:t>
            </a:r>
          </a:p>
          <a:p>
            <a:r>
              <a:rPr lang="en-US" b="1" dirty="0" smtClean="0"/>
              <a:t>.</a:t>
            </a:r>
          </a:p>
          <a:p>
            <a:r>
              <a:rPr lang="en-US" b="1" dirty="0" smtClean="0"/>
              <a:t>.</a:t>
            </a:r>
          </a:p>
          <a:p>
            <a:r>
              <a:rPr lang="en-US" b="1" dirty="0"/>
              <a:t>n</a:t>
            </a:r>
          </a:p>
        </p:txBody>
      </p:sp>
      <p:sp>
        <p:nvSpPr>
          <p:cNvPr id="16" name="TextBox 15"/>
          <p:cNvSpPr txBox="1"/>
          <p:nvPr/>
        </p:nvSpPr>
        <p:spPr>
          <a:xfrm>
            <a:off x="6477000" y="2286000"/>
            <a:ext cx="2514600" cy="646331"/>
          </a:xfrm>
          <a:prstGeom prst="rect">
            <a:avLst/>
          </a:prstGeom>
          <a:noFill/>
        </p:spPr>
        <p:txBody>
          <a:bodyPr wrap="square" rtlCol="0">
            <a:spAutoFit/>
          </a:bodyPr>
          <a:lstStyle/>
          <a:p>
            <a:r>
              <a:rPr lang="en-US" b="1" dirty="0" smtClean="0"/>
              <a:t>Map pair-end reads to the genome sequence</a:t>
            </a:r>
            <a:endParaRPr lang="en-US" b="1" dirty="0"/>
          </a:p>
        </p:txBody>
      </p:sp>
      <p:sp>
        <p:nvSpPr>
          <p:cNvPr id="17" name="TextBox 16"/>
          <p:cNvSpPr txBox="1"/>
          <p:nvPr/>
        </p:nvSpPr>
        <p:spPr>
          <a:xfrm>
            <a:off x="2667000" y="6400800"/>
            <a:ext cx="3953614" cy="369332"/>
          </a:xfrm>
          <a:prstGeom prst="rect">
            <a:avLst/>
          </a:prstGeom>
          <a:noFill/>
        </p:spPr>
        <p:txBody>
          <a:bodyPr wrap="none" rtlCol="0">
            <a:spAutoFit/>
          </a:bodyPr>
          <a:lstStyle/>
          <a:p>
            <a:r>
              <a:rPr lang="en-US" b="1" dirty="0" smtClean="0"/>
              <a:t>Intra- / inter-chromosome contact map</a:t>
            </a:r>
            <a:endParaRPr lang="en-US" b="1" dirty="0"/>
          </a:p>
        </p:txBody>
      </p:sp>
      <p:sp>
        <p:nvSpPr>
          <p:cNvPr id="3" name="TextBox 2"/>
          <p:cNvSpPr txBox="1"/>
          <p:nvPr/>
        </p:nvSpPr>
        <p:spPr>
          <a:xfrm>
            <a:off x="6172200" y="5029200"/>
            <a:ext cx="3124200" cy="369332"/>
          </a:xfrm>
          <a:prstGeom prst="rect">
            <a:avLst/>
          </a:prstGeom>
          <a:noFill/>
        </p:spPr>
        <p:txBody>
          <a:bodyPr wrap="square" rtlCol="0">
            <a:spAutoFit/>
          </a:bodyPr>
          <a:lstStyle/>
          <a:p>
            <a:r>
              <a:rPr lang="en-US" b="1" dirty="0"/>
              <a:t>C</a:t>
            </a:r>
            <a:r>
              <a:rPr lang="en-US" b="1" dirty="0" smtClean="0"/>
              <a:t>[</a:t>
            </a:r>
            <a:r>
              <a:rPr lang="en-US" b="1" dirty="0" err="1"/>
              <a:t>i</a:t>
            </a:r>
            <a:r>
              <a:rPr lang="en-US" b="1" dirty="0" err="1" smtClean="0"/>
              <a:t>,j</a:t>
            </a:r>
            <a:r>
              <a:rPr lang="en-US" b="1" dirty="0" smtClean="0"/>
              <a:t>] = Interaction Frequency</a:t>
            </a:r>
            <a:endParaRPr lang="en-US" b="1" dirty="0"/>
          </a:p>
        </p:txBody>
      </p:sp>
      <p:sp>
        <p:nvSpPr>
          <p:cNvPr id="6" name="Down Arrow 5"/>
          <p:cNvSpPr/>
          <p:nvPr/>
        </p:nvSpPr>
        <p:spPr>
          <a:xfrm>
            <a:off x="4191000" y="3886200"/>
            <a:ext cx="685800" cy="30480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290391" y="6488668"/>
            <a:ext cx="1826642" cy="369332"/>
          </a:xfrm>
          <a:prstGeom prst="rect">
            <a:avLst/>
          </a:prstGeom>
          <a:noFill/>
        </p:spPr>
        <p:txBody>
          <a:bodyPr wrap="none" rtlCol="0">
            <a:spAutoFit/>
          </a:bodyPr>
          <a:lstStyle/>
          <a:p>
            <a:r>
              <a:rPr lang="en-US" dirty="0" smtClean="0"/>
              <a:t>Wang et al., 2013</a:t>
            </a:r>
            <a:endParaRPr lang="en-US" dirty="0"/>
          </a:p>
        </p:txBody>
      </p:sp>
    </p:spTree>
    <p:extLst>
      <p:ext uri="{BB962C8B-B14F-4D97-AF65-F5344CB8AC3E}">
        <p14:creationId xmlns:p14="http://schemas.microsoft.com/office/powerpoint/2010/main" val="3446512282"/>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p:bldP spid="14" grpId="0"/>
      <p:bldP spid="17" grpId="0"/>
      <p:bldP spid="3"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3-03-29 at 11.53.46 A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838200"/>
            <a:ext cx="4724400" cy="4647267"/>
          </a:xfrm>
          <a:prstGeom prst="rect">
            <a:avLst/>
          </a:prstGeom>
        </p:spPr>
      </p:pic>
      <p:sp>
        <p:nvSpPr>
          <p:cNvPr id="7" name="Title 1"/>
          <p:cNvSpPr>
            <a:spLocks noGrp="1"/>
          </p:cNvSpPr>
          <p:nvPr>
            <p:ph type="title"/>
          </p:nvPr>
        </p:nvSpPr>
        <p:spPr>
          <a:xfrm>
            <a:off x="457200" y="-76200"/>
            <a:ext cx="8229600" cy="1143000"/>
          </a:xfrm>
        </p:spPr>
        <p:txBody>
          <a:bodyPr>
            <a:normAutofit/>
          </a:bodyPr>
          <a:lstStyle/>
          <a:p>
            <a:r>
              <a:rPr lang="en-US" b="1" dirty="0" smtClean="0">
                <a:ln w="1905"/>
                <a:solidFill>
                  <a:srgbClr val="000000"/>
                </a:solidFill>
                <a:effectLst>
                  <a:innerShdw blurRad="69850" dist="43180" dir="5400000">
                    <a:srgbClr val="000000">
                      <a:alpha val="65000"/>
                    </a:srgbClr>
                  </a:innerShdw>
                </a:effectLst>
              </a:rPr>
              <a:t>Chromosomal Contact Map</a:t>
            </a:r>
            <a:endParaRPr lang="en-US" b="1" dirty="0">
              <a:ln w="1905"/>
              <a:solidFill>
                <a:srgbClr val="000000"/>
              </a:solidFill>
              <a:effectLst>
                <a:innerShdw blurRad="69850" dist="43180" dir="5400000">
                  <a:srgbClr val="000000">
                    <a:alpha val="65000"/>
                  </a:srgbClr>
                </a:innerShdw>
              </a:effectLst>
            </a:endParaRPr>
          </a:p>
        </p:txBody>
      </p:sp>
      <p:sp>
        <p:nvSpPr>
          <p:cNvPr id="6" name="TextBox 5"/>
          <p:cNvSpPr txBox="1"/>
          <p:nvPr/>
        </p:nvSpPr>
        <p:spPr>
          <a:xfrm>
            <a:off x="685800" y="5429072"/>
            <a:ext cx="4572000" cy="1200328"/>
          </a:xfrm>
          <a:prstGeom prst="rect">
            <a:avLst/>
          </a:prstGeom>
          <a:noFill/>
        </p:spPr>
        <p:txBody>
          <a:bodyPr wrap="square" rtlCol="0">
            <a:spAutoFit/>
          </a:bodyPr>
          <a:lstStyle/>
          <a:p>
            <a:r>
              <a:rPr lang="en-US" sz="2400" b="1" dirty="0" smtClean="0"/>
              <a:t>Intra-Chromosome</a:t>
            </a:r>
          </a:p>
          <a:p>
            <a:r>
              <a:rPr lang="en-US" sz="2400" b="1" dirty="0" smtClean="0"/>
              <a:t>1M Resolution</a:t>
            </a:r>
          </a:p>
          <a:p>
            <a:r>
              <a:rPr lang="en-US" sz="2400" b="1" dirty="0" smtClean="0"/>
              <a:t>B-Cell</a:t>
            </a:r>
            <a:endParaRPr lang="en-US" sz="2400" b="1" dirty="0"/>
          </a:p>
        </p:txBody>
      </p:sp>
      <p:pic>
        <p:nvPicPr>
          <p:cNvPr id="2" name="Picture 1"/>
          <p:cNvPicPr>
            <a:picLocks noChangeAspect="1"/>
          </p:cNvPicPr>
          <p:nvPr/>
        </p:nvPicPr>
        <p:blipFill>
          <a:blip r:embed="rId3"/>
          <a:stretch>
            <a:fillRect/>
          </a:stretch>
        </p:blipFill>
        <p:spPr>
          <a:xfrm>
            <a:off x="5071679" y="1524000"/>
            <a:ext cx="3996121" cy="3810000"/>
          </a:xfrm>
          <a:prstGeom prst="rect">
            <a:avLst/>
          </a:prstGeom>
        </p:spPr>
      </p:pic>
      <p:sp>
        <p:nvSpPr>
          <p:cNvPr id="3" name="TextBox 2"/>
          <p:cNvSpPr txBox="1"/>
          <p:nvPr/>
        </p:nvSpPr>
        <p:spPr>
          <a:xfrm>
            <a:off x="4038600" y="2362200"/>
            <a:ext cx="2667000" cy="461665"/>
          </a:xfrm>
          <a:prstGeom prst="rect">
            <a:avLst/>
          </a:prstGeom>
          <a:noFill/>
          <a:scene3d>
            <a:camera prst="orthographicFront">
              <a:rot lat="0" lon="0" rev="5400000"/>
            </a:camera>
            <a:lightRig rig="threePt" dir="t"/>
          </a:scene3d>
        </p:spPr>
        <p:txBody>
          <a:bodyPr wrap="square" rtlCol="0">
            <a:spAutoFit/>
          </a:bodyPr>
          <a:lstStyle/>
          <a:p>
            <a:r>
              <a:rPr lang="en-US" sz="2400" b="1" dirty="0" smtClean="0"/>
              <a:t>Chr. 11</a:t>
            </a:r>
            <a:endParaRPr lang="en-US" sz="2400" b="1" dirty="0"/>
          </a:p>
        </p:txBody>
      </p:sp>
      <p:sp>
        <p:nvSpPr>
          <p:cNvPr id="4" name="TextBox 3"/>
          <p:cNvSpPr txBox="1"/>
          <p:nvPr/>
        </p:nvSpPr>
        <p:spPr>
          <a:xfrm>
            <a:off x="6477000" y="990600"/>
            <a:ext cx="935698" cy="400110"/>
          </a:xfrm>
          <a:prstGeom prst="rect">
            <a:avLst/>
          </a:prstGeom>
          <a:noFill/>
        </p:spPr>
        <p:txBody>
          <a:bodyPr wrap="none" rtlCol="0">
            <a:spAutoFit/>
          </a:bodyPr>
          <a:lstStyle/>
          <a:p>
            <a:r>
              <a:rPr lang="en-US" sz="2000" b="1" dirty="0" smtClean="0"/>
              <a:t>Chr. 14</a:t>
            </a:r>
            <a:endParaRPr lang="en-US" sz="2000" b="1" dirty="0"/>
          </a:p>
        </p:txBody>
      </p:sp>
      <p:sp>
        <p:nvSpPr>
          <p:cNvPr id="8" name="TextBox 7"/>
          <p:cNvSpPr txBox="1"/>
          <p:nvPr/>
        </p:nvSpPr>
        <p:spPr>
          <a:xfrm>
            <a:off x="5740183" y="5334000"/>
            <a:ext cx="3429000" cy="1200328"/>
          </a:xfrm>
          <a:prstGeom prst="rect">
            <a:avLst/>
          </a:prstGeom>
          <a:noFill/>
        </p:spPr>
        <p:txBody>
          <a:bodyPr wrap="square" rtlCol="0">
            <a:spAutoFit/>
          </a:bodyPr>
          <a:lstStyle/>
          <a:p>
            <a:r>
              <a:rPr lang="en-US" sz="2400" b="1" dirty="0" smtClean="0"/>
              <a:t>Inter-Chromosome</a:t>
            </a:r>
          </a:p>
          <a:p>
            <a:r>
              <a:rPr lang="en-US" sz="2400" b="1" dirty="0" smtClean="0"/>
              <a:t>1M Resolution</a:t>
            </a:r>
          </a:p>
          <a:p>
            <a:r>
              <a:rPr lang="en-US" sz="2400" b="1" dirty="0" smtClean="0"/>
              <a:t>B-Cell</a:t>
            </a:r>
            <a:endParaRPr lang="en-US" sz="2400" b="1" dirty="0"/>
          </a:p>
        </p:txBody>
      </p:sp>
      <p:sp>
        <p:nvSpPr>
          <p:cNvPr id="9" name="TextBox 8"/>
          <p:cNvSpPr txBox="1"/>
          <p:nvPr/>
        </p:nvSpPr>
        <p:spPr>
          <a:xfrm>
            <a:off x="7290391" y="6488668"/>
            <a:ext cx="1826642" cy="369332"/>
          </a:xfrm>
          <a:prstGeom prst="rect">
            <a:avLst/>
          </a:prstGeom>
          <a:noFill/>
        </p:spPr>
        <p:txBody>
          <a:bodyPr wrap="none" rtlCol="0">
            <a:spAutoFit/>
          </a:bodyPr>
          <a:lstStyle/>
          <a:p>
            <a:r>
              <a:rPr lang="en-US" dirty="0" smtClean="0"/>
              <a:t>Wang et al., 2013</a:t>
            </a:r>
            <a:endParaRPr lang="en-US" dirty="0"/>
          </a:p>
        </p:txBody>
      </p:sp>
    </p:spTree>
    <p:extLst>
      <p:ext uri="{BB962C8B-B14F-4D97-AF65-F5344CB8AC3E}">
        <p14:creationId xmlns:p14="http://schemas.microsoft.com/office/powerpoint/2010/main" val="55045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8600" y="1295400"/>
            <a:ext cx="2971801" cy="1671638"/>
          </a:xfrm>
          <a:prstGeom prst="rect">
            <a:avLst/>
          </a:prstGeom>
        </p:spPr>
      </p:pic>
      <p:cxnSp>
        <p:nvCxnSpPr>
          <p:cNvPr id="7" name="Straight Arrow Connector 6"/>
          <p:cNvCxnSpPr/>
          <p:nvPr/>
        </p:nvCxnSpPr>
        <p:spPr>
          <a:xfrm>
            <a:off x="3505200" y="3962400"/>
            <a:ext cx="2362200" cy="0"/>
          </a:xfrm>
          <a:prstGeom prst="straightConnector1">
            <a:avLst/>
          </a:prstGeom>
          <a:ln w="127000">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276600"/>
            <a:ext cx="305780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1"/>
          <p:cNvSpPr>
            <a:spLocks noGrp="1"/>
          </p:cNvSpPr>
          <p:nvPr>
            <p:ph type="title"/>
          </p:nvPr>
        </p:nvSpPr>
        <p:spPr>
          <a:xfrm>
            <a:off x="381000" y="152400"/>
            <a:ext cx="8763000" cy="1143000"/>
          </a:xfrm>
        </p:spPr>
        <p:txBody>
          <a:bodyPr>
            <a:noAutofit/>
          </a:bodyPr>
          <a:lstStyle/>
          <a:p>
            <a:r>
              <a:rPr lang="en-US" b="1" dirty="0" smtClean="0">
                <a:ln w="1905"/>
                <a:solidFill>
                  <a:srgbClr val="000000"/>
                </a:solidFill>
                <a:effectLst>
                  <a:innerShdw blurRad="69850" dist="43180" dir="5400000">
                    <a:srgbClr val="000000">
                      <a:alpha val="65000"/>
                    </a:srgbClr>
                  </a:innerShdw>
                </a:effectLst>
              </a:rPr>
              <a:t>3D Genome Structure Modeling</a:t>
            </a:r>
            <a:br>
              <a:rPr lang="en-US" b="1" dirty="0" smtClean="0">
                <a:ln w="1905"/>
                <a:solidFill>
                  <a:srgbClr val="000000"/>
                </a:solidFill>
                <a:effectLst>
                  <a:innerShdw blurRad="69850" dist="43180" dir="5400000">
                    <a:srgbClr val="000000">
                      <a:alpha val="65000"/>
                    </a:srgbClr>
                  </a:innerShdw>
                </a:effectLst>
              </a:rPr>
            </a:br>
            <a:endParaRPr lang="en-US" b="1" dirty="0">
              <a:ln w="1905"/>
              <a:solidFill>
                <a:srgbClr val="000000"/>
              </a:solidFill>
              <a:effectLst>
                <a:innerShdw blurRad="69850" dist="43180" dir="5400000">
                  <a:srgbClr val="000000">
                    <a:alpha val="65000"/>
                  </a:srgbClr>
                </a:innerShdw>
              </a:effectLst>
            </a:endParaRPr>
          </a:p>
        </p:txBody>
      </p:sp>
      <p:sp>
        <p:nvSpPr>
          <p:cNvPr id="2" name="TextBox 1"/>
          <p:cNvSpPr txBox="1"/>
          <p:nvPr/>
        </p:nvSpPr>
        <p:spPr>
          <a:xfrm>
            <a:off x="5283287" y="6248400"/>
            <a:ext cx="3868291" cy="369332"/>
          </a:xfrm>
          <a:prstGeom prst="rect">
            <a:avLst/>
          </a:prstGeom>
          <a:noFill/>
        </p:spPr>
        <p:txBody>
          <a:bodyPr wrap="none" rtlCol="0">
            <a:spAutoFit/>
          </a:bodyPr>
          <a:lstStyle/>
          <a:p>
            <a:r>
              <a:rPr lang="en-US" dirty="0" err="1" smtClean="0"/>
              <a:t>Trieu</a:t>
            </a:r>
            <a:r>
              <a:rPr lang="en-US" dirty="0" smtClean="0"/>
              <a:t> , Cheng, 2014; </a:t>
            </a:r>
            <a:r>
              <a:rPr lang="en-US" dirty="0" err="1" smtClean="0"/>
              <a:t>Trieu</a:t>
            </a:r>
            <a:r>
              <a:rPr lang="en-US" dirty="0" smtClean="0"/>
              <a:t>, Cheng, 2017</a:t>
            </a:r>
            <a:endParaRPr lang="en-US" dirty="0"/>
          </a:p>
        </p:txBody>
      </p:sp>
      <p:pic>
        <p:nvPicPr>
          <p:cNvPr id="11" name="Content Placeholder 5" descr="question mark | Flickr - Photo Sharing!"/>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886200" y="2743200"/>
            <a:ext cx="998500" cy="998500"/>
          </a:xfrm>
        </p:spPr>
      </p:pic>
      <p:pic>
        <p:nvPicPr>
          <p:cNvPr id="12" name="Picture 11"/>
          <p:cNvPicPr>
            <a:picLocks noChangeAspect="1"/>
          </p:cNvPicPr>
          <p:nvPr/>
        </p:nvPicPr>
        <p:blipFill>
          <a:blip r:embed="rId6"/>
          <a:stretch>
            <a:fillRect/>
          </a:stretch>
        </p:blipFill>
        <p:spPr>
          <a:xfrm>
            <a:off x="6172200" y="2819400"/>
            <a:ext cx="2358407" cy="2286000"/>
          </a:xfrm>
          <a:prstGeom prst="rect">
            <a:avLst/>
          </a:prstGeom>
        </p:spPr>
      </p:pic>
    </p:spTree>
    <p:extLst>
      <p:ext uri="{BB962C8B-B14F-4D97-AF65-F5344CB8AC3E}">
        <p14:creationId xmlns:p14="http://schemas.microsoft.com/office/powerpoint/2010/main" val="2234306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3406</TotalTime>
  <Words>1103</Words>
  <Application>Microsoft Macintosh PowerPoint</Application>
  <PresentationFormat>On-screen Show (4:3)</PresentationFormat>
  <Paragraphs>202</Paragraphs>
  <Slides>30</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PowerPoint Presentation</vt:lpstr>
      <vt:lpstr>PowerPoint Presentation</vt:lpstr>
      <vt:lpstr>PowerPoint Presentation</vt:lpstr>
      <vt:lpstr>Long-range Gene Regulation</vt:lpstr>
      <vt:lpstr>Chromosome Conformation Capturing Techniques</vt:lpstr>
      <vt:lpstr>Hi-C Technique</vt:lpstr>
      <vt:lpstr>Genomic Spatial Interaction (Contact) Data</vt:lpstr>
      <vt:lpstr>Chromosomal Contact Map</vt:lpstr>
      <vt:lpstr>3D Genome Structure Modeling </vt:lpstr>
      <vt:lpstr>The Data Driven Optimization Approach</vt:lpstr>
      <vt:lpstr>Some Existing Methods</vt:lpstr>
      <vt:lpstr>Problem of Traditional Objective Functions</vt:lpstr>
      <vt:lpstr>Deriving Soft Constraints by Lorentzian Function</vt:lpstr>
      <vt:lpstr>Objective Function</vt:lpstr>
      <vt:lpstr>Large-Scale Optimization</vt:lpstr>
      <vt:lpstr>PowerPoint Presentation</vt:lpstr>
      <vt:lpstr>Synthetic Data to Evaluate the Method</vt:lpstr>
      <vt:lpstr>Searching for α</vt:lpstr>
      <vt:lpstr>Correlation Between Reconstructed Distances and True Distances</vt:lpstr>
      <vt:lpstr>Root Mean Square Error Between Reconstructed Distances And True Distances</vt:lpstr>
      <vt:lpstr>Real Hi-C Data</vt:lpstr>
      <vt:lpstr>Quality of Chromosome Models</vt:lpstr>
      <vt:lpstr>Are Models at Different Resolutions Similar ?</vt:lpstr>
      <vt:lpstr>Distance Verification with FISH Data</vt:lpstr>
      <vt:lpstr>Loop Realization</vt:lpstr>
      <vt:lpstr>3D Genome Model</vt:lpstr>
      <vt:lpstr>Location of Gene-Rich Small Chromosomes</vt:lpstr>
      <vt:lpstr>Telomere – Centromere Feature</vt:lpstr>
      <vt:lpstr>Summary</vt:lpstr>
      <vt:lpstr>Acknowledgements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jianlin.cheng</dc:creator>
  <cp:lastModifiedBy>Jianlin Cheng</cp:lastModifiedBy>
  <cp:revision>1316</cp:revision>
  <dcterms:created xsi:type="dcterms:W3CDTF">2012-03-09T15:47:34Z</dcterms:created>
  <dcterms:modified xsi:type="dcterms:W3CDTF">2017-08-22T13:28:57Z</dcterms:modified>
</cp:coreProperties>
</file>