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48" r:id="rId2"/>
    <p:sldId id="449" r:id="rId3"/>
    <p:sldId id="450" r:id="rId4"/>
    <p:sldId id="267" r:id="rId5"/>
    <p:sldId id="311" r:id="rId6"/>
    <p:sldId id="345" r:id="rId7"/>
    <p:sldId id="451" r:id="rId8"/>
    <p:sldId id="393" r:id="rId9"/>
    <p:sldId id="457" r:id="rId10"/>
    <p:sldId id="453" r:id="rId11"/>
    <p:sldId id="454" r:id="rId12"/>
    <p:sldId id="456" r:id="rId13"/>
    <p:sldId id="441" r:id="rId14"/>
    <p:sldId id="342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1F2"/>
    <a:srgbClr val="FCFFF9"/>
    <a:srgbClr val="F22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40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Submitting_papers\CASP11\CASP11_conference\draw_figures_T0853-D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Submitting_papers\CASP11\CASP11_conference\draw_figures_T0783-D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Submitting_papers\CASP11\CASP11_conference\draw_figures_T0827-D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930808217938"/>
          <c:y val="0.0622605363984674"/>
          <c:w val="0.801214363290795"/>
          <c:h val="0.764799227682746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Pt>
            <c:idx val="0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1"/>
            <c:bubble3D val="0"/>
          </c:dPt>
          <c:dPt>
            <c:idx val="36"/>
            <c:bubble3D val="0"/>
          </c:dPt>
          <c:dPt>
            <c:idx val="64"/>
            <c:bubble3D val="0"/>
          </c:dPt>
          <c:dPt>
            <c:idx val="107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114"/>
            <c:bubble3D val="0"/>
          </c:dPt>
          <c:dPt>
            <c:idx val="184"/>
            <c:bubble3D val="0"/>
          </c:dPt>
          <c:dPt>
            <c:idx val="186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195"/>
            <c:bubble3D val="0"/>
          </c:dPt>
          <c:xVal>
            <c:numRef>
              <c:f>Sheet1!$A$1:$A$199</c:f>
              <c:numCache>
                <c:formatCode>General</c:formatCode>
                <c:ptCount val="19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</c:numCache>
            </c:numRef>
          </c:xVal>
          <c:yVal>
            <c:numRef>
              <c:f>Sheet1!$B$1:$B$199</c:f>
              <c:numCache>
                <c:formatCode>General</c:formatCode>
                <c:ptCount val="199"/>
                <c:pt idx="0">
                  <c:v>0.5691</c:v>
                </c:pt>
                <c:pt idx="1">
                  <c:v>0.5329</c:v>
                </c:pt>
                <c:pt idx="2">
                  <c:v>0.5329</c:v>
                </c:pt>
                <c:pt idx="3">
                  <c:v>0.5559</c:v>
                </c:pt>
                <c:pt idx="4">
                  <c:v>0.5099</c:v>
                </c:pt>
                <c:pt idx="5">
                  <c:v>0.5559</c:v>
                </c:pt>
                <c:pt idx="6">
                  <c:v>0.5132</c:v>
                </c:pt>
                <c:pt idx="7">
                  <c:v>0.3125</c:v>
                </c:pt>
                <c:pt idx="8">
                  <c:v>0.4408</c:v>
                </c:pt>
                <c:pt idx="9">
                  <c:v>0.4704</c:v>
                </c:pt>
                <c:pt idx="10">
                  <c:v>0.3059</c:v>
                </c:pt>
                <c:pt idx="11">
                  <c:v>0.4704</c:v>
                </c:pt>
                <c:pt idx="12">
                  <c:v>0.4178</c:v>
                </c:pt>
                <c:pt idx="13">
                  <c:v>0.4309</c:v>
                </c:pt>
                <c:pt idx="14">
                  <c:v>0.2993</c:v>
                </c:pt>
                <c:pt idx="15">
                  <c:v>0.2928</c:v>
                </c:pt>
                <c:pt idx="16">
                  <c:v>0.4375</c:v>
                </c:pt>
                <c:pt idx="17">
                  <c:v>0.2928</c:v>
                </c:pt>
                <c:pt idx="18">
                  <c:v>0.3355</c:v>
                </c:pt>
                <c:pt idx="19">
                  <c:v>0.3026</c:v>
                </c:pt>
                <c:pt idx="20">
                  <c:v>0.3257</c:v>
                </c:pt>
                <c:pt idx="21">
                  <c:v>0.5132</c:v>
                </c:pt>
                <c:pt idx="22">
                  <c:v>0.5099</c:v>
                </c:pt>
                <c:pt idx="23">
                  <c:v>0.4901</c:v>
                </c:pt>
                <c:pt idx="24">
                  <c:v>0.5263</c:v>
                </c:pt>
                <c:pt idx="25">
                  <c:v>0.2829</c:v>
                </c:pt>
                <c:pt idx="26">
                  <c:v>0.3059</c:v>
                </c:pt>
                <c:pt idx="27">
                  <c:v>0.2599</c:v>
                </c:pt>
                <c:pt idx="28">
                  <c:v>0.3651</c:v>
                </c:pt>
                <c:pt idx="29">
                  <c:v>0.3355</c:v>
                </c:pt>
                <c:pt idx="30">
                  <c:v>0.3125</c:v>
                </c:pt>
                <c:pt idx="31">
                  <c:v>0.2829</c:v>
                </c:pt>
                <c:pt idx="32">
                  <c:v>0.3158</c:v>
                </c:pt>
                <c:pt idx="33">
                  <c:v>0.4967</c:v>
                </c:pt>
                <c:pt idx="34">
                  <c:v>0.2796</c:v>
                </c:pt>
                <c:pt idx="35">
                  <c:v>0.3651</c:v>
                </c:pt>
                <c:pt idx="36">
                  <c:v>0.3651</c:v>
                </c:pt>
                <c:pt idx="37">
                  <c:v>0.2993</c:v>
                </c:pt>
                <c:pt idx="38">
                  <c:v>0.2829</c:v>
                </c:pt>
                <c:pt idx="39">
                  <c:v>0.3257</c:v>
                </c:pt>
                <c:pt idx="40">
                  <c:v>0.2763</c:v>
                </c:pt>
                <c:pt idx="41">
                  <c:v>0.3257</c:v>
                </c:pt>
                <c:pt idx="42">
                  <c:v>0.4901</c:v>
                </c:pt>
                <c:pt idx="43">
                  <c:v>0.5559</c:v>
                </c:pt>
                <c:pt idx="44">
                  <c:v>0.2862</c:v>
                </c:pt>
                <c:pt idx="45">
                  <c:v>0.2862</c:v>
                </c:pt>
                <c:pt idx="46">
                  <c:v>0.2829</c:v>
                </c:pt>
                <c:pt idx="47">
                  <c:v>0.3586</c:v>
                </c:pt>
                <c:pt idx="48">
                  <c:v>0.4901</c:v>
                </c:pt>
                <c:pt idx="49">
                  <c:v>0.2993</c:v>
                </c:pt>
                <c:pt idx="50">
                  <c:v>0.3092</c:v>
                </c:pt>
                <c:pt idx="51">
                  <c:v>0.5592</c:v>
                </c:pt>
                <c:pt idx="52">
                  <c:v>0.2961</c:v>
                </c:pt>
                <c:pt idx="53">
                  <c:v>0.5066</c:v>
                </c:pt>
                <c:pt idx="54">
                  <c:v>0.5164</c:v>
                </c:pt>
                <c:pt idx="55">
                  <c:v>0.2796</c:v>
                </c:pt>
                <c:pt idx="56">
                  <c:v>0.5197</c:v>
                </c:pt>
                <c:pt idx="57">
                  <c:v>0.2895</c:v>
                </c:pt>
                <c:pt idx="58">
                  <c:v>0.4803</c:v>
                </c:pt>
                <c:pt idx="59">
                  <c:v>0.3026</c:v>
                </c:pt>
                <c:pt idx="60">
                  <c:v>0.2862</c:v>
                </c:pt>
                <c:pt idx="61">
                  <c:v>0.5033</c:v>
                </c:pt>
                <c:pt idx="62">
                  <c:v>0.2895</c:v>
                </c:pt>
                <c:pt idx="63">
                  <c:v>0.3158</c:v>
                </c:pt>
                <c:pt idx="64">
                  <c:v>0.4803</c:v>
                </c:pt>
                <c:pt idx="65">
                  <c:v>0.3092</c:v>
                </c:pt>
                <c:pt idx="66">
                  <c:v>0.4737</c:v>
                </c:pt>
                <c:pt idx="67">
                  <c:v>0.4605</c:v>
                </c:pt>
                <c:pt idx="68">
                  <c:v>0.3618</c:v>
                </c:pt>
                <c:pt idx="69">
                  <c:v>0.2401</c:v>
                </c:pt>
                <c:pt idx="70">
                  <c:v>0.2829</c:v>
                </c:pt>
                <c:pt idx="71">
                  <c:v>0.2467</c:v>
                </c:pt>
                <c:pt idx="72">
                  <c:v>0.5592</c:v>
                </c:pt>
                <c:pt idx="73">
                  <c:v>0.2862</c:v>
                </c:pt>
                <c:pt idx="74">
                  <c:v>0.3618</c:v>
                </c:pt>
                <c:pt idx="75">
                  <c:v>0.4671</c:v>
                </c:pt>
                <c:pt idx="76">
                  <c:v>0.2928</c:v>
                </c:pt>
                <c:pt idx="77">
                  <c:v>0.4934</c:v>
                </c:pt>
                <c:pt idx="78">
                  <c:v>0.2237</c:v>
                </c:pt>
                <c:pt idx="79">
                  <c:v>0.5</c:v>
                </c:pt>
                <c:pt idx="80">
                  <c:v>0.25</c:v>
                </c:pt>
                <c:pt idx="81">
                  <c:v>0.4836</c:v>
                </c:pt>
                <c:pt idx="82">
                  <c:v>0.3684</c:v>
                </c:pt>
                <c:pt idx="83">
                  <c:v>0.4901</c:v>
                </c:pt>
                <c:pt idx="84">
                  <c:v>0.2961</c:v>
                </c:pt>
                <c:pt idx="85">
                  <c:v>0.3289</c:v>
                </c:pt>
                <c:pt idx="86">
                  <c:v>0.5329</c:v>
                </c:pt>
                <c:pt idx="87">
                  <c:v>0.2401</c:v>
                </c:pt>
                <c:pt idx="88">
                  <c:v>0.5</c:v>
                </c:pt>
                <c:pt idx="89">
                  <c:v>0.4967</c:v>
                </c:pt>
                <c:pt idx="90">
                  <c:v>0.477</c:v>
                </c:pt>
                <c:pt idx="91">
                  <c:v>0.3618</c:v>
                </c:pt>
                <c:pt idx="92">
                  <c:v>0.2401</c:v>
                </c:pt>
                <c:pt idx="93">
                  <c:v>0.5099</c:v>
                </c:pt>
                <c:pt idx="94">
                  <c:v>0.4572</c:v>
                </c:pt>
                <c:pt idx="95">
                  <c:v>0.4868</c:v>
                </c:pt>
                <c:pt idx="96">
                  <c:v>0.4178</c:v>
                </c:pt>
                <c:pt idx="97">
                  <c:v>0.3717</c:v>
                </c:pt>
                <c:pt idx="98">
                  <c:v>0.2862</c:v>
                </c:pt>
                <c:pt idx="99">
                  <c:v>0.5033</c:v>
                </c:pt>
                <c:pt idx="100">
                  <c:v>0.4803</c:v>
                </c:pt>
                <c:pt idx="101">
                  <c:v>0.273</c:v>
                </c:pt>
                <c:pt idx="102">
                  <c:v>0.2434</c:v>
                </c:pt>
                <c:pt idx="103">
                  <c:v>0.273</c:v>
                </c:pt>
                <c:pt idx="104">
                  <c:v>0.3026</c:v>
                </c:pt>
                <c:pt idx="105">
                  <c:v>0.2599</c:v>
                </c:pt>
                <c:pt idx="106">
                  <c:v>0.3059</c:v>
                </c:pt>
                <c:pt idx="107">
                  <c:v>0.5329</c:v>
                </c:pt>
                <c:pt idx="108">
                  <c:v>0.2961</c:v>
                </c:pt>
                <c:pt idx="109">
                  <c:v>0.2763</c:v>
                </c:pt>
                <c:pt idx="110">
                  <c:v>0.2993</c:v>
                </c:pt>
                <c:pt idx="111">
                  <c:v>0.2796</c:v>
                </c:pt>
                <c:pt idx="112">
                  <c:v>0.5197</c:v>
                </c:pt>
                <c:pt idx="113">
                  <c:v>0.2204</c:v>
                </c:pt>
                <c:pt idx="114">
                  <c:v>0.2697</c:v>
                </c:pt>
                <c:pt idx="115">
                  <c:v>0.273</c:v>
                </c:pt>
                <c:pt idx="116">
                  <c:v>0.5296</c:v>
                </c:pt>
                <c:pt idx="117">
                  <c:v>0.2763</c:v>
                </c:pt>
                <c:pt idx="118">
                  <c:v>0.2763</c:v>
                </c:pt>
                <c:pt idx="119">
                  <c:v>0.5296</c:v>
                </c:pt>
                <c:pt idx="120">
                  <c:v>0.2763</c:v>
                </c:pt>
                <c:pt idx="121">
                  <c:v>0.2763</c:v>
                </c:pt>
                <c:pt idx="122">
                  <c:v>0.2763</c:v>
                </c:pt>
                <c:pt idx="123">
                  <c:v>0.4967</c:v>
                </c:pt>
                <c:pt idx="124">
                  <c:v>0.5132</c:v>
                </c:pt>
                <c:pt idx="125">
                  <c:v>0.4868</c:v>
                </c:pt>
                <c:pt idx="126">
                  <c:v>0.2993</c:v>
                </c:pt>
                <c:pt idx="127">
                  <c:v>0.5428</c:v>
                </c:pt>
                <c:pt idx="128">
                  <c:v>0.2072</c:v>
                </c:pt>
                <c:pt idx="129">
                  <c:v>0.5099</c:v>
                </c:pt>
                <c:pt idx="130">
                  <c:v>0.5296</c:v>
                </c:pt>
                <c:pt idx="131">
                  <c:v>0.227</c:v>
                </c:pt>
                <c:pt idx="132">
                  <c:v>0.2632</c:v>
                </c:pt>
                <c:pt idx="133">
                  <c:v>0.5296</c:v>
                </c:pt>
                <c:pt idx="134">
                  <c:v>0.2533</c:v>
                </c:pt>
                <c:pt idx="135">
                  <c:v>0.2533</c:v>
                </c:pt>
                <c:pt idx="136">
                  <c:v>0.2204</c:v>
                </c:pt>
                <c:pt idx="137">
                  <c:v>0.5296</c:v>
                </c:pt>
                <c:pt idx="138">
                  <c:v>0.3257</c:v>
                </c:pt>
                <c:pt idx="139">
                  <c:v>0.2204</c:v>
                </c:pt>
                <c:pt idx="140">
                  <c:v>0.227</c:v>
                </c:pt>
                <c:pt idx="141">
                  <c:v>0.2993</c:v>
                </c:pt>
                <c:pt idx="142">
                  <c:v>0.5</c:v>
                </c:pt>
                <c:pt idx="143">
                  <c:v>0.3059</c:v>
                </c:pt>
                <c:pt idx="144">
                  <c:v>0.5099</c:v>
                </c:pt>
                <c:pt idx="145">
                  <c:v>0.4079</c:v>
                </c:pt>
                <c:pt idx="146">
                  <c:v>0.3618</c:v>
                </c:pt>
                <c:pt idx="147">
                  <c:v>0.352</c:v>
                </c:pt>
                <c:pt idx="148">
                  <c:v>0.2632</c:v>
                </c:pt>
                <c:pt idx="149">
                  <c:v>0.5132</c:v>
                </c:pt>
                <c:pt idx="150">
                  <c:v>0.2368</c:v>
                </c:pt>
                <c:pt idx="151">
                  <c:v>0.5132</c:v>
                </c:pt>
                <c:pt idx="152">
                  <c:v>0.5164</c:v>
                </c:pt>
                <c:pt idx="153">
                  <c:v>0.2697</c:v>
                </c:pt>
                <c:pt idx="154">
                  <c:v>0.2862</c:v>
                </c:pt>
                <c:pt idx="155">
                  <c:v>0.2697</c:v>
                </c:pt>
                <c:pt idx="156">
                  <c:v>0.2632</c:v>
                </c:pt>
                <c:pt idx="157">
                  <c:v>0.3158</c:v>
                </c:pt>
                <c:pt idx="158">
                  <c:v>0.3322</c:v>
                </c:pt>
                <c:pt idx="159">
                  <c:v>0.2401</c:v>
                </c:pt>
                <c:pt idx="160">
                  <c:v>0.4112</c:v>
                </c:pt>
                <c:pt idx="161">
                  <c:v>0.273</c:v>
                </c:pt>
                <c:pt idx="162">
                  <c:v>0.227</c:v>
                </c:pt>
                <c:pt idx="163">
                  <c:v>0.2336</c:v>
                </c:pt>
                <c:pt idx="164">
                  <c:v>0.3026</c:v>
                </c:pt>
                <c:pt idx="165">
                  <c:v>0.3158</c:v>
                </c:pt>
                <c:pt idx="166">
                  <c:v>0.2204</c:v>
                </c:pt>
                <c:pt idx="167">
                  <c:v>0.2467</c:v>
                </c:pt>
                <c:pt idx="168">
                  <c:v>0.2467</c:v>
                </c:pt>
                <c:pt idx="169">
                  <c:v>0.2007</c:v>
                </c:pt>
                <c:pt idx="170">
                  <c:v>0.2204</c:v>
                </c:pt>
                <c:pt idx="171">
                  <c:v>0.2171</c:v>
                </c:pt>
                <c:pt idx="172">
                  <c:v>0.2829</c:v>
                </c:pt>
                <c:pt idx="173">
                  <c:v>0.2204</c:v>
                </c:pt>
                <c:pt idx="174">
                  <c:v>0.2664</c:v>
                </c:pt>
                <c:pt idx="175">
                  <c:v>0.1941</c:v>
                </c:pt>
                <c:pt idx="176">
                  <c:v>0.2138</c:v>
                </c:pt>
                <c:pt idx="177">
                  <c:v>0.2237</c:v>
                </c:pt>
                <c:pt idx="178">
                  <c:v>0.1776</c:v>
                </c:pt>
                <c:pt idx="179">
                  <c:v>0.2105</c:v>
                </c:pt>
                <c:pt idx="180">
                  <c:v>0.2072</c:v>
                </c:pt>
                <c:pt idx="181">
                  <c:v>0.2072</c:v>
                </c:pt>
                <c:pt idx="182">
                  <c:v>0.2171</c:v>
                </c:pt>
                <c:pt idx="183">
                  <c:v>0.2368</c:v>
                </c:pt>
                <c:pt idx="184">
                  <c:v>0.1941</c:v>
                </c:pt>
                <c:pt idx="185">
                  <c:v>0.0855</c:v>
                </c:pt>
                <c:pt idx="186">
                  <c:v>0.0724</c:v>
                </c:pt>
                <c:pt idx="187">
                  <c:v>0.1875</c:v>
                </c:pt>
                <c:pt idx="188">
                  <c:v>0.25</c:v>
                </c:pt>
                <c:pt idx="189">
                  <c:v>0.25</c:v>
                </c:pt>
                <c:pt idx="190">
                  <c:v>0.1678</c:v>
                </c:pt>
                <c:pt idx="191">
                  <c:v>0.2138</c:v>
                </c:pt>
                <c:pt idx="192">
                  <c:v>0.2566</c:v>
                </c:pt>
                <c:pt idx="193">
                  <c:v>0.1513</c:v>
                </c:pt>
                <c:pt idx="194">
                  <c:v>0.1513</c:v>
                </c:pt>
                <c:pt idx="195">
                  <c:v>0.2303</c:v>
                </c:pt>
                <c:pt idx="196">
                  <c:v>0.2961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053320"/>
        <c:axId val="-2113058712"/>
      </c:scatterChart>
      <c:valAx>
        <c:axId val="-2113053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Predicted Ranking</a:t>
                </a:r>
                <a:endParaRPr lang="en-US" sz="14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.3796074305367"/>
              <c:y val="0.9051727909011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058712"/>
        <c:crosses val="autoZero"/>
        <c:crossBetween val="midCat"/>
      </c:valAx>
      <c:valAx>
        <c:axId val="-21130587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GDT</a:t>
                </a:r>
                <a:r>
                  <a:rPr lang="en-US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-TS</a:t>
                </a:r>
                <a:r>
                  <a:rPr lang="en-US" sz="1400" b="1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1400" b="1" baseline="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Score</a:t>
                </a:r>
                <a:endParaRPr lang="en-US" sz="14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.00594307177120101"/>
              <c:y val="0.13347889703442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053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960478713194"/>
          <c:y val="0.0648870607497737"/>
          <c:w val="0.792828404353807"/>
          <c:h val="0.726925693507482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Pt>
            <c:idx val="0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1"/>
            <c:bubble3D val="0"/>
          </c:dPt>
          <c:dPt>
            <c:idx val="36"/>
            <c:bubble3D val="0"/>
          </c:dPt>
          <c:dPt>
            <c:idx val="64"/>
            <c:bubble3D val="0"/>
          </c:dPt>
          <c:dPt>
            <c:idx val="81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114"/>
            <c:bubble3D val="0"/>
          </c:dPt>
          <c:dPt>
            <c:idx val="172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184"/>
            <c:bubble3D val="0"/>
          </c:dPt>
          <c:dPt>
            <c:idx val="195"/>
            <c:bubble3D val="0"/>
          </c:dPt>
          <c:xVal>
            <c:numRef>
              <c:f>Sheet1!$A$1:$A$199</c:f>
              <c:numCache>
                <c:formatCode>General</c:formatCode>
                <c:ptCount val="19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</c:numCache>
            </c:numRef>
          </c:xVal>
          <c:yVal>
            <c:numRef>
              <c:f>Sheet1!$B$1:$B$199</c:f>
              <c:numCache>
                <c:formatCode>General</c:formatCode>
                <c:ptCount val="199"/>
                <c:pt idx="0">
                  <c:v>0.6282</c:v>
                </c:pt>
                <c:pt idx="1">
                  <c:v>0.5112</c:v>
                </c:pt>
                <c:pt idx="2">
                  <c:v>0.5064</c:v>
                </c:pt>
                <c:pt idx="3">
                  <c:v>0.5128</c:v>
                </c:pt>
                <c:pt idx="4">
                  <c:v>0.3237</c:v>
                </c:pt>
                <c:pt idx="5">
                  <c:v>0.3237</c:v>
                </c:pt>
                <c:pt idx="6">
                  <c:v>0.5144</c:v>
                </c:pt>
                <c:pt idx="7">
                  <c:v>0.2131</c:v>
                </c:pt>
                <c:pt idx="8">
                  <c:v>0.3846</c:v>
                </c:pt>
                <c:pt idx="9">
                  <c:v>0.5032</c:v>
                </c:pt>
                <c:pt idx="10">
                  <c:v>0.4407</c:v>
                </c:pt>
                <c:pt idx="11">
                  <c:v>0.3846</c:v>
                </c:pt>
                <c:pt idx="12">
                  <c:v>0.5032</c:v>
                </c:pt>
                <c:pt idx="13">
                  <c:v>0.3317</c:v>
                </c:pt>
                <c:pt idx="14">
                  <c:v>0.2067</c:v>
                </c:pt>
                <c:pt idx="15">
                  <c:v>0.3317</c:v>
                </c:pt>
                <c:pt idx="16">
                  <c:v>0.3766</c:v>
                </c:pt>
                <c:pt idx="17">
                  <c:v>0.2308</c:v>
                </c:pt>
                <c:pt idx="18">
                  <c:v>0.3766</c:v>
                </c:pt>
                <c:pt idx="19">
                  <c:v>0.2115</c:v>
                </c:pt>
                <c:pt idx="20">
                  <c:v>0.4119</c:v>
                </c:pt>
                <c:pt idx="21">
                  <c:v>0.2099</c:v>
                </c:pt>
                <c:pt idx="22">
                  <c:v>0.1554</c:v>
                </c:pt>
                <c:pt idx="23">
                  <c:v>0.3846</c:v>
                </c:pt>
                <c:pt idx="24">
                  <c:v>0.3429</c:v>
                </c:pt>
                <c:pt idx="25">
                  <c:v>0.3686</c:v>
                </c:pt>
                <c:pt idx="26">
                  <c:v>0.375</c:v>
                </c:pt>
                <c:pt idx="27">
                  <c:v>0.1587</c:v>
                </c:pt>
                <c:pt idx="28">
                  <c:v>0.226</c:v>
                </c:pt>
                <c:pt idx="29">
                  <c:v>0.1827</c:v>
                </c:pt>
                <c:pt idx="30">
                  <c:v>0.4054</c:v>
                </c:pt>
                <c:pt idx="31">
                  <c:v>0.2308</c:v>
                </c:pt>
                <c:pt idx="32">
                  <c:v>0.4872</c:v>
                </c:pt>
                <c:pt idx="33">
                  <c:v>0.4038</c:v>
                </c:pt>
                <c:pt idx="34">
                  <c:v>0.4071</c:v>
                </c:pt>
                <c:pt idx="35">
                  <c:v>0.4375</c:v>
                </c:pt>
                <c:pt idx="36">
                  <c:v>0.4135</c:v>
                </c:pt>
                <c:pt idx="37">
                  <c:v>0.4071</c:v>
                </c:pt>
                <c:pt idx="38">
                  <c:v>0.4087</c:v>
                </c:pt>
                <c:pt idx="39">
                  <c:v>0.4135</c:v>
                </c:pt>
                <c:pt idx="40">
                  <c:v>0.4231</c:v>
                </c:pt>
                <c:pt idx="41">
                  <c:v>0.4119</c:v>
                </c:pt>
                <c:pt idx="42">
                  <c:v>0.4071</c:v>
                </c:pt>
                <c:pt idx="43">
                  <c:v>0.4119</c:v>
                </c:pt>
                <c:pt idx="44">
                  <c:v>0.4119</c:v>
                </c:pt>
                <c:pt idx="45">
                  <c:v>0.1554</c:v>
                </c:pt>
                <c:pt idx="46">
                  <c:v>0.4087</c:v>
                </c:pt>
                <c:pt idx="47">
                  <c:v>0.4183</c:v>
                </c:pt>
                <c:pt idx="48">
                  <c:v>0.3654</c:v>
                </c:pt>
                <c:pt idx="49">
                  <c:v>0.3654</c:v>
                </c:pt>
                <c:pt idx="50">
                  <c:v>0.1683</c:v>
                </c:pt>
                <c:pt idx="51">
                  <c:v>0.1538</c:v>
                </c:pt>
                <c:pt idx="52">
                  <c:v>0.2003</c:v>
                </c:pt>
                <c:pt idx="53">
                  <c:v>0.1619</c:v>
                </c:pt>
                <c:pt idx="54">
                  <c:v>0.4103</c:v>
                </c:pt>
                <c:pt idx="55">
                  <c:v>0.1875</c:v>
                </c:pt>
                <c:pt idx="56">
                  <c:v>0.2099</c:v>
                </c:pt>
                <c:pt idx="57">
                  <c:v>0.2468</c:v>
                </c:pt>
                <c:pt idx="58">
                  <c:v>0.4087</c:v>
                </c:pt>
                <c:pt idx="59">
                  <c:v>0.383</c:v>
                </c:pt>
                <c:pt idx="60">
                  <c:v>0.1554</c:v>
                </c:pt>
                <c:pt idx="61">
                  <c:v>0.4087</c:v>
                </c:pt>
                <c:pt idx="62">
                  <c:v>0.4022</c:v>
                </c:pt>
                <c:pt idx="63">
                  <c:v>0.4151</c:v>
                </c:pt>
                <c:pt idx="64">
                  <c:v>0.1522</c:v>
                </c:pt>
                <c:pt idx="65">
                  <c:v>0.2308</c:v>
                </c:pt>
                <c:pt idx="66">
                  <c:v>0.4087</c:v>
                </c:pt>
                <c:pt idx="67">
                  <c:v>0.2115</c:v>
                </c:pt>
                <c:pt idx="68">
                  <c:v>0.2115</c:v>
                </c:pt>
                <c:pt idx="69">
                  <c:v>0.1378</c:v>
                </c:pt>
                <c:pt idx="70">
                  <c:v>0.133</c:v>
                </c:pt>
                <c:pt idx="71">
                  <c:v>0.1394</c:v>
                </c:pt>
                <c:pt idx="72">
                  <c:v>0.125</c:v>
                </c:pt>
                <c:pt idx="73">
                  <c:v>0.1651</c:v>
                </c:pt>
                <c:pt idx="74">
                  <c:v>0.234</c:v>
                </c:pt>
                <c:pt idx="75">
                  <c:v>0.1218</c:v>
                </c:pt>
                <c:pt idx="76">
                  <c:v>0.1699</c:v>
                </c:pt>
                <c:pt idx="77">
                  <c:v>0.125</c:v>
                </c:pt>
                <c:pt idx="78">
                  <c:v>0.2196</c:v>
                </c:pt>
                <c:pt idx="79">
                  <c:v>0.1635</c:v>
                </c:pt>
                <c:pt idx="80">
                  <c:v>0.1378</c:v>
                </c:pt>
                <c:pt idx="81">
                  <c:v>0.2788</c:v>
                </c:pt>
                <c:pt idx="82">
                  <c:v>0.1234</c:v>
                </c:pt>
                <c:pt idx="83">
                  <c:v>0.1891</c:v>
                </c:pt>
                <c:pt idx="84">
                  <c:v>0.1939</c:v>
                </c:pt>
                <c:pt idx="85">
                  <c:v>0.2179</c:v>
                </c:pt>
                <c:pt idx="86">
                  <c:v>0.2003</c:v>
                </c:pt>
                <c:pt idx="87">
                  <c:v>0.25</c:v>
                </c:pt>
                <c:pt idx="88">
                  <c:v>0.1106</c:v>
                </c:pt>
                <c:pt idx="89">
                  <c:v>0.1314</c:v>
                </c:pt>
                <c:pt idx="90">
                  <c:v>0.2276</c:v>
                </c:pt>
                <c:pt idx="91">
                  <c:v>0.1458</c:v>
                </c:pt>
                <c:pt idx="92">
                  <c:v>0.1186</c:v>
                </c:pt>
                <c:pt idx="93">
                  <c:v>0.2003</c:v>
                </c:pt>
                <c:pt idx="94">
                  <c:v>0.1042</c:v>
                </c:pt>
                <c:pt idx="95">
                  <c:v>0.1458</c:v>
                </c:pt>
                <c:pt idx="96">
                  <c:v>0.2468</c:v>
                </c:pt>
                <c:pt idx="97">
                  <c:v>0.2244</c:v>
                </c:pt>
                <c:pt idx="98">
                  <c:v>0.2083</c:v>
                </c:pt>
                <c:pt idx="99">
                  <c:v>0.1458</c:v>
                </c:pt>
                <c:pt idx="100">
                  <c:v>0.1715</c:v>
                </c:pt>
                <c:pt idx="101">
                  <c:v>0.1506</c:v>
                </c:pt>
                <c:pt idx="102">
                  <c:v>0.109</c:v>
                </c:pt>
                <c:pt idx="103">
                  <c:v>0.2276</c:v>
                </c:pt>
                <c:pt idx="104">
                  <c:v>0.1058</c:v>
                </c:pt>
                <c:pt idx="105">
                  <c:v>0.1362</c:v>
                </c:pt>
                <c:pt idx="106">
                  <c:v>0.2324</c:v>
                </c:pt>
                <c:pt idx="107">
                  <c:v>0.1987</c:v>
                </c:pt>
                <c:pt idx="108">
                  <c:v>0.2436</c:v>
                </c:pt>
                <c:pt idx="109">
                  <c:v>0.2452</c:v>
                </c:pt>
                <c:pt idx="110">
                  <c:v>0.1635</c:v>
                </c:pt>
                <c:pt idx="111">
                  <c:v>0.2099</c:v>
                </c:pt>
                <c:pt idx="112">
                  <c:v>0.1314</c:v>
                </c:pt>
                <c:pt idx="113">
                  <c:v>0.2131</c:v>
                </c:pt>
                <c:pt idx="114">
                  <c:v>0.2436</c:v>
                </c:pt>
                <c:pt idx="115">
                  <c:v>0.1346</c:v>
                </c:pt>
                <c:pt idx="116">
                  <c:v>0.1554</c:v>
                </c:pt>
                <c:pt idx="117">
                  <c:v>0.2147</c:v>
                </c:pt>
                <c:pt idx="118">
                  <c:v>0.1042</c:v>
                </c:pt>
                <c:pt idx="119">
                  <c:v>0.109</c:v>
                </c:pt>
                <c:pt idx="120">
                  <c:v>0.0865</c:v>
                </c:pt>
                <c:pt idx="121">
                  <c:v>0.1314</c:v>
                </c:pt>
                <c:pt idx="122">
                  <c:v>0.0865</c:v>
                </c:pt>
                <c:pt idx="123">
                  <c:v>0.0865</c:v>
                </c:pt>
                <c:pt idx="124">
                  <c:v>0.0865</c:v>
                </c:pt>
                <c:pt idx="125">
                  <c:v>0.0865</c:v>
                </c:pt>
                <c:pt idx="126">
                  <c:v>0.1587</c:v>
                </c:pt>
                <c:pt idx="127">
                  <c:v>0.2067</c:v>
                </c:pt>
                <c:pt idx="128">
                  <c:v>0.2228</c:v>
                </c:pt>
                <c:pt idx="129">
                  <c:v>0.1154</c:v>
                </c:pt>
                <c:pt idx="130">
                  <c:v>0.2179</c:v>
                </c:pt>
                <c:pt idx="131">
                  <c:v>0.1939</c:v>
                </c:pt>
                <c:pt idx="132">
                  <c:v>0.2516</c:v>
                </c:pt>
                <c:pt idx="133">
                  <c:v>0.1218</c:v>
                </c:pt>
                <c:pt idx="134">
                  <c:v>0.1875</c:v>
                </c:pt>
                <c:pt idx="135">
                  <c:v>0.1026</c:v>
                </c:pt>
                <c:pt idx="136">
                  <c:v>0.0946</c:v>
                </c:pt>
                <c:pt idx="137">
                  <c:v>0.2516</c:v>
                </c:pt>
                <c:pt idx="138">
                  <c:v>0.1106</c:v>
                </c:pt>
                <c:pt idx="139">
                  <c:v>0.1763</c:v>
                </c:pt>
                <c:pt idx="140">
                  <c:v>0.1122</c:v>
                </c:pt>
                <c:pt idx="141">
                  <c:v>0.0721</c:v>
                </c:pt>
                <c:pt idx="142">
                  <c:v>0.0</c:v>
                </c:pt>
                <c:pt idx="143">
                  <c:v>0.0753</c:v>
                </c:pt>
                <c:pt idx="144">
                  <c:v>0.2003</c:v>
                </c:pt>
                <c:pt idx="145">
                  <c:v>0.1554</c:v>
                </c:pt>
                <c:pt idx="146">
                  <c:v>0.0817</c:v>
                </c:pt>
                <c:pt idx="147">
                  <c:v>0.1074</c:v>
                </c:pt>
                <c:pt idx="148">
                  <c:v>0.0833</c:v>
                </c:pt>
                <c:pt idx="149">
                  <c:v>0.0865</c:v>
                </c:pt>
                <c:pt idx="150">
                  <c:v>0.0865</c:v>
                </c:pt>
                <c:pt idx="151">
                  <c:v>0.1699</c:v>
                </c:pt>
                <c:pt idx="152">
                  <c:v>0.0849</c:v>
                </c:pt>
                <c:pt idx="153">
                  <c:v>0.2003</c:v>
                </c:pt>
                <c:pt idx="154">
                  <c:v>0.1346</c:v>
                </c:pt>
                <c:pt idx="155">
                  <c:v>0.125</c:v>
                </c:pt>
                <c:pt idx="156">
                  <c:v>0.117</c:v>
                </c:pt>
                <c:pt idx="157">
                  <c:v>0.2372</c:v>
                </c:pt>
                <c:pt idx="158">
                  <c:v>0.0</c:v>
                </c:pt>
                <c:pt idx="159">
                  <c:v>0.1122</c:v>
                </c:pt>
                <c:pt idx="160">
                  <c:v>0.0689</c:v>
                </c:pt>
                <c:pt idx="161">
                  <c:v>0.1218</c:v>
                </c:pt>
                <c:pt idx="162">
                  <c:v>0.0</c:v>
                </c:pt>
                <c:pt idx="163">
                  <c:v>0.1554</c:v>
                </c:pt>
                <c:pt idx="164">
                  <c:v>0.1619</c:v>
                </c:pt>
                <c:pt idx="165">
                  <c:v>0.1074</c:v>
                </c:pt>
                <c:pt idx="166">
                  <c:v>0.1122</c:v>
                </c:pt>
                <c:pt idx="167">
                  <c:v>0.0785</c:v>
                </c:pt>
                <c:pt idx="168">
                  <c:v>0.1202</c:v>
                </c:pt>
                <c:pt idx="169">
                  <c:v>0.1106</c:v>
                </c:pt>
                <c:pt idx="170">
                  <c:v>0.1106</c:v>
                </c:pt>
                <c:pt idx="171">
                  <c:v>0.1202</c:v>
                </c:pt>
                <c:pt idx="172">
                  <c:v>0.0785</c:v>
                </c:pt>
                <c:pt idx="173">
                  <c:v>0.117</c:v>
                </c:pt>
                <c:pt idx="174">
                  <c:v>0.2003</c:v>
                </c:pt>
                <c:pt idx="175">
                  <c:v>0.149</c:v>
                </c:pt>
                <c:pt idx="176">
                  <c:v>0.1138</c:v>
                </c:pt>
                <c:pt idx="177">
                  <c:v>0.117</c:v>
                </c:pt>
                <c:pt idx="178">
                  <c:v>0.117</c:v>
                </c:pt>
                <c:pt idx="179">
                  <c:v>0.1234</c:v>
                </c:pt>
                <c:pt idx="180">
                  <c:v>0.1202</c:v>
                </c:pt>
                <c:pt idx="181">
                  <c:v>0.1154</c:v>
                </c:pt>
                <c:pt idx="182">
                  <c:v>0.1106</c:v>
                </c:pt>
                <c:pt idx="183">
                  <c:v>0.1426</c:v>
                </c:pt>
                <c:pt idx="184">
                  <c:v>0.1282</c:v>
                </c:pt>
                <c:pt idx="185">
                  <c:v>0.1458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6143016"/>
        <c:axId val="-2136268952"/>
      </c:scatterChart>
      <c:valAx>
        <c:axId val="-2136143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Predicted Ranking</a:t>
                </a:r>
                <a:endParaRPr lang="en-US" sz="14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.357241088857458"/>
              <c:y val="0.86922761602737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6268952"/>
        <c:crosses val="autoZero"/>
        <c:crossBetween val="midCat"/>
      </c:valAx>
      <c:valAx>
        <c:axId val="-21362689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GDT-TS</a:t>
                </a:r>
                <a:r>
                  <a:rPr lang="en-US" sz="1400" b="1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1400" b="1" baseline="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Score</a:t>
                </a:r>
                <a:endParaRPr lang="en-US" sz="14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.0"/>
              <c:y val="0.1040413516473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6143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727034120735"/>
          <c:y val="0.0656565656565657"/>
          <c:w val="0.790371510379384"/>
          <c:h val="0.75197009464726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Pt>
            <c:idx val="1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36"/>
            <c:bubble3D val="0"/>
          </c:dPt>
          <c:dPt>
            <c:idx val="64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114"/>
            <c:bubble3D val="0"/>
          </c:dPt>
          <c:dPt>
            <c:idx val="184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195"/>
            <c:marker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</c:dPt>
          <c:xVal>
            <c:numRef>
              <c:f>Sheet1!$A$1:$A$199</c:f>
              <c:numCache>
                <c:formatCode>General</c:formatCode>
                <c:ptCount val="19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</c:numCache>
            </c:numRef>
          </c:xVal>
          <c:yVal>
            <c:numRef>
              <c:f>Sheet1!$B$1:$B$199</c:f>
              <c:numCache>
                <c:formatCode>General</c:formatCode>
                <c:ptCount val="199"/>
                <c:pt idx="0">
                  <c:v>0.2332</c:v>
                </c:pt>
                <c:pt idx="1">
                  <c:v>0.2345</c:v>
                </c:pt>
                <c:pt idx="2">
                  <c:v>0.2176</c:v>
                </c:pt>
                <c:pt idx="3">
                  <c:v>0.2073</c:v>
                </c:pt>
                <c:pt idx="4">
                  <c:v>0.2163</c:v>
                </c:pt>
                <c:pt idx="5">
                  <c:v>0.215</c:v>
                </c:pt>
                <c:pt idx="6">
                  <c:v>0.2111</c:v>
                </c:pt>
                <c:pt idx="7">
                  <c:v>0.2124</c:v>
                </c:pt>
                <c:pt idx="8">
                  <c:v>0.228</c:v>
                </c:pt>
                <c:pt idx="9">
                  <c:v>0.2448</c:v>
                </c:pt>
                <c:pt idx="10">
                  <c:v>0.2176</c:v>
                </c:pt>
                <c:pt idx="11">
                  <c:v>0.2215</c:v>
                </c:pt>
                <c:pt idx="12">
                  <c:v>0.2215</c:v>
                </c:pt>
                <c:pt idx="13">
                  <c:v>0.1904</c:v>
                </c:pt>
                <c:pt idx="14">
                  <c:v>0.1982</c:v>
                </c:pt>
                <c:pt idx="15">
                  <c:v>0.1956</c:v>
                </c:pt>
                <c:pt idx="16">
                  <c:v>0.2111</c:v>
                </c:pt>
                <c:pt idx="17">
                  <c:v>0.193</c:v>
                </c:pt>
                <c:pt idx="18">
                  <c:v>0.2008</c:v>
                </c:pt>
                <c:pt idx="19">
                  <c:v>0.2008</c:v>
                </c:pt>
                <c:pt idx="20">
                  <c:v>0.1956</c:v>
                </c:pt>
                <c:pt idx="21">
                  <c:v>0.1982</c:v>
                </c:pt>
                <c:pt idx="22">
                  <c:v>0.1943</c:v>
                </c:pt>
                <c:pt idx="23">
                  <c:v>0.1943</c:v>
                </c:pt>
                <c:pt idx="24">
                  <c:v>0.1982</c:v>
                </c:pt>
                <c:pt idx="25">
                  <c:v>0.1982</c:v>
                </c:pt>
                <c:pt idx="26">
                  <c:v>0.2085</c:v>
                </c:pt>
                <c:pt idx="27">
                  <c:v>0.1956</c:v>
                </c:pt>
                <c:pt idx="28">
                  <c:v>0.1956</c:v>
                </c:pt>
                <c:pt idx="29">
                  <c:v>0.1969</c:v>
                </c:pt>
                <c:pt idx="30">
                  <c:v>0.1956</c:v>
                </c:pt>
                <c:pt idx="31">
                  <c:v>0.1969</c:v>
                </c:pt>
                <c:pt idx="32">
                  <c:v>0.215</c:v>
                </c:pt>
                <c:pt idx="33">
                  <c:v>0.1956</c:v>
                </c:pt>
                <c:pt idx="34">
                  <c:v>0.2137</c:v>
                </c:pt>
                <c:pt idx="35">
                  <c:v>0.1969</c:v>
                </c:pt>
                <c:pt idx="36">
                  <c:v>0.2642</c:v>
                </c:pt>
                <c:pt idx="37">
                  <c:v>0.4145</c:v>
                </c:pt>
                <c:pt idx="38">
                  <c:v>0.1969</c:v>
                </c:pt>
                <c:pt idx="39">
                  <c:v>0.193</c:v>
                </c:pt>
                <c:pt idx="40">
                  <c:v>0.2047</c:v>
                </c:pt>
                <c:pt idx="41">
                  <c:v>0.193</c:v>
                </c:pt>
                <c:pt idx="42">
                  <c:v>0.2176</c:v>
                </c:pt>
                <c:pt idx="43">
                  <c:v>0.2034</c:v>
                </c:pt>
                <c:pt idx="44">
                  <c:v>0.2681</c:v>
                </c:pt>
                <c:pt idx="45">
                  <c:v>0.1956</c:v>
                </c:pt>
                <c:pt idx="46">
                  <c:v>0.193</c:v>
                </c:pt>
                <c:pt idx="47">
                  <c:v>0.193</c:v>
                </c:pt>
                <c:pt idx="48">
                  <c:v>0.3031</c:v>
                </c:pt>
                <c:pt idx="49">
                  <c:v>0.4456</c:v>
                </c:pt>
                <c:pt idx="50">
                  <c:v>0.2111</c:v>
                </c:pt>
                <c:pt idx="51">
                  <c:v>0.2176</c:v>
                </c:pt>
                <c:pt idx="52">
                  <c:v>0.206</c:v>
                </c:pt>
                <c:pt idx="53">
                  <c:v>0.2111</c:v>
                </c:pt>
                <c:pt idx="54">
                  <c:v>0.2111</c:v>
                </c:pt>
                <c:pt idx="55">
                  <c:v>0.2111</c:v>
                </c:pt>
                <c:pt idx="56">
                  <c:v>0.3122</c:v>
                </c:pt>
                <c:pt idx="57">
                  <c:v>0.2111</c:v>
                </c:pt>
                <c:pt idx="58">
                  <c:v>0.1969</c:v>
                </c:pt>
                <c:pt idx="59">
                  <c:v>0.2176</c:v>
                </c:pt>
                <c:pt idx="60">
                  <c:v>0.4482</c:v>
                </c:pt>
                <c:pt idx="61">
                  <c:v>0.3588</c:v>
                </c:pt>
                <c:pt idx="62">
                  <c:v>0.2098</c:v>
                </c:pt>
                <c:pt idx="63">
                  <c:v>0.3627</c:v>
                </c:pt>
                <c:pt idx="64">
                  <c:v>0.5674</c:v>
                </c:pt>
                <c:pt idx="65">
                  <c:v>0.2098</c:v>
                </c:pt>
                <c:pt idx="66">
                  <c:v>0.3303</c:v>
                </c:pt>
                <c:pt idx="67">
                  <c:v>0.2085</c:v>
                </c:pt>
                <c:pt idx="68">
                  <c:v>0.2189</c:v>
                </c:pt>
                <c:pt idx="69">
                  <c:v>0.1878</c:v>
                </c:pt>
                <c:pt idx="70">
                  <c:v>0.2073</c:v>
                </c:pt>
                <c:pt idx="71">
                  <c:v>0.2163</c:v>
                </c:pt>
                <c:pt idx="72">
                  <c:v>0.2176</c:v>
                </c:pt>
                <c:pt idx="73">
                  <c:v>0.2215</c:v>
                </c:pt>
                <c:pt idx="74">
                  <c:v>0.2163</c:v>
                </c:pt>
                <c:pt idx="75">
                  <c:v>0.2021</c:v>
                </c:pt>
                <c:pt idx="76">
                  <c:v>0.2163</c:v>
                </c:pt>
                <c:pt idx="77">
                  <c:v>0.5104</c:v>
                </c:pt>
                <c:pt idx="78">
                  <c:v>0.2047</c:v>
                </c:pt>
                <c:pt idx="79">
                  <c:v>0.2966</c:v>
                </c:pt>
                <c:pt idx="80">
                  <c:v>0.2215</c:v>
                </c:pt>
                <c:pt idx="81">
                  <c:v>0.3588</c:v>
                </c:pt>
                <c:pt idx="82">
                  <c:v>0.206</c:v>
                </c:pt>
                <c:pt idx="83">
                  <c:v>0.3407</c:v>
                </c:pt>
                <c:pt idx="84">
                  <c:v>0.193</c:v>
                </c:pt>
                <c:pt idx="85">
                  <c:v>0.2241</c:v>
                </c:pt>
                <c:pt idx="86">
                  <c:v>0.2073</c:v>
                </c:pt>
                <c:pt idx="87">
                  <c:v>0.2073</c:v>
                </c:pt>
                <c:pt idx="88">
                  <c:v>0.2927</c:v>
                </c:pt>
                <c:pt idx="89">
                  <c:v>0.1995</c:v>
                </c:pt>
                <c:pt idx="90">
                  <c:v>0.1451</c:v>
                </c:pt>
                <c:pt idx="91">
                  <c:v>0.1982</c:v>
                </c:pt>
                <c:pt idx="92">
                  <c:v>0.2008</c:v>
                </c:pt>
                <c:pt idx="93">
                  <c:v>0.1813</c:v>
                </c:pt>
                <c:pt idx="94">
                  <c:v>0.1813</c:v>
                </c:pt>
                <c:pt idx="95">
                  <c:v>0.2008</c:v>
                </c:pt>
                <c:pt idx="96">
                  <c:v>0.1995</c:v>
                </c:pt>
                <c:pt idx="97">
                  <c:v>0.1917</c:v>
                </c:pt>
                <c:pt idx="98">
                  <c:v>0.2047</c:v>
                </c:pt>
                <c:pt idx="99">
                  <c:v>0.1982</c:v>
                </c:pt>
                <c:pt idx="100">
                  <c:v>0.1451</c:v>
                </c:pt>
                <c:pt idx="101">
                  <c:v>0.2047</c:v>
                </c:pt>
                <c:pt idx="102">
                  <c:v>0.2047</c:v>
                </c:pt>
                <c:pt idx="103">
                  <c:v>0.237</c:v>
                </c:pt>
                <c:pt idx="104">
                  <c:v>0.2021</c:v>
                </c:pt>
                <c:pt idx="105">
                  <c:v>0.3899</c:v>
                </c:pt>
                <c:pt idx="106">
                  <c:v>0.1477</c:v>
                </c:pt>
                <c:pt idx="107">
                  <c:v>0.193</c:v>
                </c:pt>
                <c:pt idx="108">
                  <c:v>0.1516</c:v>
                </c:pt>
                <c:pt idx="109">
                  <c:v>0.1736</c:v>
                </c:pt>
                <c:pt idx="110">
                  <c:v>0.1995</c:v>
                </c:pt>
                <c:pt idx="111">
                  <c:v>0.1995</c:v>
                </c:pt>
                <c:pt idx="112">
                  <c:v>0.2863</c:v>
                </c:pt>
                <c:pt idx="113">
                  <c:v>0.1438</c:v>
                </c:pt>
                <c:pt idx="114">
                  <c:v>0.1956</c:v>
                </c:pt>
                <c:pt idx="115">
                  <c:v>0.1593</c:v>
                </c:pt>
                <c:pt idx="116">
                  <c:v>0.215</c:v>
                </c:pt>
                <c:pt idx="117">
                  <c:v>0.2552</c:v>
                </c:pt>
                <c:pt idx="118">
                  <c:v>0.2021</c:v>
                </c:pt>
                <c:pt idx="119">
                  <c:v>0.2487</c:v>
                </c:pt>
                <c:pt idx="120">
                  <c:v>0.3368</c:v>
                </c:pt>
                <c:pt idx="121">
                  <c:v>0.1891</c:v>
                </c:pt>
                <c:pt idx="122">
                  <c:v>0.2396</c:v>
                </c:pt>
                <c:pt idx="123">
                  <c:v>0.2319</c:v>
                </c:pt>
                <c:pt idx="124">
                  <c:v>0.263</c:v>
                </c:pt>
                <c:pt idx="125">
                  <c:v>0.2642</c:v>
                </c:pt>
                <c:pt idx="126">
                  <c:v>0.2552</c:v>
                </c:pt>
                <c:pt idx="127">
                  <c:v>0.2681</c:v>
                </c:pt>
                <c:pt idx="128">
                  <c:v>0.2241</c:v>
                </c:pt>
                <c:pt idx="129">
                  <c:v>0.2202</c:v>
                </c:pt>
                <c:pt idx="130">
                  <c:v>0.2085</c:v>
                </c:pt>
                <c:pt idx="131">
                  <c:v>0.2241</c:v>
                </c:pt>
                <c:pt idx="132">
                  <c:v>0.2202</c:v>
                </c:pt>
                <c:pt idx="133">
                  <c:v>0.2655</c:v>
                </c:pt>
                <c:pt idx="134">
                  <c:v>0.263</c:v>
                </c:pt>
                <c:pt idx="135">
                  <c:v>0.2642</c:v>
                </c:pt>
                <c:pt idx="136">
                  <c:v>0.263</c:v>
                </c:pt>
                <c:pt idx="137">
                  <c:v>0.2642</c:v>
                </c:pt>
                <c:pt idx="138">
                  <c:v>0.2254</c:v>
                </c:pt>
                <c:pt idx="139">
                  <c:v>0.2202</c:v>
                </c:pt>
                <c:pt idx="140">
                  <c:v>0.25</c:v>
                </c:pt>
                <c:pt idx="141">
                  <c:v>0.2215</c:v>
                </c:pt>
                <c:pt idx="142">
                  <c:v>0.2254</c:v>
                </c:pt>
                <c:pt idx="143">
                  <c:v>0.2565</c:v>
                </c:pt>
                <c:pt idx="144">
                  <c:v>0.2565</c:v>
                </c:pt>
                <c:pt idx="145">
                  <c:v>0.1749</c:v>
                </c:pt>
                <c:pt idx="146">
                  <c:v>0.2319</c:v>
                </c:pt>
                <c:pt idx="147">
                  <c:v>0.2021</c:v>
                </c:pt>
                <c:pt idx="148">
                  <c:v>0.2215</c:v>
                </c:pt>
                <c:pt idx="149">
                  <c:v>0.1723</c:v>
                </c:pt>
                <c:pt idx="150">
                  <c:v>0.2358</c:v>
                </c:pt>
                <c:pt idx="151">
                  <c:v>0.1541</c:v>
                </c:pt>
                <c:pt idx="152">
                  <c:v>0.2604</c:v>
                </c:pt>
                <c:pt idx="153">
                  <c:v>0.2513</c:v>
                </c:pt>
                <c:pt idx="154">
                  <c:v>0.263</c:v>
                </c:pt>
                <c:pt idx="155">
                  <c:v>0.3225</c:v>
                </c:pt>
                <c:pt idx="156">
                  <c:v>0.2319</c:v>
                </c:pt>
                <c:pt idx="157">
                  <c:v>0.1917</c:v>
                </c:pt>
                <c:pt idx="158">
                  <c:v>0.2707</c:v>
                </c:pt>
                <c:pt idx="159">
                  <c:v>0.2617</c:v>
                </c:pt>
                <c:pt idx="160">
                  <c:v>0.2604</c:v>
                </c:pt>
                <c:pt idx="161">
                  <c:v>0.228</c:v>
                </c:pt>
                <c:pt idx="162">
                  <c:v>0.4158</c:v>
                </c:pt>
                <c:pt idx="163">
                  <c:v>0.3951</c:v>
                </c:pt>
                <c:pt idx="164">
                  <c:v>0.3951</c:v>
                </c:pt>
                <c:pt idx="165">
                  <c:v>0.1943</c:v>
                </c:pt>
                <c:pt idx="166">
                  <c:v>0.2137</c:v>
                </c:pt>
                <c:pt idx="167">
                  <c:v>0.1503</c:v>
                </c:pt>
                <c:pt idx="168">
                  <c:v>0.3769</c:v>
                </c:pt>
                <c:pt idx="169">
                  <c:v>0.1503</c:v>
                </c:pt>
                <c:pt idx="170">
                  <c:v>0.1567</c:v>
                </c:pt>
                <c:pt idx="171">
                  <c:v>0.1567</c:v>
                </c:pt>
                <c:pt idx="172">
                  <c:v>0.2008</c:v>
                </c:pt>
                <c:pt idx="173">
                  <c:v>0.1231</c:v>
                </c:pt>
                <c:pt idx="174">
                  <c:v>0.1269</c:v>
                </c:pt>
                <c:pt idx="175">
                  <c:v>0.2578</c:v>
                </c:pt>
                <c:pt idx="176">
                  <c:v>0.1464</c:v>
                </c:pt>
                <c:pt idx="177">
                  <c:v>0.2591</c:v>
                </c:pt>
                <c:pt idx="178">
                  <c:v>0.2578</c:v>
                </c:pt>
                <c:pt idx="179">
                  <c:v>0.1308</c:v>
                </c:pt>
                <c:pt idx="180">
                  <c:v>0.1179</c:v>
                </c:pt>
                <c:pt idx="181">
                  <c:v>0.3135</c:v>
                </c:pt>
                <c:pt idx="182">
                  <c:v>0.3135</c:v>
                </c:pt>
                <c:pt idx="183">
                  <c:v>0.1179</c:v>
                </c:pt>
                <c:pt idx="184">
                  <c:v>0.0596</c:v>
                </c:pt>
                <c:pt idx="185">
                  <c:v>0.0751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8055768"/>
        <c:axId val="-2108049272"/>
      </c:scatterChart>
      <c:valAx>
        <c:axId val="-2108055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 sz="1400" b="1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Predicted Ranking</a:t>
                </a:r>
                <a:endParaRPr lang="en-US" sz="1400" b="1" dirty="0">
                  <a:solidFill>
                    <a:schemeClr val="tx1"/>
                  </a:solidFill>
                  <a:latin typeface="Arial"/>
                  <a:cs typeface="Arial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049272"/>
        <c:crosses val="autoZero"/>
        <c:crossBetween val="midCat"/>
      </c:valAx>
      <c:valAx>
        <c:axId val="-210804927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GDT-TS</a:t>
                </a:r>
                <a:r>
                  <a:rPr lang="en-US" sz="1400" b="1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1400" b="1" baseline="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Score</a:t>
                </a:r>
                <a:endParaRPr lang="en-US" sz="14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.0"/>
              <c:y val="0.11348683687266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055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0113C99C-490F-DB4B-BEBA-D4D19A2F8207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BA1D06DC-C78D-DB49-9833-E21D6EF0C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00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63FF47-C4B1-E94F-A3D6-BFE8B2FF4CD3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38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7D4E43-34ED-3C43-8436-42A5D103F4D8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77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7D4E43-34ED-3C43-8436-42A5D103F4D8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743C11-C971-4D45-BA1E-C46388F0007E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0674AE-EF41-0D42-846B-A5A1C545AFC2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5D4232-6B1B-0A48-B6BA-F2A8A50B10C1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5D4232-6B1B-0A48-B6BA-F2A8A50B10C1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B571D2-EC6D-4743-A836-FF765294E9E2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7384F5-2A03-A948-8623-B42C4AD8CEF4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D3362-6838-7349-9608-B3F8A1E898F4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C8DB4-D775-AA42-A4CC-FBE90DC6A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0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898A2-C144-8047-A3D7-6CB6D62C3806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E6A30-B8EF-5B46-9FBE-B65876EC4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6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F6D8C-6430-E340-A836-BDA80C32146C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742E-A804-564A-9694-4CA6F18D1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03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E416-77A2-3641-B50E-D2B9515FC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031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DBB09-9334-7F4F-BAA5-1B853C5CDA56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7F296-AA85-CF4E-AC72-8F7DFF550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B6B1F-1326-8A44-B872-AE49F01F4C19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946C5-0BDB-B64E-8EF6-789A7FDC9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2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39D0C-F23F-B741-81F5-05EC23DE9AB9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2E7AF-62C1-2C49-9BEE-361F0D076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1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3E4F8-9F94-9941-BF2A-D9A6A20CE145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65AF3-1695-0145-977A-796034D4B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8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472FD-7E6F-8547-907B-AD100FABAF9C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744DB-615C-EF4C-A0CC-EBE2A6D96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F5E9-6E76-7847-9D25-77C78876D530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48156-DFDD-2240-B432-250A1292F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36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B7B6F-6245-C547-94AF-D52337D40575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CD053-8D1C-0643-84CA-CF2893067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8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24F5-66EB-2743-9680-DFDCF919B83E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B5536-CD29-864C-9EC3-82E35FE98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E408FE6F-97B1-AB4B-9E73-518D32D32246}" type="datetimeFigureOut">
              <a:rPr lang="en-US"/>
              <a:pPr>
                <a:defRPr/>
              </a:pPr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7F58795B-EBAF-7647-92F4-D7FA471C8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chart" Target="../charts/chart1.xm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chart" Target="../charts/chart2.xm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chart" Target="../charts/chart3.xml"/><Relationship Id="rId8" Type="http://schemas.openxmlformats.org/officeDocument/2006/relationships/image" Target="../media/image27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-228600" y="0"/>
            <a:ext cx="9601200" cy="192722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MULTICOM - Large-Scale Sampling and Mining of Template Based Models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1143000" y="3429000"/>
            <a:ext cx="6858000" cy="2743200"/>
          </a:xfrm>
        </p:spPr>
        <p:txBody>
          <a:bodyPr/>
          <a:lstStyle/>
          <a:p>
            <a:pPr eaLnBrk="1" hangingPunct="1"/>
            <a:endParaRPr lang="en-US" sz="3600" b="1" dirty="0" smtClean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r>
              <a:rPr lang="en-US" sz="3600" b="1" dirty="0" err="1" smtClean="0">
                <a:solidFill>
                  <a:schemeClr val="tx1"/>
                </a:solidFill>
                <a:latin typeface="Calibri" charset="0"/>
              </a:rPr>
              <a:t>Jianlin</a:t>
            </a:r>
            <a:r>
              <a:rPr lang="en-US" sz="36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Calibri" charset="0"/>
              </a:rPr>
              <a:t>Jack </a:t>
            </a:r>
            <a:r>
              <a:rPr lang="en-US" sz="3600" b="1" dirty="0" smtClean="0">
                <a:solidFill>
                  <a:schemeClr val="tx1"/>
                </a:solidFill>
                <a:latin typeface="Calibri" charset="0"/>
              </a:rPr>
              <a:t>Cheng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Calibri" charset="0"/>
              </a:rPr>
              <a:t>Computer Science Department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Calibri" charset="0"/>
              </a:rPr>
              <a:t>University of Missouri, </a:t>
            </a:r>
            <a:r>
              <a:rPr lang="en-US" b="1" dirty="0" smtClean="0">
                <a:solidFill>
                  <a:schemeClr val="tx1"/>
                </a:solidFill>
                <a:latin typeface="Calibri" charset="0"/>
              </a:rPr>
              <a:t>Columbia, USA</a:t>
            </a: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Calibri" charset="0"/>
              </a:rPr>
              <a:t>Mexico, 2014</a:t>
            </a:r>
          </a:p>
          <a:p>
            <a:pPr eaLnBrk="1" hangingPunct="1"/>
            <a:endParaRPr lang="en-US" b="1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6" name="T0762-D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3048000" y="1752600"/>
            <a:ext cx="2819400" cy="2147158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2057400"/>
            <a:ext cx="1676400" cy="1591977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2291862"/>
            <a:ext cx="1752599" cy="12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84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515884"/>
              </p:ext>
            </p:extLst>
          </p:nvPr>
        </p:nvGraphicFramePr>
        <p:xfrm>
          <a:off x="152400" y="4041064"/>
          <a:ext cx="441960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T0853_D1_MULTI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6963" y="669925"/>
            <a:ext cx="4237037" cy="25304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8400" y="3200400"/>
            <a:ext cx="2301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Blue: structure</a:t>
            </a:r>
          </a:p>
          <a:p>
            <a:r>
              <a:rPr lang="en-US" b="1" dirty="0"/>
              <a:t>Gold: </a:t>
            </a:r>
            <a:r>
              <a:rPr lang="en-US" b="1" dirty="0" smtClean="0"/>
              <a:t>model</a:t>
            </a:r>
          </a:p>
          <a:p>
            <a:r>
              <a:rPr lang="en-US" b="1" dirty="0" smtClean="0"/>
              <a:t>GDT-TS score: 0.59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09560" y="4343400"/>
            <a:ext cx="44344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Server models: </a:t>
            </a:r>
          </a:p>
          <a:p>
            <a:r>
              <a:rPr lang="en-US" b="1" dirty="0" smtClean="0"/>
              <a:t>            Zhang-Server_TS1</a:t>
            </a:r>
          </a:p>
          <a:p>
            <a:r>
              <a:rPr lang="en-US" b="1" dirty="0" smtClean="0"/>
              <a:t>            BAKER-ROSETTASERVER_TS4 </a:t>
            </a:r>
          </a:p>
          <a:p>
            <a:r>
              <a:rPr lang="en-US" b="1" dirty="0" smtClean="0"/>
              <a:t>            myprotein</a:t>
            </a:r>
            <a:r>
              <a:rPr lang="en-US" b="1" dirty="0"/>
              <a:t>-</a:t>
            </a:r>
            <a:r>
              <a:rPr lang="en-US" b="1" dirty="0" smtClean="0"/>
              <a:t>me_TS1</a:t>
            </a:r>
          </a:p>
          <a:p>
            <a:endParaRPr lang="en-US" b="1" dirty="0"/>
          </a:p>
          <a:p>
            <a:r>
              <a:rPr lang="en-US" b="1" dirty="0" smtClean="0"/>
              <a:t>Human model is better than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Zhang-Server_TS1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990600" y="0"/>
            <a:ext cx="761779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Good Case 2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: T0853-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D1, MULTICOM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Human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7" y="685800"/>
            <a:ext cx="4484893" cy="266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89" y="3429000"/>
            <a:ext cx="45720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sz="1400" b="1" dirty="0"/>
              <a:t>Distribution of GDT-TS Scores of </a:t>
            </a:r>
            <a:r>
              <a:rPr lang="en-US" sz="1400" b="1" dirty="0" smtClean="0"/>
              <a:t> CASP Server </a:t>
            </a:r>
            <a:r>
              <a:rPr lang="en-US" sz="1400" b="1" dirty="0"/>
              <a:t>Models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124200"/>
            <a:ext cx="427630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   </a:t>
            </a:r>
            <a:r>
              <a:rPr lang="en-US" sz="1400" b="1" dirty="0" smtClean="0"/>
              <a:t>0.0    0.1      0.2      0.3     0.4     0.5      0.6     0.7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1173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067365"/>
              </p:ext>
            </p:extLst>
          </p:nvPr>
        </p:nvGraphicFramePr>
        <p:xfrm>
          <a:off x="239245" y="4389779"/>
          <a:ext cx="4240702" cy="2544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T0783_D2_MULTI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6963" y="746125"/>
            <a:ext cx="4237037" cy="2530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53200" y="3048000"/>
            <a:ext cx="2301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Blue: structure</a:t>
            </a:r>
          </a:p>
          <a:p>
            <a:r>
              <a:rPr lang="en-US" b="1" dirty="0" smtClean="0"/>
              <a:t>Gold: model</a:t>
            </a:r>
          </a:p>
          <a:p>
            <a:r>
              <a:rPr lang="en-US" b="1" dirty="0" smtClean="0"/>
              <a:t>GDT-TS score: 0.63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54102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Human model: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The same GDT-TS score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Better side-chain quality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15000" y="4038600"/>
            <a:ext cx="24037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Server models</a:t>
            </a:r>
            <a:r>
              <a:rPr lang="en-US" b="1" dirty="0"/>
              <a:t>: 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  nns_TS1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nns_TS3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nns_TS2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FFAS</a:t>
            </a:r>
            <a:r>
              <a:rPr lang="en-US" b="1" dirty="0"/>
              <a:t>-3D_TS1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0"/>
            <a:ext cx="761779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Good Case 3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: T0783-D2,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MULTICOM Human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762000"/>
            <a:ext cx="3429000" cy="29210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810000"/>
            <a:ext cx="45720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sz="1400" b="1" dirty="0"/>
              <a:t>Distribution of GDT-TS Scores of </a:t>
            </a:r>
            <a:r>
              <a:rPr lang="en-US" sz="1400" b="1" dirty="0" smtClean="0"/>
              <a:t>CASP Server </a:t>
            </a:r>
            <a:r>
              <a:rPr lang="en-US" sz="1400" b="1" dirty="0"/>
              <a:t>Models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3429000"/>
            <a:ext cx="277917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      </a:t>
            </a:r>
            <a:r>
              <a:rPr lang="en-US" sz="1400" b="1" dirty="0" smtClean="0"/>
              <a:t>0.0        0.2         0.4         0.6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251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0827_D1_MULTI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582" y="609600"/>
            <a:ext cx="4366418" cy="26077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91862" y="3810000"/>
            <a:ext cx="36352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Blue: structure</a:t>
            </a:r>
          </a:p>
          <a:p>
            <a:r>
              <a:rPr lang="en-US" b="1" dirty="0" smtClean="0"/>
              <a:t>Gold: model</a:t>
            </a:r>
          </a:p>
          <a:p>
            <a:r>
              <a:rPr lang="en-US" b="1" dirty="0" smtClean="0"/>
              <a:t>GDT</a:t>
            </a:r>
            <a:r>
              <a:rPr lang="en-US" b="1" dirty="0"/>
              <a:t>-TS </a:t>
            </a:r>
            <a:r>
              <a:rPr lang="en-US" b="1" dirty="0" smtClean="0"/>
              <a:t>score: </a:t>
            </a:r>
            <a:r>
              <a:rPr lang="en-US" b="1" dirty="0"/>
              <a:t>~0.22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Selected and combined models </a:t>
            </a:r>
          </a:p>
          <a:p>
            <a:r>
              <a:rPr lang="en-US" b="1" dirty="0"/>
              <a:t>o</a:t>
            </a:r>
            <a:r>
              <a:rPr lang="en-US" b="1" dirty="0" smtClean="0"/>
              <a:t>f low (average) quality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7800" y="0"/>
            <a:ext cx="6189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Bad Case: T0827-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D1, MULTICOM Human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886200"/>
            <a:ext cx="1103086" cy="121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4566105"/>
            <a:ext cx="875102" cy="920295"/>
          </a:xfrm>
          <a:prstGeom prst="rect">
            <a:avLst/>
          </a:prstGeom>
        </p:spPr>
      </p:pic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289361"/>
              </p:ext>
            </p:extLst>
          </p:nvPr>
        </p:nvGraphicFramePr>
        <p:xfrm>
          <a:off x="114300" y="4267200"/>
          <a:ext cx="4191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471245"/>
            <a:ext cx="4267200" cy="3030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505200"/>
            <a:ext cx="495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Distribution of GDT-TS Scores </a:t>
            </a:r>
            <a:r>
              <a:rPr lang="en-US" sz="1400" b="1" dirty="0" smtClean="0"/>
              <a:t>of CASP </a:t>
            </a:r>
            <a:r>
              <a:rPr lang="en-US" sz="1400" b="1" dirty="0"/>
              <a:t>Server Models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3273623"/>
            <a:ext cx="40267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smtClean="0"/>
              <a:t>0.0      0.1      0.2        0.3        0.4      0.5        0.6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984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Success, Struggle and Failure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pic>
        <p:nvPicPr>
          <p:cNvPr id="4" name="Picture 3" descr="succ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13907"/>
            <a:ext cx="1524000" cy="1019694"/>
          </a:xfrm>
          <a:prstGeom prst="rect">
            <a:avLst/>
          </a:prstGeom>
        </p:spPr>
      </p:pic>
      <p:pic>
        <p:nvPicPr>
          <p:cNvPr id="5" name="Picture 4" descr="strugg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771954"/>
            <a:ext cx="1524000" cy="1038046"/>
          </a:xfrm>
          <a:prstGeom prst="rect">
            <a:avLst/>
          </a:prstGeom>
        </p:spPr>
      </p:pic>
      <p:pic>
        <p:nvPicPr>
          <p:cNvPr id="6" name="Picture 5" descr="fail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284134"/>
            <a:ext cx="1524000" cy="11260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1066800"/>
            <a:ext cx="55066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 Large</a:t>
            </a:r>
            <a:r>
              <a:rPr lang="en-US" sz="2400" b="1" dirty="0"/>
              <a:t>-scale independent sampling</a:t>
            </a:r>
          </a:p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 Large-scale quality </a:t>
            </a:r>
            <a:r>
              <a:rPr lang="en-US" sz="2400" b="1" dirty="0"/>
              <a:t>assessment </a:t>
            </a:r>
          </a:p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 Exception </a:t>
            </a:r>
            <a:r>
              <a:rPr lang="en-US" sz="2400" b="1" dirty="0"/>
              <a:t>handling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2667000"/>
            <a:ext cx="3262432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Model </a:t>
            </a:r>
            <a:r>
              <a:rPr lang="en-US" sz="2400" b="1" dirty="0" smtClean="0"/>
              <a:t>combination</a:t>
            </a:r>
            <a:endParaRPr lang="en-US" sz="2400" b="1" dirty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Model refinement</a:t>
            </a:r>
            <a:endParaRPr lang="en-US" sz="2400" b="1" dirty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Model refolding</a:t>
            </a:r>
            <a:endParaRPr lang="en-US" sz="2400" b="1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28800" y="4207934"/>
            <a:ext cx="68531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 Template </a:t>
            </a:r>
            <a:r>
              <a:rPr lang="en-US" sz="2400" b="1" dirty="0"/>
              <a:t>recognition in </a:t>
            </a:r>
            <a:r>
              <a:rPr lang="en-US" sz="2400" b="1" dirty="0" smtClean="0"/>
              <a:t>thin, remote </a:t>
            </a:r>
            <a:r>
              <a:rPr lang="en-US" sz="2400" b="1" dirty="0"/>
              <a:t>profile </a:t>
            </a:r>
          </a:p>
          <a:p>
            <a:pPr>
              <a:buFont typeface="Arial"/>
              <a:buChar char="•"/>
            </a:pPr>
            <a:r>
              <a:rPr lang="en-US" sz="2400" b="1" dirty="0" smtClean="0"/>
              <a:t>  Alignment </a:t>
            </a:r>
            <a:r>
              <a:rPr lang="en-US" sz="2400" b="1" dirty="0"/>
              <a:t>in </a:t>
            </a:r>
            <a:r>
              <a:rPr lang="en-US" sz="2400" b="1" dirty="0" smtClean="0"/>
              <a:t>thin, remote </a:t>
            </a:r>
            <a:r>
              <a:rPr lang="en-US" sz="2400" b="1" dirty="0"/>
              <a:t>profile</a:t>
            </a:r>
          </a:p>
          <a:p>
            <a:pPr>
              <a:buFont typeface="Arial"/>
              <a:buChar char="•"/>
            </a:pPr>
            <a:r>
              <a:rPr lang="en-US" sz="2400" b="1" dirty="0"/>
              <a:t>  </a:t>
            </a:r>
            <a:r>
              <a:rPr lang="en-US" sz="2400" b="1" dirty="0" smtClean="0"/>
              <a:t>Quality assessment with few good models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Acknowledgements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3429000" cy="26670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</a:p>
          <a:p>
            <a:pPr eaLnBrk="1" hangingPunct="1"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Badri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Adhikari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Bhattacharya</a:t>
            </a:r>
          </a:p>
          <a:p>
            <a:pPr eaLnBrk="1" hangingPunct="1">
              <a:defRPr/>
            </a:pP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Renzhi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Cao</a:t>
            </a:r>
            <a:endParaRPr lang="en-US" sz="2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Jilong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3962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52400" y="3886200"/>
            <a:ext cx="4267200" cy="26670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CASP Assessors</a:t>
            </a:r>
          </a:p>
          <a:p>
            <a:pPr>
              <a:buNone/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Dr. Roland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Dunbrack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CASP Organizers</a:t>
            </a:r>
          </a:p>
          <a:p>
            <a:pPr>
              <a:buNone/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CASP Server Predictors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1295400"/>
            <a:ext cx="838200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230086"/>
            <a:ext cx="914400" cy="979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2286000"/>
            <a:ext cx="838200" cy="107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0" y="236220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39" y="4194490"/>
            <a:ext cx="3651395" cy="2053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1" y="762000"/>
            <a:ext cx="3270848" cy="1974081"/>
          </a:xfrm>
          <a:prstGeom prst="rect">
            <a:avLst/>
          </a:prstGeom>
          <a:noFill/>
          <a:ln>
            <a:noFill/>
          </a:ln>
        </p:spPr>
      </p:pic>
      <p:sp>
        <p:nvSpPr>
          <p:cNvPr id="2969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76200" y="-304800"/>
            <a:ext cx="93726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Large-Scale Model Sampling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pic>
        <p:nvPicPr>
          <p:cNvPr id="2254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881" y="609600"/>
            <a:ext cx="2843300" cy="245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813277" y="1054761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Targeted</a:t>
            </a:r>
          </a:p>
          <a:p>
            <a:r>
              <a:rPr lang="en-US" b="1" dirty="0" smtClean="0"/>
              <a:t>Sampling</a:t>
            </a:r>
            <a:endParaRPr lang="en-US" b="1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765431" y="1892586"/>
            <a:ext cx="1551496" cy="1"/>
          </a:xfrm>
          <a:prstGeom prst="straightConnector1">
            <a:avLst/>
          </a:prstGeom>
          <a:ln w="8255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899165" y="3048000"/>
            <a:ext cx="141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Fold Space</a:t>
            </a:r>
            <a:endParaRPr lang="en-US" b="1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477000" y="3429000"/>
            <a:ext cx="0" cy="1275799"/>
          </a:xfrm>
          <a:prstGeom prst="straightConnector1">
            <a:avLst/>
          </a:prstGeom>
          <a:ln w="8255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715000" y="6248400"/>
            <a:ext cx="260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Alignment Space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967253" y="6248400"/>
            <a:ext cx="147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 Pool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762000" y="3048000"/>
            <a:ext cx="201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Sequence Space</a:t>
            </a:r>
            <a:endParaRPr lang="en-US" b="1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3480041" y="5181600"/>
            <a:ext cx="1701559" cy="0"/>
          </a:xfrm>
          <a:prstGeom prst="straightConnector1">
            <a:avLst/>
          </a:prstGeom>
          <a:ln w="8255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22238"/>
            <a:ext cx="2520095" cy="2249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0" y="4267200"/>
            <a:ext cx="140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Model </a:t>
            </a:r>
          </a:p>
          <a:p>
            <a:r>
              <a:rPr lang="en-US" b="1" dirty="0" smtClean="0"/>
              <a:t>Generation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3505200"/>
            <a:ext cx="259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Template &amp; Alignment</a:t>
            </a:r>
          </a:p>
          <a:p>
            <a:r>
              <a:rPr lang="en-US" b="1" dirty="0" smtClean="0"/>
              <a:t>Combination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302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76200" y="-304800"/>
            <a:ext cx="93726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Large-Scale Model Mining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1604" y="359965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Internal or CASP</a:t>
            </a:r>
          </a:p>
          <a:p>
            <a:r>
              <a:rPr lang="en-US" sz="2000" b="1" dirty="0" smtClean="0"/>
              <a:t>Model Pool</a:t>
            </a:r>
            <a:endParaRPr lang="en-US" sz="2000" b="1" dirty="0"/>
          </a:p>
        </p:txBody>
      </p:sp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0"/>
            <a:ext cx="1752600" cy="145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4648200" y="3886200"/>
            <a:ext cx="2416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Combination</a:t>
            </a:r>
          </a:p>
          <a:p>
            <a:r>
              <a:rPr lang="en-US" sz="2000" b="1" dirty="0" smtClean="0"/>
              <a:t>Refinement</a:t>
            </a:r>
          </a:p>
          <a:p>
            <a:r>
              <a:rPr lang="en-US" sz="2000" b="1" dirty="0" smtClean="0"/>
              <a:t>Side Chain Tuning</a:t>
            </a:r>
            <a:endParaRPr lang="en-US" sz="20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1" y="1004849"/>
            <a:ext cx="2581328" cy="2581328"/>
          </a:xfrm>
        </p:spPr>
      </p:pic>
      <p:pic>
        <p:nvPicPr>
          <p:cNvPr id="60" name="Picture 59" descr="assessm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762000"/>
            <a:ext cx="1697197" cy="175860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756563" y="2732408"/>
            <a:ext cx="274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Massive Assessment</a:t>
            </a:r>
            <a:endParaRPr lang="en-US" sz="2000" b="1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447801"/>
            <a:ext cx="3047013" cy="1981199"/>
          </a:xfrm>
        </p:spPr>
      </p:pic>
      <p:cxnSp>
        <p:nvCxnSpPr>
          <p:cNvPr id="78" name="Straight Arrow Connector 77"/>
          <p:cNvCxnSpPr/>
          <p:nvPr/>
        </p:nvCxnSpPr>
        <p:spPr>
          <a:xfrm>
            <a:off x="3124200" y="2520609"/>
            <a:ext cx="2210726" cy="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7239000" y="3651057"/>
            <a:ext cx="12673" cy="1277145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943600" y="971490"/>
            <a:ext cx="200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Model Ranking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537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Large-Scale Sampling of Templates, Alignments, and Models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115092"/>
              </p:ext>
            </p:extLst>
          </p:nvPr>
        </p:nvGraphicFramePr>
        <p:xfrm>
          <a:off x="76200" y="609600"/>
          <a:ext cx="1447800" cy="5951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</a:tblGrid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Samplers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BLAST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CSBLAST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CSIBLAST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PSIBLAST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HMMer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HHSearch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HHblits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HHsuite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MULTICOM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FFAS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mpass</a:t>
                      </a:r>
                      <a:endPara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64773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RaptorX</a:t>
                      </a:r>
                      <a:endPara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Curved Connector 9"/>
          <p:cNvCxnSpPr/>
          <p:nvPr/>
        </p:nvCxnSpPr>
        <p:spPr>
          <a:xfrm>
            <a:off x="1371600" y="1828800"/>
            <a:ext cx="3429000" cy="2133600"/>
          </a:xfrm>
          <a:prstGeom prst="curvedConnector3">
            <a:avLst>
              <a:gd name="adj1" fmla="val 50000"/>
            </a:avLst>
          </a:prstGeom>
          <a:ln w="508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371600" y="4267200"/>
            <a:ext cx="3429000" cy="0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1295400" y="4572000"/>
            <a:ext cx="3505200" cy="1600200"/>
          </a:xfrm>
          <a:prstGeom prst="curvedConnector3">
            <a:avLst>
              <a:gd name="adj1" fmla="val 50000"/>
            </a:avLst>
          </a:prstGeom>
          <a:ln w="508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>
            <a:off x="4876800" y="3962400"/>
            <a:ext cx="228600" cy="381000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105400" y="1371600"/>
            <a:ext cx="1828800" cy="1676400"/>
          </a:xfrm>
          <a:prstGeom prst="round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Alignment Combination Based on E-Values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05400" y="3200400"/>
            <a:ext cx="1828800" cy="1676400"/>
          </a:xfrm>
          <a:prstGeom prst="round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Alignment Combination Based on Structures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05400" y="5029200"/>
            <a:ext cx="1828800" cy="1676400"/>
          </a:xfrm>
          <a:prstGeom prst="round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Multiple Sequence Alignment + Structural Features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6934200" y="3962400"/>
            <a:ext cx="381000" cy="381000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20000" y="5943600"/>
            <a:ext cx="121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150 – 200</a:t>
            </a:r>
          </a:p>
          <a:p>
            <a:r>
              <a:rPr lang="en-US" b="1" dirty="0"/>
              <a:t>M</a:t>
            </a:r>
            <a:r>
              <a:rPr lang="en-US" b="1" dirty="0" smtClean="0"/>
              <a:t>odels</a:t>
            </a:r>
            <a:endParaRPr lang="en-US" b="1" dirty="0"/>
          </a:p>
        </p:txBody>
      </p:sp>
      <p:sp>
        <p:nvSpPr>
          <p:cNvPr id="29" name="Down Arrow 28"/>
          <p:cNvSpPr/>
          <p:nvPr/>
        </p:nvSpPr>
        <p:spPr>
          <a:xfrm>
            <a:off x="8001000" y="5410200"/>
            <a:ext cx="381000" cy="457200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0" y="91440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Template Library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800600" y="990600"/>
            <a:ext cx="278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Alignment Combination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620000" y="2477869"/>
            <a:ext cx="140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Model </a:t>
            </a:r>
          </a:p>
          <a:p>
            <a:r>
              <a:rPr lang="en-US" b="1" dirty="0" smtClean="0"/>
              <a:t>Generation</a:t>
            </a:r>
            <a:endParaRPr lang="en-US" b="1" dirty="0"/>
          </a:p>
        </p:txBody>
      </p:sp>
      <p:sp>
        <p:nvSpPr>
          <p:cNvPr id="31" name="Shape 30"/>
          <p:cNvSpPr/>
          <p:nvPr/>
        </p:nvSpPr>
        <p:spPr>
          <a:xfrm>
            <a:off x="7315200" y="3225800"/>
            <a:ext cx="1859866" cy="2032000"/>
          </a:xfrm>
          <a:prstGeom prst="gear9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Shape 4"/>
          <p:cNvSpPr/>
          <p:nvPr/>
        </p:nvSpPr>
        <p:spPr>
          <a:xfrm>
            <a:off x="7620000" y="3657600"/>
            <a:ext cx="1336450" cy="11489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Modeller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MTMG FUSION</a:t>
            </a:r>
            <a:endParaRPr lang="en-US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gnetic Disk 5"/>
          <p:cNvSpPr/>
          <p:nvPr/>
        </p:nvSpPr>
        <p:spPr>
          <a:xfrm>
            <a:off x="1676400" y="1295400"/>
            <a:ext cx="1752600" cy="1473200"/>
          </a:xfrm>
          <a:prstGeom prst="flowChartMagneticDisk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27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125,000 templates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(in-house)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gnetic Disk 6"/>
          <p:cNvSpPr/>
          <p:nvPr/>
        </p:nvSpPr>
        <p:spPr>
          <a:xfrm>
            <a:off x="1752600" y="3429000"/>
            <a:ext cx="1295400" cy="1371600"/>
          </a:xfrm>
          <a:prstGeom prst="flowChartMagneticDisk">
            <a:avLst/>
          </a:prstGeom>
          <a:gradFill>
            <a:gsLst>
              <a:gs pos="1000">
                <a:schemeClr val="accent1">
                  <a:shade val="51000"/>
                  <a:satMod val="130000"/>
                  <a:alpha val="42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39,000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(in-house)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gnetic Disk 7"/>
          <p:cNvSpPr/>
          <p:nvPr/>
        </p:nvSpPr>
        <p:spPr>
          <a:xfrm>
            <a:off x="1828800" y="5410200"/>
            <a:ext cx="990600" cy="1066800"/>
          </a:xfrm>
          <a:prstGeom prst="flowChartMagneticDisk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Third-party (local)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1600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79636" y="2630269"/>
            <a:ext cx="1244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Fold </a:t>
            </a:r>
          </a:p>
          <a:p>
            <a:r>
              <a:rPr lang="en-US" b="1" dirty="0" smtClean="0"/>
              <a:t>Sampling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16933" y="-381000"/>
            <a:ext cx="882015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Contributions of Samplers on TBM Targets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05023"/>
              </p:ext>
            </p:extLst>
          </p:nvPr>
        </p:nvGraphicFramePr>
        <p:xfrm>
          <a:off x="228600" y="760724"/>
          <a:ext cx="3657600" cy="602107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27380"/>
                <a:gridCol w="1530220"/>
              </a:tblGrid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Samplers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(targets)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BLAST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CSBLAST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CSIBLAST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PSIBLAST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HMMer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HHSearch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HHblits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HHsuite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02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</a:tr>
              <a:tr h="45021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</a:tr>
              <a:tr h="450218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RaptorX</a:t>
                      </a:r>
                      <a:endPara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66970" y="392668"/>
            <a:ext cx="234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MULTICOM (Server)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1000" y="381000"/>
            <a:ext cx="241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MULTICOM (Human)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66152"/>
              </p:ext>
            </p:extLst>
          </p:nvPr>
        </p:nvGraphicFramePr>
        <p:xfrm>
          <a:off x="4191000" y="762000"/>
          <a:ext cx="4717851" cy="6019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3129"/>
                <a:gridCol w="1594722"/>
              </a:tblGrid>
              <a:tr h="38542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Servers </a:t>
                      </a: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(partial list)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</a:t>
                      </a: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(domains)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nns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8867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BAKER-ROSETTA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SERVER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IntFOLD3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Zhang-Server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TASSER-VMT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MULTICOM Server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QUARK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RBO_Aleph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HHPred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-A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FFAS-3D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myprotein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-me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PhyreX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SAM-T08-server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ZHOU-SPARKS-X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4693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HHPred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-X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998755"/>
              </p:ext>
            </p:extLst>
          </p:nvPr>
        </p:nvGraphicFramePr>
        <p:xfrm>
          <a:off x="304800" y="587786"/>
          <a:ext cx="8686800" cy="601845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52650"/>
                <a:gridCol w="1276350"/>
                <a:gridCol w="5257800"/>
              </a:tblGrid>
              <a:tr h="61826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Methods </a:t>
                      </a:r>
                    </a:p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(blue: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in-house)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Features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233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MULTICOM-NOVEL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Structural,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physical, chemical features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OPUS-PSP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atom contact potentials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Proq2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features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RWplus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Side-chain orientation dependent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potential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ModelEva1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features,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contacts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ModelEva2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features,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contacts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disorder, conservation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RS_CB_SRS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dependent statistical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potential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4767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SELECTpro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Energy-based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-bond, angle, electrostatics, </a:t>
                      </a:r>
                      <a:r>
                        <a:rPr lang="en-US" sz="16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vdw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Dope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potential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DFire2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Energy-based potential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Modfoldcluster2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Pairwise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model similarity (geometry)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APOLLO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Pairwise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model similarity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Pcons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Pairwise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model similarity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QApro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Weighted </a:t>
                      </a:r>
                      <a:r>
                        <a:rPr lang="en-US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pairwise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model similarity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MULTICOM (human)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Consensus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ranking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-381000"/>
            <a:ext cx="889635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Large-Scale Model Quality Assessment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417167"/>
              </p:ext>
            </p:extLst>
          </p:nvPr>
        </p:nvGraphicFramePr>
        <p:xfrm>
          <a:off x="304800" y="587786"/>
          <a:ext cx="7696201" cy="601845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33600"/>
                <a:gridCol w="1295400"/>
                <a:gridCol w="1524001"/>
                <a:gridCol w="1371600"/>
                <a:gridCol w="1371600"/>
              </a:tblGrid>
              <a:tr h="61826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Methods </a:t>
                      </a:r>
                    </a:p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(blue: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in-house)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GDT-TS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Better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Best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233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MULTICOM-NOVEL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OPUS-PSP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Proq2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RWplus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ModelEva1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ModelEva2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RS_CB_SRS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4767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SELECTpro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Dope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DFire2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Modfoldcluster2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APOLLO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Pcons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2311F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QApro</a:t>
                      </a:r>
                      <a:endParaRPr lang="en-US" sz="1600" b="1" dirty="0">
                        <a:solidFill>
                          <a:srgbClr val="2311F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48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MULTICOM (human)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Consensus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-381000"/>
            <a:ext cx="889635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Large-Scale Model Quality Assessment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5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5745"/>
            <a:ext cx="1295400" cy="139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2133600"/>
            <a:ext cx="1812925" cy="1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038600" y="2895601"/>
            <a:ext cx="3581400" cy="4571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4054475" y="2209800"/>
            <a:ext cx="31492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Combine</a:t>
            </a:r>
            <a:r>
              <a:rPr lang="en-US" sz="2000" b="1" dirty="0" smtClean="0"/>
              <a:t> similar models</a:t>
            </a:r>
            <a:endParaRPr lang="en-US" sz="2000" b="1" dirty="0"/>
          </a:p>
        </p:txBody>
      </p: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4038600" y="2590801"/>
            <a:ext cx="18236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/>
              <a:t> or fragments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-76200" y="939224"/>
            <a:ext cx="269276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Stratification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2" name="Picture 11" descr="stratificati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20889"/>
            <a:ext cx="3048000" cy="21127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46436" y="685800"/>
            <a:ext cx="191831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Diversity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01363" y="2615624"/>
            <a:ext cx="269216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Combination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73770" y="4114800"/>
            <a:ext cx="15215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Tuning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3886200"/>
            <a:ext cx="7310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3DRefine (energy, bond, angle)  + FUSION</a:t>
            </a:r>
          </a:p>
          <a:p>
            <a:r>
              <a:rPr lang="en-US" sz="2800" b="1" dirty="0" smtClean="0"/>
              <a:t>to refold unaligned loops and tails</a:t>
            </a:r>
          </a:p>
          <a:p>
            <a:r>
              <a:rPr lang="en-US" sz="2800" b="1" dirty="0" smtClean="0"/>
              <a:t>+ SCRWL for side chain packing (server)</a:t>
            </a:r>
            <a:endParaRPr lang="en-US" sz="2800" b="1" dirty="0"/>
          </a:p>
        </p:txBody>
      </p:sp>
      <p:sp>
        <p:nvSpPr>
          <p:cNvPr id="22" name="Rectangle 21"/>
          <p:cNvSpPr/>
          <p:nvPr/>
        </p:nvSpPr>
        <p:spPr>
          <a:xfrm>
            <a:off x="-76200" y="5511224"/>
            <a:ext cx="22557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Exception </a:t>
            </a:r>
          </a:p>
          <a:p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Handling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09800" y="5562600"/>
            <a:ext cx="6978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Automated detection and replacement of bad models </a:t>
            </a:r>
            <a:r>
              <a:rPr lang="en-US" sz="2400" b="1" dirty="0" smtClean="0"/>
              <a:t>(worked in all 13 server exception cases) 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76200" y="54114"/>
            <a:ext cx="2088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Tactics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0762-D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4876800" y="457200"/>
            <a:ext cx="3999654" cy="3276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4495800"/>
            <a:ext cx="42672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Templates: 4IB2, 4EF1, 4OTE, 4K3F, 3UP9, 3GXA, 4GOT</a:t>
            </a:r>
          </a:p>
          <a:p>
            <a:endParaRPr lang="en-US" sz="1400" dirty="0" smtClean="0"/>
          </a:p>
          <a:p>
            <a:r>
              <a:rPr lang="en-US" b="1" dirty="0" smtClean="0"/>
              <a:t>The best server model designated</a:t>
            </a:r>
          </a:p>
          <a:p>
            <a:r>
              <a:rPr lang="en-US" b="1" dirty="0"/>
              <a:t>a</a:t>
            </a:r>
            <a:r>
              <a:rPr lang="en-US" b="1" dirty="0" smtClean="0"/>
              <a:t>s the first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7226"/>
          <a:stretch/>
        </p:blipFill>
        <p:spPr>
          <a:xfrm>
            <a:off x="228600" y="990600"/>
            <a:ext cx="4680989" cy="3458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4800600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Distribution of GDT-TS Scores of MULTICOM Server Models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19400"/>
            <a:ext cx="685800" cy="4703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91000" y="3276600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900" b="1" dirty="0" smtClean="0"/>
          </a:p>
          <a:p>
            <a:r>
              <a:rPr lang="en-US" sz="900" b="1" dirty="0"/>
              <a:t>GDT: </a:t>
            </a:r>
            <a:r>
              <a:rPr lang="en-US" sz="900" b="1" dirty="0" smtClean="0"/>
              <a:t>0.87</a:t>
            </a:r>
            <a:endParaRPr lang="en-US" sz="9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43691"/>
            <a:ext cx="838200" cy="5848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3352800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900" b="1" dirty="0" smtClean="0"/>
          </a:p>
          <a:p>
            <a:r>
              <a:rPr lang="en-US" sz="900" b="1" dirty="0"/>
              <a:t>GDT: </a:t>
            </a:r>
            <a:r>
              <a:rPr lang="en-US" sz="900" b="1" dirty="0" smtClean="0"/>
              <a:t>0.73</a:t>
            </a:r>
            <a:endParaRPr lang="en-US" sz="9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0" y="1271828"/>
            <a:ext cx="729498" cy="6166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43200" y="1752600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900" b="1" dirty="0" smtClean="0"/>
          </a:p>
          <a:p>
            <a:r>
              <a:rPr lang="en-US" sz="900" b="1" dirty="0" smtClean="0"/>
              <a:t>GDT: 0.84</a:t>
            </a:r>
            <a:endParaRPr lang="en-US" sz="900" b="1" dirty="0"/>
          </a:p>
        </p:txBody>
      </p:sp>
      <p:sp>
        <p:nvSpPr>
          <p:cNvPr id="20" name="Oval 19"/>
          <p:cNvSpPr/>
          <p:nvPr/>
        </p:nvSpPr>
        <p:spPr>
          <a:xfrm flipV="1">
            <a:off x="2362200" y="3505200"/>
            <a:ext cx="76200" cy="76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3733800" y="1219200"/>
            <a:ext cx="76200" cy="762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4038600" y="3276600"/>
            <a:ext cx="76200" cy="5407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-304800"/>
            <a:ext cx="8896350" cy="9906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Good Case 1: T0762-D1, MULTICOM Server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267200"/>
            <a:ext cx="4495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0.6    0.65    0.7     0.75    0.80    0.85      0.9</a:t>
            </a:r>
            <a:endParaRPr lang="en-US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1066800" y="6488668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0" y="3352800"/>
            <a:ext cx="291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Blue: structure</a:t>
            </a:r>
          </a:p>
          <a:p>
            <a:r>
              <a:rPr lang="en-US" b="1" dirty="0"/>
              <a:t>Gold: model</a:t>
            </a:r>
          </a:p>
          <a:p>
            <a:r>
              <a:rPr lang="en-US" b="1" dirty="0"/>
              <a:t>GDT-TS score: </a:t>
            </a:r>
            <a:r>
              <a:rPr lang="en-US" b="1" dirty="0" smtClean="0"/>
              <a:t>0.86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5025076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M-BCB_CSBW_2014_Cheng_V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ACM-BCB_CSBW_2014_Cheng_V4.potx</Template>
  <TotalTime>4079</TotalTime>
  <Words>896</Words>
  <Application>Microsoft Macintosh PowerPoint</Application>
  <PresentationFormat>On-screen Show (4:3)</PresentationFormat>
  <Paragraphs>352</Paragraphs>
  <Slides>14</Slides>
  <Notes>9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ACM-BCB_CSBW_2014_Cheng_V4</vt:lpstr>
      <vt:lpstr>MULTICOM - Large-Scale Sampling and Mining of Template Based Models</vt:lpstr>
      <vt:lpstr>Large-Scale Model Sampling</vt:lpstr>
      <vt:lpstr>Large-Scale Model Mining</vt:lpstr>
      <vt:lpstr>Large-Scale Sampling of Templates, Alignments, and Models</vt:lpstr>
      <vt:lpstr>Contributions of Samplers on TBM Targets</vt:lpstr>
      <vt:lpstr>Large-Scale Model Quality Assessment</vt:lpstr>
      <vt:lpstr>Large-Scale Model Quality Assessment</vt:lpstr>
      <vt:lpstr>PowerPoint Presentation</vt:lpstr>
      <vt:lpstr>Good Case 1: T0762-D1, MULTICOM Server</vt:lpstr>
      <vt:lpstr>PowerPoint Presentation</vt:lpstr>
      <vt:lpstr>PowerPoint Presentation</vt:lpstr>
      <vt:lpstr>PowerPoint Presentation</vt:lpstr>
      <vt:lpstr>Success, Struggle and Failure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and Solutions to Protein Structure Prediction in the Post Genomic Era</dc:title>
  <dc:creator>Jack Cheng</dc:creator>
  <cp:lastModifiedBy>Jianlin Cheng</cp:lastModifiedBy>
  <cp:revision>1645</cp:revision>
  <dcterms:created xsi:type="dcterms:W3CDTF">2014-11-30T23:43:51Z</dcterms:created>
  <dcterms:modified xsi:type="dcterms:W3CDTF">2015-01-09T23:51:23Z</dcterms:modified>
</cp:coreProperties>
</file>