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310" r:id="rId3"/>
    <p:sldId id="259" r:id="rId4"/>
    <p:sldId id="312" r:id="rId5"/>
    <p:sldId id="272" r:id="rId6"/>
    <p:sldId id="311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96" r:id="rId22"/>
    <p:sldId id="298" r:id="rId23"/>
    <p:sldId id="299" r:id="rId24"/>
    <p:sldId id="300" r:id="rId25"/>
    <p:sldId id="301" r:id="rId26"/>
    <p:sldId id="331" r:id="rId27"/>
    <p:sldId id="302" r:id="rId28"/>
    <p:sldId id="303" r:id="rId29"/>
    <p:sldId id="304" r:id="rId30"/>
    <p:sldId id="305" r:id="rId31"/>
    <p:sldId id="306" r:id="rId32"/>
    <p:sldId id="327" r:id="rId33"/>
    <p:sldId id="307" r:id="rId34"/>
    <p:sldId id="308" r:id="rId35"/>
    <p:sldId id="309" r:id="rId36"/>
    <p:sldId id="278" r:id="rId37"/>
    <p:sldId id="279" r:id="rId38"/>
    <p:sldId id="280" r:id="rId39"/>
    <p:sldId id="283" r:id="rId40"/>
    <p:sldId id="284" r:id="rId41"/>
    <p:sldId id="285" r:id="rId42"/>
    <p:sldId id="286" r:id="rId43"/>
    <p:sldId id="287" r:id="rId44"/>
    <p:sldId id="288" r:id="rId45"/>
    <p:sldId id="313" r:id="rId46"/>
    <p:sldId id="289" r:id="rId47"/>
    <p:sldId id="290" r:id="rId48"/>
    <p:sldId id="291" r:id="rId49"/>
    <p:sldId id="314" r:id="rId50"/>
    <p:sldId id="292" r:id="rId51"/>
    <p:sldId id="316" r:id="rId52"/>
    <p:sldId id="293" r:id="rId53"/>
    <p:sldId id="318" r:id="rId54"/>
    <p:sldId id="294" r:id="rId55"/>
    <p:sldId id="329" r:id="rId56"/>
    <p:sldId id="330" r:id="rId57"/>
    <p:sldId id="328" r:id="rId58"/>
    <p:sldId id="295" r:id="rId59"/>
    <p:sldId id="323" r:id="rId60"/>
    <p:sldId id="324" r:id="rId61"/>
    <p:sldId id="319" r:id="rId62"/>
    <p:sldId id="32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3" autoAdjust="0"/>
    <p:restoredTop sz="94633"/>
  </p:normalViewPr>
  <p:slideViewPr>
    <p:cSldViewPr>
      <p:cViewPr varScale="1">
        <p:scale>
          <a:sx n="90" d="100"/>
          <a:sy n="90" d="100"/>
        </p:scale>
        <p:origin x="20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6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2886A-1F00-418C-B627-56F5A41BBA91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932E9-A1FB-4DFB-AA26-4AF884B2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5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21ADD03-6227-4F01-80D9-4FD20DE019A2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A53FFF0-74BE-44FC-BC80-7E95C6F015A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9B0DF35-B112-4B98-8BD6-85E0FABAB30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C6629F5-16BA-4B48-9B40-76F3E1D1ECA6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5BDD78A-D574-4AE4-A446-D14A00594D78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D069C4F-A4A2-4252-A6E9-147D5D1E7DFC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83211B9-E371-480E-B6D8-C6A67A928DEE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7352C41-16FE-4D12-96D2-9313AC13486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6223021-ED05-4CDD-BEF2-C0D523B4BAE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79A0B2A-926F-477F-85AC-1F8884BEC12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192BE63-1CE1-4568-8342-32445B7A008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3A8A2E-D054-4814-A9EA-FBEC7925A18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927B0E2-C7D2-4755-85F7-9EDB163864CA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DFD6F86-AF8E-4B1D-B047-7F71F8CEF922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AF5D8CB-0138-4B55-9643-AC7C0906662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B4AFC6E-576D-4EAB-9EE2-0DB0B474C96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B4AFC6E-576D-4EAB-9EE2-0DB0B474C96C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2764BE2-E13B-49F7-8DD0-C905D9F99B59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72B5AD5-8D50-4314-9474-234724942CDC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4A02480-6975-42FB-8645-EA0BCB07585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BCC9B75-ED61-400B-B497-E2D452F70E05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BEED116-AD5E-454C-8BAD-ABDCB144BDB3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49F1E59-F2CB-4A99-BE14-FBA05D965E13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BC72218-861D-4017-9879-389B34E0F15D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3D33F2-DB5E-4FC9-B60A-C1FE4ABE1BC8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9EC7002-B229-4AA8-B176-45A86968128C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6EED3E3-F22C-43F3-9F0C-F7A21EB271C1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AD50637-B6C7-465D-A849-F676E50FACC7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0557700-67D5-43A1-A0D2-DD1F9D10EFCA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B6F80AE-0E23-4C4F-9CE3-A377B888E9D1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7B77583-5219-4836-B697-697AEBCD408A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5221B0-596C-48CD-8A56-7AC013FA0350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6767AEC-6D74-4FE9-BC77-D7C3F3A77BCE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6841E38-1FAA-464C-97E4-20140F261D1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27AE65B-DC02-4FF3-B306-FFC7AF999ADF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280EDD2-1356-4CBA-BD9C-6321D31F704D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B22FB4D-35B7-4A7F-961B-399B6E1E1338}" type="slidenum">
              <a:rPr lang="en-US" sz="1200"/>
              <a:pPr/>
              <a:t>62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6841E38-1FAA-464C-97E4-20140F261D1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D7CE53E-2C94-4B1E-8580-378127579860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2DCF03F-23B0-4A8E-A589-6B41477BEC2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C480731-C5E7-4896-9CBA-F012305088CD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CD456EB-0B05-46EC-B4AA-F383F8CE4BC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3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7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062E0-DC0D-4301-BF9E-51A6F45D4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17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7D178-B7AD-4251-ABF4-29E9D7519A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39BE-7996-4F58-9F9F-AF3CBD6D5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5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0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3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2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D12B-73CE-4783-8AE5-AFBD1718ED1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2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4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2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153" y="780871"/>
            <a:ext cx="90488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Support Vector Machines</a:t>
            </a:r>
            <a:endParaRPr lang="en-US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>
                <a:solidFill>
                  <a:schemeClr val="tx1"/>
                </a:solidFill>
              </a:rPr>
              <a:t>Dr. Jianlin Cheng</a:t>
            </a:r>
          </a:p>
          <a:p>
            <a:endParaRPr lang="en-US" sz="3900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Department of Electrical Engineering and Computer Science</a:t>
            </a:r>
          </a:p>
          <a:p>
            <a:r>
              <a:rPr lang="en-US" b="1" dirty="0">
                <a:solidFill>
                  <a:schemeClr val="tx1"/>
                </a:solidFill>
              </a:rPr>
              <a:t>University of Missouri, Columbia</a:t>
            </a:r>
          </a:p>
          <a:p>
            <a:r>
              <a:rPr lang="en-US" b="1" dirty="0">
                <a:solidFill>
                  <a:schemeClr val="tx1"/>
                </a:solidFill>
              </a:rPr>
              <a:t>Fall</a:t>
            </a:r>
            <a:r>
              <a:rPr lang="en-US" b="1">
                <a:solidFill>
                  <a:schemeClr val="tx1"/>
                </a:solidFill>
              </a:rPr>
              <a:t>, 2019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700" b="1" dirty="0">
                <a:solidFill>
                  <a:schemeClr val="tx1"/>
                </a:solidFill>
              </a:rPr>
              <a:t>Slides Adapted from Book and CMU, Stanford Machine Learning Courses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4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How to Compute Margin?</a:t>
            </a:r>
          </a:p>
        </p:txBody>
      </p:sp>
      <p:graphicFrame>
        <p:nvGraphicFramePr>
          <p:cNvPr id="6861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" y="1258888"/>
          <a:ext cx="8686800" cy="48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Bitmap Image" r:id="rId4" imgW="6601746" imgH="3723810" progId="Paint.Picture">
                  <p:embed/>
                </p:oleObj>
              </mc:Choice>
              <mc:Fallback>
                <p:oleObj name="Bitmap Image" r:id="rId4" imgW="6601746" imgH="37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58888"/>
                        <a:ext cx="8686800" cy="489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5851525" y="6137275"/>
            <a:ext cx="213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A. Moore, 2003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5410200"/>
            <a:ext cx="8458200" cy="727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219200" y="1295400"/>
            <a:ext cx="65532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1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4"/>
          <p:cNvGraphicFramePr>
            <a:graphicFrameLocks noGrp="1" noChangeAspect="1"/>
          </p:cNvGraphicFramePr>
          <p:nvPr>
            <p:ph/>
          </p:nvPr>
        </p:nvGraphicFramePr>
        <p:xfrm>
          <a:off x="228600" y="569913"/>
          <a:ext cx="8534400" cy="556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Bitmap Image" r:id="rId4" imgW="6687483" imgH="4361905" progId="Paint.Picture">
                  <p:embed/>
                </p:oleObj>
              </mc:Choice>
              <mc:Fallback>
                <p:oleObj name="Bitmap Image" r:id="rId4" imgW="6687483" imgH="43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9913"/>
                        <a:ext cx="8534400" cy="556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5851525" y="6137275"/>
            <a:ext cx="213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A. Moore, 2003</a:t>
            </a:r>
          </a:p>
        </p:txBody>
      </p:sp>
    </p:spTree>
    <p:extLst>
      <p:ext uri="{BB962C8B-B14F-4D97-AF65-F5344CB8AC3E}">
        <p14:creationId xmlns:p14="http://schemas.microsoft.com/office/powerpoint/2010/main" val="2283260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4"/>
          <p:cNvGraphicFramePr>
            <a:graphicFrameLocks noGrp="1" noChangeAspect="1"/>
          </p:cNvGraphicFramePr>
          <p:nvPr>
            <p:ph/>
          </p:nvPr>
        </p:nvGraphicFramePr>
        <p:xfrm>
          <a:off x="685800" y="512763"/>
          <a:ext cx="7924800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" name="Bitmap Image" r:id="rId4" imgW="6582694" imgH="4629796" progId="Paint.Picture">
                  <p:embed/>
                </p:oleObj>
              </mc:Choice>
              <mc:Fallback>
                <p:oleObj name="Bitmap Image" r:id="rId4" imgW="6582694" imgH="462979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2763"/>
                        <a:ext cx="7924800" cy="557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5" name="Text Box 6"/>
          <p:cNvSpPr txBox="1">
            <a:spLocks noChangeArrowheads="1"/>
          </p:cNvSpPr>
          <p:nvPr/>
        </p:nvSpPr>
        <p:spPr bwMode="auto">
          <a:xfrm>
            <a:off x="5851525" y="6137275"/>
            <a:ext cx="213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A. Moore, 2003</a:t>
            </a:r>
          </a:p>
        </p:txBody>
      </p:sp>
    </p:spTree>
    <p:extLst>
      <p:ext uri="{BB962C8B-B14F-4D97-AF65-F5344CB8AC3E}">
        <p14:creationId xmlns:p14="http://schemas.microsoft.com/office/powerpoint/2010/main" val="151837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Line 4"/>
          <p:cNvSpPr>
            <a:spLocks noChangeShapeType="1"/>
          </p:cNvSpPr>
          <p:nvPr/>
        </p:nvSpPr>
        <p:spPr bwMode="auto">
          <a:xfrm flipV="1">
            <a:off x="2057400" y="990600"/>
            <a:ext cx="3733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3" name="Line 5"/>
          <p:cNvSpPr>
            <a:spLocks noChangeShapeType="1"/>
          </p:cNvSpPr>
          <p:nvPr/>
        </p:nvSpPr>
        <p:spPr bwMode="auto">
          <a:xfrm flipV="1">
            <a:off x="3124200" y="2514600"/>
            <a:ext cx="3733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Line 6"/>
          <p:cNvSpPr>
            <a:spLocks noChangeShapeType="1"/>
          </p:cNvSpPr>
          <p:nvPr/>
        </p:nvSpPr>
        <p:spPr bwMode="auto">
          <a:xfrm flipV="1">
            <a:off x="2514600" y="1828800"/>
            <a:ext cx="3733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1050925" y="4384675"/>
            <a:ext cx="135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wx+b = 0</a:t>
            </a:r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838200" y="3429000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wx+b = +1</a:t>
            </a:r>
          </a:p>
        </p:txBody>
      </p:sp>
      <p:sp>
        <p:nvSpPr>
          <p:cNvPr id="76807" name="Text Box 9"/>
          <p:cNvSpPr txBox="1">
            <a:spLocks noChangeArrowheads="1"/>
          </p:cNvSpPr>
          <p:nvPr/>
        </p:nvSpPr>
        <p:spPr bwMode="auto">
          <a:xfrm>
            <a:off x="1671638" y="5029200"/>
            <a:ext cx="145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wx+b = -1</a:t>
            </a:r>
          </a:p>
        </p:txBody>
      </p:sp>
      <p:sp>
        <p:nvSpPr>
          <p:cNvPr id="76808" name="Oval 11"/>
          <p:cNvSpPr>
            <a:spLocks noChangeArrowheads="1"/>
          </p:cNvSpPr>
          <p:nvPr/>
        </p:nvSpPr>
        <p:spPr bwMode="auto">
          <a:xfrm>
            <a:off x="4419600" y="167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Oval 12"/>
          <p:cNvSpPr>
            <a:spLocks noChangeArrowheads="1"/>
          </p:cNvSpPr>
          <p:nvPr/>
        </p:nvSpPr>
        <p:spPr bwMode="auto">
          <a:xfrm>
            <a:off x="5435600" y="3263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Text Box 13"/>
          <p:cNvSpPr txBox="1">
            <a:spLocks noChangeArrowheads="1"/>
          </p:cNvSpPr>
          <p:nvPr/>
        </p:nvSpPr>
        <p:spPr bwMode="auto">
          <a:xfrm>
            <a:off x="3260725" y="5832475"/>
            <a:ext cx="91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origin</a:t>
            </a:r>
          </a:p>
        </p:txBody>
      </p:sp>
      <p:sp>
        <p:nvSpPr>
          <p:cNvPr id="76811" name="Line 14"/>
          <p:cNvSpPr>
            <a:spLocks noChangeShapeType="1"/>
          </p:cNvSpPr>
          <p:nvPr/>
        </p:nvSpPr>
        <p:spPr bwMode="auto">
          <a:xfrm flipV="1">
            <a:off x="3657600" y="1905000"/>
            <a:ext cx="83820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Line 15"/>
          <p:cNvSpPr>
            <a:spLocks noChangeShapeType="1"/>
          </p:cNvSpPr>
          <p:nvPr/>
        </p:nvSpPr>
        <p:spPr bwMode="auto">
          <a:xfrm flipV="1">
            <a:off x="3657600" y="3505200"/>
            <a:ext cx="18288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3" name="Text Box 16"/>
          <p:cNvSpPr txBox="1">
            <a:spLocks noChangeArrowheads="1"/>
          </p:cNvSpPr>
          <p:nvPr/>
        </p:nvSpPr>
        <p:spPr bwMode="auto">
          <a:xfrm>
            <a:off x="4114800" y="1295400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x</a:t>
            </a:r>
            <a:r>
              <a:rPr lang="en-US" baseline="30000"/>
              <a:t>+</a:t>
            </a:r>
          </a:p>
        </p:txBody>
      </p:sp>
      <p:sp>
        <p:nvSpPr>
          <p:cNvPr id="76814" name="Text Box 17"/>
          <p:cNvSpPr txBox="1">
            <a:spLocks noChangeArrowheads="1"/>
          </p:cNvSpPr>
          <p:nvPr/>
        </p:nvSpPr>
        <p:spPr bwMode="auto">
          <a:xfrm>
            <a:off x="5810250" y="31242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x</a:t>
            </a:r>
            <a:r>
              <a:rPr lang="en-US" baseline="30000"/>
              <a:t>-</a:t>
            </a:r>
          </a:p>
        </p:txBody>
      </p:sp>
      <p:sp>
        <p:nvSpPr>
          <p:cNvPr id="76815" name="Line 18"/>
          <p:cNvSpPr>
            <a:spLocks noChangeShapeType="1"/>
          </p:cNvSpPr>
          <p:nvPr/>
        </p:nvSpPr>
        <p:spPr bwMode="auto">
          <a:xfrm flipH="1" flipV="1">
            <a:off x="4572000" y="1905000"/>
            <a:ext cx="914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6" name="Text Box 19"/>
          <p:cNvSpPr txBox="1">
            <a:spLocks noChangeArrowheads="1"/>
          </p:cNvSpPr>
          <p:nvPr/>
        </p:nvSpPr>
        <p:spPr bwMode="auto">
          <a:xfrm>
            <a:off x="5165725" y="2479675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>
                <a:cs typeface="Times New Roman" charset="0"/>
              </a:rPr>
              <a:t>λ</a:t>
            </a:r>
            <a:r>
              <a:rPr lang="en-US">
                <a:cs typeface="Times New Roman" charset="0"/>
              </a:rPr>
              <a:t>w</a:t>
            </a:r>
          </a:p>
        </p:txBody>
      </p:sp>
      <p:sp>
        <p:nvSpPr>
          <p:cNvPr id="76817" name="Text Box 20"/>
          <p:cNvSpPr txBox="1">
            <a:spLocks noChangeArrowheads="1"/>
          </p:cNvSpPr>
          <p:nvPr/>
        </p:nvSpPr>
        <p:spPr bwMode="auto">
          <a:xfrm>
            <a:off x="5318125" y="5146675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x</a:t>
            </a:r>
            <a:r>
              <a:rPr lang="en-US" baseline="30000"/>
              <a:t>+</a:t>
            </a:r>
            <a:r>
              <a:rPr lang="en-US"/>
              <a:t> = x</a:t>
            </a:r>
            <a:r>
              <a:rPr lang="en-US" baseline="30000"/>
              <a:t>-</a:t>
            </a:r>
            <a:r>
              <a:rPr lang="en-US"/>
              <a:t> + </a:t>
            </a:r>
            <a:r>
              <a:rPr lang="el-GR"/>
              <a:t>λ</a:t>
            </a:r>
            <a:r>
              <a:rPr lang="en-US"/>
              <a:t>w </a:t>
            </a:r>
          </a:p>
        </p:txBody>
      </p:sp>
    </p:spTree>
    <p:extLst>
      <p:ext uri="{BB962C8B-B14F-4D97-AF65-F5344CB8AC3E}">
        <p14:creationId xmlns:p14="http://schemas.microsoft.com/office/powerpoint/2010/main" val="89709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4"/>
          <p:cNvGraphicFramePr>
            <a:graphicFrameLocks noGrp="1" noChangeAspect="1"/>
          </p:cNvGraphicFramePr>
          <p:nvPr>
            <p:ph/>
          </p:nvPr>
        </p:nvGraphicFramePr>
        <p:xfrm>
          <a:off x="533400" y="495300"/>
          <a:ext cx="8153400" cy="577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Bitmap Image" r:id="rId4" imgW="6771429" imgH="4791744" progId="Paint.Picture">
                  <p:embed/>
                </p:oleObj>
              </mc:Choice>
              <mc:Fallback>
                <p:oleObj name="Bitmap Image" r:id="rId4" imgW="6771429" imgH="47917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5300"/>
                        <a:ext cx="8153400" cy="577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5851525" y="6137275"/>
            <a:ext cx="213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A. Moore, 2003</a:t>
            </a:r>
          </a:p>
        </p:txBody>
      </p:sp>
    </p:spTree>
    <p:extLst>
      <p:ext uri="{BB962C8B-B14F-4D97-AF65-F5344CB8AC3E}">
        <p14:creationId xmlns:p14="http://schemas.microsoft.com/office/powerpoint/2010/main" val="175190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4"/>
          <p:cNvGraphicFramePr>
            <a:graphicFrameLocks noGrp="1" noChangeAspect="1"/>
          </p:cNvGraphicFramePr>
          <p:nvPr>
            <p:ph/>
          </p:nvPr>
        </p:nvGraphicFramePr>
        <p:xfrm>
          <a:off x="533400" y="423863"/>
          <a:ext cx="8077200" cy="585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" name="Bitmap Image" r:id="rId4" imgW="6668431" imgH="4839375" progId="Paint.Picture">
                  <p:embed/>
                </p:oleObj>
              </mc:Choice>
              <mc:Fallback>
                <p:oleObj name="Bitmap Image" r:id="rId4" imgW="6668431" imgH="483937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23863"/>
                        <a:ext cx="8077200" cy="585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6630988" y="632460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A. Moore, 2003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00" y="5638800"/>
            <a:ext cx="3513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800" dirty="0"/>
              <a:t>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60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45797115"/>
              </p:ext>
            </p:extLst>
          </p:nvPr>
        </p:nvGraphicFramePr>
        <p:xfrm>
          <a:off x="609600" y="152400"/>
          <a:ext cx="7924800" cy="575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9" name="Bitmap Image" r:id="rId4" imgW="6582694" imgH="4780952" progId="Paint.Picture">
                  <p:embed/>
                </p:oleObj>
              </mc:Choice>
              <mc:Fallback>
                <p:oleObj name="Bitmap Image" r:id="rId4" imgW="6582694" imgH="47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"/>
                        <a:ext cx="7924800" cy="575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7" name="Text Box 6"/>
          <p:cNvSpPr txBox="1">
            <a:spLocks noChangeArrowheads="1"/>
          </p:cNvSpPr>
          <p:nvPr/>
        </p:nvSpPr>
        <p:spPr bwMode="auto">
          <a:xfrm>
            <a:off x="5851525" y="6137275"/>
            <a:ext cx="213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A. Moore, 2003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181600"/>
            <a:ext cx="3513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800" dirty="0"/>
              <a:t>λ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87422" y="3124200"/>
            <a:ext cx="3513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800" dirty="0"/>
              <a:t>λ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3134380"/>
            <a:ext cx="3513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800" dirty="0"/>
              <a:t>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1935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818897748"/>
              </p:ext>
            </p:extLst>
          </p:nvPr>
        </p:nvGraphicFramePr>
        <p:xfrm>
          <a:off x="533400" y="228600"/>
          <a:ext cx="8153400" cy="581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" name="Bitmap Image" r:id="rId4" imgW="6695238" imgH="4772691" progId="Paint.Picture">
                  <p:embed/>
                </p:oleObj>
              </mc:Choice>
              <mc:Fallback>
                <p:oleObj name="Bitmap Image" r:id="rId4" imgW="6695238" imgH="47726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"/>
                        <a:ext cx="8153400" cy="581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5" name="Text Box 6"/>
          <p:cNvSpPr txBox="1">
            <a:spLocks noChangeArrowheads="1"/>
          </p:cNvSpPr>
          <p:nvPr/>
        </p:nvSpPr>
        <p:spPr bwMode="auto">
          <a:xfrm>
            <a:off x="6326188" y="6137275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A. Moore, 2003</a:t>
            </a:r>
          </a:p>
        </p:txBody>
      </p:sp>
    </p:spTree>
    <p:extLst>
      <p:ext uri="{BB962C8B-B14F-4D97-AF65-F5344CB8AC3E}">
        <p14:creationId xmlns:p14="http://schemas.microsoft.com/office/powerpoint/2010/main" val="1877364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40177790"/>
              </p:ext>
            </p:extLst>
          </p:nvPr>
        </p:nvGraphicFramePr>
        <p:xfrm>
          <a:off x="304800" y="228600"/>
          <a:ext cx="8534400" cy="517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" name="Bitmap Image" r:id="rId4" imgW="6563641" imgH="3982006" progId="Paint.Picture">
                  <p:embed/>
                </p:oleObj>
              </mc:Choice>
              <mc:Fallback>
                <p:oleObj name="Bitmap Image" r:id="rId4" imgW="6563641" imgH="398200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534400" cy="517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3" name="Text Box 6"/>
          <p:cNvSpPr txBox="1">
            <a:spLocks noChangeArrowheads="1"/>
          </p:cNvSpPr>
          <p:nvPr/>
        </p:nvSpPr>
        <p:spPr bwMode="auto">
          <a:xfrm>
            <a:off x="5851525" y="6137275"/>
            <a:ext cx="213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A. Moore, 2003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2551" y="5297269"/>
            <a:ext cx="681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Constrained Optimization Problem</a:t>
            </a:r>
          </a:p>
        </p:txBody>
      </p:sp>
    </p:spTree>
    <p:extLst>
      <p:ext uri="{BB962C8B-B14F-4D97-AF65-F5344CB8AC3E}">
        <p14:creationId xmlns:p14="http://schemas.microsoft.com/office/powerpoint/2010/main" val="454598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4"/>
          <p:cNvGraphicFramePr>
            <a:graphicFrameLocks noGrp="1" noChangeAspect="1"/>
          </p:cNvGraphicFramePr>
          <p:nvPr>
            <p:ph/>
          </p:nvPr>
        </p:nvGraphicFramePr>
        <p:xfrm>
          <a:off x="609600" y="549275"/>
          <a:ext cx="7772400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" name="Bitmap Image" r:id="rId4" imgW="6620799" imgH="4686954" progId="Paint.Picture">
                  <p:embed/>
                </p:oleObj>
              </mc:Choice>
              <mc:Fallback>
                <p:oleObj name="Bitmap Image" r:id="rId4" imgW="6620799" imgH="46869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49275"/>
                        <a:ext cx="7772400" cy="550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1" name="Text Box 6"/>
          <p:cNvSpPr txBox="1">
            <a:spLocks noChangeArrowheads="1"/>
          </p:cNvSpPr>
          <p:nvPr/>
        </p:nvSpPr>
        <p:spPr bwMode="auto">
          <a:xfrm>
            <a:off x="5851525" y="6137275"/>
            <a:ext cx="213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A. Moore, 2003</a:t>
            </a:r>
          </a:p>
        </p:txBody>
      </p:sp>
    </p:spTree>
    <p:extLst>
      <p:ext uri="{BB962C8B-B14F-4D97-AF65-F5344CB8AC3E}">
        <p14:creationId xmlns:p14="http://schemas.microsoft.com/office/powerpoint/2010/main" val="116509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Deterministic Learning Machine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810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Learning a mapping: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|</a:t>
            </a:r>
            <a:r>
              <a:rPr lang="en-US" dirty="0">
                <a:sym typeface="Wingdings" charset="2"/>
              </a:rPr>
              <a:t> </a:t>
            </a:r>
            <a:r>
              <a:rPr lang="en-US" i="1" dirty="0" err="1">
                <a:sym typeface="Wingdings" charset="2"/>
              </a:rPr>
              <a:t>y</a:t>
            </a:r>
            <a:r>
              <a:rPr lang="en-US" i="1" baseline="-25000" dirty="0" err="1">
                <a:sym typeface="Wingdings" charset="2"/>
              </a:rPr>
              <a:t>i</a:t>
            </a:r>
            <a:r>
              <a:rPr lang="en-US" dirty="0">
                <a:sym typeface="Wingdings" charset="2"/>
              </a:rPr>
              <a:t>. </a:t>
            </a:r>
          </a:p>
          <a:p>
            <a:pPr eaLnBrk="1" hangingPunct="1"/>
            <a:r>
              <a:rPr lang="en-US" dirty="0">
                <a:sym typeface="Wingdings" charset="2"/>
              </a:rPr>
              <a:t>The machine is defined by a set of mappings (functions): </a:t>
            </a:r>
            <a:r>
              <a:rPr lang="en-US" i="1" dirty="0">
                <a:sym typeface="Wingdings" charset="2"/>
              </a:rPr>
              <a:t>f</a:t>
            </a:r>
            <a:r>
              <a:rPr lang="en-US" dirty="0">
                <a:sym typeface="Wingdings" charset="2"/>
              </a:rPr>
              <a:t>(</a:t>
            </a:r>
            <a:r>
              <a:rPr lang="en-US" i="1" dirty="0">
                <a:sym typeface="Wingdings" charset="2"/>
              </a:rPr>
              <a:t>x</a:t>
            </a:r>
            <a:r>
              <a:rPr lang="en-US" dirty="0">
                <a:sym typeface="Wingdings" charset="2"/>
              </a:rPr>
              <a:t>, </a:t>
            </a:r>
            <a:r>
              <a:rPr lang="en-US" i="1" dirty="0">
                <a:sym typeface="Wingdings" charset="2"/>
              </a:rPr>
              <a:t>a</a:t>
            </a:r>
            <a:r>
              <a:rPr lang="en-US" dirty="0">
                <a:sym typeface="Wingdings" charset="2"/>
              </a:rPr>
              <a:t>)</a:t>
            </a:r>
          </a:p>
          <a:p>
            <a:pPr eaLnBrk="1" hangingPunct="1"/>
            <a:r>
              <a:rPr lang="en-US" i="1" dirty="0">
                <a:sym typeface="Wingdings" charset="2"/>
              </a:rPr>
              <a:t>f</a:t>
            </a:r>
            <a:r>
              <a:rPr lang="en-US" dirty="0">
                <a:sym typeface="Wingdings" charset="2"/>
              </a:rPr>
              <a:t>(</a:t>
            </a:r>
            <a:r>
              <a:rPr lang="en-US" i="1" dirty="0" err="1">
                <a:sym typeface="Wingdings" charset="2"/>
              </a:rPr>
              <a:t>x</a:t>
            </a:r>
            <a:r>
              <a:rPr lang="en-US" dirty="0" err="1">
                <a:sym typeface="Wingdings" charset="2"/>
              </a:rPr>
              <a:t>,</a:t>
            </a:r>
            <a:r>
              <a:rPr lang="en-US" i="1" dirty="0" err="1">
                <a:sym typeface="Wingdings" charset="2"/>
              </a:rPr>
              <a:t>a</a:t>
            </a:r>
            <a:r>
              <a:rPr lang="en-US" dirty="0">
                <a:sym typeface="Wingdings" charset="2"/>
              </a:rPr>
              <a:t>) are defined by the adjustable parameters </a:t>
            </a:r>
            <a:r>
              <a:rPr lang="en-US" i="1" dirty="0">
                <a:sym typeface="Wingdings" charset="2"/>
              </a:rPr>
              <a:t>a</a:t>
            </a:r>
            <a:r>
              <a:rPr lang="en-US" dirty="0">
                <a:sym typeface="Wingdings" charset="2"/>
              </a:rPr>
              <a:t>. The machine is assumed to be deterministic. </a:t>
            </a:r>
          </a:p>
          <a:p>
            <a:pPr eaLnBrk="1" hangingPunct="1"/>
            <a:r>
              <a:rPr lang="en-US" dirty="0">
                <a:sym typeface="Wingdings" charset="2"/>
              </a:rPr>
              <a:t>A particular choice of </a:t>
            </a:r>
            <a:r>
              <a:rPr lang="en-US" i="1" dirty="0">
                <a:sym typeface="Wingdings" charset="2"/>
              </a:rPr>
              <a:t>a</a:t>
            </a:r>
            <a:r>
              <a:rPr lang="en-US" dirty="0">
                <a:sym typeface="Wingdings" charset="2"/>
              </a:rPr>
              <a:t> generates a “trained” machine (</a:t>
            </a:r>
            <a:r>
              <a:rPr lang="en-US" b="1" dirty="0">
                <a:sym typeface="Wingdings" charset="2"/>
              </a:rPr>
              <a:t>examples?</a:t>
            </a:r>
            <a:r>
              <a:rPr lang="en-US" dirty="0">
                <a:sym typeface="Wingdings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61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Margin and Support Vectors</a:t>
            </a:r>
          </a:p>
        </p:txBody>
      </p:sp>
      <p:sp>
        <p:nvSpPr>
          <p:cNvPr id="91139" name="Oval 3"/>
          <p:cNvSpPr>
            <a:spLocks noChangeArrowheads="1"/>
          </p:cNvSpPr>
          <p:nvPr/>
        </p:nvSpPr>
        <p:spPr bwMode="auto">
          <a:xfrm>
            <a:off x="4460875" y="167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4460875" y="2209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Oval 5"/>
          <p:cNvSpPr>
            <a:spLocks noChangeArrowheads="1"/>
          </p:cNvSpPr>
          <p:nvPr/>
        </p:nvSpPr>
        <p:spPr bwMode="auto">
          <a:xfrm>
            <a:off x="4994275" y="1981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Oval 6"/>
          <p:cNvSpPr>
            <a:spLocks noChangeArrowheads="1"/>
          </p:cNvSpPr>
          <p:nvPr/>
        </p:nvSpPr>
        <p:spPr bwMode="auto">
          <a:xfrm>
            <a:off x="5451475" y="205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5070475" y="2438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Oval 8"/>
          <p:cNvSpPr>
            <a:spLocks noChangeArrowheads="1"/>
          </p:cNvSpPr>
          <p:nvPr/>
        </p:nvSpPr>
        <p:spPr bwMode="auto">
          <a:xfrm>
            <a:off x="5756275" y="2438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Oval 9"/>
          <p:cNvSpPr>
            <a:spLocks noChangeArrowheads="1"/>
          </p:cNvSpPr>
          <p:nvPr/>
        </p:nvSpPr>
        <p:spPr bwMode="auto">
          <a:xfrm>
            <a:off x="5489575" y="29337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Oval 10"/>
          <p:cNvSpPr>
            <a:spLocks noChangeArrowheads="1"/>
          </p:cNvSpPr>
          <p:nvPr/>
        </p:nvSpPr>
        <p:spPr bwMode="auto">
          <a:xfrm>
            <a:off x="6061075" y="2667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6061075" y="3124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Oval 12"/>
          <p:cNvSpPr>
            <a:spLocks noChangeArrowheads="1"/>
          </p:cNvSpPr>
          <p:nvPr/>
        </p:nvSpPr>
        <p:spPr bwMode="auto">
          <a:xfrm>
            <a:off x="3330575" y="40354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9" name="Oval 13"/>
          <p:cNvSpPr>
            <a:spLocks noChangeArrowheads="1"/>
          </p:cNvSpPr>
          <p:nvPr/>
        </p:nvSpPr>
        <p:spPr bwMode="auto">
          <a:xfrm>
            <a:off x="4308475" y="47085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3292475" y="45307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3597275" y="49879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Oval 16"/>
          <p:cNvSpPr>
            <a:spLocks noChangeArrowheads="1"/>
          </p:cNvSpPr>
          <p:nvPr/>
        </p:nvSpPr>
        <p:spPr bwMode="auto">
          <a:xfrm>
            <a:off x="2835275" y="42259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Oval 17"/>
          <p:cNvSpPr>
            <a:spLocks noChangeArrowheads="1"/>
          </p:cNvSpPr>
          <p:nvPr/>
        </p:nvSpPr>
        <p:spPr bwMode="auto">
          <a:xfrm>
            <a:off x="2378075" y="38449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4" name="Oval 18"/>
          <p:cNvSpPr>
            <a:spLocks noChangeArrowheads="1"/>
          </p:cNvSpPr>
          <p:nvPr/>
        </p:nvSpPr>
        <p:spPr bwMode="auto">
          <a:xfrm>
            <a:off x="5451475" y="2895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5" name="Oval 19"/>
          <p:cNvSpPr>
            <a:spLocks noChangeArrowheads="1"/>
          </p:cNvSpPr>
          <p:nvPr/>
        </p:nvSpPr>
        <p:spPr bwMode="auto">
          <a:xfrm>
            <a:off x="3292475" y="39973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Oval 20"/>
          <p:cNvSpPr>
            <a:spLocks noChangeArrowheads="1"/>
          </p:cNvSpPr>
          <p:nvPr/>
        </p:nvSpPr>
        <p:spPr bwMode="auto">
          <a:xfrm>
            <a:off x="4422775" y="21717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Oval 21"/>
          <p:cNvSpPr>
            <a:spLocks noChangeArrowheads="1"/>
          </p:cNvSpPr>
          <p:nvPr/>
        </p:nvSpPr>
        <p:spPr bwMode="auto">
          <a:xfrm>
            <a:off x="4270375" y="4670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1828800" y="1787525"/>
            <a:ext cx="556260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1193800" y="2692400"/>
            <a:ext cx="556260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2336800" y="901700"/>
            <a:ext cx="556260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 flipV="1">
            <a:off x="3886200" y="2743200"/>
            <a:ext cx="12192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7329488" y="4419600"/>
            <a:ext cx="1509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wx + b = 1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7024688" y="5334000"/>
            <a:ext cx="1509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wx + b = 0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6237288" y="6172200"/>
            <a:ext cx="161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wx + b = -1</a:t>
            </a:r>
          </a:p>
        </p:txBody>
      </p:sp>
      <p:sp>
        <p:nvSpPr>
          <p:cNvPr id="91165" name="Text Box 29"/>
          <p:cNvSpPr txBox="1">
            <a:spLocks noChangeArrowheads="1"/>
          </p:cNvSpPr>
          <p:nvPr/>
        </p:nvSpPr>
        <p:spPr bwMode="auto">
          <a:xfrm>
            <a:off x="4648200" y="3276600"/>
            <a:ext cx="1509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M = 2 / |w|</a:t>
            </a:r>
          </a:p>
        </p:txBody>
      </p:sp>
      <p:sp>
        <p:nvSpPr>
          <p:cNvPr id="91166" name="Line 30"/>
          <p:cNvSpPr>
            <a:spLocks noChangeShapeType="1"/>
          </p:cNvSpPr>
          <p:nvPr/>
        </p:nvSpPr>
        <p:spPr bwMode="auto">
          <a:xfrm flipH="1">
            <a:off x="5791200" y="2362200"/>
            <a:ext cx="1752600" cy="762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6934200" y="1870075"/>
            <a:ext cx="21812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Support vectors,</a:t>
            </a:r>
          </a:p>
          <a:p>
            <a:pPr eaLnBrk="1" hangingPunct="1"/>
            <a:r>
              <a:rPr lang="en-US"/>
              <a:t>lying on the </a:t>
            </a:r>
          </a:p>
          <a:p>
            <a:pPr eaLnBrk="1" hangingPunct="1"/>
            <a:r>
              <a:rPr lang="en-US"/>
              <a:t>hyperplane</a:t>
            </a:r>
          </a:p>
        </p:txBody>
      </p:sp>
      <p:sp>
        <p:nvSpPr>
          <p:cNvPr id="91168" name="Text Box 32"/>
          <p:cNvSpPr txBox="1">
            <a:spLocks noChangeArrowheads="1"/>
          </p:cNvSpPr>
          <p:nvPr/>
        </p:nvSpPr>
        <p:spPr bwMode="auto">
          <a:xfrm>
            <a:off x="1812925" y="574675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H1</a:t>
            </a:r>
          </a:p>
        </p:txBody>
      </p:sp>
      <p:sp>
        <p:nvSpPr>
          <p:cNvPr id="91169" name="Text Box 33"/>
          <p:cNvSpPr txBox="1">
            <a:spLocks noChangeArrowheads="1"/>
          </p:cNvSpPr>
          <p:nvPr/>
        </p:nvSpPr>
        <p:spPr bwMode="auto">
          <a:xfrm>
            <a:off x="669925" y="2327275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H2</a:t>
            </a:r>
          </a:p>
        </p:txBody>
      </p:sp>
      <p:sp>
        <p:nvSpPr>
          <p:cNvPr id="91170" name="Text Box 34"/>
          <p:cNvSpPr txBox="1">
            <a:spLocks noChangeArrowheads="1"/>
          </p:cNvSpPr>
          <p:nvPr/>
        </p:nvSpPr>
        <p:spPr bwMode="auto">
          <a:xfrm>
            <a:off x="1279525" y="14128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188512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Relationship with </a:t>
            </a:r>
            <a:r>
              <a:rPr lang="en-US" b="1" dirty="0" err="1">
                <a:solidFill>
                  <a:srgbClr val="C00000"/>
                </a:solidFill>
              </a:rPr>
              <a:t>Vapnik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Chevonenkis</a:t>
            </a:r>
            <a:r>
              <a:rPr lang="en-US" b="1" dirty="0">
                <a:solidFill>
                  <a:srgbClr val="C00000"/>
                </a:solidFill>
              </a:rPr>
              <a:t> (VC) Dimension Learning Theory</a:t>
            </a:r>
          </a:p>
        </p:txBody>
      </p:sp>
    </p:spTree>
    <p:extLst>
      <p:ext uri="{BB962C8B-B14F-4D97-AF65-F5344CB8AC3E}">
        <p14:creationId xmlns:p14="http://schemas.microsoft.com/office/powerpoint/2010/main" val="3860514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Expectation of Test Error</a:t>
            </a:r>
          </a:p>
        </p:txBody>
      </p:sp>
      <p:graphicFrame>
        <p:nvGraphicFramePr>
          <p:cNvPr id="8195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6286866"/>
              </p:ext>
            </p:extLst>
          </p:nvPr>
        </p:nvGraphicFramePr>
        <p:xfrm>
          <a:off x="1066800" y="1873250"/>
          <a:ext cx="46482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2" name="Equation" r:id="rId4" imgW="2349360" imgH="393480" progId="Equation.DSMT4">
                  <p:embed/>
                </p:oleObj>
              </mc:Choice>
              <mc:Fallback>
                <p:oleObj name="Equation" r:id="rId4" imgW="2349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73250"/>
                        <a:ext cx="46482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1066800" y="2743200"/>
            <a:ext cx="76370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is called expected risk / loss, the same as before except </a:t>
            </a:r>
          </a:p>
          <a:p>
            <a:pPr eaLnBrk="1" hangingPunct="1"/>
            <a:r>
              <a:rPr lang="en-US" dirty="0"/>
              <a:t>the ½ ratio.   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1066800" y="4114800"/>
            <a:ext cx="6761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/>
              <a:t>Empirical Risk </a:t>
            </a:r>
            <a:r>
              <a:rPr lang="en-US" dirty="0" err="1"/>
              <a:t>R</a:t>
            </a:r>
            <a:r>
              <a:rPr lang="en-US" baseline="-25000" dirty="0" err="1"/>
              <a:t>emp</a:t>
            </a:r>
            <a:r>
              <a:rPr lang="en-US" dirty="0"/>
              <a:t>(a) is defined to be the measured </a:t>
            </a:r>
          </a:p>
          <a:p>
            <a:pPr eaLnBrk="1" hangingPunct="1"/>
            <a:r>
              <a:rPr lang="en-US" dirty="0"/>
              <a:t>mean error rate on </a:t>
            </a:r>
            <a:r>
              <a:rPr lang="en-US" i="1" dirty="0"/>
              <a:t>l</a:t>
            </a:r>
            <a:r>
              <a:rPr lang="en-US" dirty="0"/>
              <a:t> training examples. </a:t>
            </a:r>
          </a:p>
        </p:txBody>
      </p:sp>
      <p:graphicFrame>
        <p:nvGraphicFramePr>
          <p:cNvPr id="8200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62200" y="5364163"/>
          <a:ext cx="44958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3" name="Equation" r:id="rId6" imgW="1879600" imgH="431800" progId="Equation.3">
                  <p:embed/>
                </p:oleObj>
              </mc:Choice>
              <mc:Fallback>
                <p:oleObj name="Equation" r:id="rId6" imgW="1879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64163"/>
                        <a:ext cx="4495800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565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solidFill>
                  <a:srgbClr val="C00000"/>
                </a:solidFill>
              </a:rPr>
              <a:t>Vapnik</a:t>
            </a:r>
            <a:r>
              <a:rPr lang="en-US" b="1" dirty="0">
                <a:solidFill>
                  <a:srgbClr val="C00000"/>
                </a:solidFill>
              </a:rPr>
              <a:t> Risk Bound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8001000" cy="4114800"/>
          </a:xfrm>
        </p:spPr>
        <p:txBody>
          <a:bodyPr/>
          <a:lstStyle/>
          <a:p>
            <a:pPr eaLnBrk="1" hangingPunct="1"/>
            <a:r>
              <a:rPr lang="en-US" sz="2800" dirty="0"/>
              <a:t>½|y</a:t>
            </a:r>
            <a:r>
              <a:rPr lang="en-US" sz="2800" baseline="-25000" dirty="0"/>
              <a:t>i</a:t>
            </a:r>
            <a:r>
              <a:rPr lang="en-US" sz="2800" dirty="0"/>
              <a:t> – </a:t>
            </a:r>
            <a:r>
              <a:rPr lang="en-US" sz="2800" i="1" dirty="0"/>
              <a:t>f</a:t>
            </a:r>
            <a:r>
              <a:rPr lang="en-US" sz="2800" dirty="0"/>
              <a:t>(X</a:t>
            </a:r>
            <a:r>
              <a:rPr lang="en-US" sz="2800" baseline="-25000" dirty="0"/>
              <a:t>i</a:t>
            </a:r>
            <a:r>
              <a:rPr lang="en-US" sz="2800" dirty="0"/>
              <a:t>, a)| is also called the loss.  It can only take the values 0 and 1. </a:t>
            </a:r>
          </a:p>
          <a:p>
            <a:pPr eaLnBrk="1" hangingPunct="1"/>
            <a:r>
              <a:rPr lang="en-US" sz="2800" dirty="0"/>
              <a:t>Choose </a:t>
            </a:r>
            <a:r>
              <a:rPr lang="el-GR" sz="2800" dirty="0">
                <a:cs typeface="Times New Roman" charset="0"/>
              </a:rPr>
              <a:t>η</a:t>
            </a:r>
            <a:r>
              <a:rPr lang="en-US" sz="2800" dirty="0">
                <a:cs typeface="Times New Roman" charset="0"/>
              </a:rPr>
              <a:t> such that 0 &lt;= </a:t>
            </a:r>
            <a:r>
              <a:rPr lang="el-GR" sz="2800" i="1" dirty="0">
                <a:cs typeface="Times New Roman" charset="0"/>
              </a:rPr>
              <a:t>η</a:t>
            </a:r>
            <a:r>
              <a:rPr lang="en-US" sz="2800" dirty="0">
                <a:cs typeface="Times New Roman" charset="0"/>
              </a:rPr>
              <a:t> &lt;= 1. With probability 1 – </a:t>
            </a:r>
            <a:r>
              <a:rPr lang="el-GR" sz="2800" dirty="0">
                <a:cs typeface="Times New Roman" charset="0"/>
              </a:rPr>
              <a:t>η</a:t>
            </a:r>
            <a:r>
              <a:rPr lang="en-US" sz="2800" dirty="0">
                <a:cs typeface="Times New Roman" charset="0"/>
              </a:rPr>
              <a:t>, the following bound holds (</a:t>
            </a:r>
            <a:r>
              <a:rPr lang="en-US" sz="2800" dirty="0" err="1">
                <a:cs typeface="Times New Roman" charset="0"/>
              </a:rPr>
              <a:t>Vapnik</a:t>
            </a:r>
            <a:r>
              <a:rPr lang="en-US" sz="2800" dirty="0">
                <a:cs typeface="Times New Roman" charset="0"/>
              </a:rPr>
              <a:t>, 1995)</a:t>
            </a:r>
          </a:p>
          <a:p>
            <a:pPr eaLnBrk="1" hangingPunct="1"/>
            <a:endParaRPr lang="el-GR" sz="2800" dirty="0">
              <a:cs typeface="Times New Roman" charset="0"/>
            </a:endParaRP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8425781"/>
              </p:ext>
            </p:extLst>
          </p:nvPr>
        </p:nvGraphicFramePr>
        <p:xfrm>
          <a:off x="1066800" y="4419600"/>
          <a:ext cx="70866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2" name="Equation" r:id="rId4" imgW="2959100" imgH="444500" progId="Equation.DSMT4">
                  <p:embed/>
                </p:oleObj>
              </mc:Choice>
              <mc:Fallback>
                <p:oleObj name="Equation" r:id="rId4" imgW="2959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708660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09600" y="5486400"/>
            <a:ext cx="81899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/>
              <a:t>Where h is a non-negative integer called the </a:t>
            </a:r>
            <a:r>
              <a:rPr lang="en-US" dirty="0" err="1"/>
              <a:t>Vapnik</a:t>
            </a:r>
            <a:r>
              <a:rPr lang="en-US" dirty="0"/>
              <a:t> </a:t>
            </a:r>
            <a:r>
              <a:rPr lang="en-US" dirty="0" err="1"/>
              <a:t>Chevonenkis</a:t>
            </a:r>
            <a:endParaRPr lang="en-US" dirty="0"/>
          </a:p>
          <a:p>
            <a:pPr eaLnBrk="1" hangingPunct="1"/>
            <a:r>
              <a:rPr lang="en-US" dirty="0"/>
              <a:t>(VC) dimension, and is a measure of the notion of capacity. </a:t>
            </a:r>
          </a:p>
          <a:p>
            <a:pPr eaLnBrk="1" hangingPunct="1"/>
            <a:r>
              <a:rPr lang="en-US" dirty="0"/>
              <a:t>The second part of  the right is called VC confidence. </a:t>
            </a:r>
          </a:p>
        </p:txBody>
      </p:sp>
    </p:spTree>
    <p:extLst>
      <p:ext uri="{BB962C8B-B14F-4D97-AF65-F5344CB8AC3E}">
        <p14:creationId xmlns:p14="http://schemas.microsoft.com/office/powerpoint/2010/main" val="2312116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Insights about Risk Bound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Independent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X,</a:t>
            </a:r>
            <a:r>
              <a:rPr lang="en-US" i="1" dirty="0" err="1"/>
              <a:t>y</a:t>
            </a:r>
            <a:r>
              <a:rPr lang="en-US" dirty="0"/>
              <a:t>).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Often not possible to compute the left hand side.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Easily compute right hand side if h is known.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Structural Risk Minimization</a:t>
            </a:r>
            <a:r>
              <a:rPr lang="en-US" dirty="0"/>
              <a:t>: Given sufficiently small </a:t>
            </a:r>
            <a:r>
              <a:rPr lang="el-GR" i="1" dirty="0">
                <a:cs typeface="Times New Roman" charset="0"/>
              </a:rPr>
              <a:t>η</a:t>
            </a:r>
            <a:r>
              <a:rPr lang="en-US" dirty="0">
                <a:cs typeface="Times New Roman" charset="0"/>
              </a:rPr>
              <a:t>, taking the machine which minimizes the right hand side and gives the lowest upper bound on the actual risk.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cs typeface="Times New Roman" charset="0"/>
              </a:rPr>
              <a:t>Question</a:t>
            </a:r>
            <a:r>
              <a:rPr lang="en-US" dirty="0">
                <a:cs typeface="Times New Roman" charset="0"/>
              </a:rPr>
              <a:t>: how does the bound change according to </a:t>
            </a:r>
            <a:r>
              <a:rPr lang="el-GR" i="1" dirty="0">
                <a:cs typeface="Times New Roman" charset="0"/>
              </a:rPr>
              <a:t>η</a:t>
            </a:r>
            <a:r>
              <a:rPr lang="en-US" dirty="0">
                <a:cs typeface="Times New Roman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43100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VC Dimension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7848600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VC dimension is a property of a set of functions {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) }. Here we consider functions that correspond to two-class pattern recognition case, so that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dirty="0" err="1"/>
              <a:t>X,a</a:t>
            </a:r>
            <a:r>
              <a:rPr lang="en-US" sz="2800" dirty="0"/>
              <a:t>)      {-1, +1}. 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If a given set of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/>
              <a:t> points can be labeled in all possible 2</a:t>
            </a:r>
            <a:r>
              <a:rPr lang="en-US" sz="2800" i="1" baseline="30000" dirty="0"/>
              <a:t>l</a:t>
            </a:r>
            <a:r>
              <a:rPr lang="en-US" sz="2800" dirty="0"/>
              <a:t> ways, and </a:t>
            </a:r>
            <a:r>
              <a:rPr lang="en-US" sz="2800" b="1" dirty="0"/>
              <a:t>for each labeling</a:t>
            </a:r>
            <a:r>
              <a:rPr lang="en-US" sz="2800" dirty="0"/>
              <a:t>, a member of set {</a:t>
            </a:r>
            <a:r>
              <a:rPr lang="en-US" sz="2800" i="1" dirty="0"/>
              <a:t>f</a:t>
            </a:r>
            <a:r>
              <a:rPr lang="en-US" sz="2800" dirty="0"/>
              <a:t>(a)} can be found to correctly assign those labels, we say that set of points is shattered by that set of functions.</a:t>
            </a:r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420348"/>
              </p:ext>
            </p:extLst>
          </p:nvPr>
        </p:nvGraphicFramePr>
        <p:xfrm>
          <a:off x="2895600" y="22860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6" name="Equation" r:id="rId4" imgW="126725" imgH="126725" progId="Equation.3">
                  <p:embed/>
                </p:oleObj>
              </mc:Choice>
              <mc:Fallback>
                <p:oleObj name="Equation" r:id="rId4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8600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982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VC Dimension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7848600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VC dimension for a set of functions {</a:t>
            </a:r>
            <a:r>
              <a:rPr lang="en-US" sz="2800" i="1" dirty="0"/>
              <a:t>f</a:t>
            </a:r>
            <a:r>
              <a:rPr lang="en-US" sz="2800" dirty="0"/>
              <a:t>(a)} is defined as the maximum number of training points that can be shattered by {</a:t>
            </a:r>
            <a:r>
              <a:rPr lang="en-US" sz="2800" i="1" dirty="0"/>
              <a:t>f</a:t>
            </a:r>
            <a:r>
              <a:rPr lang="en-US" sz="2800" dirty="0"/>
              <a:t>(a)}. 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00000"/>
                </a:solidFill>
              </a:rPr>
              <a:t>If the VC dimension is </a:t>
            </a:r>
            <a:r>
              <a:rPr lang="en-US" sz="2800" i="1" dirty="0">
                <a:solidFill>
                  <a:srgbClr val="C00000"/>
                </a:solidFill>
              </a:rPr>
              <a:t>h</a:t>
            </a:r>
            <a:r>
              <a:rPr lang="en-US" sz="2800" dirty="0">
                <a:solidFill>
                  <a:srgbClr val="C00000"/>
                </a:solidFill>
              </a:rPr>
              <a:t>, then there exists at least one set of </a:t>
            </a:r>
            <a:r>
              <a:rPr lang="en-US" sz="2800" i="1" dirty="0">
                <a:solidFill>
                  <a:srgbClr val="C00000"/>
                </a:solidFill>
              </a:rPr>
              <a:t>h</a:t>
            </a:r>
            <a:r>
              <a:rPr lang="en-US" sz="2800" dirty="0">
                <a:solidFill>
                  <a:srgbClr val="C00000"/>
                </a:solidFill>
              </a:rPr>
              <a:t> points that can be shattered. But not necessary for every set of </a:t>
            </a:r>
            <a:r>
              <a:rPr lang="en-US" sz="2800" i="1" dirty="0">
                <a:solidFill>
                  <a:srgbClr val="C00000"/>
                </a:solidFill>
              </a:rPr>
              <a:t>h</a:t>
            </a:r>
            <a:r>
              <a:rPr lang="en-US" sz="2800" dirty="0">
                <a:solidFill>
                  <a:srgbClr val="C00000"/>
                </a:solidFill>
              </a:rPr>
              <a:t> points.</a:t>
            </a:r>
          </a:p>
        </p:txBody>
      </p:sp>
    </p:spTree>
    <p:extLst>
      <p:ext uri="{BB962C8B-B14F-4D97-AF65-F5344CB8AC3E}">
        <p14:creationId xmlns:p14="http://schemas.microsoft.com/office/powerpoint/2010/main" val="3425669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Grp="1" noChangeAspect="1"/>
          </p:cNvGraphicFramePr>
          <p:nvPr>
            <p:ph/>
          </p:nvPr>
        </p:nvGraphicFramePr>
        <p:xfrm>
          <a:off x="152400" y="754063"/>
          <a:ext cx="8991600" cy="464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0" name="Bitmap Image" r:id="rId4" imgW="5952381" imgH="3076190" progId="Paint.Picture">
                  <p:embed/>
                </p:oleObj>
              </mc:Choice>
              <mc:Fallback>
                <p:oleObj name="Bitmap Image" r:id="rId4" imgW="5952381" imgH="30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54063"/>
                        <a:ext cx="8991600" cy="464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990600" y="5410200"/>
            <a:ext cx="734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8 possible labeling of 3 points can be separated by lines.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1389" y="152400"/>
            <a:ext cx="7214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 linear function has VC dimension 3</a:t>
            </a:r>
          </a:p>
        </p:txBody>
      </p:sp>
    </p:spTree>
    <p:extLst>
      <p:ext uri="{BB962C8B-B14F-4D97-AF65-F5344CB8AC3E}">
        <p14:creationId xmlns:p14="http://schemas.microsoft.com/office/powerpoint/2010/main" val="3931212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4"/>
          <p:cNvSpPr>
            <a:spLocks noChangeArrowheads="1"/>
          </p:cNvSpPr>
          <p:nvPr/>
        </p:nvSpPr>
        <p:spPr bwMode="auto">
          <a:xfrm>
            <a:off x="3124200" y="17526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Oval 5"/>
          <p:cNvSpPr>
            <a:spLocks noChangeArrowheads="1"/>
          </p:cNvSpPr>
          <p:nvPr/>
        </p:nvSpPr>
        <p:spPr bwMode="auto">
          <a:xfrm>
            <a:off x="5257800" y="35052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5105400" y="1752600"/>
            <a:ext cx="6858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3200400" y="3505200"/>
            <a:ext cx="6858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857250" y="5045075"/>
            <a:ext cx="7473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/>
              <a:t>Simply can not separate the labeling of these four points</a:t>
            </a:r>
          </a:p>
          <a:p>
            <a:pPr eaLnBrk="1" hangingPunct="1"/>
            <a:r>
              <a:rPr lang="en-US" b="1"/>
              <a:t>using a line. So the VC dimension of a line is 3.</a:t>
            </a: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2209800" y="1600200"/>
            <a:ext cx="35814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5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C00000"/>
                </a:solidFill>
              </a:rPr>
              <a:t>VC Dimension and the Number of Parameters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20000" cy="2133600"/>
          </a:xfrm>
        </p:spPr>
        <p:txBody>
          <a:bodyPr/>
          <a:lstStyle/>
          <a:p>
            <a:pPr eaLnBrk="1" hangingPunct="1"/>
            <a:r>
              <a:rPr lang="en-US" sz="2800" dirty="0"/>
              <a:t>Intuitively, more parameters </a:t>
            </a:r>
            <a:r>
              <a:rPr lang="en-US" sz="2800" dirty="0">
                <a:sym typeface="Wingdings" pitchFamily="2" charset="2"/>
              </a:rPr>
              <a:t></a:t>
            </a:r>
            <a:r>
              <a:rPr lang="en-US" sz="2800" dirty="0"/>
              <a:t> higher VC dimension?</a:t>
            </a:r>
          </a:p>
          <a:p>
            <a:pPr eaLnBrk="1" hangingPunct="1"/>
            <a:r>
              <a:rPr lang="en-US" sz="2800" dirty="0"/>
              <a:t>However, 1 parameter function can have infinite VC dimension. (see Burge’s tutorial) </a:t>
            </a:r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90600" y="3886200"/>
          <a:ext cx="5791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4" name="Bitmap Image" r:id="rId4" imgW="2914286" imgH="476316" progId="Paint.Picture">
                  <p:embed/>
                </p:oleObj>
              </mc:Choice>
              <mc:Fallback>
                <p:oleObj name="Bitmap Image" r:id="rId4" imgW="2914286" imgH="47631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6200"/>
                        <a:ext cx="5791200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143000" y="4876800"/>
            <a:ext cx="474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If sin(</a:t>
            </a:r>
            <a:r>
              <a:rPr lang="en-US" i="1"/>
              <a:t>ax</a:t>
            </a:r>
            <a:r>
              <a:rPr lang="en-US"/>
              <a:t>) &gt; 0, f(</a:t>
            </a:r>
            <a:r>
              <a:rPr lang="en-US" i="1"/>
              <a:t>x,a</a:t>
            </a:r>
            <a:r>
              <a:rPr lang="en-US"/>
              <a:t>) = 1, -1 otherwise</a:t>
            </a:r>
          </a:p>
        </p:txBody>
      </p:sp>
    </p:spTree>
    <p:extLst>
      <p:ext uri="{BB962C8B-B14F-4D97-AF65-F5344CB8AC3E}">
        <p14:creationId xmlns:p14="http://schemas.microsoft.com/office/powerpoint/2010/main" val="96557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Linear Classification </a:t>
            </a:r>
            <a:r>
              <a:rPr lang="en-US" b="1" dirty="0" err="1">
                <a:solidFill>
                  <a:srgbClr val="C00000"/>
                </a:solidFill>
              </a:rPr>
              <a:t>Hyperplane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/>
          </a:bodyPr>
          <a:lstStyle/>
          <a:p>
            <a:r>
              <a:rPr lang="en-US" sz="2800" dirty="0"/>
              <a:t>A set of labeled training data {x</a:t>
            </a:r>
            <a:r>
              <a:rPr lang="en-US" sz="2800" baseline="-25000" dirty="0"/>
              <a:t>i</a:t>
            </a:r>
            <a:r>
              <a:rPr lang="en-US" sz="2800" dirty="0"/>
              <a:t>, </a:t>
            </a:r>
            <a:r>
              <a:rPr lang="en-US" sz="2800" i="1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}, i = 1, …,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/>
              <a:t>, x</a:t>
            </a:r>
            <a:r>
              <a:rPr lang="en-US" sz="2800" baseline="-25000" dirty="0"/>
              <a:t>i</a:t>
            </a:r>
            <a:r>
              <a:rPr lang="en-US" sz="2800" dirty="0"/>
              <a:t> in R</a:t>
            </a:r>
            <a:r>
              <a:rPr lang="en-US" sz="2800" baseline="30000" dirty="0"/>
              <a:t>d</a:t>
            </a:r>
            <a:r>
              <a:rPr lang="en-US" sz="2800" dirty="0"/>
              <a:t>, </a:t>
            </a:r>
            <a:r>
              <a:rPr lang="en-US" sz="2800" i="1" dirty="0" err="1"/>
              <a:t>y</a:t>
            </a:r>
            <a:r>
              <a:rPr lang="en-US" sz="2800" baseline="-25000" dirty="0" err="1"/>
              <a:t>i</a:t>
            </a:r>
            <a:r>
              <a:rPr lang="en-US" sz="2800" dirty="0"/>
              <a:t> in {-1, 1}. </a:t>
            </a:r>
          </a:p>
          <a:p>
            <a:r>
              <a:rPr lang="en-US" sz="2800" dirty="0"/>
              <a:t>A linear machine trained on the separable data. </a:t>
            </a:r>
          </a:p>
          <a:p>
            <a:pPr eaLnBrk="1" hangingPunct="1"/>
            <a:r>
              <a:rPr lang="en-US" sz="2800" dirty="0"/>
              <a:t>A linear </a:t>
            </a:r>
            <a:r>
              <a:rPr lang="en-US" sz="2800" dirty="0" err="1"/>
              <a:t>hyperplane</a:t>
            </a:r>
            <a:r>
              <a:rPr lang="en-US" sz="2800" dirty="0"/>
              <a:t> </a:t>
            </a:r>
            <a:r>
              <a:rPr lang="en-US" sz="2800" i="1" dirty="0"/>
              <a:t>f</a:t>
            </a:r>
            <a:r>
              <a:rPr lang="en-US" sz="2800" dirty="0"/>
              <a:t>(x) = </a:t>
            </a:r>
            <a:r>
              <a:rPr lang="en-US" sz="2800" dirty="0" err="1"/>
              <a:t>w.x+b</a:t>
            </a:r>
            <a:r>
              <a:rPr lang="en-US" sz="2800" dirty="0"/>
              <a:t>, separates the positive from negative examples, w is normal to the </a:t>
            </a:r>
            <a:r>
              <a:rPr lang="en-US" sz="2800" dirty="0" err="1"/>
              <a:t>hyperplane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The points which lie on the </a:t>
            </a:r>
            <a:r>
              <a:rPr lang="en-US" sz="2800" dirty="0" err="1"/>
              <a:t>hyperplane</a:t>
            </a:r>
            <a:r>
              <a:rPr lang="en-US" sz="2800" dirty="0"/>
              <a:t> satisfy </a:t>
            </a:r>
            <a:r>
              <a:rPr lang="en-US" sz="2800" dirty="0" err="1"/>
              <a:t>w.x</a:t>
            </a:r>
            <a:r>
              <a:rPr lang="en-US" sz="2800" dirty="0"/>
              <a:t> + b = 0, positives </a:t>
            </a:r>
            <a:r>
              <a:rPr lang="en-US" sz="2800" dirty="0" err="1"/>
              <a:t>w.x+b</a:t>
            </a:r>
            <a:r>
              <a:rPr lang="en-US" sz="2800" dirty="0"/>
              <a:t> &gt; 0, and negatives </a:t>
            </a:r>
            <a:r>
              <a:rPr lang="en-US" sz="2800" dirty="0" err="1"/>
              <a:t>w.x+b</a:t>
            </a:r>
            <a:r>
              <a:rPr lang="en-US" sz="2800" dirty="0"/>
              <a:t> &lt; 0. </a:t>
            </a:r>
          </a:p>
        </p:txBody>
      </p:sp>
    </p:spTree>
    <p:extLst>
      <p:ext uri="{BB962C8B-B14F-4D97-AF65-F5344CB8AC3E}">
        <p14:creationId xmlns:p14="http://schemas.microsoft.com/office/powerpoint/2010/main" val="2162157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C00000"/>
                </a:solidFill>
              </a:rPr>
              <a:t>VC Confidence and  VC Dimension </a:t>
            </a:r>
            <a:r>
              <a:rPr lang="en-US" sz="4000" b="1" i="1" dirty="0">
                <a:solidFill>
                  <a:srgbClr val="C00000"/>
                </a:solidFill>
              </a:rPr>
              <a:t>h</a:t>
            </a:r>
          </a:p>
        </p:txBody>
      </p:sp>
      <p:graphicFrame>
        <p:nvGraphicFramePr>
          <p:cNvPr id="15363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417258"/>
              </p:ext>
            </p:extLst>
          </p:nvPr>
        </p:nvGraphicFramePr>
        <p:xfrm>
          <a:off x="685800" y="1707933"/>
          <a:ext cx="5943600" cy="4230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9" name="Bitmap Image" r:id="rId4" imgW="4629796" imgH="3296110" progId="Paint.Picture">
                  <p:embed/>
                </p:oleObj>
              </mc:Choice>
              <mc:Fallback>
                <p:oleObj name="Bitmap Image" r:id="rId4" imgW="4629796" imgH="32961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07933"/>
                        <a:ext cx="5943600" cy="4230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20688" y="5908675"/>
            <a:ext cx="841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VC confidence is monotonic in </a:t>
            </a:r>
            <a:r>
              <a:rPr lang="en-US" i="1"/>
              <a:t>h</a:t>
            </a:r>
            <a:r>
              <a:rPr lang="en-US"/>
              <a:t>. (here </a:t>
            </a:r>
            <a:r>
              <a:rPr lang="en-US" i="1"/>
              <a:t>l</a:t>
            </a:r>
            <a:r>
              <a:rPr lang="en-US"/>
              <a:t> = 10,000, </a:t>
            </a:r>
            <a:r>
              <a:rPr lang="el-GR" i="1">
                <a:cs typeface="Times New Roman" charset="0"/>
              </a:rPr>
              <a:t>η</a:t>
            </a:r>
            <a:r>
              <a:rPr lang="en-US" i="1">
                <a:cs typeface="Times New Roman" charset="0"/>
              </a:rPr>
              <a:t> </a:t>
            </a:r>
            <a:r>
              <a:rPr lang="en-US">
                <a:cs typeface="Times New Roman" charset="0"/>
              </a:rPr>
              <a:t>= 0.05 (95%))</a:t>
            </a:r>
            <a:endParaRPr lang="el-GR">
              <a:cs typeface="Times New Roman" charset="0"/>
            </a:endParaRPr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4191000" y="2514600"/>
            <a:ext cx="0" cy="24384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227405"/>
              </p:ext>
            </p:extLst>
          </p:nvPr>
        </p:nvGraphicFramePr>
        <p:xfrm>
          <a:off x="990600" y="914400"/>
          <a:ext cx="64770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0" name="Equation" r:id="rId6" imgW="2959100" imgH="444500" progId="Equation.3">
                  <p:embed/>
                </p:oleObj>
              </mc:Choice>
              <mc:Fallback>
                <p:oleObj name="Equation" r:id="rId6" imgW="2959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64770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367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Structural Risk Minimization</a:t>
            </a:r>
          </a:p>
        </p:txBody>
      </p:sp>
      <p:graphicFrame>
        <p:nvGraphicFramePr>
          <p:cNvPr id="16387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752600"/>
          <a:ext cx="64770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2" name="Equation" r:id="rId4" imgW="2959100" imgH="444500" progId="Equation.3">
                  <p:embed/>
                </p:oleObj>
              </mc:Choice>
              <mc:Fallback>
                <p:oleObj name="Equation" r:id="rId4" imgW="2959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4770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609600" y="2937808"/>
            <a:ext cx="84185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/>
              <a:t>Given some selection of learning machines whose empirical</a:t>
            </a:r>
          </a:p>
          <a:p>
            <a:pPr eaLnBrk="1" hangingPunct="1"/>
            <a:r>
              <a:rPr lang="en-US" dirty="0"/>
              <a:t>risk is zero, one wants to choose that learning machine</a:t>
            </a:r>
          </a:p>
          <a:p>
            <a:pPr eaLnBrk="1" hangingPunct="1"/>
            <a:r>
              <a:rPr lang="en-US" dirty="0"/>
              <a:t>whose associated set of functions has minimal VC dimension.</a:t>
            </a:r>
          </a:p>
          <a:p>
            <a:pPr eaLnBrk="1" hangingPunct="1"/>
            <a:r>
              <a:rPr lang="en-US" dirty="0"/>
              <a:t>This is called </a:t>
            </a:r>
            <a:r>
              <a:rPr lang="en-US" b="1" dirty="0">
                <a:solidFill>
                  <a:srgbClr val="FF3300"/>
                </a:solidFill>
              </a:rPr>
              <a:t>Occam’s Razor</a:t>
            </a:r>
            <a:r>
              <a:rPr lang="en-US" dirty="0"/>
              <a:t>: "</a:t>
            </a:r>
            <a:r>
              <a:rPr lang="en-US" b="1" dirty="0">
                <a:solidFill>
                  <a:srgbClr val="FF3300"/>
                </a:solidFill>
              </a:rPr>
              <a:t>All things being equal, the simplest solution tends to be the best one</a:t>
            </a:r>
            <a:r>
              <a:rPr lang="en-US" dirty="0"/>
              <a:t>." </a:t>
            </a:r>
          </a:p>
        </p:txBody>
      </p:sp>
    </p:spTree>
    <p:extLst>
      <p:ext uri="{BB962C8B-B14F-4D97-AF65-F5344CB8AC3E}">
        <p14:creationId xmlns:p14="http://schemas.microsoft.com/office/powerpoint/2010/main" val="3294958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"/>
            <a:ext cx="7543800" cy="667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50492" y="5486400"/>
            <a:ext cx="2726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http://www.svms.org/srm/</a:t>
            </a:r>
          </a:p>
        </p:txBody>
      </p:sp>
    </p:spTree>
    <p:extLst>
      <p:ext uri="{BB962C8B-B14F-4D97-AF65-F5344CB8AC3E}">
        <p14:creationId xmlns:p14="http://schemas.microsoft.com/office/powerpoint/2010/main" val="1914033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Comments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The risk bound equation gives a probabilistic upper bound on the actual risk. This does not prevent a particular machine with the same value for empirical risk, and whose function set has higher VC dimension from having better performance. </a:t>
            </a:r>
          </a:p>
          <a:p>
            <a:pPr eaLnBrk="1" hangingPunct="1"/>
            <a:r>
              <a:rPr lang="en-US" sz="2800" dirty="0"/>
              <a:t>For higher </a:t>
            </a:r>
            <a:r>
              <a:rPr lang="en-US" sz="2800" i="1" dirty="0"/>
              <a:t>h</a:t>
            </a:r>
            <a:r>
              <a:rPr lang="en-US" sz="2800" dirty="0"/>
              <a:t> value, the bound is guaranteed not tight. </a:t>
            </a:r>
          </a:p>
          <a:p>
            <a:pPr eaLnBrk="1" hangingPunct="1"/>
            <a:r>
              <a:rPr lang="en-US" sz="2800" i="1" dirty="0"/>
              <a:t>h</a:t>
            </a:r>
            <a:r>
              <a:rPr lang="en-US" sz="2800" dirty="0"/>
              <a:t>/</a:t>
            </a:r>
            <a:r>
              <a:rPr lang="en-US" sz="2800" i="1" dirty="0"/>
              <a:t>l </a:t>
            </a:r>
            <a:r>
              <a:rPr lang="en-US" sz="2800" dirty="0"/>
              <a:t>&gt; 0.37, VC confidence exceeds unity. </a:t>
            </a:r>
          </a:p>
        </p:txBody>
      </p:sp>
    </p:spTree>
    <p:extLst>
      <p:ext uri="{BB962C8B-B14F-4D97-AF65-F5344CB8AC3E}">
        <p14:creationId xmlns:p14="http://schemas.microsoft.com/office/powerpoint/2010/main" val="2925875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What is the VC dimension of one-nearest neighbor method?</a:t>
            </a:r>
          </a:p>
          <a:p>
            <a:pPr>
              <a:lnSpc>
                <a:spcPct val="90000"/>
              </a:lnSpc>
            </a:pPr>
            <a:r>
              <a:rPr lang="en-US" dirty="0"/>
              <a:t>Nearest neighbor classifier can still perform well. </a:t>
            </a:r>
          </a:p>
          <a:p>
            <a:pPr>
              <a:lnSpc>
                <a:spcPct val="90000"/>
              </a:lnSpc>
            </a:pPr>
            <a:r>
              <a:rPr lang="en-US" dirty="0"/>
              <a:t>For any classifier with an infinite VC dimension, the bound is not even valid. </a:t>
            </a:r>
          </a:p>
        </p:txBody>
      </p:sp>
    </p:spTree>
    <p:extLst>
      <p:ext uri="{BB962C8B-B14F-4D97-AF65-F5344CB8AC3E}">
        <p14:creationId xmlns:p14="http://schemas.microsoft.com/office/powerpoint/2010/main" val="3615600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Structure Risk Minimization for SVM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Margin (M) is a measure of capacity / complexity of a linear support vector machine</a:t>
            </a:r>
          </a:p>
          <a:p>
            <a:pPr eaLnBrk="1" hangingPunct="1"/>
            <a:r>
              <a:rPr lang="en-US" dirty="0"/>
              <a:t>The objective is to find a linear </a:t>
            </a:r>
            <a:r>
              <a:rPr lang="en-US" dirty="0" err="1"/>
              <a:t>hyperplane</a:t>
            </a:r>
            <a:r>
              <a:rPr lang="en-US" dirty="0"/>
              <a:t> with maximum margin</a:t>
            </a:r>
          </a:p>
          <a:p>
            <a:pPr eaLnBrk="1" hangingPunct="1"/>
            <a:r>
              <a:rPr lang="en-US" dirty="0"/>
              <a:t>Maximum margin classifier</a:t>
            </a:r>
          </a:p>
        </p:txBody>
      </p:sp>
    </p:spTree>
    <p:extLst>
      <p:ext uri="{BB962C8B-B14F-4D97-AF65-F5344CB8AC3E}">
        <p14:creationId xmlns:p14="http://schemas.microsoft.com/office/powerpoint/2010/main" val="1954480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Maximum Margin Classifier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486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771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6" y="1676400"/>
            <a:ext cx="83153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04800"/>
            <a:ext cx="8445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Support Vector Machines Optimization</a:t>
            </a:r>
          </a:p>
        </p:txBody>
      </p:sp>
    </p:spTree>
    <p:extLst>
      <p:ext uri="{BB962C8B-B14F-4D97-AF65-F5344CB8AC3E}">
        <p14:creationId xmlns:p14="http://schemas.microsoft.com/office/powerpoint/2010/main" val="1739419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Lagrange Optimization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An mathematical optimization technique named after </a:t>
            </a:r>
            <a:r>
              <a:rPr lang="en-US" sz="2800" b="1" dirty="0"/>
              <a:t>Joseph Louis Lagrange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 method for finding local minima of a function of several variables subject to one or more constraints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 method reduces a problem in </a:t>
            </a:r>
            <a:r>
              <a:rPr lang="en-US" sz="2800" b="1" i="1" dirty="0"/>
              <a:t>n</a:t>
            </a:r>
            <a:r>
              <a:rPr lang="en-US" sz="2800" dirty="0"/>
              <a:t> variables with </a:t>
            </a:r>
            <a:r>
              <a:rPr lang="en-US" sz="2800" b="1" i="1" dirty="0"/>
              <a:t>k</a:t>
            </a:r>
            <a:r>
              <a:rPr lang="en-US" sz="2800" dirty="0"/>
              <a:t> constraints to a </a:t>
            </a:r>
            <a:r>
              <a:rPr lang="en-US" sz="2800" i="1" dirty="0"/>
              <a:t>solvable</a:t>
            </a:r>
            <a:r>
              <a:rPr lang="en-US" sz="2800" dirty="0"/>
              <a:t> problem in </a:t>
            </a:r>
            <a:r>
              <a:rPr lang="en-US" sz="2800" b="1" i="1" dirty="0" err="1"/>
              <a:t>n</a:t>
            </a:r>
            <a:r>
              <a:rPr lang="en-US" sz="2800" b="1" dirty="0" err="1"/>
              <a:t>+</a:t>
            </a:r>
            <a:r>
              <a:rPr lang="en-US" sz="2800" b="1" i="1" dirty="0" err="1"/>
              <a:t>k</a:t>
            </a:r>
            <a:r>
              <a:rPr lang="en-US" sz="2800" dirty="0"/>
              <a:t> variables with no constraints.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 method introduces a new unknown scalar variable, the </a:t>
            </a:r>
            <a:r>
              <a:rPr lang="en-US" sz="2800" b="1" dirty="0"/>
              <a:t>Lagrange multiplier</a:t>
            </a:r>
            <a:r>
              <a:rPr lang="en-US" sz="2800" dirty="0"/>
              <a:t>, for each constraint and forms a linear combination involving the multipliers as coefficients. 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621087" y="6183868"/>
            <a:ext cx="5294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http://en.wikipedia.org/wiki/Lagrange_multipliers</a:t>
            </a:r>
          </a:p>
        </p:txBody>
      </p:sp>
    </p:spTree>
    <p:extLst>
      <p:ext uri="{BB962C8B-B14F-4D97-AF65-F5344CB8AC3E}">
        <p14:creationId xmlns:p14="http://schemas.microsoft.com/office/powerpoint/2010/main" val="4211717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Langrangian</a:t>
            </a:r>
            <a:r>
              <a:rPr lang="en-US" b="1" dirty="0">
                <a:solidFill>
                  <a:srgbClr val="C00000"/>
                </a:solidFill>
              </a:rPr>
              <a:t> Duality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533525"/>
            <a:ext cx="77819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08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4"/>
          <p:cNvSpPr>
            <a:spLocks noChangeArrowheads="1"/>
          </p:cNvSpPr>
          <p:nvPr/>
        </p:nvSpPr>
        <p:spPr bwMode="auto">
          <a:xfrm>
            <a:off x="3902075" y="4921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Oval 5"/>
          <p:cNvSpPr>
            <a:spLocks noChangeArrowheads="1"/>
          </p:cNvSpPr>
          <p:nvPr/>
        </p:nvSpPr>
        <p:spPr bwMode="auto">
          <a:xfrm>
            <a:off x="3902075" y="10255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6"/>
          <p:cNvSpPr>
            <a:spLocks noChangeArrowheads="1"/>
          </p:cNvSpPr>
          <p:nvPr/>
        </p:nvSpPr>
        <p:spPr bwMode="auto">
          <a:xfrm>
            <a:off x="4435475" y="7969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7"/>
          <p:cNvSpPr>
            <a:spLocks noChangeArrowheads="1"/>
          </p:cNvSpPr>
          <p:nvPr/>
        </p:nvSpPr>
        <p:spPr bwMode="auto">
          <a:xfrm>
            <a:off x="4892675" y="8731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8"/>
          <p:cNvSpPr>
            <a:spLocks noChangeArrowheads="1"/>
          </p:cNvSpPr>
          <p:nvPr/>
        </p:nvSpPr>
        <p:spPr bwMode="auto">
          <a:xfrm>
            <a:off x="4511675" y="12541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9"/>
          <p:cNvSpPr>
            <a:spLocks noChangeArrowheads="1"/>
          </p:cNvSpPr>
          <p:nvPr/>
        </p:nvSpPr>
        <p:spPr bwMode="auto">
          <a:xfrm>
            <a:off x="5197475" y="12541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10"/>
          <p:cNvSpPr>
            <a:spLocks noChangeArrowheads="1"/>
          </p:cNvSpPr>
          <p:nvPr/>
        </p:nvSpPr>
        <p:spPr bwMode="auto">
          <a:xfrm>
            <a:off x="4930775" y="17494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11"/>
          <p:cNvSpPr>
            <a:spLocks noChangeArrowheads="1"/>
          </p:cNvSpPr>
          <p:nvPr/>
        </p:nvSpPr>
        <p:spPr bwMode="auto">
          <a:xfrm>
            <a:off x="5502275" y="14827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12"/>
          <p:cNvSpPr>
            <a:spLocks noChangeArrowheads="1"/>
          </p:cNvSpPr>
          <p:nvPr/>
        </p:nvSpPr>
        <p:spPr bwMode="auto">
          <a:xfrm>
            <a:off x="5502275" y="19399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Oval 13"/>
          <p:cNvSpPr>
            <a:spLocks noChangeArrowheads="1"/>
          </p:cNvSpPr>
          <p:nvPr/>
        </p:nvSpPr>
        <p:spPr bwMode="auto">
          <a:xfrm>
            <a:off x="3635375" y="21304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4"/>
          <p:cNvSpPr>
            <a:spLocks noChangeArrowheads="1"/>
          </p:cNvSpPr>
          <p:nvPr/>
        </p:nvSpPr>
        <p:spPr bwMode="auto">
          <a:xfrm>
            <a:off x="4613275" y="28035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15"/>
          <p:cNvSpPr>
            <a:spLocks noChangeArrowheads="1"/>
          </p:cNvSpPr>
          <p:nvPr/>
        </p:nvSpPr>
        <p:spPr bwMode="auto">
          <a:xfrm>
            <a:off x="3597275" y="26257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6"/>
          <p:cNvSpPr>
            <a:spLocks noChangeArrowheads="1"/>
          </p:cNvSpPr>
          <p:nvPr/>
        </p:nvSpPr>
        <p:spPr bwMode="auto">
          <a:xfrm>
            <a:off x="3902075" y="30829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17"/>
          <p:cNvSpPr>
            <a:spLocks noChangeArrowheads="1"/>
          </p:cNvSpPr>
          <p:nvPr/>
        </p:nvSpPr>
        <p:spPr bwMode="auto">
          <a:xfrm>
            <a:off x="3140075" y="23209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18"/>
          <p:cNvSpPr>
            <a:spLocks noChangeArrowheads="1"/>
          </p:cNvSpPr>
          <p:nvPr/>
        </p:nvSpPr>
        <p:spPr bwMode="auto">
          <a:xfrm>
            <a:off x="2682875" y="19399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19"/>
          <p:cNvSpPr>
            <a:spLocks noChangeArrowheads="1"/>
          </p:cNvSpPr>
          <p:nvPr/>
        </p:nvSpPr>
        <p:spPr bwMode="auto">
          <a:xfrm>
            <a:off x="4892675" y="17113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Oval 20"/>
          <p:cNvSpPr>
            <a:spLocks noChangeArrowheads="1"/>
          </p:cNvSpPr>
          <p:nvPr/>
        </p:nvSpPr>
        <p:spPr bwMode="auto">
          <a:xfrm>
            <a:off x="3597275" y="20923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Oval 21"/>
          <p:cNvSpPr>
            <a:spLocks noChangeArrowheads="1"/>
          </p:cNvSpPr>
          <p:nvPr/>
        </p:nvSpPr>
        <p:spPr bwMode="auto">
          <a:xfrm>
            <a:off x="3863975" y="987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Oval 22"/>
          <p:cNvSpPr>
            <a:spLocks noChangeArrowheads="1"/>
          </p:cNvSpPr>
          <p:nvPr/>
        </p:nvSpPr>
        <p:spPr bwMode="auto">
          <a:xfrm>
            <a:off x="4575175" y="2765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23"/>
          <p:cNvSpPr>
            <a:spLocks noChangeShapeType="1"/>
          </p:cNvSpPr>
          <p:nvPr/>
        </p:nvSpPr>
        <p:spPr bwMode="auto">
          <a:xfrm>
            <a:off x="2454275" y="708025"/>
            <a:ext cx="41148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Line 24"/>
          <p:cNvSpPr>
            <a:spLocks noChangeShapeType="1"/>
          </p:cNvSpPr>
          <p:nvPr/>
        </p:nvSpPr>
        <p:spPr bwMode="auto">
          <a:xfrm flipV="1">
            <a:off x="4435475" y="1774825"/>
            <a:ext cx="2286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6"/>
          <p:cNvSpPr>
            <a:spLocks noChangeShapeType="1"/>
          </p:cNvSpPr>
          <p:nvPr/>
        </p:nvSpPr>
        <p:spPr bwMode="auto">
          <a:xfrm>
            <a:off x="2835275" y="339725"/>
            <a:ext cx="396240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27"/>
          <p:cNvSpPr>
            <a:spLocks noChangeShapeType="1"/>
          </p:cNvSpPr>
          <p:nvPr/>
        </p:nvSpPr>
        <p:spPr bwMode="auto">
          <a:xfrm>
            <a:off x="2174875" y="1139825"/>
            <a:ext cx="396240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Oval 28"/>
          <p:cNvSpPr>
            <a:spLocks noChangeArrowheads="1"/>
          </p:cNvSpPr>
          <p:nvPr/>
        </p:nvSpPr>
        <p:spPr bwMode="auto">
          <a:xfrm>
            <a:off x="1857375" y="3756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Text Box 29"/>
          <p:cNvSpPr txBox="1">
            <a:spLocks noChangeArrowheads="1"/>
          </p:cNvSpPr>
          <p:nvPr/>
        </p:nvSpPr>
        <p:spPr bwMode="auto">
          <a:xfrm>
            <a:off x="1676400" y="4038600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Origin</a:t>
            </a:r>
          </a:p>
        </p:txBody>
      </p:sp>
      <p:sp>
        <p:nvSpPr>
          <p:cNvPr id="21531" name="Line 30"/>
          <p:cNvSpPr>
            <a:spLocks noChangeShapeType="1"/>
          </p:cNvSpPr>
          <p:nvPr/>
        </p:nvSpPr>
        <p:spPr bwMode="auto">
          <a:xfrm flipV="1">
            <a:off x="1997075" y="1558925"/>
            <a:ext cx="1676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Text Box 33"/>
          <p:cNvSpPr txBox="1">
            <a:spLocks noChangeArrowheads="1"/>
          </p:cNvSpPr>
          <p:nvPr/>
        </p:nvSpPr>
        <p:spPr bwMode="auto">
          <a:xfrm>
            <a:off x="4508500" y="18161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</a:t>
            </a:r>
          </a:p>
        </p:txBody>
      </p:sp>
      <p:sp>
        <p:nvSpPr>
          <p:cNvPr id="21535" name="Text Box 34"/>
          <p:cNvSpPr txBox="1">
            <a:spLocks noChangeArrowheads="1"/>
          </p:cNvSpPr>
          <p:nvPr/>
        </p:nvSpPr>
        <p:spPr bwMode="auto">
          <a:xfrm>
            <a:off x="6553200" y="3463925"/>
            <a:ext cx="149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</a:t>
            </a:r>
            <a:r>
              <a:rPr lang="en-US" i="1"/>
              <a:t>x</a:t>
            </a:r>
            <a:r>
              <a:rPr lang="en-US"/>
              <a:t> + b = 0</a:t>
            </a:r>
          </a:p>
        </p:txBody>
      </p:sp>
      <p:sp>
        <p:nvSpPr>
          <p:cNvPr id="21536" name="Text Box 35"/>
          <p:cNvSpPr txBox="1">
            <a:spLocks noChangeArrowheads="1"/>
          </p:cNvSpPr>
          <p:nvPr/>
        </p:nvSpPr>
        <p:spPr bwMode="auto">
          <a:xfrm>
            <a:off x="6705600" y="2930525"/>
            <a:ext cx="149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</a:t>
            </a:r>
            <a:r>
              <a:rPr lang="en-US" i="1"/>
              <a:t>x</a:t>
            </a:r>
            <a:r>
              <a:rPr lang="en-US"/>
              <a:t> + b = 1</a:t>
            </a:r>
          </a:p>
        </p:txBody>
      </p:sp>
      <p:sp>
        <p:nvSpPr>
          <p:cNvPr id="21537" name="Text Box 36"/>
          <p:cNvSpPr txBox="1">
            <a:spLocks noChangeArrowheads="1"/>
          </p:cNvSpPr>
          <p:nvPr/>
        </p:nvSpPr>
        <p:spPr bwMode="auto">
          <a:xfrm>
            <a:off x="5883275" y="3921125"/>
            <a:ext cx="159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</a:t>
            </a:r>
            <a:r>
              <a:rPr lang="en-US" i="1"/>
              <a:t>x</a:t>
            </a:r>
            <a:r>
              <a:rPr lang="en-US"/>
              <a:t> + b = -1</a:t>
            </a:r>
          </a:p>
        </p:txBody>
      </p:sp>
      <p:sp>
        <p:nvSpPr>
          <p:cNvPr id="21538" name="Text Box 37"/>
          <p:cNvSpPr txBox="1">
            <a:spLocks noChangeArrowheads="1"/>
          </p:cNvSpPr>
          <p:nvPr/>
        </p:nvSpPr>
        <p:spPr bwMode="auto">
          <a:xfrm>
            <a:off x="5486400" y="6858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21539" name="Text Box 38"/>
          <p:cNvSpPr txBox="1">
            <a:spLocks noChangeArrowheads="1"/>
          </p:cNvSpPr>
          <p:nvPr/>
        </p:nvSpPr>
        <p:spPr bwMode="auto">
          <a:xfrm>
            <a:off x="3352800" y="2873375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/>
              <a:t>-</a:t>
            </a:r>
          </a:p>
        </p:txBody>
      </p:sp>
      <p:sp>
        <p:nvSpPr>
          <p:cNvPr id="21540" name="Text Box 39"/>
          <p:cNvSpPr txBox="1">
            <a:spLocks noChangeArrowheads="1"/>
          </p:cNvSpPr>
          <p:nvPr/>
        </p:nvSpPr>
        <p:spPr bwMode="auto">
          <a:xfrm>
            <a:off x="455613" y="5045075"/>
            <a:ext cx="3460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x</a:t>
            </a:r>
            <a:r>
              <a:rPr lang="en-US" baseline="-25000"/>
              <a:t>i </a:t>
            </a:r>
            <a:r>
              <a:rPr lang="en-US"/>
              <a:t>. w + b &gt;= +1 for </a:t>
            </a:r>
            <a:r>
              <a:rPr lang="en-US" i="1"/>
              <a:t>y</a:t>
            </a:r>
            <a:r>
              <a:rPr lang="en-US" baseline="-25000"/>
              <a:t>i</a:t>
            </a:r>
            <a:r>
              <a:rPr lang="en-US"/>
              <a:t> = +1</a:t>
            </a:r>
          </a:p>
          <a:p>
            <a:pPr eaLnBrk="1" hangingPunct="1"/>
            <a:r>
              <a:rPr lang="en-US"/>
              <a:t>x</a:t>
            </a:r>
            <a:r>
              <a:rPr lang="en-US" baseline="-25000"/>
              <a:t>i</a:t>
            </a:r>
            <a:r>
              <a:rPr lang="en-US"/>
              <a:t> . w + b &lt;= -1, for </a:t>
            </a:r>
            <a:r>
              <a:rPr lang="en-US" i="1"/>
              <a:t>y</a:t>
            </a:r>
            <a:r>
              <a:rPr lang="en-US" baseline="-25000"/>
              <a:t>i</a:t>
            </a:r>
            <a:r>
              <a:rPr lang="en-US"/>
              <a:t> = -1</a:t>
            </a:r>
          </a:p>
        </p:txBody>
      </p:sp>
      <p:sp>
        <p:nvSpPr>
          <p:cNvPr id="21541" name="Text Box 40"/>
          <p:cNvSpPr txBox="1">
            <a:spLocks noChangeArrowheads="1"/>
          </p:cNvSpPr>
          <p:nvPr/>
        </p:nvSpPr>
        <p:spPr bwMode="auto">
          <a:xfrm>
            <a:off x="4021138" y="5197475"/>
            <a:ext cx="209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combined into: </a:t>
            </a:r>
          </a:p>
        </p:txBody>
      </p:sp>
      <p:sp>
        <p:nvSpPr>
          <p:cNvPr id="21542" name="Text Box 41"/>
          <p:cNvSpPr txBox="1">
            <a:spLocks noChangeArrowheads="1"/>
          </p:cNvSpPr>
          <p:nvPr/>
        </p:nvSpPr>
        <p:spPr bwMode="auto">
          <a:xfrm>
            <a:off x="5926138" y="5197475"/>
            <a:ext cx="2170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y</a:t>
            </a:r>
            <a:r>
              <a:rPr lang="en-US" baseline="-25000"/>
              <a:t>i</a:t>
            </a:r>
            <a:r>
              <a:rPr lang="en-US"/>
              <a:t>(x</a:t>
            </a:r>
            <a:r>
              <a:rPr lang="en-US" baseline="-25000"/>
              <a:t>i</a:t>
            </a:r>
            <a:r>
              <a:rPr lang="en-US"/>
              <a:t>.w+b) &gt;= 1 </a:t>
            </a:r>
          </a:p>
        </p:txBody>
      </p:sp>
      <p:sp>
        <p:nvSpPr>
          <p:cNvPr id="21543" name="TextBox 1"/>
          <p:cNvSpPr txBox="1">
            <a:spLocks noChangeArrowheads="1"/>
          </p:cNvSpPr>
          <p:nvPr/>
        </p:nvSpPr>
        <p:spPr bwMode="auto">
          <a:xfrm>
            <a:off x="1143000" y="6096000"/>
            <a:ext cx="699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Comments: equivalent to general form y</a:t>
            </a:r>
            <a:r>
              <a:rPr lang="en-US" baseline="-25000">
                <a:solidFill>
                  <a:srgbClr val="FF0000"/>
                </a:solidFill>
              </a:rPr>
              <a:t>i</a:t>
            </a:r>
            <a:r>
              <a:rPr lang="en-US">
                <a:solidFill>
                  <a:srgbClr val="FF0000"/>
                </a:solidFill>
              </a:rPr>
              <a:t>(x</a:t>
            </a:r>
            <a:r>
              <a:rPr lang="en-US" baseline="-25000">
                <a:solidFill>
                  <a:srgbClr val="FF0000"/>
                </a:solidFill>
              </a:rPr>
              <a:t>i</a:t>
            </a:r>
            <a:r>
              <a:rPr lang="en-US">
                <a:solidFill>
                  <a:srgbClr val="FF0000"/>
                </a:solidFill>
              </a:rPr>
              <a:t>.w+b) &gt;= c</a:t>
            </a:r>
          </a:p>
        </p:txBody>
      </p:sp>
    </p:spTree>
    <p:extLst>
      <p:ext uri="{BB962C8B-B14F-4D97-AF65-F5344CB8AC3E}">
        <p14:creationId xmlns:p14="http://schemas.microsoft.com/office/powerpoint/2010/main" val="549807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Lagrangian</a:t>
            </a:r>
            <a:r>
              <a:rPr lang="en-US" b="1" dirty="0">
                <a:solidFill>
                  <a:srgbClr val="C00000"/>
                </a:solidFill>
              </a:rPr>
              <a:t> Duality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371600"/>
            <a:ext cx="79724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652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Primal and Dual Problems</a:t>
            </a:r>
          </a:p>
        </p:txBody>
      </p:sp>
      <p:sp>
        <p:nvSpPr>
          <p:cNvPr id="5" name="Freeform 4"/>
          <p:cNvSpPr/>
          <p:nvPr/>
        </p:nvSpPr>
        <p:spPr>
          <a:xfrm>
            <a:off x="2699657" y="1491343"/>
            <a:ext cx="3069772" cy="2209808"/>
          </a:xfrm>
          <a:custGeom>
            <a:avLst/>
            <a:gdLst>
              <a:gd name="connsiteX0" fmla="*/ 0 w 3069772"/>
              <a:gd name="connsiteY0" fmla="*/ 21771 h 2209808"/>
              <a:gd name="connsiteX1" fmla="*/ 1632857 w 3069772"/>
              <a:gd name="connsiteY1" fmla="*/ 2209800 h 2209808"/>
              <a:gd name="connsiteX2" fmla="*/ 3069772 w 3069772"/>
              <a:gd name="connsiteY2" fmla="*/ 0 h 220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9772" h="2209808">
                <a:moveTo>
                  <a:pt x="0" y="21771"/>
                </a:moveTo>
                <a:cubicBezTo>
                  <a:pt x="560614" y="1117599"/>
                  <a:pt x="1121228" y="2213428"/>
                  <a:pt x="1632857" y="2209800"/>
                </a:cubicBezTo>
                <a:cubicBezTo>
                  <a:pt x="2144486" y="2206172"/>
                  <a:pt x="2607129" y="1103086"/>
                  <a:pt x="306977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754084" y="3690258"/>
            <a:ext cx="2950028" cy="2296905"/>
          </a:xfrm>
          <a:custGeom>
            <a:avLst/>
            <a:gdLst>
              <a:gd name="connsiteX0" fmla="*/ 0 w 2950028"/>
              <a:gd name="connsiteY0" fmla="*/ 2296905 h 2296905"/>
              <a:gd name="connsiteX1" fmla="*/ 1567543 w 2950028"/>
              <a:gd name="connsiteY1" fmla="*/ 19 h 2296905"/>
              <a:gd name="connsiteX2" fmla="*/ 2950028 w 2950028"/>
              <a:gd name="connsiteY2" fmla="*/ 2264247 h 229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0028" h="2296905">
                <a:moveTo>
                  <a:pt x="0" y="2296905"/>
                </a:moveTo>
                <a:cubicBezTo>
                  <a:pt x="537936" y="1151183"/>
                  <a:pt x="1075872" y="5462"/>
                  <a:pt x="1567543" y="19"/>
                </a:cubicBezTo>
                <a:cubicBezTo>
                  <a:pt x="2059214" y="-5424"/>
                  <a:pt x="2504621" y="1129411"/>
                  <a:pt x="2950028" y="22642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6002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Primal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8862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Dual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3690258"/>
            <a:ext cx="4572000" cy="10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4612" y="35052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  <a:r>
              <a:rPr lang="en-US" dirty="0"/>
              <a:t>(w*)</a:t>
            </a:r>
          </a:p>
        </p:txBody>
      </p:sp>
    </p:spTree>
    <p:extLst>
      <p:ext uri="{BB962C8B-B14F-4D97-AF65-F5344CB8AC3E}">
        <p14:creationId xmlns:p14="http://schemas.microsoft.com/office/powerpoint/2010/main" val="1805154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KKT Condition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9" y="1676400"/>
            <a:ext cx="8001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245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676400"/>
            <a:ext cx="759142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358914"/>
            <a:ext cx="7281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Solve Maximum Margin Classifier</a:t>
            </a:r>
          </a:p>
        </p:txBody>
      </p:sp>
    </p:spTree>
    <p:extLst>
      <p:ext uri="{BB962C8B-B14F-4D97-AF65-F5344CB8AC3E}">
        <p14:creationId xmlns:p14="http://schemas.microsoft.com/office/powerpoint/2010/main" val="4171688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The Dual Problem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609725"/>
            <a:ext cx="789622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618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Proof</a:t>
            </a:r>
          </a:p>
        </p:txBody>
      </p:sp>
      <p:pic>
        <p:nvPicPr>
          <p:cNvPr id="3" name="Picture 2" descr="Screen Shot 2015-10-12 at 9.58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283"/>
            <a:ext cx="9144000" cy="5481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5740" y="4800600"/>
            <a:ext cx="2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</a:p>
        </p:txBody>
      </p:sp>
    </p:spTree>
    <p:extLst>
      <p:ext uri="{BB962C8B-B14F-4D97-AF65-F5344CB8AC3E}">
        <p14:creationId xmlns:p14="http://schemas.microsoft.com/office/powerpoint/2010/main" val="3346106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The Dual Problem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43075"/>
            <a:ext cx="771525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335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Support Vectors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90675"/>
            <a:ext cx="81534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4157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Support Vector Machines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495425"/>
            <a:ext cx="81915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3200400"/>
            <a:ext cx="4274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Question: how to get b?</a:t>
            </a:r>
          </a:p>
        </p:txBody>
      </p:sp>
    </p:spTree>
    <p:extLst>
      <p:ext uri="{BB962C8B-B14F-4D97-AF65-F5344CB8AC3E}">
        <p14:creationId xmlns:p14="http://schemas.microsoft.com/office/powerpoint/2010/main" val="2920336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How to Determine w and b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Use quadratic programming to solve </a:t>
            </a:r>
            <a:r>
              <a:rPr lang="en-US" sz="2800" i="1"/>
              <a:t>a</a:t>
            </a:r>
            <a:r>
              <a:rPr lang="en-US" sz="2800" baseline="-25000"/>
              <a:t>i</a:t>
            </a:r>
            <a:r>
              <a:rPr lang="en-US" sz="2800"/>
              <a:t> and compute w is trivial. (use KKT condition (1))</a:t>
            </a:r>
          </a:p>
          <a:p>
            <a:pPr eaLnBrk="1" hangingPunct="1"/>
            <a:r>
              <a:rPr lang="en-US" sz="2800"/>
              <a:t>How to compute b?</a:t>
            </a:r>
          </a:p>
          <a:p>
            <a:pPr eaLnBrk="1" hangingPunct="1"/>
            <a:r>
              <a:rPr lang="en-US" sz="2800"/>
              <a:t>Use KKT condition (5), for any support vector (point </a:t>
            </a:r>
            <a:r>
              <a:rPr lang="en-US" sz="2800" i="1"/>
              <a:t>a</a:t>
            </a:r>
            <a:r>
              <a:rPr lang="en-US" sz="2800" baseline="-25000"/>
              <a:t>i</a:t>
            </a:r>
            <a:r>
              <a:rPr lang="en-US" sz="2800"/>
              <a:t> &gt; 0), y</a:t>
            </a:r>
            <a:r>
              <a:rPr lang="en-US" sz="2800" baseline="-25000"/>
              <a:t>i</a:t>
            </a:r>
            <a:r>
              <a:rPr lang="en-US" sz="2800"/>
              <a:t>(w.x</a:t>
            </a:r>
            <a:r>
              <a:rPr lang="en-US" sz="2800" baseline="-25000"/>
              <a:t>i</a:t>
            </a:r>
            <a:r>
              <a:rPr lang="en-US" sz="2800"/>
              <a:t>+b)-1 = 0. </a:t>
            </a:r>
          </a:p>
          <a:p>
            <a:pPr eaLnBrk="1" hangingPunct="1"/>
            <a:r>
              <a:rPr lang="en-US" sz="2800"/>
              <a:t>We compute b in terms of a support vector.  Better: we computer b in terms of all support vectors and take the average.</a:t>
            </a:r>
          </a:p>
          <a:p>
            <a:pPr eaLnBrk="1" hangingPunct="1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7348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4"/>
          <p:cNvSpPr>
            <a:spLocks noChangeArrowheads="1"/>
          </p:cNvSpPr>
          <p:nvPr/>
        </p:nvSpPr>
        <p:spPr bwMode="auto">
          <a:xfrm>
            <a:off x="3902075" y="4921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Oval 5"/>
          <p:cNvSpPr>
            <a:spLocks noChangeArrowheads="1"/>
          </p:cNvSpPr>
          <p:nvPr/>
        </p:nvSpPr>
        <p:spPr bwMode="auto">
          <a:xfrm>
            <a:off x="3902075" y="10255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Oval 6"/>
          <p:cNvSpPr>
            <a:spLocks noChangeArrowheads="1"/>
          </p:cNvSpPr>
          <p:nvPr/>
        </p:nvSpPr>
        <p:spPr bwMode="auto">
          <a:xfrm>
            <a:off x="4435475" y="7969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Oval 7"/>
          <p:cNvSpPr>
            <a:spLocks noChangeArrowheads="1"/>
          </p:cNvSpPr>
          <p:nvPr/>
        </p:nvSpPr>
        <p:spPr bwMode="auto">
          <a:xfrm>
            <a:off x="4892675" y="8731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8"/>
          <p:cNvSpPr>
            <a:spLocks noChangeArrowheads="1"/>
          </p:cNvSpPr>
          <p:nvPr/>
        </p:nvSpPr>
        <p:spPr bwMode="auto">
          <a:xfrm>
            <a:off x="4511675" y="12541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9"/>
          <p:cNvSpPr>
            <a:spLocks noChangeArrowheads="1"/>
          </p:cNvSpPr>
          <p:nvPr/>
        </p:nvSpPr>
        <p:spPr bwMode="auto">
          <a:xfrm>
            <a:off x="5197475" y="12541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10"/>
          <p:cNvSpPr>
            <a:spLocks noChangeArrowheads="1"/>
          </p:cNvSpPr>
          <p:nvPr/>
        </p:nvSpPr>
        <p:spPr bwMode="auto">
          <a:xfrm>
            <a:off x="4930775" y="17494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Oval 11"/>
          <p:cNvSpPr>
            <a:spLocks noChangeArrowheads="1"/>
          </p:cNvSpPr>
          <p:nvPr/>
        </p:nvSpPr>
        <p:spPr bwMode="auto">
          <a:xfrm>
            <a:off x="5502275" y="14827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Oval 12"/>
          <p:cNvSpPr>
            <a:spLocks noChangeArrowheads="1"/>
          </p:cNvSpPr>
          <p:nvPr/>
        </p:nvSpPr>
        <p:spPr bwMode="auto">
          <a:xfrm>
            <a:off x="5502275" y="19399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Oval 13"/>
          <p:cNvSpPr>
            <a:spLocks noChangeArrowheads="1"/>
          </p:cNvSpPr>
          <p:nvPr/>
        </p:nvSpPr>
        <p:spPr bwMode="auto">
          <a:xfrm>
            <a:off x="3635375" y="21304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Oval 14"/>
          <p:cNvSpPr>
            <a:spLocks noChangeArrowheads="1"/>
          </p:cNvSpPr>
          <p:nvPr/>
        </p:nvSpPr>
        <p:spPr bwMode="auto">
          <a:xfrm>
            <a:off x="4613275" y="28035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Oval 15"/>
          <p:cNvSpPr>
            <a:spLocks noChangeArrowheads="1"/>
          </p:cNvSpPr>
          <p:nvPr/>
        </p:nvSpPr>
        <p:spPr bwMode="auto">
          <a:xfrm>
            <a:off x="3597275" y="26257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Oval 16"/>
          <p:cNvSpPr>
            <a:spLocks noChangeArrowheads="1"/>
          </p:cNvSpPr>
          <p:nvPr/>
        </p:nvSpPr>
        <p:spPr bwMode="auto">
          <a:xfrm>
            <a:off x="3902075" y="30829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Oval 17"/>
          <p:cNvSpPr>
            <a:spLocks noChangeArrowheads="1"/>
          </p:cNvSpPr>
          <p:nvPr/>
        </p:nvSpPr>
        <p:spPr bwMode="auto">
          <a:xfrm>
            <a:off x="3140075" y="23209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Oval 18"/>
          <p:cNvSpPr>
            <a:spLocks noChangeArrowheads="1"/>
          </p:cNvSpPr>
          <p:nvPr/>
        </p:nvSpPr>
        <p:spPr bwMode="auto">
          <a:xfrm>
            <a:off x="2682875" y="19399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Oval 19"/>
          <p:cNvSpPr>
            <a:spLocks noChangeArrowheads="1"/>
          </p:cNvSpPr>
          <p:nvPr/>
        </p:nvSpPr>
        <p:spPr bwMode="auto">
          <a:xfrm>
            <a:off x="4892675" y="17113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Oval 20"/>
          <p:cNvSpPr>
            <a:spLocks noChangeArrowheads="1"/>
          </p:cNvSpPr>
          <p:nvPr/>
        </p:nvSpPr>
        <p:spPr bwMode="auto">
          <a:xfrm>
            <a:off x="3597275" y="20923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Oval 21"/>
          <p:cNvSpPr>
            <a:spLocks noChangeArrowheads="1"/>
          </p:cNvSpPr>
          <p:nvPr/>
        </p:nvSpPr>
        <p:spPr bwMode="auto">
          <a:xfrm>
            <a:off x="3863975" y="987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Oval 22"/>
          <p:cNvSpPr>
            <a:spLocks noChangeArrowheads="1"/>
          </p:cNvSpPr>
          <p:nvPr/>
        </p:nvSpPr>
        <p:spPr bwMode="auto">
          <a:xfrm>
            <a:off x="4575175" y="2765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Line 23"/>
          <p:cNvSpPr>
            <a:spLocks noChangeShapeType="1"/>
          </p:cNvSpPr>
          <p:nvPr/>
        </p:nvSpPr>
        <p:spPr bwMode="auto">
          <a:xfrm>
            <a:off x="2454275" y="708025"/>
            <a:ext cx="41148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Line 24"/>
          <p:cNvSpPr>
            <a:spLocks noChangeShapeType="1"/>
          </p:cNvSpPr>
          <p:nvPr/>
        </p:nvSpPr>
        <p:spPr bwMode="auto">
          <a:xfrm flipV="1">
            <a:off x="4435475" y="1774825"/>
            <a:ext cx="2286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1" name="Line 26"/>
          <p:cNvSpPr>
            <a:spLocks noChangeShapeType="1"/>
          </p:cNvSpPr>
          <p:nvPr/>
        </p:nvSpPr>
        <p:spPr bwMode="auto">
          <a:xfrm>
            <a:off x="2835275" y="339725"/>
            <a:ext cx="396240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Line 27"/>
          <p:cNvSpPr>
            <a:spLocks noChangeShapeType="1"/>
          </p:cNvSpPr>
          <p:nvPr/>
        </p:nvSpPr>
        <p:spPr bwMode="auto">
          <a:xfrm>
            <a:off x="2174875" y="1139825"/>
            <a:ext cx="396240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Text Box 33"/>
          <p:cNvSpPr txBox="1">
            <a:spLocks noChangeArrowheads="1"/>
          </p:cNvSpPr>
          <p:nvPr/>
        </p:nvSpPr>
        <p:spPr bwMode="auto">
          <a:xfrm>
            <a:off x="4508500" y="18161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</a:t>
            </a:r>
          </a:p>
        </p:txBody>
      </p:sp>
      <p:sp>
        <p:nvSpPr>
          <p:cNvPr id="58399" name="Text Box 34"/>
          <p:cNvSpPr txBox="1">
            <a:spLocks noChangeArrowheads="1"/>
          </p:cNvSpPr>
          <p:nvPr/>
        </p:nvSpPr>
        <p:spPr bwMode="auto">
          <a:xfrm>
            <a:off x="6553200" y="3463925"/>
            <a:ext cx="149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</a:t>
            </a:r>
            <a:r>
              <a:rPr lang="en-US" i="1"/>
              <a:t>x</a:t>
            </a:r>
            <a:r>
              <a:rPr lang="en-US"/>
              <a:t> + b = 0</a:t>
            </a:r>
          </a:p>
        </p:txBody>
      </p:sp>
      <p:sp>
        <p:nvSpPr>
          <p:cNvPr id="58400" name="Text Box 35"/>
          <p:cNvSpPr txBox="1">
            <a:spLocks noChangeArrowheads="1"/>
          </p:cNvSpPr>
          <p:nvPr/>
        </p:nvSpPr>
        <p:spPr bwMode="auto">
          <a:xfrm>
            <a:off x="6705600" y="2930525"/>
            <a:ext cx="149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</a:t>
            </a:r>
            <a:r>
              <a:rPr lang="en-US" i="1"/>
              <a:t>x</a:t>
            </a:r>
            <a:r>
              <a:rPr lang="en-US"/>
              <a:t> + b = 1</a:t>
            </a:r>
          </a:p>
        </p:txBody>
      </p:sp>
      <p:sp>
        <p:nvSpPr>
          <p:cNvPr id="58401" name="Text Box 36"/>
          <p:cNvSpPr txBox="1">
            <a:spLocks noChangeArrowheads="1"/>
          </p:cNvSpPr>
          <p:nvPr/>
        </p:nvSpPr>
        <p:spPr bwMode="auto">
          <a:xfrm>
            <a:off x="5883275" y="3921125"/>
            <a:ext cx="159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</a:t>
            </a:r>
            <a:r>
              <a:rPr lang="en-US" i="1"/>
              <a:t>x</a:t>
            </a:r>
            <a:r>
              <a:rPr lang="en-US"/>
              <a:t> + b = -1</a:t>
            </a:r>
          </a:p>
        </p:txBody>
      </p:sp>
      <p:sp>
        <p:nvSpPr>
          <p:cNvPr id="58402" name="Text Box 37"/>
          <p:cNvSpPr txBox="1">
            <a:spLocks noChangeArrowheads="1"/>
          </p:cNvSpPr>
          <p:nvPr/>
        </p:nvSpPr>
        <p:spPr bwMode="auto">
          <a:xfrm>
            <a:off x="5486400" y="6858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58403" name="Text Box 38"/>
          <p:cNvSpPr txBox="1">
            <a:spLocks noChangeArrowheads="1"/>
          </p:cNvSpPr>
          <p:nvPr/>
        </p:nvSpPr>
        <p:spPr bwMode="auto">
          <a:xfrm>
            <a:off x="3352800" y="2873375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/>
              <a:t>-</a:t>
            </a:r>
          </a:p>
        </p:txBody>
      </p:sp>
      <p:sp>
        <p:nvSpPr>
          <p:cNvPr id="3" name="Oval 2"/>
          <p:cNvSpPr/>
          <p:nvPr/>
        </p:nvSpPr>
        <p:spPr>
          <a:xfrm flipH="1">
            <a:off x="4021138" y="1785258"/>
            <a:ext cx="84137" cy="1111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H="1">
            <a:off x="4716463" y="2261961"/>
            <a:ext cx="84137" cy="1111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4378325"/>
            <a:ext cx="79918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Prove w is normal (perpendicular) to the </a:t>
            </a:r>
            <a:r>
              <a:rPr lang="en-US" sz="2800" b="1" dirty="0" err="1"/>
              <a:t>hyperplane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(x</a:t>
            </a:r>
            <a:r>
              <a:rPr lang="en-US" sz="2800" b="1" baseline="-25000" dirty="0"/>
              <a:t>2</a:t>
            </a:r>
            <a:r>
              <a:rPr lang="en-US" sz="2800" b="1" dirty="0"/>
              <a:t> – x</a:t>
            </a:r>
            <a:r>
              <a:rPr lang="en-US" sz="2800" b="1" baseline="-25000" dirty="0"/>
              <a:t>1</a:t>
            </a:r>
            <a:r>
              <a:rPr lang="en-US" sz="2800" b="1" dirty="0"/>
              <a:t>) . w = x</a:t>
            </a:r>
            <a:r>
              <a:rPr lang="en-US" sz="2800" b="1" baseline="-25000" dirty="0"/>
              <a:t>2</a:t>
            </a:r>
            <a:r>
              <a:rPr lang="en-US" sz="2800" b="1" dirty="0"/>
              <a:t>.w – x</a:t>
            </a:r>
            <a:r>
              <a:rPr lang="en-US" sz="2800" b="1" baseline="-25000" dirty="0"/>
              <a:t>1</a:t>
            </a:r>
            <a:r>
              <a:rPr lang="en-US" sz="2800" b="1" dirty="0"/>
              <a:t>.w = -b – (-b) = 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14478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2133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54475" y="1939925"/>
            <a:ext cx="609600" cy="4331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70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Interpretation of Support Vector Machines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695450"/>
            <a:ext cx="806767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66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Non-Separable Case</a:t>
            </a:r>
          </a:p>
        </p:txBody>
      </p:sp>
      <p:sp>
        <p:nvSpPr>
          <p:cNvPr id="51203" name="Oval 6"/>
          <p:cNvSpPr>
            <a:spLocks noChangeArrowheads="1"/>
          </p:cNvSpPr>
          <p:nvPr/>
        </p:nvSpPr>
        <p:spPr bwMode="auto">
          <a:xfrm>
            <a:off x="37338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Oval 7"/>
          <p:cNvSpPr>
            <a:spLocks noChangeArrowheads="1"/>
          </p:cNvSpPr>
          <p:nvPr/>
        </p:nvSpPr>
        <p:spPr bwMode="auto">
          <a:xfrm>
            <a:off x="4343400" y="213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Oval 8"/>
          <p:cNvSpPr>
            <a:spLocks noChangeArrowheads="1"/>
          </p:cNvSpPr>
          <p:nvPr/>
        </p:nvSpPr>
        <p:spPr bwMode="auto">
          <a:xfrm>
            <a:off x="56388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Oval 9"/>
          <p:cNvSpPr>
            <a:spLocks noChangeArrowheads="1"/>
          </p:cNvSpPr>
          <p:nvPr/>
        </p:nvSpPr>
        <p:spPr bwMode="auto">
          <a:xfrm>
            <a:off x="34290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Oval 10"/>
          <p:cNvSpPr>
            <a:spLocks noChangeArrowheads="1"/>
          </p:cNvSpPr>
          <p:nvPr/>
        </p:nvSpPr>
        <p:spPr bwMode="auto">
          <a:xfrm>
            <a:off x="4419600" y="2819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Oval 11"/>
          <p:cNvSpPr>
            <a:spLocks noChangeArrowheads="1"/>
          </p:cNvSpPr>
          <p:nvPr/>
        </p:nvSpPr>
        <p:spPr bwMode="auto">
          <a:xfrm>
            <a:off x="38100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Oval 12"/>
          <p:cNvSpPr>
            <a:spLocks noChangeArrowheads="1"/>
          </p:cNvSpPr>
          <p:nvPr/>
        </p:nvSpPr>
        <p:spPr bwMode="auto">
          <a:xfrm>
            <a:off x="4876800" y="2286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Oval 13"/>
          <p:cNvSpPr>
            <a:spLocks noChangeArrowheads="1"/>
          </p:cNvSpPr>
          <p:nvPr/>
        </p:nvSpPr>
        <p:spPr bwMode="auto">
          <a:xfrm>
            <a:off x="4572000" y="129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Oval 14"/>
          <p:cNvSpPr>
            <a:spLocks noChangeArrowheads="1"/>
          </p:cNvSpPr>
          <p:nvPr/>
        </p:nvSpPr>
        <p:spPr bwMode="auto">
          <a:xfrm>
            <a:off x="30480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Oval 15"/>
          <p:cNvSpPr>
            <a:spLocks noChangeArrowheads="1"/>
          </p:cNvSpPr>
          <p:nvPr/>
        </p:nvSpPr>
        <p:spPr bwMode="auto">
          <a:xfrm>
            <a:off x="4343400" y="4038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Oval 16"/>
          <p:cNvSpPr>
            <a:spLocks noChangeArrowheads="1"/>
          </p:cNvSpPr>
          <p:nvPr/>
        </p:nvSpPr>
        <p:spPr bwMode="auto">
          <a:xfrm>
            <a:off x="5562600" y="2895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Oval 17"/>
          <p:cNvSpPr>
            <a:spLocks noChangeArrowheads="1"/>
          </p:cNvSpPr>
          <p:nvPr/>
        </p:nvSpPr>
        <p:spPr bwMode="auto">
          <a:xfrm>
            <a:off x="4876800" y="3581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Oval 18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Oval 19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Oval 20"/>
          <p:cNvSpPr>
            <a:spLocks noChangeArrowheads="1"/>
          </p:cNvSpPr>
          <p:nvPr/>
        </p:nvSpPr>
        <p:spPr bwMode="auto">
          <a:xfrm>
            <a:off x="4267200" y="4724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Oval 21"/>
          <p:cNvSpPr>
            <a:spLocks noChangeArrowheads="1"/>
          </p:cNvSpPr>
          <p:nvPr/>
        </p:nvSpPr>
        <p:spPr bwMode="auto">
          <a:xfrm>
            <a:off x="4800600" y="4343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Oval 22"/>
          <p:cNvSpPr>
            <a:spLocks noChangeArrowheads="1"/>
          </p:cNvSpPr>
          <p:nvPr/>
        </p:nvSpPr>
        <p:spPr bwMode="auto">
          <a:xfrm>
            <a:off x="64770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Oval 23"/>
          <p:cNvSpPr>
            <a:spLocks noChangeArrowheads="1"/>
          </p:cNvSpPr>
          <p:nvPr/>
        </p:nvSpPr>
        <p:spPr bwMode="auto">
          <a:xfrm>
            <a:off x="3886200" y="2819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Oval 24"/>
          <p:cNvSpPr>
            <a:spLocks noChangeArrowheads="1"/>
          </p:cNvSpPr>
          <p:nvPr/>
        </p:nvSpPr>
        <p:spPr bwMode="auto">
          <a:xfrm>
            <a:off x="48006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Line 26"/>
          <p:cNvSpPr>
            <a:spLocks noChangeShapeType="1"/>
          </p:cNvSpPr>
          <p:nvPr/>
        </p:nvSpPr>
        <p:spPr bwMode="auto">
          <a:xfrm flipV="1">
            <a:off x="2895600" y="1447800"/>
            <a:ext cx="39624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Text Box 27"/>
          <p:cNvSpPr txBox="1">
            <a:spLocks noChangeArrowheads="1"/>
          </p:cNvSpPr>
          <p:nvPr/>
        </p:nvSpPr>
        <p:spPr bwMode="auto">
          <a:xfrm>
            <a:off x="2955925" y="2174875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1224" name="Text Box 28"/>
          <p:cNvSpPr txBox="1">
            <a:spLocks noChangeArrowheads="1"/>
          </p:cNvSpPr>
          <p:nvPr/>
        </p:nvSpPr>
        <p:spPr bwMode="auto">
          <a:xfrm>
            <a:off x="5546725" y="43084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-</a:t>
            </a:r>
          </a:p>
        </p:txBody>
      </p:sp>
      <p:sp>
        <p:nvSpPr>
          <p:cNvPr id="51225" name="Text Box 29"/>
          <p:cNvSpPr txBox="1">
            <a:spLocks noChangeArrowheads="1"/>
          </p:cNvSpPr>
          <p:nvPr/>
        </p:nvSpPr>
        <p:spPr bwMode="auto">
          <a:xfrm>
            <a:off x="1889125" y="5375275"/>
            <a:ext cx="5897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Can’t satisfy the constraints y</a:t>
            </a:r>
            <a:r>
              <a:rPr lang="en-US" baseline="-25000"/>
              <a:t>i</a:t>
            </a:r>
            <a:r>
              <a:rPr lang="en-US"/>
              <a:t>(wx</a:t>
            </a:r>
            <a:r>
              <a:rPr lang="en-US" baseline="-25000"/>
              <a:t>i</a:t>
            </a:r>
            <a:r>
              <a:rPr lang="en-US"/>
              <a:t>+b) &gt;=1 for </a:t>
            </a:r>
          </a:p>
          <a:p>
            <a:pPr eaLnBrk="1" hangingPunct="1"/>
            <a:r>
              <a:rPr lang="en-US"/>
              <a:t>some data points? 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38308269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Non-Linearly Separable Problem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647825"/>
            <a:ext cx="80391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640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Relax Constraints – Soft Margin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Introduce positive slack variables </a:t>
            </a:r>
            <a:r>
              <a:rPr lang="el-GR" sz="2800" dirty="0">
                <a:cs typeface="Times New Roman" charset="0"/>
              </a:rPr>
              <a:t>ξ</a:t>
            </a:r>
            <a:r>
              <a:rPr lang="en-US" sz="2800" baseline="-25000" dirty="0">
                <a:cs typeface="Times New Roman" charset="0"/>
              </a:rPr>
              <a:t>i</a:t>
            </a:r>
            <a:r>
              <a:rPr lang="en-US" sz="2800" dirty="0">
                <a:cs typeface="Times New Roman" charset="0"/>
              </a:rPr>
              <a:t>, i = 1, …,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>
                <a:cs typeface="Times New Roman" charset="0"/>
              </a:rPr>
              <a:t> to relax constraints. (</a:t>
            </a:r>
            <a:r>
              <a:rPr lang="el-GR" sz="2800" dirty="0">
                <a:cs typeface="Times New Roman" charset="0"/>
              </a:rPr>
              <a:t>ξ</a:t>
            </a:r>
            <a:r>
              <a:rPr lang="en-US" sz="2800" baseline="-25000" dirty="0">
                <a:cs typeface="Times New Roman" charset="0"/>
              </a:rPr>
              <a:t>i  </a:t>
            </a:r>
            <a:r>
              <a:rPr lang="en-US" sz="2800" dirty="0">
                <a:cs typeface="Times New Roman" charset="0"/>
              </a:rPr>
              <a:t>&gt;= 0)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cs typeface="Times New Roman" charset="0"/>
              </a:rPr>
              <a:t>New constraints: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>
                <a:cs typeface="Times New Roman" charset="0"/>
              </a:rPr>
              <a:t>x</a:t>
            </a:r>
            <a:r>
              <a:rPr lang="en-US" sz="2800" baseline="-25000" dirty="0" err="1">
                <a:cs typeface="Times New Roman" charset="0"/>
              </a:rPr>
              <a:t>i</a:t>
            </a:r>
            <a:r>
              <a:rPr lang="en-US" sz="2800" dirty="0" err="1">
                <a:cs typeface="Times New Roman" charset="0"/>
              </a:rPr>
              <a:t>.w</a:t>
            </a:r>
            <a:r>
              <a:rPr lang="en-US" sz="2800" dirty="0">
                <a:cs typeface="Times New Roman" charset="0"/>
              </a:rPr>
              <a:t> + b &gt;= +1 - </a:t>
            </a:r>
            <a:r>
              <a:rPr lang="el-GR" sz="2800" dirty="0">
                <a:cs typeface="Times New Roman" charset="0"/>
              </a:rPr>
              <a:t>ξ</a:t>
            </a:r>
            <a:r>
              <a:rPr lang="en-US" sz="2800" baseline="-25000" dirty="0">
                <a:cs typeface="Times New Roman" charset="0"/>
              </a:rPr>
              <a:t>i  </a:t>
            </a:r>
            <a:r>
              <a:rPr lang="en-US" sz="2800" dirty="0">
                <a:cs typeface="Times New Roman" charset="0"/>
              </a:rPr>
              <a:t>for </a:t>
            </a:r>
            <a:r>
              <a:rPr lang="en-US" sz="2800" dirty="0" err="1">
                <a:cs typeface="Times New Roman" charset="0"/>
              </a:rPr>
              <a:t>y</a:t>
            </a:r>
            <a:r>
              <a:rPr lang="en-US" sz="2800" baseline="-25000" dirty="0" err="1">
                <a:cs typeface="Times New Roman" charset="0"/>
              </a:rPr>
              <a:t>i</a:t>
            </a:r>
            <a:r>
              <a:rPr lang="en-US" sz="2800" dirty="0">
                <a:cs typeface="Times New Roman" charset="0"/>
              </a:rPr>
              <a:t> = +1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>
                <a:cs typeface="Times New Roman" charset="0"/>
              </a:rPr>
              <a:t>x</a:t>
            </a:r>
            <a:r>
              <a:rPr lang="en-US" sz="2800" baseline="-25000" dirty="0" err="1">
                <a:cs typeface="Times New Roman" charset="0"/>
              </a:rPr>
              <a:t>i</a:t>
            </a:r>
            <a:r>
              <a:rPr lang="en-US" sz="2800" dirty="0" err="1">
                <a:cs typeface="Times New Roman" charset="0"/>
              </a:rPr>
              <a:t>.w</a:t>
            </a:r>
            <a:r>
              <a:rPr lang="en-US" sz="2800" dirty="0">
                <a:cs typeface="Times New Roman" charset="0"/>
              </a:rPr>
              <a:t> + b &lt;= -1 + </a:t>
            </a:r>
            <a:r>
              <a:rPr lang="el-GR" sz="2800" dirty="0">
                <a:cs typeface="Times New Roman" charset="0"/>
              </a:rPr>
              <a:t>ξ</a:t>
            </a:r>
            <a:r>
              <a:rPr lang="en-US" sz="2800" baseline="-25000" dirty="0">
                <a:cs typeface="Times New Roman" charset="0"/>
              </a:rPr>
              <a:t>i  </a:t>
            </a:r>
            <a:r>
              <a:rPr lang="en-US" sz="2800" dirty="0">
                <a:cs typeface="Times New Roman" charset="0"/>
              </a:rPr>
              <a:t>for </a:t>
            </a:r>
            <a:r>
              <a:rPr lang="en-US" sz="2800" dirty="0" err="1">
                <a:cs typeface="Times New Roman" charset="0"/>
              </a:rPr>
              <a:t>y</a:t>
            </a:r>
            <a:r>
              <a:rPr lang="en-US" sz="2800" baseline="-25000" dirty="0" err="1">
                <a:cs typeface="Times New Roman" charset="0"/>
              </a:rPr>
              <a:t>i</a:t>
            </a:r>
            <a:r>
              <a:rPr lang="en-US" sz="2800" dirty="0">
                <a:cs typeface="Times New Roman" charset="0"/>
              </a:rPr>
              <a:t> = -1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cs typeface="Times New Roman" charset="0"/>
              </a:rPr>
              <a:t>Or </a:t>
            </a:r>
            <a:r>
              <a:rPr lang="en-US" sz="3600" b="1" dirty="0" err="1">
                <a:solidFill>
                  <a:srgbClr val="FF0000"/>
                </a:solidFill>
                <a:cs typeface="Times New Roman" charset="0"/>
              </a:rPr>
              <a:t>y</a:t>
            </a:r>
            <a:r>
              <a:rPr lang="en-US" sz="3600" b="1" baseline="-25000" dirty="0" err="1">
                <a:solidFill>
                  <a:srgbClr val="FF0000"/>
                </a:solidFill>
                <a:cs typeface="Times New Roman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cs typeface="Times New Roman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cs typeface="Times New Roman" charset="0"/>
              </a:rPr>
              <a:t>wx</a:t>
            </a:r>
            <a:r>
              <a:rPr lang="en-US" sz="3600" b="1" baseline="-25000" dirty="0" err="1">
                <a:solidFill>
                  <a:srgbClr val="FF0000"/>
                </a:solidFill>
                <a:cs typeface="Times New Roman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cs typeface="Times New Roman" charset="0"/>
              </a:rPr>
              <a:t> +b) &gt;= 1- </a:t>
            </a:r>
            <a:r>
              <a:rPr lang="el-GR" sz="3600" b="1" dirty="0">
                <a:solidFill>
                  <a:srgbClr val="FF0000"/>
                </a:solidFill>
                <a:cs typeface="Times New Roman" charset="0"/>
              </a:rPr>
              <a:t>ξ</a:t>
            </a:r>
            <a:r>
              <a:rPr lang="en-US" sz="3600" b="1" baseline="-25000" dirty="0">
                <a:solidFill>
                  <a:srgbClr val="FF0000"/>
                </a:solidFill>
                <a:cs typeface="Times New Roman" charset="0"/>
              </a:rPr>
              <a:t>i </a:t>
            </a:r>
            <a:endParaRPr lang="en-US" sz="3600" b="1" dirty="0">
              <a:solidFill>
                <a:srgbClr val="FF0000"/>
              </a:solidFill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800" dirty="0">
                <a:cs typeface="Times New Roman" charset="0"/>
              </a:rPr>
              <a:t>ξ</a:t>
            </a:r>
            <a:r>
              <a:rPr lang="en-US" sz="2800" baseline="-25000" dirty="0">
                <a:cs typeface="Times New Roman" charset="0"/>
              </a:rPr>
              <a:t>i </a:t>
            </a:r>
            <a:r>
              <a:rPr lang="en-US" sz="2800" dirty="0">
                <a:cs typeface="Times New Roman" charset="0"/>
              </a:rPr>
              <a:t>&gt;= 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cs typeface="Times New Roman" charset="0"/>
              </a:rPr>
              <a:t>For an classification error to happen, the corresponding </a:t>
            </a:r>
            <a:r>
              <a:rPr lang="el-GR" sz="2800" dirty="0">
                <a:cs typeface="Times New Roman" charset="0"/>
              </a:rPr>
              <a:t>ξ</a:t>
            </a:r>
            <a:r>
              <a:rPr lang="en-US" sz="2800" baseline="-25000" dirty="0">
                <a:cs typeface="Times New Roman" charset="0"/>
              </a:rPr>
              <a:t>i  </a:t>
            </a:r>
            <a:r>
              <a:rPr lang="en-US" sz="2800" dirty="0">
                <a:cs typeface="Times New Roman" charset="0"/>
              </a:rPr>
              <a:t>must exceed unity, so </a:t>
            </a:r>
            <a:r>
              <a:rPr lang="el-GR" sz="2800" b="1" dirty="0">
                <a:solidFill>
                  <a:srgbClr val="FF0000"/>
                </a:solidFill>
                <a:cs typeface="Times New Roman" charset="0"/>
              </a:rPr>
              <a:t>Σ ξ</a:t>
            </a:r>
            <a:r>
              <a:rPr lang="en-US" sz="2800" b="1" baseline="-25000" dirty="0">
                <a:solidFill>
                  <a:srgbClr val="FF0000"/>
                </a:solidFill>
                <a:cs typeface="Times New Roman" charset="0"/>
              </a:rPr>
              <a:t>i </a:t>
            </a:r>
            <a:r>
              <a:rPr lang="en-US" sz="2800" b="1" dirty="0">
                <a:solidFill>
                  <a:srgbClr val="FF0000"/>
                </a:solidFill>
                <a:cs typeface="Times New Roman" charset="0"/>
              </a:rPr>
              <a:t>is an upper bound on the number of training errors</a:t>
            </a:r>
            <a:r>
              <a:rPr lang="en-US" sz="2800" dirty="0">
                <a:cs typeface="Times New Roman" charset="0"/>
              </a:rPr>
              <a:t>. </a:t>
            </a:r>
            <a:endParaRPr lang="el-GR" sz="2800" dirty="0">
              <a:cs typeface="Times New Roman" charset="0"/>
            </a:endParaRPr>
          </a:p>
          <a:p>
            <a:pPr eaLnBrk="1" hangingPunct="1">
              <a:lnSpc>
                <a:spcPct val="80000"/>
              </a:lnSpc>
            </a:pPr>
            <a:endParaRPr lang="el-GR" sz="2800" baseline="-250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Soft Margin </a:t>
            </a:r>
            <a:r>
              <a:rPr lang="en-US" b="1" dirty="0" err="1">
                <a:solidFill>
                  <a:srgbClr val="C00000"/>
                </a:solidFill>
              </a:rPr>
              <a:t>Hyperplane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309688"/>
            <a:ext cx="62769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612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97025"/>
              </p:ext>
            </p:extLst>
          </p:nvPr>
        </p:nvGraphicFramePr>
        <p:xfrm>
          <a:off x="714375" y="2057400"/>
          <a:ext cx="7953375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name="Equation" r:id="rId4" imgW="3530520" imgH="1130040" progId="Equation.DSMT4">
                  <p:embed/>
                </p:oleObj>
              </mc:Choice>
              <mc:Fallback>
                <p:oleObj name="Equation" r:id="rId4" imgW="353052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057400"/>
                        <a:ext cx="7953375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685800" y="5029200"/>
            <a:ext cx="6937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u</a:t>
            </a:r>
            <a:r>
              <a:rPr lang="en-US" baseline="-25000"/>
              <a:t>i</a:t>
            </a:r>
            <a:r>
              <a:rPr lang="en-US"/>
              <a:t> is the Lagrange multipliers introduced to enforce</a:t>
            </a:r>
          </a:p>
          <a:p>
            <a:pPr eaLnBrk="1" hangingPunct="1"/>
            <a:r>
              <a:rPr lang="en-US"/>
              <a:t>Non-negativity of </a:t>
            </a:r>
            <a:r>
              <a:rPr lang="el-GR">
                <a:cs typeface="Times New Roman" charset="0"/>
              </a:rPr>
              <a:t>ξ</a:t>
            </a:r>
            <a:r>
              <a:rPr lang="en-US" baseline="-25000">
                <a:cs typeface="Times New Roman" charset="0"/>
              </a:rPr>
              <a:t>i</a:t>
            </a:r>
            <a:r>
              <a:rPr lang="en-US">
                <a:cs typeface="Times New Roman" charset="0"/>
              </a:rPr>
              <a:t> </a:t>
            </a:r>
          </a:p>
        </p:txBody>
      </p:sp>
      <p:sp>
        <p:nvSpPr>
          <p:cNvPr id="55300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Primal Optimization</a:t>
            </a:r>
          </a:p>
        </p:txBody>
      </p:sp>
    </p:spTree>
    <p:extLst>
      <p:ext uri="{BB962C8B-B14F-4D97-AF65-F5344CB8AC3E}">
        <p14:creationId xmlns:p14="http://schemas.microsoft.com/office/powerpoint/2010/main" val="17622325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1296988"/>
          <a:ext cx="8610600" cy="479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Bitmap Image" r:id="rId4" imgW="5485714" imgH="3057143" progId="Paint.Picture">
                  <p:embed/>
                </p:oleObj>
              </mc:Choice>
              <mc:Fallback>
                <p:oleObj name="Bitmap Image" r:id="rId4" imgW="5485714" imgH="30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6988"/>
                        <a:ext cx="8610600" cy="479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Text Box 7"/>
          <p:cNvSpPr txBox="1">
            <a:spLocks noChangeArrowheads="1"/>
          </p:cNvSpPr>
          <p:nvPr/>
        </p:nvSpPr>
        <p:spPr bwMode="auto">
          <a:xfrm>
            <a:off x="6172200" y="5943600"/>
            <a:ext cx="256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Max Welling, 2005</a:t>
            </a:r>
          </a:p>
        </p:txBody>
      </p:sp>
      <p:sp>
        <p:nvSpPr>
          <p:cNvPr id="56324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KKT Conditions</a:t>
            </a:r>
          </a:p>
        </p:txBody>
      </p:sp>
    </p:spTree>
    <p:extLst>
      <p:ext uri="{BB962C8B-B14F-4D97-AF65-F5344CB8AC3E}">
        <p14:creationId xmlns:p14="http://schemas.microsoft.com/office/powerpoint/2010/main" val="27278822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Proof of Soft Margin Optimization</a:t>
            </a: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49557268"/>
              </p:ext>
            </p:extLst>
          </p:nvPr>
        </p:nvGraphicFramePr>
        <p:xfrm>
          <a:off x="714375" y="2085975"/>
          <a:ext cx="7954963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7" name="Equation" r:id="rId3" imgW="3530520" imgH="1104840" progId="Equation.DSMT4">
                  <p:embed/>
                </p:oleObj>
              </mc:Choice>
              <mc:Fallback>
                <p:oleObj name="Equation" r:id="rId3" imgW="3530520" imgH="110484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085975"/>
                        <a:ext cx="7954963" cy="248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817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The Optimization Problem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314450"/>
            <a:ext cx="79343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790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Values of Multipliers</a:t>
            </a:r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37338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4343400" y="213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56388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34290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4419600" y="2819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3810000" y="3352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4876800" y="2286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Oval 10"/>
          <p:cNvSpPr>
            <a:spLocks noChangeArrowheads="1"/>
          </p:cNvSpPr>
          <p:nvPr/>
        </p:nvSpPr>
        <p:spPr bwMode="auto">
          <a:xfrm>
            <a:off x="4572000" y="129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Oval 11"/>
          <p:cNvSpPr>
            <a:spLocks noChangeArrowheads="1"/>
          </p:cNvSpPr>
          <p:nvPr/>
        </p:nvSpPr>
        <p:spPr bwMode="auto">
          <a:xfrm>
            <a:off x="30480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4343400" y="4038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Oval 13"/>
          <p:cNvSpPr>
            <a:spLocks noChangeArrowheads="1"/>
          </p:cNvSpPr>
          <p:nvPr/>
        </p:nvSpPr>
        <p:spPr bwMode="auto">
          <a:xfrm>
            <a:off x="5562600" y="2895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Oval 14"/>
          <p:cNvSpPr>
            <a:spLocks noChangeArrowheads="1"/>
          </p:cNvSpPr>
          <p:nvPr/>
        </p:nvSpPr>
        <p:spPr bwMode="auto">
          <a:xfrm>
            <a:off x="4876800" y="3581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Oval 15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Oval 16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Oval 17"/>
          <p:cNvSpPr>
            <a:spLocks noChangeArrowheads="1"/>
          </p:cNvSpPr>
          <p:nvPr/>
        </p:nvSpPr>
        <p:spPr bwMode="auto">
          <a:xfrm>
            <a:off x="4267200" y="4724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Oval 18"/>
          <p:cNvSpPr>
            <a:spLocks noChangeArrowheads="1"/>
          </p:cNvSpPr>
          <p:nvPr/>
        </p:nvSpPr>
        <p:spPr bwMode="auto">
          <a:xfrm>
            <a:off x="4800600" y="4343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Oval 19"/>
          <p:cNvSpPr>
            <a:spLocks noChangeArrowheads="1"/>
          </p:cNvSpPr>
          <p:nvPr/>
        </p:nvSpPr>
        <p:spPr bwMode="auto">
          <a:xfrm>
            <a:off x="64770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Oval 20"/>
          <p:cNvSpPr>
            <a:spLocks noChangeArrowheads="1"/>
          </p:cNvSpPr>
          <p:nvPr/>
        </p:nvSpPr>
        <p:spPr bwMode="auto">
          <a:xfrm>
            <a:off x="3886200" y="2819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Oval 21"/>
          <p:cNvSpPr>
            <a:spLocks noChangeArrowheads="1"/>
          </p:cNvSpPr>
          <p:nvPr/>
        </p:nvSpPr>
        <p:spPr bwMode="auto">
          <a:xfrm>
            <a:off x="48006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 flipV="1">
            <a:off x="2895600" y="1447800"/>
            <a:ext cx="39624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2955925" y="2174875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5546725" y="43084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-</a:t>
            </a:r>
          </a:p>
        </p:txBody>
      </p:sp>
      <p:sp>
        <p:nvSpPr>
          <p:cNvPr id="58393" name="Line 26"/>
          <p:cNvSpPr>
            <a:spLocks noChangeShapeType="1"/>
          </p:cNvSpPr>
          <p:nvPr/>
        </p:nvSpPr>
        <p:spPr bwMode="auto">
          <a:xfrm flipH="1">
            <a:off x="2895600" y="28956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4" name="Text Box 27"/>
          <p:cNvSpPr txBox="1">
            <a:spLocks noChangeArrowheads="1"/>
          </p:cNvSpPr>
          <p:nvPr/>
        </p:nvSpPr>
        <p:spPr bwMode="auto">
          <a:xfrm>
            <a:off x="457200" y="2743200"/>
            <a:ext cx="264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a</a:t>
            </a:r>
            <a:r>
              <a:rPr lang="en-US" baseline="-25000"/>
              <a:t>i</a:t>
            </a:r>
            <a:r>
              <a:rPr lang="en-US"/>
              <a:t> = C, </a:t>
            </a:r>
            <a:r>
              <a:rPr lang="el-GR"/>
              <a:t>ξ</a:t>
            </a:r>
            <a:r>
              <a:rPr lang="en-US" baseline="-25000"/>
              <a:t>i</a:t>
            </a:r>
            <a:r>
              <a:rPr lang="en-US"/>
              <a:t> &gt; 0, u</a:t>
            </a:r>
            <a:r>
              <a:rPr lang="en-US" baseline="-25000"/>
              <a:t>i</a:t>
            </a:r>
            <a:r>
              <a:rPr lang="en-US"/>
              <a:t> = 0 </a:t>
            </a:r>
          </a:p>
        </p:txBody>
      </p:sp>
      <p:sp>
        <p:nvSpPr>
          <p:cNvPr id="58395" name="Line 29"/>
          <p:cNvSpPr>
            <a:spLocks noChangeShapeType="1"/>
          </p:cNvSpPr>
          <p:nvPr/>
        </p:nvSpPr>
        <p:spPr bwMode="auto">
          <a:xfrm flipV="1">
            <a:off x="3200400" y="1752600"/>
            <a:ext cx="3886200" cy="342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Text Box 30"/>
          <p:cNvSpPr txBox="1">
            <a:spLocks noChangeArrowheads="1"/>
          </p:cNvSpPr>
          <p:nvPr/>
        </p:nvSpPr>
        <p:spPr bwMode="auto">
          <a:xfrm>
            <a:off x="6122988" y="3962400"/>
            <a:ext cx="2589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a</a:t>
            </a:r>
            <a:r>
              <a:rPr lang="en-US" baseline="-25000"/>
              <a:t>i</a:t>
            </a:r>
            <a:r>
              <a:rPr lang="en-US"/>
              <a:t> = 0, </a:t>
            </a:r>
            <a:r>
              <a:rPr lang="el-GR"/>
              <a:t>ξ</a:t>
            </a:r>
            <a:r>
              <a:rPr lang="en-US" baseline="-25000"/>
              <a:t>i</a:t>
            </a:r>
            <a:r>
              <a:rPr lang="en-US"/>
              <a:t> = 0, u</a:t>
            </a:r>
            <a:r>
              <a:rPr lang="en-US" baseline="-25000"/>
              <a:t>i</a:t>
            </a:r>
            <a:r>
              <a:rPr lang="en-US"/>
              <a:t> &gt; 0 </a:t>
            </a:r>
          </a:p>
        </p:txBody>
      </p:sp>
      <p:sp>
        <p:nvSpPr>
          <p:cNvPr id="58397" name="Line 31"/>
          <p:cNvSpPr>
            <a:spLocks noChangeShapeType="1"/>
          </p:cNvSpPr>
          <p:nvPr/>
        </p:nvSpPr>
        <p:spPr bwMode="auto">
          <a:xfrm>
            <a:off x="6629400" y="3657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Text Box 32"/>
          <p:cNvSpPr txBox="1">
            <a:spLocks noChangeArrowheads="1"/>
          </p:cNvSpPr>
          <p:nvPr/>
        </p:nvSpPr>
        <p:spPr bwMode="auto">
          <a:xfrm>
            <a:off x="6275388" y="2667000"/>
            <a:ext cx="2640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a</a:t>
            </a:r>
            <a:r>
              <a:rPr lang="en-US" baseline="-25000"/>
              <a:t>i</a:t>
            </a:r>
            <a:r>
              <a:rPr lang="en-US"/>
              <a:t> &lt; C, </a:t>
            </a:r>
            <a:r>
              <a:rPr lang="el-GR"/>
              <a:t>ξ</a:t>
            </a:r>
            <a:r>
              <a:rPr lang="en-US" baseline="-25000"/>
              <a:t>i</a:t>
            </a:r>
            <a:r>
              <a:rPr lang="en-US"/>
              <a:t> = 0, u</a:t>
            </a:r>
            <a:r>
              <a:rPr lang="en-US" baseline="-25000"/>
              <a:t>i</a:t>
            </a:r>
            <a:r>
              <a:rPr lang="en-US"/>
              <a:t> &gt; 0 </a:t>
            </a:r>
          </a:p>
        </p:txBody>
      </p:sp>
      <p:sp>
        <p:nvSpPr>
          <p:cNvPr id="58399" name="Line 33"/>
          <p:cNvSpPr>
            <a:spLocks noChangeShapeType="1"/>
          </p:cNvSpPr>
          <p:nvPr/>
        </p:nvSpPr>
        <p:spPr bwMode="auto">
          <a:xfrm>
            <a:off x="5791200" y="3048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0" name="Line 34"/>
          <p:cNvSpPr>
            <a:spLocks noChangeShapeType="1"/>
          </p:cNvSpPr>
          <p:nvPr/>
        </p:nvSpPr>
        <p:spPr bwMode="auto">
          <a:xfrm flipV="1">
            <a:off x="2590800" y="1219200"/>
            <a:ext cx="3886200" cy="342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4"/>
          <p:cNvSpPr>
            <a:spLocks noChangeArrowheads="1"/>
          </p:cNvSpPr>
          <p:nvPr/>
        </p:nvSpPr>
        <p:spPr bwMode="auto">
          <a:xfrm>
            <a:off x="3902075" y="4921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Oval 5"/>
          <p:cNvSpPr>
            <a:spLocks noChangeArrowheads="1"/>
          </p:cNvSpPr>
          <p:nvPr/>
        </p:nvSpPr>
        <p:spPr bwMode="auto">
          <a:xfrm>
            <a:off x="3902075" y="10255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Oval 6"/>
          <p:cNvSpPr>
            <a:spLocks noChangeArrowheads="1"/>
          </p:cNvSpPr>
          <p:nvPr/>
        </p:nvSpPr>
        <p:spPr bwMode="auto">
          <a:xfrm>
            <a:off x="4435475" y="7969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Oval 7"/>
          <p:cNvSpPr>
            <a:spLocks noChangeArrowheads="1"/>
          </p:cNvSpPr>
          <p:nvPr/>
        </p:nvSpPr>
        <p:spPr bwMode="auto">
          <a:xfrm>
            <a:off x="4892675" y="8731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8"/>
          <p:cNvSpPr>
            <a:spLocks noChangeArrowheads="1"/>
          </p:cNvSpPr>
          <p:nvPr/>
        </p:nvSpPr>
        <p:spPr bwMode="auto">
          <a:xfrm>
            <a:off x="4511675" y="12541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9"/>
          <p:cNvSpPr>
            <a:spLocks noChangeArrowheads="1"/>
          </p:cNvSpPr>
          <p:nvPr/>
        </p:nvSpPr>
        <p:spPr bwMode="auto">
          <a:xfrm>
            <a:off x="5197475" y="12541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10"/>
          <p:cNvSpPr>
            <a:spLocks noChangeArrowheads="1"/>
          </p:cNvSpPr>
          <p:nvPr/>
        </p:nvSpPr>
        <p:spPr bwMode="auto">
          <a:xfrm>
            <a:off x="4930775" y="17494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Oval 11"/>
          <p:cNvSpPr>
            <a:spLocks noChangeArrowheads="1"/>
          </p:cNvSpPr>
          <p:nvPr/>
        </p:nvSpPr>
        <p:spPr bwMode="auto">
          <a:xfrm>
            <a:off x="5502275" y="14827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Oval 12"/>
          <p:cNvSpPr>
            <a:spLocks noChangeArrowheads="1"/>
          </p:cNvSpPr>
          <p:nvPr/>
        </p:nvSpPr>
        <p:spPr bwMode="auto">
          <a:xfrm>
            <a:off x="5502275" y="19399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Oval 13"/>
          <p:cNvSpPr>
            <a:spLocks noChangeArrowheads="1"/>
          </p:cNvSpPr>
          <p:nvPr/>
        </p:nvSpPr>
        <p:spPr bwMode="auto">
          <a:xfrm>
            <a:off x="3635375" y="21304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Oval 14"/>
          <p:cNvSpPr>
            <a:spLocks noChangeArrowheads="1"/>
          </p:cNvSpPr>
          <p:nvPr/>
        </p:nvSpPr>
        <p:spPr bwMode="auto">
          <a:xfrm>
            <a:off x="4613275" y="28035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Oval 15"/>
          <p:cNvSpPr>
            <a:spLocks noChangeArrowheads="1"/>
          </p:cNvSpPr>
          <p:nvPr/>
        </p:nvSpPr>
        <p:spPr bwMode="auto">
          <a:xfrm>
            <a:off x="3597275" y="26257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Oval 16"/>
          <p:cNvSpPr>
            <a:spLocks noChangeArrowheads="1"/>
          </p:cNvSpPr>
          <p:nvPr/>
        </p:nvSpPr>
        <p:spPr bwMode="auto">
          <a:xfrm>
            <a:off x="3902075" y="30829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Oval 17"/>
          <p:cNvSpPr>
            <a:spLocks noChangeArrowheads="1"/>
          </p:cNvSpPr>
          <p:nvPr/>
        </p:nvSpPr>
        <p:spPr bwMode="auto">
          <a:xfrm>
            <a:off x="3140075" y="23209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Oval 18"/>
          <p:cNvSpPr>
            <a:spLocks noChangeArrowheads="1"/>
          </p:cNvSpPr>
          <p:nvPr/>
        </p:nvSpPr>
        <p:spPr bwMode="auto">
          <a:xfrm>
            <a:off x="2682875" y="19399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Oval 19"/>
          <p:cNvSpPr>
            <a:spLocks noChangeArrowheads="1"/>
          </p:cNvSpPr>
          <p:nvPr/>
        </p:nvSpPr>
        <p:spPr bwMode="auto">
          <a:xfrm>
            <a:off x="4892675" y="17113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Oval 20"/>
          <p:cNvSpPr>
            <a:spLocks noChangeArrowheads="1"/>
          </p:cNvSpPr>
          <p:nvPr/>
        </p:nvSpPr>
        <p:spPr bwMode="auto">
          <a:xfrm>
            <a:off x="3597275" y="20923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Oval 21"/>
          <p:cNvSpPr>
            <a:spLocks noChangeArrowheads="1"/>
          </p:cNvSpPr>
          <p:nvPr/>
        </p:nvSpPr>
        <p:spPr bwMode="auto">
          <a:xfrm>
            <a:off x="3863975" y="987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Oval 22"/>
          <p:cNvSpPr>
            <a:spLocks noChangeArrowheads="1"/>
          </p:cNvSpPr>
          <p:nvPr/>
        </p:nvSpPr>
        <p:spPr bwMode="auto">
          <a:xfrm>
            <a:off x="4575175" y="2765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Line 23"/>
          <p:cNvSpPr>
            <a:spLocks noChangeShapeType="1"/>
          </p:cNvSpPr>
          <p:nvPr/>
        </p:nvSpPr>
        <p:spPr bwMode="auto">
          <a:xfrm>
            <a:off x="2454275" y="708025"/>
            <a:ext cx="41148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Line 24"/>
          <p:cNvSpPr>
            <a:spLocks noChangeShapeType="1"/>
          </p:cNvSpPr>
          <p:nvPr/>
        </p:nvSpPr>
        <p:spPr bwMode="auto">
          <a:xfrm flipV="1">
            <a:off x="4435475" y="1774825"/>
            <a:ext cx="2286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1" name="Line 26"/>
          <p:cNvSpPr>
            <a:spLocks noChangeShapeType="1"/>
          </p:cNvSpPr>
          <p:nvPr/>
        </p:nvSpPr>
        <p:spPr bwMode="auto">
          <a:xfrm>
            <a:off x="2835275" y="339725"/>
            <a:ext cx="396240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Line 27"/>
          <p:cNvSpPr>
            <a:spLocks noChangeShapeType="1"/>
          </p:cNvSpPr>
          <p:nvPr/>
        </p:nvSpPr>
        <p:spPr bwMode="auto">
          <a:xfrm>
            <a:off x="2174875" y="1139825"/>
            <a:ext cx="396240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3" name="Oval 28"/>
          <p:cNvSpPr>
            <a:spLocks noChangeArrowheads="1"/>
          </p:cNvSpPr>
          <p:nvPr/>
        </p:nvSpPr>
        <p:spPr bwMode="auto">
          <a:xfrm>
            <a:off x="1857375" y="3756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4" name="Text Box 29"/>
          <p:cNvSpPr txBox="1">
            <a:spLocks noChangeArrowheads="1"/>
          </p:cNvSpPr>
          <p:nvPr/>
        </p:nvSpPr>
        <p:spPr bwMode="auto">
          <a:xfrm>
            <a:off x="1676400" y="4038600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Origin</a:t>
            </a:r>
          </a:p>
        </p:txBody>
      </p:sp>
      <p:sp>
        <p:nvSpPr>
          <p:cNvPr id="58395" name="Line 30"/>
          <p:cNvSpPr>
            <a:spLocks noChangeShapeType="1"/>
          </p:cNvSpPr>
          <p:nvPr/>
        </p:nvSpPr>
        <p:spPr bwMode="auto">
          <a:xfrm flipV="1">
            <a:off x="1997075" y="1558925"/>
            <a:ext cx="1676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Text Box 31"/>
          <p:cNvSpPr txBox="1">
            <a:spLocks noChangeArrowheads="1"/>
          </p:cNvSpPr>
          <p:nvPr/>
        </p:nvSpPr>
        <p:spPr bwMode="auto">
          <a:xfrm>
            <a:off x="2005013" y="2625725"/>
            <a:ext cx="525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|b|</a:t>
            </a:r>
          </a:p>
          <a:p>
            <a:pPr eaLnBrk="1" hangingPunct="1"/>
            <a:r>
              <a:rPr lang="en-US"/>
              <a:t>|w|</a:t>
            </a:r>
          </a:p>
        </p:txBody>
      </p:sp>
      <p:sp>
        <p:nvSpPr>
          <p:cNvPr id="58397" name="Line 32"/>
          <p:cNvSpPr>
            <a:spLocks noChangeShapeType="1"/>
          </p:cNvSpPr>
          <p:nvPr/>
        </p:nvSpPr>
        <p:spPr bwMode="auto">
          <a:xfrm>
            <a:off x="1997075" y="30448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Text Box 33"/>
          <p:cNvSpPr txBox="1">
            <a:spLocks noChangeArrowheads="1"/>
          </p:cNvSpPr>
          <p:nvPr/>
        </p:nvSpPr>
        <p:spPr bwMode="auto">
          <a:xfrm>
            <a:off x="4508500" y="18161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</a:t>
            </a:r>
          </a:p>
        </p:txBody>
      </p:sp>
      <p:sp>
        <p:nvSpPr>
          <p:cNvPr id="58399" name="Text Box 34"/>
          <p:cNvSpPr txBox="1">
            <a:spLocks noChangeArrowheads="1"/>
          </p:cNvSpPr>
          <p:nvPr/>
        </p:nvSpPr>
        <p:spPr bwMode="auto">
          <a:xfrm>
            <a:off x="6553200" y="3463925"/>
            <a:ext cx="149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</a:t>
            </a:r>
            <a:r>
              <a:rPr lang="en-US" i="1"/>
              <a:t>x</a:t>
            </a:r>
            <a:r>
              <a:rPr lang="en-US"/>
              <a:t> + b = 0</a:t>
            </a:r>
          </a:p>
        </p:txBody>
      </p:sp>
      <p:sp>
        <p:nvSpPr>
          <p:cNvPr id="58400" name="Text Box 35"/>
          <p:cNvSpPr txBox="1">
            <a:spLocks noChangeArrowheads="1"/>
          </p:cNvSpPr>
          <p:nvPr/>
        </p:nvSpPr>
        <p:spPr bwMode="auto">
          <a:xfrm>
            <a:off x="6705600" y="2930525"/>
            <a:ext cx="149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</a:t>
            </a:r>
            <a:r>
              <a:rPr lang="en-US" i="1"/>
              <a:t>x</a:t>
            </a:r>
            <a:r>
              <a:rPr lang="en-US"/>
              <a:t> + b = 1</a:t>
            </a:r>
          </a:p>
        </p:txBody>
      </p:sp>
      <p:sp>
        <p:nvSpPr>
          <p:cNvPr id="58401" name="Text Box 36"/>
          <p:cNvSpPr txBox="1">
            <a:spLocks noChangeArrowheads="1"/>
          </p:cNvSpPr>
          <p:nvPr/>
        </p:nvSpPr>
        <p:spPr bwMode="auto">
          <a:xfrm>
            <a:off x="5883275" y="3921125"/>
            <a:ext cx="159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</a:t>
            </a:r>
            <a:r>
              <a:rPr lang="en-US" i="1"/>
              <a:t>x</a:t>
            </a:r>
            <a:r>
              <a:rPr lang="en-US"/>
              <a:t> + b = -1</a:t>
            </a:r>
          </a:p>
        </p:txBody>
      </p:sp>
      <p:sp>
        <p:nvSpPr>
          <p:cNvPr id="58402" name="Text Box 37"/>
          <p:cNvSpPr txBox="1">
            <a:spLocks noChangeArrowheads="1"/>
          </p:cNvSpPr>
          <p:nvPr/>
        </p:nvSpPr>
        <p:spPr bwMode="auto">
          <a:xfrm>
            <a:off x="5486400" y="6858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58403" name="Text Box 38"/>
          <p:cNvSpPr txBox="1">
            <a:spLocks noChangeArrowheads="1"/>
          </p:cNvSpPr>
          <p:nvPr/>
        </p:nvSpPr>
        <p:spPr bwMode="auto">
          <a:xfrm>
            <a:off x="3352800" y="2873375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127202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Solution of w and b</a:t>
            </a:r>
          </a:p>
        </p:txBody>
      </p:sp>
      <p:graphicFrame>
        <p:nvGraphicFramePr>
          <p:cNvPr id="5939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667000" y="1941513"/>
          <a:ext cx="3352800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Equation" r:id="rId4" imgW="825500" imgH="431800" progId="Equation.3">
                  <p:embed/>
                </p:oleObj>
              </mc:Choice>
              <mc:Fallback>
                <p:oleObj name="Equation" r:id="rId4" imgW="82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41513"/>
                        <a:ext cx="3352800" cy="175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1431925" y="4003675"/>
            <a:ext cx="70375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/>
              <a:t>Use complementary slackness to compute </a:t>
            </a:r>
            <a:r>
              <a:rPr lang="en-US" i="1" dirty="0"/>
              <a:t>b</a:t>
            </a:r>
            <a:r>
              <a:rPr lang="en-US" dirty="0"/>
              <a:t>. Choose</a:t>
            </a:r>
          </a:p>
          <a:p>
            <a:pPr eaLnBrk="1" hangingPunct="1"/>
            <a:r>
              <a:rPr lang="en-US" dirty="0"/>
              <a:t>a support vector (0 &lt; </a:t>
            </a:r>
            <a:r>
              <a:rPr lang="en-US" i="1" dirty="0" err="1"/>
              <a:t>a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&lt;</a:t>
            </a:r>
            <a:r>
              <a:rPr lang="en-US" baseline="-25000" dirty="0"/>
              <a:t> </a:t>
            </a:r>
            <a:r>
              <a:rPr lang="en-US" dirty="0"/>
              <a:t>C ) to compute </a:t>
            </a:r>
            <a:r>
              <a:rPr lang="en-US" i="1" dirty="0"/>
              <a:t>b</a:t>
            </a:r>
            <a:r>
              <a:rPr lang="en-US" dirty="0"/>
              <a:t>, where</a:t>
            </a:r>
          </a:p>
          <a:p>
            <a:pPr eaLnBrk="1" hangingPunct="1"/>
            <a:r>
              <a:rPr lang="el-GR" dirty="0">
                <a:cs typeface="Times New Roman" charset="0"/>
              </a:rPr>
              <a:t>ξ</a:t>
            </a:r>
            <a:r>
              <a:rPr lang="en-US" baseline="-25000" dirty="0">
                <a:cs typeface="Times New Roman" charset="0"/>
              </a:rPr>
              <a:t>i </a:t>
            </a:r>
            <a:r>
              <a:rPr lang="en-US" dirty="0">
                <a:cs typeface="Times New Roman" charset="0"/>
              </a:rPr>
              <a:t>= 0. </a:t>
            </a:r>
            <a:r>
              <a:rPr lang="el-GR" dirty="0">
                <a:cs typeface="Times New Roman" charset="0"/>
              </a:rPr>
              <a:t>ξ</a:t>
            </a:r>
            <a:r>
              <a:rPr lang="en-US" baseline="-25000" dirty="0">
                <a:cs typeface="Times New Roman" charset="0"/>
              </a:rPr>
              <a:t>i</a:t>
            </a:r>
            <a:r>
              <a:rPr lang="en-US" dirty="0">
                <a:cs typeface="Times New Roman" charset="0"/>
              </a:rPr>
              <a:t> = 0 is derived by combining equations 3 and 9.</a:t>
            </a:r>
          </a:p>
        </p:txBody>
      </p:sp>
    </p:spTree>
    <p:extLst>
      <p:ext uri="{BB962C8B-B14F-4D97-AF65-F5344CB8AC3E}">
        <p14:creationId xmlns:p14="http://schemas.microsoft.com/office/powerpoint/2010/main" val="490967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New Objective Function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Minimize |w|</a:t>
            </a:r>
            <a:r>
              <a:rPr lang="en-US" sz="2800" baseline="30000" dirty="0"/>
              <a:t>2</a:t>
            </a:r>
            <a:r>
              <a:rPr lang="en-US" sz="2800" dirty="0"/>
              <a:t>/2 + C(</a:t>
            </a:r>
            <a:r>
              <a:rPr lang="el-GR" sz="2800" dirty="0">
                <a:cs typeface="Times New Roman" charset="0"/>
              </a:rPr>
              <a:t>Σξ</a:t>
            </a:r>
            <a:r>
              <a:rPr lang="en-US" sz="2800" baseline="-25000" dirty="0">
                <a:cs typeface="Times New Roman" charset="0"/>
              </a:rPr>
              <a:t>i</a:t>
            </a:r>
            <a:r>
              <a:rPr lang="en-US" sz="2800" dirty="0">
                <a:cs typeface="Times New Roman" charset="0"/>
              </a:rPr>
              <a:t>)</a:t>
            </a:r>
            <a:r>
              <a:rPr lang="en-US" sz="2800" baseline="30000" dirty="0">
                <a:cs typeface="Times New Roman" charset="0"/>
              </a:rPr>
              <a:t>k</a:t>
            </a:r>
            <a:r>
              <a:rPr lang="en-US" sz="2800" dirty="0">
                <a:cs typeface="Times New Roman" charset="0"/>
              </a:rPr>
              <a:t>. </a:t>
            </a:r>
          </a:p>
          <a:p>
            <a:pPr eaLnBrk="1" hangingPunct="1"/>
            <a:r>
              <a:rPr lang="en-US" sz="2800" dirty="0">
                <a:cs typeface="Times New Roman" charset="0"/>
              </a:rPr>
              <a:t>C is parameter to be chosen by the user, a larger C corresponding to assigning a higher penalty to errors.</a:t>
            </a:r>
          </a:p>
          <a:p>
            <a:pPr eaLnBrk="1" hangingPunct="1"/>
            <a:r>
              <a:rPr lang="en-US" sz="2800" dirty="0">
                <a:cs typeface="Times New Roman" charset="0"/>
              </a:rPr>
              <a:t>This is a convex programming problem for any positive integer k. </a:t>
            </a:r>
            <a:endParaRPr lang="el-GR" sz="28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587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SVM Demo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22098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www.youtube.com</a:t>
            </a:r>
            <a:r>
              <a:rPr lang="en-US" b="1" dirty="0"/>
              <a:t>/</a:t>
            </a:r>
            <a:r>
              <a:rPr lang="en-US" b="1" dirty="0" err="1"/>
              <a:t>watch?v</a:t>
            </a:r>
            <a:r>
              <a:rPr lang="en-US" b="1" dirty="0"/>
              <a:t>=</a:t>
            </a:r>
            <a:r>
              <a:rPr lang="en-US" b="1" dirty="0" err="1"/>
              <a:t>bqwAlpumoPM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143000" y="2971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cs.stanford.edu</a:t>
            </a:r>
            <a:r>
              <a:rPr lang="en-US" b="1" dirty="0"/>
              <a:t>/people/</a:t>
            </a:r>
            <a:r>
              <a:rPr lang="en-US" b="1" dirty="0" err="1"/>
              <a:t>karpathy</a:t>
            </a:r>
            <a:r>
              <a:rPr lang="en-US" b="1" dirty="0"/>
              <a:t>/</a:t>
            </a:r>
            <a:r>
              <a:rPr lang="en-US" b="1" dirty="0" err="1"/>
              <a:t>svmjs</a:t>
            </a:r>
            <a:r>
              <a:rPr lang="en-US" b="1" dirty="0"/>
              <a:t>/demo/</a:t>
            </a:r>
          </a:p>
        </p:txBody>
      </p:sp>
    </p:spTree>
    <p:extLst>
      <p:ext uri="{BB962C8B-B14F-4D97-AF65-F5344CB8AC3E}">
        <p14:creationId xmlns:p14="http://schemas.microsoft.com/office/powerpoint/2010/main" val="97046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305800" cy="2209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Choose a point x on </a:t>
            </a:r>
            <a:r>
              <a:rPr lang="en-US" sz="2800" dirty="0" err="1"/>
              <a:t>wx+b</a:t>
            </a:r>
            <a:r>
              <a:rPr lang="en-US" sz="2800" dirty="0"/>
              <a:t>=0 such that vector (0, x) is perpendicular to </a:t>
            </a:r>
            <a:r>
              <a:rPr lang="en-US" sz="2800" dirty="0" err="1"/>
              <a:t>wx+b</a:t>
            </a:r>
            <a:r>
              <a:rPr lang="en-US" sz="2800" dirty="0"/>
              <a:t> = 0. So x is </a:t>
            </a:r>
            <a:r>
              <a:rPr lang="el-GR" sz="2800" dirty="0"/>
              <a:t>λ</a:t>
            </a:r>
            <a:r>
              <a:rPr lang="en-US" sz="2800" dirty="0"/>
              <a:t>w because w is norm of </a:t>
            </a:r>
            <a:r>
              <a:rPr lang="en-US" sz="2800" dirty="0" err="1"/>
              <a:t>wx+b</a:t>
            </a:r>
            <a:r>
              <a:rPr lang="en-US" sz="2800" dirty="0"/>
              <a:t>=0.</a:t>
            </a:r>
          </a:p>
          <a:p>
            <a:r>
              <a:rPr lang="en-US" sz="2800" dirty="0"/>
              <a:t>So </a:t>
            </a:r>
            <a:r>
              <a:rPr lang="el-GR" sz="2800" dirty="0"/>
              <a:t>λ</a:t>
            </a:r>
            <a:r>
              <a:rPr lang="en-US" sz="2800" dirty="0" err="1"/>
              <a:t>w.w+b</a:t>
            </a:r>
            <a:r>
              <a:rPr lang="en-US" sz="2800" dirty="0"/>
              <a:t> = 0 </a:t>
            </a:r>
            <a:r>
              <a:rPr lang="en-US" sz="2800" dirty="0">
                <a:sym typeface="Wingdings" pitchFamily="2" charset="2"/>
              </a:rPr>
              <a:t> </a:t>
            </a:r>
            <a:r>
              <a:rPr lang="el-GR" sz="2800" dirty="0"/>
              <a:t>λ</a:t>
            </a:r>
            <a:r>
              <a:rPr lang="en-US" sz="2800" dirty="0"/>
              <a:t> = -b/ </a:t>
            </a:r>
            <a:r>
              <a:rPr lang="en-US" sz="2800" dirty="0" err="1"/>
              <a:t>w.w</a:t>
            </a:r>
            <a:r>
              <a:rPr lang="en-US" sz="2800" dirty="0"/>
              <a:t> = -b  / |w|</a:t>
            </a:r>
            <a:r>
              <a:rPr lang="en-US" sz="2800" baseline="30000" dirty="0"/>
              <a:t>2</a:t>
            </a:r>
          </a:p>
          <a:p>
            <a:r>
              <a:rPr lang="en-US" sz="2800" dirty="0"/>
              <a:t>So x = -b / |w|</a:t>
            </a:r>
            <a:r>
              <a:rPr lang="en-US" sz="2800" baseline="30000" dirty="0"/>
              <a:t>2</a:t>
            </a:r>
            <a:r>
              <a:rPr lang="en-US" sz="2800" dirty="0"/>
              <a:t> *w </a:t>
            </a:r>
            <a:r>
              <a:rPr lang="en-US" sz="2800" dirty="0">
                <a:sym typeface="Wingdings" pitchFamily="2" charset="2"/>
              </a:rPr>
              <a:t> </a:t>
            </a:r>
            <a:r>
              <a:rPr lang="en-US" sz="2800" dirty="0"/>
              <a:t>|x| = |b| / |w|.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418" y="76200"/>
            <a:ext cx="78395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Distance from origin to </a:t>
            </a:r>
            <a:r>
              <a:rPr lang="en-US" sz="3200" b="1" dirty="0" err="1">
                <a:solidFill>
                  <a:srgbClr val="C00000"/>
                </a:solidFill>
              </a:rPr>
              <a:t>wx</a:t>
            </a:r>
            <a:r>
              <a:rPr lang="en-US" sz="3200" b="1" dirty="0">
                <a:solidFill>
                  <a:srgbClr val="C00000"/>
                </a:solidFill>
              </a:rPr>
              <a:t> + b=0 is |b| / |w| </a:t>
            </a:r>
          </a:p>
          <a:p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3902075" y="76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3902075" y="129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4435475" y="106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7"/>
          <p:cNvSpPr>
            <a:spLocks noChangeArrowheads="1"/>
          </p:cNvSpPr>
          <p:nvPr/>
        </p:nvSpPr>
        <p:spPr bwMode="auto">
          <a:xfrm>
            <a:off x="4892675" y="114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4511675" y="152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9"/>
          <p:cNvSpPr>
            <a:spLocks noChangeArrowheads="1"/>
          </p:cNvSpPr>
          <p:nvPr/>
        </p:nvSpPr>
        <p:spPr bwMode="auto">
          <a:xfrm>
            <a:off x="5197475" y="152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0"/>
          <p:cNvSpPr>
            <a:spLocks noChangeArrowheads="1"/>
          </p:cNvSpPr>
          <p:nvPr/>
        </p:nvSpPr>
        <p:spPr bwMode="auto">
          <a:xfrm>
            <a:off x="4930775" y="20193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1"/>
          <p:cNvSpPr>
            <a:spLocks noChangeArrowheads="1"/>
          </p:cNvSpPr>
          <p:nvPr/>
        </p:nvSpPr>
        <p:spPr bwMode="auto">
          <a:xfrm>
            <a:off x="5502275" y="175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2"/>
          <p:cNvSpPr>
            <a:spLocks noChangeArrowheads="1"/>
          </p:cNvSpPr>
          <p:nvPr/>
        </p:nvSpPr>
        <p:spPr bwMode="auto">
          <a:xfrm>
            <a:off x="5502275" y="2209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3"/>
          <p:cNvSpPr>
            <a:spLocks noChangeArrowheads="1"/>
          </p:cNvSpPr>
          <p:nvPr/>
        </p:nvSpPr>
        <p:spPr bwMode="auto">
          <a:xfrm>
            <a:off x="3635375" y="24003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14"/>
          <p:cNvSpPr>
            <a:spLocks noChangeArrowheads="1"/>
          </p:cNvSpPr>
          <p:nvPr/>
        </p:nvSpPr>
        <p:spPr bwMode="auto">
          <a:xfrm>
            <a:off x="4613275" y="3073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5"/>
          <p:cNvSpPr>
            <a:spLocks noChangeArrowheads="1"/>
          </p:cNvSpPr>
          <p:nvPr/>
        </p:nvSpPr>
        <p:spPr bwMode="auto">
          <a:xfrm>
            <a:off x="3597275" y="28956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3902075" y="3352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17"/>
          <p:cNvSpPr>
            <a:spLocks noChangeArrowheads="1"/>
          </p:cNvSpPr>
          <p:nvPr/>
        </p:nvSpPr>
        <p:spPr bwMode="auto">
          <a:xfrm>
            <a:off x="3140075" y="2590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2682875" y="2209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9"/>
          <p:cNvSpPr>
            <a:spLocks noChangeArrowheads="1"/>
          </p:cNvSpPr>
          <p:nvPr/>
        </p:nvSpPr>
        <p:spPr bwMode="auto">
          <a:xfrm>
            <a:off x="4892675" y="1981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20"/>
          <p:cNvSpPr>
            <a:spLocks noChangeArrowheads="1"/>
          </p:cNvSpPr>
          <p:nvPr/>
        </p:nvSpPr>
        <p:spPr bwMode="auto">
          <a:xfrm>
            <a:off x="3597275" y="2362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3863975" y="12573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22"/>
          <p:cNvSpPr>
            <a:spLocks noChangeArrowheads="1"/>
          </p:cNvSpPr>
          <p:nvPr/>
        </p:nvSpPr>
        <p:spPr bwMode="auto">
          <a:xfrm>
            <a:off x="4575175" y="30353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23"/>
          <p:cNvSpPr>
            <a:spLocks noChangeShapeType="1"/>
          </p:cNvSpPr>
          <p:nvPr/>
        </p:nvSpPr>
        <p:spPr bwMode="auto">
          <a:xfrm>
            <a:off x="2454275" y="977900"/>
            <a:ext cx="41148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" name="Line 24"/>
          <p:cNvSpPr>
            <a:spLocks noChangeShapeType="1"/>
          </p:cNvSpPr>
          <p:nvPr/>
        </p:nvSpPr>
        <p:spPr bwMode="auto">
          <a:xfrm flipV="1">
            <a:off x="4435475" y="2044700"/>
            <a:ext cx="2286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6"/>
          <p:cNvSpPr>
            <a:spLocks noChangeShapeType="1"/>
          </p:cNvSpPr>
          <p:nvPr/>
        </p:nvSpPr>
        <p:spPr bwMode="auto">
          <a:xfrm>
            <a:off x="2835275" y="609600"/>
            <a:ext cx="396240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2174875" y="1409700"/>
            <a:ext cx="396240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Oval 28"/>
          <p:cNvSpPr>
            <a:spLocks noChangeArrowheads="1"/>
          </p:cNvSpPr>
          <p:nvPr/>
        </p:nvSpPr>
        <p:spPr bwMode="auto">
          <a:xfrm>
            <a:off x="1857375" y="4025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1992312" y="3962400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/>
              <a:t>Origin</a:t>
            </a:r>
          </a:p>
        </p:txBody>
      </p:sp>
      <p:sp>
        <p:nvSpPr>
          <p:cNvPr id="64" name="Line 30"/>
          <p:cNvSpPr>
            <a:spLocks noChangeShapeType="1"/>
          </p:cNvSpPr>
          <p:nvPr/>
        </p:nvSpPr>
        <p:spPr bwMode="auto">
          <a:xfrm flipV="1">
            <a:off x="1997075" y="1828800"/>
            <a:ext cx="16764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2005013" y="2895600"/>
            <a:ext cx="525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|b|</a:t>
            </a:r>
          </a:p>
          <a:p>
            <a:pPr eaLnBrk="1" hangingPunct="1"/>
            <a:r>
              <a:rPr lang="en-US"/>
              <a:t>|w|</a:t>
            </a:r>
          </a:p>
        </p:txBody>
      </p:sp>
      <p:sp>
        <p:nvSpPr>
          <p:cNvPr id="66" name="Line 32"/>
          <p:cNvSpPr>
            <a:spLocks noChangeShapeType="1"/>
          </p:cNvSpPr>
          <p:nvPr/>
        </p:nvSpPr>
        <p:spPr bwMode="auto">
          <a:xfrm>
            <a:off x="1997075" y="33147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Text Box 33"/>
          <p:cNvSpPr txBox="1">
            <a:spLocks noChangeArrowheads="1"/>
          </p:cNvSpPr>
          <p:nvPr/>
        </p:nvSpPr>
        <p:spPr bwMode="auto">
          <a:xfrm>
            <a:off x="4508500" y="20859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</a:t>
            </a:r>
          </a:p>
        </p:txBody>
      </p:sp>
      <p:sp>
        <p:nvSpPr>
          <p:cNvPr id="68" name="Text Box 34"/>
          <p:cNvSpPr txBox="1">
            <a:spLocks noChangeArrowheads="1"/>
          </p:cNvSpPr>
          <p:nvPr/>
        </p:nvSpPr>
        <p:spPr bwMode="auto">
          <a:xfrm>
            <a:off x="6553200" y="3733800"/>
            <a:ext cx="149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</a:t>
            </a:r>
            <a:r>
              <a:rPr lang="en-US" i="1"/>
              <a:t>x</a:t>
            </a:r>
            <a:r>
              <a:rPr lang="en-US"/>
              <a:t> + b = 0</a:t>
            </a:r>
          </a:p>
        </p:txBody>
      </p:sp>
      <p:sp>
        <p:nvSpPr>
          <p:cNvPr id="69" name="Text Box 35"/>
          <p:cNvSpPr txBox="1">
            <a:spLocks noChangeArrowheads="1"/>
          </p:cNvSpPr>
          <p:nvPr/>
        </p:nvSpPr>
        <p:spPr bwMode="auto">
          <a:xfrm>
            <a:off x="6705600" y="3200400"/>
            <a:ext cx="149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</a:t>
            </a:r>
            <a:r>
              <a:rPr lang="en-US" i="1"/>
              <a:t>x</a:t>
            </a:r>
            <a:r>
              <a:rPr lang="en-US"/>
              <a:t> + b = 1</a:t>
            </a:r>
          </a:p>
        </p:txBody>
      </p:sp>
      <p:sp>
        <p:nvSpPr>
          <p:cNvPr id="70" name="Text Box 36"/>
          <p:cNvSpPr txBox="1">
            <a:spLocks noChangeArrowheads="1"/>
          </p:cNvSpPr>
          <p:nvPr/>
        </p:nvSpPr>
        <p:spPr bwMode="auto">
          <a:xfrm>
            <a:off x="5883275" y="4191000"/>
            <a:ext cx="159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</a:t>
            </a:r>
            <a:r>
              <a:rPr lang="en-US" i="1"/>
              <a:t>x</a:t>
            </a:r>
            <a:r>
              <a:rPr lang="en-US"/>
              <a:t> + b = -1</a:t>
            </a:r>
          </a:p>
        </p:txBody>
      </p:sp>
      <p:sp>
        <p:nvSpPr>
          <p:cNvPr id="71" name="Text Box 37"/>
          <p:cNvSpPr txBox="1">
            <a:spLocks noChangeArrowheads="1"/>
          </p:cNvSpPr>
          <p:nvPr/>
        </p:nvSpPr>
        <p:spPr bwMode="auto">
          <a:xfrm>
            <a:off x="5486400" y="955675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/>
              <a:t>+</a:t>
            </a:r>
          </a:p>
        </p:txBody>
      </p:sp>
      <p:sp>
        <p:nvSpPr>
          <p:cNvPr id="72" name="Text Box 38"/>
          <p:cNvSpPr txBox="1">
            <a:spLocks noChangeArrowheads="1"/>
          </p:cNvSpPr>
          <p:nvPr/>
        </p:nvSpPr>
        <p:spPr bwMode="auto">
          <a:xfrm>
            <a:off x="3352800" y="3143250"/>
            <a:ext cx="319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/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8348" y="16002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8708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4"/>
          <p:cNvSpPr>
            <a:spLocks noChangeArrowheads="1"/>
          </p:cNvSpPr>
          <p:nvPr/>
        </p:nvSpPr>
        <p:spPr bwMode="auto">
          <a:xfrm>
            <a:off x="4308475" y="141287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Oval 5"/>
          <p:cNvSpPr>
            <a:spLocks noChangeArrowheads="1"/>
          </p:cNvSpPr>
          <p:nvPr/>
        </p:nvSpPr>
        <p:spPr bwMode="auto">
          <a:xfrm>
            <a:off x="4308475" y="194627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Oval 6"/>
          <p:cNvSpPr>
            <a:spLocks noChangeArrowheads="1"/>
          </p:cNvSpPr>
          <p:nvPr/>
        </p:nvSpPr>
        <p:spPr bwMode="auto">
          <a:xfrm>
            <a:off x="4841875" y="171767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Oval 7"/>
          <p:cNvSpPr>
            <a:spLocks noChangeArrowheads="1"/>
          </p:cNvSpPr>
          <p:nvPr/>
        </p:nvSpPr>
        <p:spPr bwMode="auto">
          <a:xfrm>
            <a:off x="5299075" y="179387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Oval 8"/>
          <p:cNvSpPr>
            <a:spLocks noChangeArrowheads="1"/>
          </p:cNvSpPr>
          <p:nvPr/>
        </p:nvSpPr>
        <p:spPr bwMode="auto">
          <a:xfrm>
            <a:off x="4918075" y="217487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Oval 9"/>
          <p:cNvSpPr>
            <a:spLocks noChangeArrowheads="1"/>
          </p:cNvSpPr>
          <p:nvPr/>
        </p:nvSpPr>
        <p:spPr bwMode="auto">
          <a:xfrm>
            <a:off x="5603875" y="217487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Oval 10"/>
          <p:cNvSpPr>
            <a:spLocks noChangeArrowheads="1"/>
          </p:cNvSpPr>
          <p:nvPr/>
        </p:nvSpPr>
        <p:spPr bwMode="auto">
          <a:xfrm>
            <a:off x="5337175" y="267017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Oval 11"/>
          <p:cNvSpPr>
            <a:spLocks noChangeArrowheads="1"/>
          </p:cNvSpPr>
          <p:nvPr/>
        </p:nvSpPr>
        <p:spPr bwMode="auto">
          <a:xfrm>
            <a:off x="5908675" y="240347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Oval 12"/>
          <p:cNvSpPr>
            <a:spLocks noChangeArrowheads="1"/>
          </p:cNvSpPr>
          <p:nvPr/>
        </p:nvSpPr>
        <p:spPr bwMode="auto">
          <a:xfrm>
            <a:off x="5908675" y="286067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Oval 13"/>
          <p:cNvSpPr>
            <a:spLocks noChangeArrowheads="1"/>
          </p:cNvSpPr>
          <p:nvPr/>
        </p:nvSpPr>
        <p:spPr bwMode="auto">
          <a:xfrm>
            <a:off x="3178175" y="37719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Oval 14"/>
          <p:cNvSpPr>
            <a:spLocks noChangeArrowheads="1"/>
          </p:cNvSpPr>
          <p:nvPr/>
        </p:nvSpPr>
        <p:spPr bwMode="auto">
          <a:xfrm>
            <a:off x="4156075" y="4445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Oval 15"/>
          <p:cNvSpPr>
            <a:spLocks noChangeArrowheads="1"/>
          </p:cNvSpPr>
          <p:nvPr/>
        </p:nvSpPr>
        <p:spPr bwMode="auto">
          <a:xfrm>
            <a:off x="3140075" y="4267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Oval 16"/>
          <p:cNvSpPr>
            <a:spLocks noChangeArrowheads="1"/>
          </p:cNvSpPr>
          <p:nvPr/>
        </p:nvSpPr>
        <p:spPr bwMode="auto">
          <a:xfrm>
            <a:off x="3444875" y="4724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Oval 17"/>
          <p:cNvSpPr>
            <a:spLocks noChangeArrowheads="1"/>
          </p:cNvSpPr>
          <p:nvPr/>
        </p:nvSpPr>
        <p:spPr bwMode="auto">
          <a:xfrm>
            <a:off x="2682875" y="3962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Oval 18"/>
          <p:cNvSpPr>
            <a:spLocks noChangeArrowheads="1"/>
          </p:cNvSpPr>
          <p:nvPr/>
        </p:nvSpPr>
        <p:spPr bwMode="auto">
          <a:xfrm>
            <a:off x="2225675" y="3581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Oval 19"/>
          <p:cNvSpPr>
            <a:spLocks noChangeArrowheads="1"/>
          </p:cNvSpPr>
          <p:nvPr/>
        </p:nvSpPr>
        <p:spPr bwMode="auto">
          <a:xfrm>
            <a:off x="5299075" y="26320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Oval 20"/>
          <p:cNvSpPr>
            <a:spLocks noChangeArrowheads="1"/>
          </p:cNvSpPr>
          <p:nvPr/>
        </p:nvSpPr>
        <p:spPr bwMode="auto">
          <a:xfrm>
            <a:off x="3140075" y="3733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Oval 21"/>
          <p:cNvSpPr>
            <a:spLocks noChangeArrowheads="1"/>
          </p:cNvSpPr>
          <p:nvPr/>
        </p:nvSpPr>
        <p:spPr bwMode="auto">
          <a:xfrm>
            <a:off x="4270375" y="19081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Oval 22"/>
          <p:cNvSpPr>
            <a:spLocks noChangeArrowheads="1"/>
          </p:cNvSpPr>
          <p:nvPr/>
        </p:nvSpPr>
        <p:spPr bwMode="auto">
          <a:xfrm>
            <a:off x="4117975" y="44069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Line 36"/>
          <p:cNvSpPr>
            <a:spLocks noChangeShapeType="1"/>
          </p:cNvSpPr>
          <p:nvPr/>
        </p:nvSpPr>
        <p:spPr bwMode="auto">
          <a:xfrm>
            <a:off x="1447800" y="3276600"/>
            <a:ext cx="6477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6" name="Line 37"/>
          <p:cNvSpPr>
            <a:spLocks noChangeShapeType="1"/>
          </p:cNvSpPr>
          <p:nvPr/>
        </p:nvSpPr>
        <p:spPr bwMode="auto">
          <a:xfrm>
            <a:off x="3733800" y="1143000"/>
            <a:ext cx="13716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7" name="Line 38"/>
          <p:cNvSpPr>
            <a:spLocks noChangeShapeType="1"/>
          </p:cNvSpPr>
          <p:nvPr/>
        </p:nvSpPr>
        <p:spPr bwMode="auto">
          <a:xfrm>
            <a:off x="1676400" y="1524000"/>
            <a:ext cx="5562600" cy="3657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8" name="Text Box 39"/>
          <p:cNvSpPr txBox="1">
            <a:spLocks noChangeArrowheads="1"/>
          </p:cNvSpPr>
          <p:nvPr/>
        </p:nvSpPr>
        <p:spPr bwMode="auto">
          <a:xfrm>
            <a:off x="5659438" y="5197475"/>
            <a:ext cx="3713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 dirty="0"/>
              <a:t>Q2</a:t>
            </a:r>
            <a:r>
              <a:rPr lang="en-US" dirty="0"/>
              <a:t>: From your intuition,</a:t>
            </a:r>
          </a:p>
          <a:p>
            <a:pPr eaLnBrk="1" hangingPunct="1"/>
            <a:r>
              <a:rPr lang="en-US" dirty="0"/>
              <a:t>which one is better?</a:t>
            </a:r>
          </a:p>
        </p:txBody>
      </p:sp>
      <p:sp>
        <p:nvSpPr>
          <p:cNvPr id="62489" name="Text Box 40"/>
          <p:cNvSpPr txBox="1">
            <a:spLocks noChangeArrowheads="1"/>
          </p:cNvSpPr>
          <p:nvPr/>
        </p:nvSpPr>
        <p:spPr bwMode="auto">
          <a:xfrm>
            <a:off x="5558620" y="152400"/>
            <a:ext cx="36615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 dirty="0"/>
              <a:t>Q1</a:t>
            </a:r>
            <a:r>
              <a:rPr lang="en-US" dirty="0"/>
              <a:t>: How logistic regression</a:t>
            </a:r>
          </a:p>
          <a:p>
            <a:pPr eaLnBrk="1" hangingPunct="1"/>
            <a:r>
              <a:rPr lang="en-US" dirty="0"/>
              <a:t>finds a linear </a:t>
            </a:r>
            <a:r>
              <a:rPr lang="en-US" dirty="0" err="1"/>
              <a:t>hyperplane</a:t>
            </a:r>
            <a:r>
              <a:rPr lang="en-US" dirty="0"/>
              <a:t>?</a:t>
            </a:r>
          </a:p>
          <a:p>
            <a:pPr eaLnBrk="1" hangingPunct="1"/>
            <a:r>
              <a:rPr lang="en-US" dirty="0"/>
              <a:t>Is the function found by</a:t>
            </a:r>
          </a:p>
          <a:p>
            <a:pPr eaLnBrk="1" hangingPunct="1"/>
            <a:r>
              <a:rPr lang="en-US" dirty="0"/>
              <a:t>logistic regression unique?</a:t>
            </a:r>
          </a:p>
        </p:txBody>
      </p:sp>
      <p:sp>
        <p:nvSpPr>
          <p:cNvPr id="62490" name="Text Box 41"/>
          <p:cNvSpPr txBox="1">
            <a:spLocks noChangeArrowheads="1"/>
          </p:cNvSpPr>
          <p:nvPr/>
        </p:nvSpPr>
        <p:spPr bwMode="auto">
          <a:xfrm>
            <a:off x="7375525" y="2860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62491" name="Text Box 42"/>
          <p:cNvSpPr txBox="1">
            <a:spLocks noChangeArrowheads="1"/>
          </p:cNvSpPr>
          <p:nvPr/>
        </p:nvSpPr>
        <p:spPr bwMode="auto">
          <a:xfrm>
            <a:off x="67659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62492" name="Text Box 43"/>
          <p:cNvSpPr txBox="1">
            <a:spLocks noChangeArrowheads="1"/>
          </p:cNvSpPr>
          <p:nvPr/>
        </p:nvSpPr>
        <p:spPr bwMode="auto">
          <a:xfrm>
            <a:off x="4937125" y="4765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992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C00000"/>
                </a:solidFill>
              </a:rPr>
              <a:t>Margin</a:t>
            </a: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4460875" y="167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4460875" y="2209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Oval 6"/>
          <p:cNvSpPr>
            <a:spLocks noChangeArrowheads="1"/>
          </p:cNvSpPr>
          <p:nvPr/>
        </p:nvSpPr>
        <p:spPr bwMode="auto">
          <a:xfrm>
            <a:off x="4994275" y="1981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5451475" y="205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Oval 8"/>
          <p:cNvSpPr>
            <a:spLocks noChangeArrowheads="1"/>
          </p:cNvSpPr>
          <p:nvPr/>
        </p:nvSpPr>
        <p:spPr bwMode="auto">
          <a:xfrm>
            <a:off x="5070475" y="2438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5756275" y="2438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Oval 10"/>
          <p:cNvSpPr>
            <a:spLocks noChangeArrowheads="1"/>
          </p:cNvSpPr>
          <p:nvPr/>
        </p:nvSpPr>
        <p:spPr bwMode="auto">
          <a:xfrm>
            <a:off x="5489575" y="29337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Oval 11"/>
          <p:cNvSpPr>
            <a:spLocks noChangeArrowheads="1"/>
          </p:cNvSpPr>
          <p:nvPr/>
        </p:nvSpPr>
        <p:spPr bwMode="auto">
          <a:xfrm>
            <a:off x="6061075" y="2667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Oval 12"/>
          <p:cNvSpPr>
            <a:spLocks noChangeArrowheads="1"/>
          </p:cNvSpPr>
          <p:nvPr/>
        </p:nvSpPr>
        <p:spPr bwMode="auto">
          <a:xfrm>
            <a:off x="6061075" y="3124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Oval 13"/>
          <p:cNvSpPr>
            <a:spLocks noChangeArrowheads="1"/>
          </p:cNvSpPr>
          <p:nvPr/>
        </p:nvSpPr>
        <p:spPr bwMode="auto">
          <a:xfrm>
            <a:off x="3330575" y="40354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Oval 14"/>
          <p:cNvSpPr>
            <a:spLocks noChangeArrowheads="1"/>
          </p:cNvSpPr>
          <p:nvPr/>
        </p:nvSpPr>
        <p:spPr bwMode="auto">
          <a:xfrm>
            <a:off x="4308475" y="47085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Oval 15"/>
          <p:cNvSpPr>
            <a:spLocks noChangeArrowheads="1"/>
          </p:cNvSpPr>
          <p:nvPr/>
        </p:nvSpPr>
        <p:spPr bwMode="auto">
          <a:xfrm>
            <a:off x="3292475" y="45307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Oval 16"/>
          <p:cNvSpPr>
            <a:spLocks noChangeArrowheads="1"/>
          </p:cNvSpPr>
          <p:nvPr/>
        </p:nvSpPr>
        <p:spPr bwMode="auto">
          <a:xfrm>
            <a:off x="3597275" y="49879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Oval 17"/>
          <p:cNvSpPr>
            <a:spLocks noChangeArrowheads="1"/>
          </p:cNvSpPr>
          <p:nvPr/>
        </p:nvSpPr>
        <p:spPr bwMode="auto">
          <a:xfrm>
            <a:off x="2835275" y="42259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Oval 18"/>
          <p:cNvSpPr>
            <a:spLocks noChangeArrowheads="1"/>
          </p:cNvSpPr>
          <p:nvPr/>
        </p:nvSpPr>
        <p:spPr bwMode="auto">
          <a:xfrm>
            <a:off x="2378075" y="3844925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Oval 19"/>
          <p:cNvSpPr>
            <a:spLocks noChangeArrowheads="1"/>
          </p:cNvSpPr>
          <p:nvPr/>
        </p:nvSpPr>
        <p:spPr bwMode="auto">
          <a:xfrm>
            <a:off x="5451475" y="2895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Oval 20"/>
          <p:cNvSpPr>
            <a:spLocks noChangeArrowheads="1"/>
          </p:cNvSpPr>
          <p:nvPr/>
        </p:nvSpPr>
        <p:spPr bwMode="auto">
          <a:xfrm>
            <a:off x="3292475" y="39973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Oval 21"/>
          <p:cNvSpPr>
            <a:spLocks noChangeArrowheads="1"/>
          </p:cNvSpPr>
          <p:nvPr/>
        </p:nvSpPr>
        <p:spPr bwMode="auto">
          <a:xfrm>
            <a:off x="4422775" y="21717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Oval 22"/>
          <p:cNvSpPr>
            <a:spLocks noChangeArrowheads="1"/>
          </p:cNvSpPr>
          <p:nvPr/>
        </p:nvSpPr>
        <p:spPr bwMode="auto">
          <a:xfrm>
            <a:off x="4270375" y="4670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Line 24"/>
          <p:cNvSpPr>
            <a:spLocks noChangeShapeType="1"/>
          </p:cNvSpPr>
          <p:nvPr/>
        </p:nvSpPr>
        <p:spPr bwMode="auto">
          <a:xfrm>
            <a:off x="1828800" y="1787525"/>
            <a:ext cx="556260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5" name="Line 25"/>
          <p:cNvSpPr>
            <a:spLocks noChangeShapeType="1"/>
          </p:cNvSpPr>
          <p:nvPr/>
        </p:nvSpPr>
        <p:spPr bwMode="auto">
          <a:xfrm>
            <a:off x="1193800" y="2692400"/>
            <a:ext cx="556260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6" name="Line 26"/>
          <p:cNvSpPr>
            <a:spLocks noChangeShapeType="1"/>
          </p:cNvSpPr>
          <p:nvPr/>
        </p:nvSpPr>
        <p:spPr bwMode="auto">
          <a:xfrm>
            <a:off x="2336800" y="901700"/>
            <a:ext cx="556260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7" name="Line 27"/>
          <p:cNvSpPr>
            <a:spLocks noChangeShapeType="1"/>
          </p:cNvSpPr>
          <p:nvPr/>
        </p:nvSpPr>
        <p:spPr bwMode="auto">
          <a:xfrm flipV="1">
            <a:off x="3886200" y="2743200"/>
            <a:ext cx="12192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8" name="Text Box 28"/>
          <p:cNvSpPr txBox="1">
            <a:spLocks noChangeArrowheads="1"/>
          </p:cNvSpPr>
          <p:nvPr/>
        </p:nvSpPr>
        <p:spPr bwMode="auto">
          <a:xfrm>
            <a:off x="7329488" y="4419600"/>
            <a:ext cx="1509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wx + b = 1</a:t>
            </a:r>
          </a:p>
        </p:txBody>
      </p:sp>
      <p:sp>
        <p:nvSpPr>
          <p:cNvPr id="64539" name="Text Box 29"/>
          <p:cNvSpPr txBox="1">
            <a:spLocks noChangeArrowheads="1"/>
          </p:cNvSpPr>
          <p:nvPr/>
        </p:nvSpPr>
        <p:spPr bwMode="auto">
          <a:xfrm>
            <a:off x="7024688" y="5334000"/>
            <a:ext cx="1509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wx + b = 0</a:t>
            </a:r>
          </a:p>
        </p:txBody>
      </p:sp>
      <p:sp>
        <p:nvSpPr>
          <p:cNvPr id="64540" name="Text Box 30"/>
          <p:cNvSpPr txBox="1">
            <a:spLocks noChangeArrowheads="1"/>
          </p:cNvSpPr>
          <p:nvPr/>
        </p:nvSpPr>
        <p:spPr bwMode="auto">
          <a:xfrm>
            <a:off x="6237288" y="6172200"/>
            <a:ext cx="161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wx + b = -1</a:t>
            </a:r>
          </a:p>
        </p:txBody>
      </p:sp>
      <p:sp>
        <p:nvSpPr>
          <p:cNvPr id="64541" name="Text Box 31"/>
          <p:cNvSpPr txBox="1">
            <a:spLocks noChangeArrowheads="1"/>
          </p:cNvSpPr>
          <p:nvPr/>
        </p:nvSpPr>
        <p:spPr bwMode="auto">
          <a:xfrm>
            <a:off x="4648200" y="3276600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5683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1977</Words>
  <Application>Microsoft Macintosh PowerPoint</Application>
  <PresentationFormat>On-screen Show (4:3)</PresentationFormat>
  <Paragraphs>276</Paragraphs>
  <Slides>62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ＭＳ Ｐゴシック</vt:lpstr>
      <vt:lpstr>Arial</vt:lpstr>
      <vt:lpstr>Calibri</vt:lpstr>
      <vt:lpstr>Times New Roman</vt:lpstr>
      <vt:lpstr>Wingdings</vt:lpstr>
      <vt:lpstr>Office Theme</vt:lpstr>
      <vt:lpstr>Bitmap Image</vt:lpstr>
      <vt:lpstr>Equation</vt:lpstr>
      <vt:lpstr>PowerPoint Presentation</vt:lpstr>
      <vt:lpstr>Deterministic Learning Machine</vt:lpstr>
      <vt:lpstr>Linear Classification Hyperplane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Margin</vt:lpstr>
      <vt:lpstr>How to Compute Margin?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Margin and Support Vectors</vt:lpstr>
      <vt:lpstr>Relationship with Vapnik Chevonenkis (VC) Dimension Learning Theory</vt:lpstr>
      <vt:lpstr>Expectation of Test Error</vt:lpstr>
      <vt:lpstr>Vapnik Risk Bound</vt:lpstr>
      <vt:lpstr>Insights about Risk Bound</vt:lpstr>
      <vt:lpstr>VC Dimension</vt:lpstr>
      <vt:lpstr>VC Dimension</vt:lpstr>
      <vt:lpstr>PowerPoint Presentation</vt:lpstr>
      <vt:lpstr>PowerPoint Presentation</vt:lpstr>
      <vt:lpstr>VC Dimension and the Number of Parameters</vt:lpstr>
      <vt:lpstr>VC Confidence and  VC Dimension h</vt:lpstr>
      <vt:lpstr>Structural Risk Minimization</vt:lpstr>
      <vt:lpstr>PowerPoint Presentation</vt:lpstr>
      <vt:lpstr>Comments</vt:lpstr>
      <vt:lpstr>Example</vt:lpstr>
      <vt:lpstr>Structure Risk Minimization for SVM</vt:lpstr>
      <vt:lpstr>Maximum Margin Classifier</vt:lpstr>
      <vt:lpstr>PowerPoint Presentation</vt:lpstr>
      <vt:lpstr>Lagrange Optimization</vt:lpstr>
      <vt:lpstr>Langrangian Duality</vt:lpstr>
      <vt:lpstr>Lagrangian Duality</vt:lpstr>
      <vt:lpstr>Primal and Dual Problems</vt:lpstr>
      <vt:lpstr>KKT Condition</vt:lpstr>
      <vt:lpstr>PowerPoint Presentation</vt:lpstr>
      <vt:lpstr>The Dual Problem</vt:lpstr>
      <vt:lpstr>Proof</vt:lpstr>
      <vt:lpstr>The Dual Problem</vt:lpstr>
      <vt:lpstr>Support Vectors</vt:lpstr>
      <vt:lpstr>Support Vector Machines</vt:lpstr>
      <vt:lpstr>How to Determine w and b</vt:lpstr>
      <vt:lpstr>Interpretation of Support Vector Machines</vt:lpstr>
      <vt:lpstr>Non-Separable Case</vt:lpstr>
      <vt:lpstr>Non-Linearly Separable Problem</vt:lpstr>
      <vt:lpstr>Relax Constraints – Soft Margin</vt:lpstr>
      <vt:lpstr>Soft Margin Hyperplane</vt:lpstr>
      <vt:lpstr>Primal Optimization</vt:lpstr>
      <vt:lpstr>KKT Conditions</vt:lpstr>
      <vt:lpstr>Proof of Soft Margin Optimization</vt:lpstr>
      <vt:lpstr>The Optimization Problem</vt:lpstr>
      <vt:lpstr>Values of Multipliers</vt:lpstr>
      <vt:lpstr>Solution of w and b</vt:lpstr>
      <vt:lpstr>New Objective Function</vt:lpstr>
      <vt:lpstr>SVM Demo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jianlin.cheng</dc:creator>
  <cp:lastModifiedBy>Microsoft Office User</cp:lastModifiedBy>
  <cp:revision>482</cp:revision>
  <dcterms:created xsi:type="dcterms:W3CDTF">2011-08-24T18:27:45Z</dcterms:created>
  <dcterms:modified xsi:type="dcterms:W3CDTF">2019-11-10T19:24:46Z</dcterms:modified>
</cp:coreProperties>
</file>