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7"/>
  </p:notesMasterIdLst>
  <p:handoutMasterIdLst>
    <p:handoutMasterId r:id="rId198"/>
  </p:handoutMasterIdLst>
  <p:sldIdLst>
    <p:sldId id="256" r:id="rId2"/>
    <p:sldId id="262" r:id="rId3"/>
    <p:sldId id="257" r:id="rId4"/>
    <p:sldId id="263" r:id="rId5"/>
    <p:sldId id="276" r:id="rId6"/>
    <p:sldId id="258" r:id="rId7"/>
    <p:sldId id="304" r:id="rId8"/>
    <p:sldId id="305" r:id="rId9"/>
    <p:sldId id="306" r:id="rId10"/>
    <p:sldId id="307" r:id="rId11"/>
    <p:sldId id="308" r:id="rId12"/>
    <p:sldId id="309" r:id="rId13"/>
    <p:sldId id="310" r:id="rId14"/>
    <p:sldId id="311" r:id="rId15"/>
    <p:sldId id="312" r:id="rId16"/>
    <p:sldId id="267" r:id="rId17"/>
    <p:sldId id="268" r:id="rId18"/>
    <p:sldId id="334" r:id="rId19"/>
    <p:sldId id="335" r:id="rId20"/>
    <p:sldId id="271" r:id="rId21"/>
    <p:sldId id="272" r:id="rId22"/>
    <p:sldId id="342" r:id="rId23"/>
    <p:sldId id="273" r:id="rId24"/>
    <p:sldId id="343" r:id="rId25"/>
    <p:sldId id="274" r:id="rId26"/>
    <p:sldId id="281" r:id="rId27"/>
    <p:sldId id="313" r:id="rId28"/>
    <p:sldId id="314" r:id="rId29"/>
    <p:sldId id="315" r:id="rId30"/>
    <p:sldId id="316" r:id="rId31"/>
    <p:sldId id="456" r:id="rId32"/>
    <p:sldId id="455" r:id="rId33"/>
    <p:sldId id="265" r:id="rId34"/>
    <p:sldId id="275" r:id="rId35"/>
    <p:sldId id="277" r:id="rId36"/>
    <p:sldId id="278" r:id="rId37"/>
    <p:sldId id="279" r:id="rId38"/>
    <p:sldId id="280" r:id="rId39"/>
    <p:sldId id="458" r:id="rId40"/>
    <p:sldId id="459" r:id="rId41"/>
    <p:sldId id="460" r:id="rId42"/>
    <p:sldId id="461" r:id="rId43"/>
    <p:sldId id="462" r:id="rId44"/>
    <p:sldId id="282" r:id="rId45"/>
    <p:sldId id="283" r:id="rId46"/>
    <p:sldId id="284" r:id="rId47"/>
    <p:sldId id="285" r:id="rId48"/>
    <p:sldId id="286" r:id="rId49"/>
    <p:sldId id="287" r:id="rId50"/>
    <p:sldId id="288" r:id="rId51"/>
    <p:sldId id="289" r:id="rId52"/>
    <p:sldId id="290" r:id="rId53"/>
    <p:sldId id="292" r:id="rId54"/>
    <p:sldId id="291" r:id="rId55"/>
    <p:sldId id="293" r:id="rId56"/>
    <p:sldId id="294" r:id="rId57"/>
    <p:sldId id="295" r:id="rId58"/>
    <p:sldId id="296" r:id="rId59"/>
    <p:sldId id="297" r:id="rId60"/>
    <p:sldId id="344" r:id="rId61"/>
    <p:sldId id="345" r:id="rId62"/>
    <p:sldId id="298" r:id="rId63"/>
    <p:sldId id="299" r:id="rId64"/>
    <p:sldId id="463" r:id="rId65"/>
    <p:sldId id="300" r:id="rId66"/>
    <p:sldId id="317" r:id="rId67"/>
    <p:sldId id="318" r:id="rId68"/>
    <p:sldId id="319" r:id="rId69"/>
    <p:sldId id="464" r:id="rId70"/>
    <p:sldId id="320" r:id="rId71"/>
    <p:sldId id="321" r:id="rId72"/>
    <p:sldId id="322" r:id="rId73"/>
    <p:sldId id="574" r:id="rId74"/>
    <p:sldId id="323" r:id="rId75"/>
    <p:sldId id="329" r:id="rId76"/>
    <p:sldId id="330" r:id="rId77"/>
    <p:sldId id="331" r:id="rId78"/>
    <p:sldId id="332" r:id="rId79"/>
    <p:sldId id="333" r:id="rId80"/>
    <p:sldId id="324" r:id="rId81"/>
    <p:sldId id="387" r:id="rId82"/>
    <p:sldId id="325" r:id="rId83"/>
    <p:sldId id="326" r:id="rId84"/>
    <p:sldId id="327" r:id="rId85"/>
    <p:sldId id="328" r:id="rId86"/>
    <p:sldId id="371" r:id="rId87"/>
    <p:sldId id="372" r:id="rId88"/>
    <p:sldId id="373" r:id="rId89"/>
    <p:sldId id="374" r:id="rId90"/>
    <p:sldId id="375" r:id="rId91"/>
    <p:sldId id="376" r:id="rId92"/>
    <p:sldId id="377" r:id="rId93"/>
    <p:sldId id="381" r:id="rId94"/>
    <p:sldId id="382" r:id="rId95"/>
    <p:sldId id="383" r:id="rId96"/>
    <p:sldId id="384" r:id="rId97"/>
    <p:sldId id="388" r:id="rId98"/>
    <p:sldId id="389" r:id="rId99"/>
    <p:sldId id="385" r:id="rId100"/>
    <p:sldId id="336" r:id="rId101"/>
    <p:sldId id="337" r:id="rId102"/>
    <p:sldId id="338" r:id="rId103"/>
    <p:sldId id="339" r:id="rId104"/>
    <p:sldId id="340" r:id="rId105"/>
    <p:sldId id="341" r:id="rId106"/>
    <p:sldId id="454" r:id="rId107"/>
    <p:sldId id="390" r:id="rId108"/>
    <p:sldId id="391"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409" r:id="rId126"/>
    <p:sldId id="410" r:id="rId127"/>
    <p:sldId id="411" r:id="rId128"/>
    <p:sldId id="412" r:id="rId129"/>
    <p:sldId id="413" r:id="rId130"/>
    <p:sldId id="414" r:id="rId131"/>
    <p:sldId id="415" r:id="rId132"/>
    <p:sldId id="416" r:id="rId133"/>
    <p:sldId id="417" r:id="rId134"/>
    <p:sldId id="418" r:id="rId135"/>
    <p:sldId id="419" r:id="rId136"/>
    <p:sldId id="420" r:id="rId137"/>
    <p:sldId id="421" r:id="rId138"/>
    <p:sldId id="422" r:id="rId139"/>
    <p:sldId id="423" r:id="rId140"/>
    <p:sldId id="424" r:id="rId141"/>
    <p:sldId id="425" r:id="rId142"/>
    <p:sldId id="426" r:id="rId143"/>
    <p:sldId id="427" r:id="rId144"/>
    <p:sldId id="428" r:id="rId145"/>
    <p:sldId id="429" r:id="rId146"/>
    <p:sldId id="430" r:id="rId147"/>
    <p:sldId id="436" r:id="rId148"/>
    <p:sldId id="437" r:id="rId149"/>
    <p:sldId id="438" r:id="rId150"/>
    <p:sldId id="439" r:id="rId151"/>
    <p:sldId id="440" r:id="rId152"/>
    <p:sldId id="441" r:id="rId153"/>
    <p:sldId id="442" r:id="rId154"/>
    <p:sldId id="443" r:id="rId155"/>
    <p:sldId id="444" r:id="rId156"/>
    <p:sldId id="449" r:id="rId157"/>
    <p:sldId id="301" r:id="rId158"/>
    <p:sldId id="346" r:id="rId159"/>
    <p:sldId id="347" r:id="rId160"/>
    <p:sldId id="348" r:id="rId161"/>
    <p:sldId id="349" r:id="rId162"/>
    <p:sldId id="575" r:id="rId163"/>
    <p:sldId id="576" r:id="rId164"/>
    <p:sldId id="577" r:id="rId165"/>
    <p:sldId id="578" r:id="rId166"/>
    <p:sldId id="351" r:id="rId167"/>
    <p:sldId id="448" r:id="rId168"/>
    <p:sldId id="447" r:id="rId169"/>
    <p:sldId id="354" r:id="rId170"/>
    <p:sldId id="355" r:id="rId171"/>
    <p:sldId id="356" r:id="rId172"/>
    <p:sldId id="357" r:id="rId173"/>
    <p:sldId id="358" r:id="rId174"/>
    <p:sldId id="359" r:id="rId175"/>
    <p:sldId id="360" r:id="rId176"/>
    <p:sldId id="451" r:id="rId177"/>
    <p:sldId id="361" r:id="rId178"/>
    <p:sldId id="362" r:id="rId179"/>
    <p:sldId id="363" r:id="rId180"/>
    <p:sldId id="364" r:id="rId181"/>
    <p:sldId id="365" r:id="rId182"/>
    <p:sldId id="366" r:id="rId183"/>
    <p:sldId id="579" r:id="rId184"/>
    <p:sldId id="367" r:id="rId185"/>
    <p:sldId id="368" r:id="rId186"/>
    <p:sldId id="370" r:id="rId187"/>
    <p:sldId id="450" r:id="rId188"/>
    <p:sldId id="580" r:id="rId189"/>
    <p:sldId id="581" r:id="rId190"/>
    <p:sldId id="452" r:id="rId191"/>
    <p:sldId id="582" r:id="rId192"/>
    <p:sldId id="583" r:id="rId193"/>
    <p:sldId id="453" r:id="rId194"/>
    <p:sldId id="584" r:id="rId195"/>
    <p:sldId id="585" r:id="rId1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p:restoredTop sz="99814" autoAdjust="0"/>
  </p:normalViewPr>
  <p:slideViewPr>
    <p:cSldViewPr snapToGrid="0" snapToObjects="1">
      <p:cViewPr varScale="1">
        <p:scale>
          <a:sx n="96" d="100"/>
          <a:sy n="96" d="100"/>
        </p:scale>
        <p:origin x="1936"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4.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4.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4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5.wmf"/><Relationship Id="rId1" Type="http://schemas.openxmlformats.org/officeDocument/2006/relationships/image" Target="../media/image15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C2B66A-0BC8-4041-8801-84F112910442}" type="datetimeFigureOut">
              <a:rPr lang="en-US" smtClean="0"/>
              <a:t>11/11/19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9B0055-100F-0641-AB4F-445F59A0E575}" type="slidenum">
              <a:rPr lang="en-US" smtClean="0"/>
              <a:t>‹#›</a:t>
            </a:fld>
            <a:endParaRPr lang="en-US"/>
          </a:p>
        </p:txBody>
      </p:sp>
    </p:spTree>
    <p:extLst>
      <p:ext uri="{BB962C8B-B14F-4D97-AF65-F5344CB8AC3E}">
        <p14:creationId xmlns:p14="http://schemas.microsoft.com/office/powerpoint/2010/main" val="21771473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B1DBE9-C1A7-DA4D-A0F9-B0F45E503930}" type="datetimeFigureOut">
              <a:rPr lang="en-US" smtClean="0"/>
              <a:t>11/11/19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68A91-3340-084D-8361-B22C79FCBC1B}" type="slidenum">
              <a:rPr lang="en-US" smtClean="0"/>
              <a:t>‹#›</a:t>
            </a:fld>
            <a:endParaRPr lang="en-US"/>
          </a:p>
        </p:txBody>
      </p:sp>
    </p:spTree>
    <p:extLst>
      <p:ext uri="{BB962C8B-B14F-4D97-AF65-F5344CB8AC3E}">
        <p14:creationId xmlns:p14="http://schemas.microsoft.com/office/powerpoint/2010/main" val="23605571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C56E3A1-8FD2-6049-9A70-26BCC5EA028C}" type="slidenum">
              <a:rPr lang="en-US" sz="1200"/>
              <a:pPr/>
              <a:t>16</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E034C72-B6AB-E64E-9DD2-DCE11AA272D4}" type="slidenum">
              <a:rPr lang="en-US" sz="1200"/>
              <a:pPr/>
              <a:t>25</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69</a:t>
            </a:fld>
            <a:endParaRPr lang="en-US">
              <a:uFillTx/>
            </a:endParaRPr>
          </a:p>
        </p:txBody>
      </p:sp>
    </p:spTree>
    <p:extLst>
      <p:ext uri="{BB962C8B-B14F-4D97-AF65-F5344CB8AC3E}">
        <p14:creationId xmlns:p14="http://schemas.microsoft.com/office/powerpoint/2010/main" val="396218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81</a:t>
            </a:fld>
            <a:endParaRPr lang="en-US">
              <a:uFillTx/>
            </a:endParaRPr>
          </a:p>
        </p:txBody>
      </p:sp>
    </p:spTree>
    <p:extLst>
      <p:ext uri="{BB962C8B-B14F-4D97-AF65-F5344CB8AC3E}">
        <p14:creationId xmlns:p14="http://schemas.microsoft.com/office/powerpoint/2010/main" val="391019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Exact</a:t>
            </a:r>
            <a:r>
              <a:rPr lang="en-US" baseline="0" dirty="0">
                <a:uFillTx/>
              </a:rPr>
              <a:t> position of detected feature not important, but the relative positions can be and can be captured by later layers</a:t>
            </a:r>
          </a:p>
          <a:p>
            <a:r>
              <a:rPr lang="en-US" baseline="0" dirty="0">
                <a:uFillTx/>
              </a:rPr>
              <a:t>5x5, 4x4 common</a:t>
            </a:r>
          </a:p>
          <a:p>
            <a:r>
              <a:rPr lang="en-US" baseline="0" dirty="0">
                <a:uFillTx/>
              </a:rPr>
              <a:t>Convolution input, kernel (learned convolution of weights - tensor), and feature map output</a:t>
            </a: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86</a:t>
            </a:fld>
            <a:endParaRPr lang="en-US">
              <a:uFillTx/>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increase</a:t>
            </a:r>
            <a:r>
              <a:rPr lang="en-US" baseline="0" dirty="0"/>
              <a:t> in </a:t>
            </a:r>
            <a:r>
              <a:rPr lang="en-US" dirty="0"/>
              <a:t>first convolution layer from</a:t>
            </a:r>
            <a:r>
              <a:rPr lang="en-US" baseline="0" dirty="0"/>
              <a:t> initial image</a:t>
            </a:r>
          </a:p>
          <a:p>
            <a:r>
              <a:rPr lang="en-US" baseline="0" dirty="0"/>
              <a:t>Some models let each node have a unique (rather than shared) bias weight</a:t>
            </a:r>
          </a:p>
          <a:p>
            <a:r>
              <a:rPr lang="en-US" baseline="0" dirty="0"/>
              <a:t>Total features increase, but not the volume of any given feature map stays same (zero-padded) or decreases (save)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87</a:t>
            </a:fld>
            <a:endParaRPr lang="en-US">
              <a:uFillTx/>
            </a:endParaRPr>
          </a:p>
        </p:txBody>
      </p:sp>
    </p:spTree>
    <p:extLst>
      <p:ext uri="{BB962C8B-B14F-4D97-AF65-F5344CB8AC3E}">
        <p14:creationId xmlns:p14="http://schemas.microsoft.com/office/powerpoint/2010/main" val="4230553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L2 pooling – Square root of sum of the activation squares in the field – ~average magnitude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Max pooling – winner take all for receptive field</a:t>
            </a:r>
          </a:p>
          <a:p>
            <a:r>
              <a:rPr lang="en-US" dirty="0"/>
              <a:t>Small fields</a:t>
            </a:r>
            <a:r>
              <a:rPr lang="en-US" baseline="0" dirty="0"/>
              <a:t> most common (2x2), also allows for deeper network</a:t>
            </a:r>
          </a:p>
          <a:p>
            <a:r>
              <a:rPr lang="en-US" baseline="0" dirty="0"/>
              <a:t>Note depth of network is basically decided by the sub sampling pool size, since once the feature maps are small (e.g. 5x5) there no more room for convoluting and need to just put then in the MLP</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Can get some effects of Pooling and save computation by having convolutional layers less tightly overlapped (stride)</a:t>
            </a:r>
          </a:p>
          <a:p>
            <a:endParaRPr lang="en-US" baseline="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88</a:t>
            </a:fld>
            <a:endParaRPr lang="en-US">
              <a:uFillTx/>
            </a:endParaRPr>
          </a:p>
        </p:txBody>
      </p:sp>
    </p:spTree>
    <p:extLst>
      <p:ext uri="{BB962C8B-B14F-4D97-AF65-F5344CB8AC3E}">
        <p14:creationId xmlns:p14="http://schemas.microsoft.com/office/powerpoint/2010/main" val="1157008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smaller receptive</a:t>
            </a:r>
            <a:r>
              <a:rPr lang="en-US" baseline="0" dirty="0"/>
              <a:t> fields, can overlap some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89</a:t>
            </a:fld>
            <a:endParaRPr lang="en-US">
              <a:uFillTx/>
            </a:endParaRPr>
          </a:p>
        </p:txBody>
      </p:sp>
    </p:spTree>
    <p:extLst>
      <p:ext uri="{BB962C8B-B14F-4D97-AF65-F5344CB8AC3E}">
        <p14:creationId xmlns:p14="http://schemas.microsoft.com/office/powerpoint/2010/main" val="43359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“Grandmother</a:t>
            </a:r>
            <a:r>
              <a:rPr lang="en-US" baseline="0" dirty="0"/>
              <a:t>” cells corresponding do different variants of the concept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90</a:t>
            </a:fld>
            <a:endParaRPr lang="en-US">
              <a:uFillTx/>
            </a:endParaRPr>
          </a:p>
        </p:txBody>
      </p:sp>
    </p:spTree>
    <p:extLst>
      <p:ext uri="{BB962C8B-B14F-4D97-AF65-F5344CB8AC3E}">
        <p14:creationId xmlns:p14="http://schemas.microsoft.com/office/powerpoint/2010/main" val="51039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pooling (size</a:t>
            </a:r>
            <a:r>
              <a:rPr lang="en-US" baseline="0" dirty="0"/>
              <a:t> and function) are hand-crafted by the network designer, though there is a trainable weight and bias to “tune” the pooling</a:t>
            </a:r>
            <a:endParaRPr lang="en-US" dirty="0"/>
          </a:p>
          <a:p>
            <a:r>
              <a:rPr lang="en-US" dirty="0"/>
              <a:t>Or BP</a:t>
            </a:r>
            <a:r>
              <a:rPr lang="en-US" baseline="0" dirty="0"/>
              <a:t> variant</a:t>
            </a:r>
          </a:p>
          <a:p>
            <a:r>
              <a:rPr lang="en-US" baseline="0" dirty="0"/>
              <a:t>Can use Local response normalization or variants – effort to have feature maps learn different features, but not essential</a:t>
            </a:r>
          </a:p>
          <a:p>
            <a:r>
              <a:rPr lang="en-US" baseline="0" dirty="0"/>
              <a:t>But standard BP already deals with that since trying to minimize errors and if all hidden nodes learned the same function, then would get lousy accuracy, with easy problem could duplicate, but then that is </a:t>
            </a:r>
            <a:r>
              <a:rPr lang="en-US" baseline="0"/>
              <a:t>all right.</a:t>
            </a:r>
            <a:endParaRPr lang="en-US" baseline="0" dirty="0"/>
          </a:p>
          <a:p>
            <a:r>
              <a:rPr lang="en-US" baseline="0" dirty="0"/>
              <a:t>Usually need more maps in layers (100s…)</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91</a:t>
            </a:fld>
            <a:endParaRPr lang="en-US">
              <a:uFillTx/>
            </a:endParaRPr>
          </a:p>
        </p:txBody>
      </p:sp>
    </p:spTree>
    <p:extLst>
      <p:ext uri="{BB962C8B-B14F-4D97-AF65-F5344CB8AC3E}">
        <p14:creationId xmlns:p14="http://schemas.microsoft.com/office/powerpoint/2010/main" val="3660227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a:t>
            </a:r>
            <a:r>
              <a:rPr lang="en-US" baseline="0" dirty="0"/>
              <a:t>ly unique connections – Same map size but weights trained independently</a:t>
            </a:r>
          </a:p>
          <a:p>
            <a:r>
              <a:rPr lang="en-US" baseline="0" dirty="0"/>
              <a:t>Tiled convolution – neighbor node uses different kernel, but kernels repeat after some stride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Could have a stride value in each dimension</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92</a:t>
            </a:fld>
            <a:endParaRPr lang="en-US">
              <a:uFillTx/>
            </a:endParaRPr>
          </a:p>
        </p:txBody>
      </p:sp>
    </p:spTree>
    <p:extLst>
      <p:ext uri="{BB962C8B-B14F-4D97-AF65-F5344CB8AC3E}">
        <p14:creationId xmlns:p14="http://schemas.microsoft.com/office/powerpoint/2010/main" val="111300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FC1BF7-BF27-F548-B227-C341484E4A83}" type="slidenum">
              <a:rPr lang="en-US" sz="1200"/>
              <a:pPr/>
              <a:t>17</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Top-5 error – Is target label</a:t>
            </a:r>
            <a:r>
              <a:rPr lang="en-US" baseline="0" dirty="0"/>
              <a:t> one of your top 5 predictions ) Dog, </a:t>
            </a:r>
            <a:r>
              <a:rPr lang="en-US" baseline="0" dirty="0" err="1"/>
              <a:t>dogtype</a:t>
            </a:r>
            <a:r>
              <a:rPr lang="en-US" baseline="0" dirty="0"/>
              <a:t>, etc.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224x224x3 (RGB) input – 150,000 raw input features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Image net larger 15M and 22k classes</a:t>
            </a:r>
            <a:endParaRPr lang="en-US" dirty="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93</a:t>
            </a:fld>
            <a:endParaRPr lang="en-US">
              <a:uFillTx/>
            </a:endParaRPr>
          </a:p>
        </p:txBody>
      </p:sp>
    </p:spTree>
    <p:extLst>
      <p:ext uri="{BB962C8B-B14F-4D97-AF65-F5344CB8AC3E}">
        <p14:creationId xmlns:p14="http://schemas.microsoft.com/office/powerpoint/2010/main" val="1675675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t>
            </a:r>
            <a:r>
              <a:rPr lang="en-US" dirty="0" err="1"/>
              <a:t>Krizhevsky</a:t>
            </a:r>
            <a:r>
              <a:rPr lang="en-US" dirty="0"/>
              <a:t> w/Hinton</a:t>
            </a:r>
          </a:p>
          <a:p>
            <a:r>
              <a:rPr lang="en-US" dirty="0"/>
              <a:t>Note Convolution and Pool often</a:t>
            </a:r>
            <a:r>
              <a:rPr lang="en-US" baseline="0" dirty="0"/>
              <a:t> considered one convolutional layer (Layers are number of layers with convolution)</a:t>
            </a:r>
          </a:p>
          <a:p>
            <a:r>
              <a:rPr lang="en-US" baseline="0" dirty="0"/>
              <a:t>96 kernels/feature maps, then 256, etc.</a:t>
            </a:r>
          </a:p>
          <a:p>
            <a:r>
              <a:rPr lang="en-US" baseline="0" dirty="0"/>
              <a:t>/4 stride of 4 for convolution first layer, 1 for rest</a:t>
            </a:r>
          </a:p>
          <a:p>
            <a:r>
              <a:rPr lang="en-US" baseline="0" dirty="0"/>
              <a:t>/2 stride 2 overlapped pooling throughout – Alex net uses 3x3 pooling receptive field</a:t>
            </a:r>
          </a:p>
          <a:p>
            <a:r>
              <a:rPr lang="en-US" baseline="0" dirty="0"/>
              <a:t>Used local response normalization – Lateral inhibition approach with </a:t>
            </a:r>
            <a:r>
              <a:rPr lang="en-US" baseline="0" dirty="0" err="1"/>
              <a:t>ReLUs</a:t>
            </a:r>
            <a:r>
              <a:rPr lang="en-US" baseline="0" dirty="0"/>
              <a:t> which increase highest neurons while inhibiting </a:t>
            </a:r>
            <a:r>
              <a:rPr lang="en-US" baseline="0"/>
              <a:t>local neighbors</a:t>
            </a:r>
            <a:endParaRPr lang="en-US" baseline="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94</a:t>
            </a:fld>
            <a:endParaRPr lang="en-US">
              <a:uFillTx/>
            </a:endParaRPr>
          </a:p>
        </p:txBody>
      </p:sp>
    </p:spTree>
    <p:extLst>
      <p:ext uri="{BB962C8B-B14F-4D97-AF65-F5344CB8AC3E}">
        <p14:creationId xmlns:p14="http://schemas.microsoft.com/office/powerpoint/2010/main" val="4030817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VGG – Very Deep CNNs – Visual Geometry Group (VGG) Oxford, England - small filters 3x3 (smallest possible to give Up down left right) with more depth (19 layers), zero pad to maintain volume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Stride 1 for convolution, stride 2 for pooling, pooling only every 4 layers</a:t>
            </a:r>
            <a:endParaRPr lang="en-US" dirty="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95</a:t>
            </a:fld>
            <a:endParaRPr lang="en-US">
              <a:uFillTx/>
            </a:endParaRPr>
          </a:p>
        </p:txBody>
      </p:sp>
    </p:spTree>
    <p:extLst>
      <p:ext uri="{BB962C8B-B14F-4D97-AF65-F5344CB8AC3E}">
        <p14:creationId xmlns:p14="http://schemas.microsoft.com/office/powerpoint/2010/main" val="1010069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 Ensemble of Residual</a:t>
            </a:r>
            <a:r>
              <a:rPr lang="en-US" baseline="0" dirty="0"/>
              <a:t> Networks</a:t>
            </a:r>
            <a:endParaRPr lang="en-US" dirty="0"/>
          </a:p>
          <a:p>
            <a:r>
              <a:rPr lang="en-US" dirty="0"/>
              <a:t>Reaching human levels of discrimination</a:t>
            </a:r>
          </a:p>
          <a:p>
            <a:r>
              <a:rPr lang="en-US" dirty="0"/>
              <a:t>2016 – down to 3.0%</a:t>
            </a:r>
            <a:r>
              <a:rPr lang="en-US" baseline="0" dirty="0"/>
              <a:t> with </a:t>
            </a:r>
            <a:r>
              <a:rPr lang="en-US" dirty="0"/>
              <a:t>ensemble</a:t>
            </a:r>
            <a:r>
              <a:rPr lang="en-US" baseline="0" dirty="0"/>
              <a:t>, but not a new model (boring?) – No new major architectures, reaching Bayes limit, Interest waned and many main competitors had moved on</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96</a:t>
            </a:fld>
            <a:endParaRPr lang="en-US">
              <a:uFillTx/>
            </a:endParaRPr>
          </a:p>
        </p:txBody>
      </p:sp>
    </p:spTree>
    <p:extLst>
      <p:ext uri="{BB962C8B-B14F-4D97-AF65-F5344CB8AC3E}">
        <p14:creationId xmlns:p14="http://schemas.microsoft.com/office/powerpoint/2010/main" val="300384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a:t>
            </a:r>
            <a:r>
              <a:rPr lang="en-US" baseline="0" dirty="0"/>
              <a:t> size – Pooling region just sums/maxes over an area with one final weight so no hard changes when we adjust pool region size</a:t>
            </a:r>
            <a:endParaRPr lang="en-US" dirty="0"/>
          </a:p>
          <a:p>
            <a:r>
              <a:rPr lang="en-US" dirty="0" err="1"/>
              <a:t>Simard</a:t>
            </a:r>
            <a:r>
              <a:rPr lang="en-US" dirty="0"/>
              <a:t> 2003, Simple</a:t>
            </a:r>
            <a:r>
              <a:rPr lang="en-US" baseline="0" dirty="0"/>
              <a:t> consistent CNN structure 5x5 with 2x2 subsampling with number of features 5 in first C-layer, 50 in next, until too small. </a:t>
            </a:r>
          </a:p>
          <a:p>
            <a:r>
              <a:rPr lang="en-US" baseline="0" dirty="0"/>
              <a:t>Don’t actually used pool layer as instead just connect every other node which samples rather than max/average.</a:t>
            </a:r>
          </a:p>
          <a:p>
            <a:r>
              <a:rPr lang="en-US" baseline="0" dirty="0"/>
              <a:t>Each layer reduces feature size by (n-3)/2.  Just two layers for </a:t>
            </a:r>
            <a:r>
              <a:rPr lang="en-US" baseline="0" dirty="0" err="1"/>
              <a:t>mnist</a:t>
            </a:r>
            <a:r>
              <a:rPr lang="en-US" baseline="0" dirty="0"/>
              <a:t>.</a:t>
            </a:r>
          </a:p>
          <a:p>
            <a:r>
              <a:rPr lang="en-US" baseline="0" dirty="0"/>
              <a:t>They also use elastic distortions which is a type of jitter to get increased data. 99.6% - best at the time, Distortions also help a lot with standard MLP</a:t>
            </a:r>
          </a:p>
          <a:p>
            <a:r>
              <a:rPr lang="en-US" baseline="0" dirty="0"/>
              <a:t>Thus an approach with less </a:t>
            </a:r>
            <a:r>
              <a:rPr lang="en-US" baseline="0" dirty="0" err="1"/>
              <a:t>Hyperparameter</a:t>
            </a:r>
            <a:r>
              <a:rPr lang="en-US" baseline="0" dirty="0"/>
              <a:t> fiddling</a:t>
            </a:r>
          </a:p>
          <a:p>
            <a:r>
              <a:rPr lang="en-US" dirty="0" err="1"/>
              <a:t>Ciresan</a:t>
            </a:r>
            <a:r>
              <a:rPr lang="en-US" dirty="0"/>
              <a:t> and </a:t>
            </a:r>
            <a:r>
              <a:rPr lang="en-US" dirty="0" err="1"/>
              <a:t>Schmidhuber</a:t>
            </a:r>
            <a:r>
              <a:rPr lang="en-US" dirty="0"/>
              <a:t> 2012, Multi</a:t>
            </a:r>
            <a:r>
              <a:rPr lang="en-US" baseline="0" dirty="0"/>
              <a:t> column DNN.  CNN with depth 6-10 (deeper if initial input image is bigger), and wider on fields, 1-2 hidden layers in MLP, columns are CNNs (an ensemble with different parameters, features, etc.) where their output is averaged, jitter inputs, multi-day GPU training, annealed LR (.001 dropping to .00003) 99.76% </a:t>
            </a:r>
            <a:r>
              <a:rPr lang="en-US" baseline="0" dirty="0" err="1"/>
              <a:t>mnist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99</a:t>
            </a:fld>
            <a:endParaRPr lang="en-US">
              <a:uFillTx/>
            </a:endParaRPr>
          </a:p>
        </p:txBody>
      </p:sp>
    </p:spTree>
    <p:extLst>
      <p:ext uri="{BB962C8B-B14F-4D97-AF65-F5344CB8AC3E}">
        <p14:creationId xmlns:p14="http://schemas.microsoft.com/office/powerpoint/2010/main" val="217047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endParaRPr lang="en-CA"/>
          </a:p>
        </p:txBody>
      </p:sp>
      <p:sp>
        <p:nvSpPr>
          <p:cNvPr id="125956" name="Slide Number Placeholder 3"/>
          <p:cNvSpPr>
            <a:spLocks noGrp="1"/>
          </p:cNvSpPr>
          <p:nvPr>
            <p:ph type="sldNum" sz="quarter" idx="5"/>
          </p:nvPr>
        </p:nvSpPr>
        <p:spPr>
          <a:noFill/>
        </p:spPr>
        <p:txBody>
          <a:bodyPr/>
          <a:lstStyle/>
          <a:p>
            <a:fld id="{1794B7F5-826C-40C5-8AB6-44AD913FD2D3}" type="slidenum">
              <a:rPr lang="en-US" smtClean="0"/>
              <a:pPr/>
              <a:t>125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eaLnBrk="1" hangingPunct="1"/>
            <a:endParaRPr lang="en-CA"/>
          </a:p>
        </p:txBody>
      </p:sp>
      <p:sp>
        <p:nvSpPr>
          <p:cNvPr id="132100" name="Slide Number Placeholder 3"/>
          <p:cNvSpPr>
            <a:spLocks noGrp="1"/>
          </p:cNvSpPr>
          <p:nvPr>
            <p:ph type="sldNum" sz="quarter" idx="5"/>
          </p:nvPr>
        </p:nvSpPr>
        <p:spPr>
          <a:noFill/>
        </p:spPr>
        <p:txBody>
          <a:bodyPr/>
          <a:lstStyle/>
          <a:p>
            <a:fld id="{410F1F9D-09A0-4464-8065-2D2367EA06DA}" type="slidenum">
              <a:rPr lang="en-US" smtClean="0"/>
              <a:pPr/>
              <a:t>135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pPr eaLnBrk="1" hangingPunct="1"/>
            <a:endParaRPr lang="en-CA"/>
          </a:p>
        </p:txBody>
      </p:sp>
      <p:sp>
        <p:nvSpPr>
          <p:cNvPr id="218116" name="Slide Number Placeholder 3"/>
          <p:cNvSpPr>
            <a:spLocks noGrp="1"/>
          </p:cNvSpPr>
          <p:nvPr>
            <p:ph type="sldNum" sz="quarter" idx="5"/>
          </p:nvPr>
        </p:nvSpPr>
        <p:spPr>
          <a:noFill/>
        </p:spPr>
        <p:txBody>
          <a:bodyPr/>
          <a:lstStyle/>
          <a:p>
            <a:fld id="{E1ED7C83-238E-4FED-A3FB-1739CA7D0359}" type="slidenum">
              <a:rPr lang="en-US" smtClean="0"/>
              <a:pPr/>
              <a:t>136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pPr eaLnBrk="1" hangingPunct="1"/>
            <a:endParaRPr lang="en-CA"/>
          </a:p>
        </p:txBody>
      </p:sp>
      <p:sp>
        <p:nvSpPr>
          <p:cNvPr id="138244" name="Slide Number Placeholder 3"/>
          <p:cNvSpPr>
            <a:spLocks noGrp="1"/>
          </p:cNvSpPr>
          <p:nvPr>
            <p:ph type="sldNum" sz="quarter" idx="5"/>
          </p:nvPr>
        </p:nvSpPr>
        <p:spPr>
          <a:noFill/>
        </p:spPr>
        <p:txBody>
          <a:bodyPr/>
          <a:lstStyle/>
          <a:p>
            <a:fld id="{23E667DB-50F0-4F6A-8F15-B2B4280B3774}" type="slidenum">
              <a:rPr lang="en-US" smtClean="0"/>
              <a:pPr/>
              <a:t>139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en-CA"/>
          </a:p>
        </p:txBody>
      </p:sp>
      <p:sp>
        <p:nvSpPr>
          <p:cNvPr id="141316" name="Slide Number Placeholder 3"/>
          <p:cNvSpPr>
            <a:spLocks noGrp="1"/>
          </p:cNvSpPr>
          <p:nvPr>
            <p:ph type="sldNum" sz="quarter" idx="5"/>
          </p:nvPr>
        </p:nvSpPr>
        <p:spPr>
          <a:noFill/>
        </p:spPr>
        <p:txBody>
          <a:bodyPr/>
          <a:lstStyle/>
          <a:p>
            <a:fld id="{32937F56-737B-432D-B8D6-3756EA7C8488}" type="slidenum">
              <a:rPr lang="en-US" smtClean="0"/>
              <a:pPr/>
              <a:t>141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6DC42B-75D1-3A42-941D-8818AA163903}" type="slidenum">
              <a:rPr lang="en-US" sz="1200"/>
              <a:pPr/>
              <a:t>18</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eaLnBrk="1" hangingPunct="1"/>
            <a:endParaRPr lang="en-CA"/>
          </a:p>
        </p:txBody>
      </p:sp>
      <p:sp>
        <p:nvSpPr>
          <p:cNvPr id="142340" name="Slide Number Placeholder 3"/>
          <p:cNvSpPr>
            <a:spLocks noGrp="1"/>
          </p:cNvSpPr>
          <p:nvPr>
            <p:ph type="sldNum" sz="quarter" idx="5"/>
          </p:nvPr>
        </p:nvSpPr>
        <p:spPr>
          <a:noFill/>
        </p:spPr>
        <p:txBody>
          <a:bodyPr/>
          <a:lstStyle/>
          <a:p>
            <a:fld id="{5B04E951-9F0D-4053-A915-3F1BD215B24A}" type="slidenum">
              <a:rPr lang="en-US" smtClean="0"/>
              <a:pPr/>
              <a:t>142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endParaRPr lang="en-CA"/>
          </a:p>
        </p:txBody>
      </p:sp>
      <p:sp>
        <p:nvSpPr>
          <p:cNvPr id="175108" name="Slide Number Placeholder 3"/>
          <p:cNvSpPr>
            <a:spLocks noGrp="1"/>
          </p:cNvSpPr>
          <p:nvPr>
            <p:ph type="sldNum" sz="quarter" idx="5"/>
          </p:nvPr>
        </p:nvSpPr>
        <p:spPr>
          <a:noFill/>
        </p:spPr>
        <p:txBody>
          <a:bodyPr/>
          <a:lstStyle/>
          <a:p>
            <a:fld id="{FDBC75D2-698B-42A4-83DA-1525DD62644D}" type="slidenum">
              <a:rPr lang="en-US" smtClean="0"/>
              <a:pPr/>
              <a:t>145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endParaRPr lang="en-CA"/>
          </a:p>
        </p:txBody>
      </p:sp>
      <p:sp>
        <p:nvSpPr>
          <p:cNvPr id="175108" name="Slide Number Placeholder 3"/>
          <p:cNvSpPr>
            <a:spLocks noGrp="1"/>
          </p:cNvSpPr>
          <p:nvPr>
            <p:ph type="sldNum" sz="quarter" idx="5"/>
          </p:nvPr>
        </p:nvSpPr>
        <p:spPr>
          <a:noFill/>
        </p:spPr>
        <p:txBody>
          <a:bodyPr/>
          <a:lstStyle/>
          <a:p>
            <a:fld id="{FDBC75D2-698B-42A4-83DA-1525DD62644D}" type="slidenum">
              <a:rPr lang="en-US" smtClean="0"/>
              <a:pPr/>
              <a:t>146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68A91-3340-084D-8361-B22C79FCBC1B}" type="slidenum">
              <a:rPr lang="en-US" smtClean="0"/>
              <a:t>158</a:t>
            </a:fld>
            <a:endParaRPr lang="en-US"/>
          </a:p>
        </p:txBody>
      </p:sp>
    </p:spTree>
    <p:extLst>
      <p:ext uri="{BB962C8B-B14F-4D97-AF65-F5344CB8AC3E}">
        <p14:creationId xmlns:p14="http://schemas.microsoft.com/office/powerpoint/2010/main" val="2942066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587CF6-E56F-084E-AF7D-858861229CC5}" type="slidenum">
              <a:rPr lang="en-US" sz="1200"/>
              <a:pPr/>
              <a:t>167</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6DC42B-75D1-3A42-941D-8818AA163903}" type="slidenum">
              <a:rPr lang="en-US" sz="1200"/>
              <a:pPr/>
              <a:t>19</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D7F7132-B0F7-7C4D-99D4-DC6D7811E011}" type="slidenum">
              <a:rPr lang="en-US" sz="1200"/>
              <a:pPr/>
              <a:t>20</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55775BE-B274-B943-96A4-E3EF5B1BF79D}" type="slidenum">
              <a:rPr lang="en-US" sz="1200"/>
              <a:pPr/>
              <a:t>21</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55775BE-B274-B943-96A4-E3EF5B1BF79D}" type="slidenum">
              <a:rPr lang="en-US" sz="1200"/>
              <a:pPr/>
              <a:t>22</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FDF1126-7EB8-BD46-A9DB-20FD15EC3036}" type="slidenum">
              <a:rPr lang="en-US" sz="1200"/>
              <a:pPr/>
              <a:t>23</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FDF1126-7EB8-BD46-A9DB-20FD15EC3036}" type="slidenum">
              <a:rPr lang="en-US" sz="1200"/>
              <a:pPr/>
              <a:t>24</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EC0E9E-C46F-9446-B95C-280AFAB4583A}" type="datetime1">
              <a:rPr lang="en-US" smtClean="0"/>
              <a:t>11/11/19</a:t>
            </a:fld>
            <a:endParaRPr lang="en-US"/>
          </a:p>
        </p:txBody>
      </p:sp>
      <p:sp>
        <p:nvSpPr>
          <p:cNvPr id="5" name="Footer Placeholder 4"/>
          <p:cNvSpPr>
            <a:spLocks noGrp="1"/>
          </p:cNvSpPr>
          <p:nvPr>
            <p:ph type="ftr" sz="quarter" idx="11"/>
          </p:nvPr>
        </p:nvSpPr>
        <p:spPr/>
        <p:txBody>
          <a:bodyPr/>
          <a:lstStyle/>
          <a:p>
            <a:r>
              <a:rPr lang="en-US"/>
              <a:t>CS8725 - Supervised Learning</a:t>
            </a:r>
          </a:p>
        </p:txBody>
      </p:sp>
      <p:sp>
        <p:nvSpPr>
          <p:cNvPr id="6" name="Slide Number Placeholder 5"/>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1268182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FD7741-654E-2A40-B7AB-CD03683133BA}" type="datetime1">
              <a:rPr lang="en-US" smtClean="0"/>
              <a:t>11/11/19</a:t>
            </a:fld>
            <a:endParaRPr lang="en-US"/>
          </a:p>
        </p:txBody>
      </p:sp>
      <p:sp>
        <p:nvSpPr>
          <p:cNvPr id="5" name="Footer Placeholder 4"/>
          <p:cNvSpPr>
            <a:spLocks noGrp="1"/>
          </p:cNvSpPr>
          <p:nvPr>
            <p:ph type="ftr" sz="quarter" idx="11"/>
          </p:nvPr>
        </p:nvSpPr>
        <p:spPr/>
        <p:txBody>
          <a:bodyPr/>
          <a:lstStyle/>
          <a:p>
            <a:r>
              <a:rPr lang="en-US"/>
              <a:t>CS8725 - Supervised Learning</a:t>
            </a:r>
          </a:p>
        </p:txBody>
      </p:sp>
      <p:sp>
        <p:nvSpPr>
          <p:cNvPr id="6" name="Slide Number Placeholder 5"/>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170065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0C0365-F3AB-DD46-B412-AD61FA1385C1}" type="datetime1">
              <a:rPr lang="en-US" smtClean="0"/>
              <a:t>11/11/19</a:t>
            </a:fld>
            <a:endParaRPr lang="en-US"/>
          </a:p>
        </p:txBody>
      </p:sp>
      <p:sp>
        <p:nvSpPr>
          <p:cNvPr id="5" name="Footer Placeholder 4"/>
          <p:cNvSpPr>
            <a:spLocks noGrp="1"/>
          </p:cNvSpPr>
          <p:nvPr>
            <p:ph type="ftr" sz="quarter" idx="11"/>
          </p:nvPr>
        </p:nvSpPr>
        <p:spPr/>
        <p:txBody>
          <a:bodyPr/>
          <a:lstStyle/>
          <a:p>
            <a:r>
              <a:rPr lang="en-US"/>
              <a:t>CS8725 - Supervised Learning</a:t>
            </a:r>
          </a:p>
        </p:txBody>
      </p:sp>
      <p:sp>
        <p:nvSpPr>
          <p:cNvPr id="6" name="Slide Number Placeholder 5"/>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3312803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81F41AB-E358-1E47-86A6-B750336B2325}" type="datetime1">
              <a:rPr lang="en-US" smtClean="0"/>
              <a:t>11/11/19</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CS8725 - Supervised Learning</a:t>
            </a:r>
          </a:p>
        </p:txBody>
      </p:sp>
      <p:sp>
        <p:nvSpPr>
          <p:cNvPr id="8" name="Rectangle 6"/>
          <p:cNvSpPr>
            <a:spLocks noGrp="1" noChangeArrowheads="1"/>
          </p:cNvSpPr>
          <p:nvPr>
            <p:ph type="sldNum" sz="quarter" idx="12"/>
          </p:nvPr>
        </p:nvSpPr>
        <p:spPr>
          <a:ln/>
        </p:spPr>
        <p:txBody>
          <a:bodyPr/>
          <a:lstStyle>
            <a:lvl1pPr>
              <a:defRPr/>
            </a:lvl1pPr>
          </a:lstStyle>
          <a:p>
            <a:pPr>
              <a:defRPr/>
            </a:pPr>
            <a:fld id="{41F19806-DB40-7E4A-9430-4559E1EC95F9}" type="slidenum">
              <a:rPr lang="en-US"/>
              <a:pPr>
                <a:defRPr/>
              </a:pPr>
              <a:t>‹#›</a:t>
            </a:fld>
            <a:endParaRPr lang="en-US"/>
          </a:p>
        </p:txBody>
      </p:sp>
    </p:spTree>
    <p:extLst>
      <p:ext uri="{BB962C8B-B14F-4D97-AF65-F5344CB8AC3E}">
        <p14:creationId xmlns:p14="http://schemas.microsoft.com/office/powerpoint/2010/main" val="102599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261EFB40-E21C-8244-B0C3-5E075D136242}" type="datetime1">
              <a:rPr lang="en-US" smtClean="0"/>
              <a:t>11/11/19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CS8725 - Supervised Learning</a:t>
            </a:r>
          </a:p>
        </p:txBody>
      </p:sp>
      <p:sp>
        <p:nvSpPr>
          <p:cNvPr id="9" name="Rectangle 6"/>
          <p:cNvSpPr>
            <a:spLocks noGrp="1" noChangeArrowheads="1"/>
          </p:cNvSpPr>
          <p:nvPr>
            <p:ph type="sldNum" sz="quarter" idx="12"/>
          </p:nvPr>
        </p:nvSpPr>
        <p:spPr>
          <a:ln/>
        </p:spPr>
        <p:txBody>
          <a:bodyPr/>
          <a:lstStyle>
            <a:lvl1pPr>
              <a:defRPr/>
            </a:lvl1pPr>
          </a:lstStyle>
          <a:p>
            <a:pPr>
              <a:defRPr/>
            </a:pPr>
            <a:fld id="{41C9871D-80D7-5E46-B126-203593E983BC}" type="slidenum">
              <a:rPr lang="en-US"/>
              <a:pPr>
                <a:defRPr/>
              </a:pPr>
              <a:t>‹#›</a:t>
            </a:fld>
            <a:endParaRPr lang="en-US"/>
          </a:p>
        </p:txBody>
      </p:sp>
    </p:spTree>
    <p:extLst>
      <p:ext uri="{BB962C8B-B14F-4D97-AF65-F5344CB8AC3E}">
        <p14:creationId xmlns:p14="http://schemas.microsoft.com/office/powerpoint/2010/main" val="105453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572D7-49ED-E14C-BDB0-A7892DE19542}" type="datetime1">
              <a:rPr lang="en-US" smtClean="0"/>
              <a:t>11/11/19</a:t>
            </a:fld>
            <a:endParaRPr lang="en-US"/>
          </a:p>
        </p:txBody>
      </p:sp>
      <p:sp>
        <p:nvSpPr>
          <p:cNvPr id="5" name="Footer Placeholder 4"/>
          <p:cNvSpPr>
            <a:spLocks noGrp="1"/>
          </p:cNvSpPr>
          <p:nvPr>
            <p:ph type="ftr" sz="quarter" idx="11"/>
          </p:nvPr>
        </p:nvSpPr>
        <p:spPr/>
        <p:txBody>
          <a:bodyPr/>
          <a:lstStyle/>
          <a:p>
            <a:r>
              <a:rPr lang="en-US"/>
              <a:t>CS8725 - Supervised Learning</a:t>
            </a:r>
          </a:p>
        </p:txBody>
      </p:sp>
      <p:sp>
        <p:nvSpPr>
          <p:cNvPr id="6" name="Slide Number Placeholder 5"/>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1656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8F573-53B5-1A4A-8D04-FC79AA2BC2F0}" type="datetime1">
              <a:rPr lang="en-US" smtClean="0"/>
              <a:t>11/11/19</a:t>
            </a:fld>
            <a:endParaRPr lang="en-US"/>
          </a:p>
        </p:txBody>
      </p:sp>
      <p:sp>
        <p:nvSpPr>
          <p:cNvPr id="5" name="Footer Placeholder 4"/>
          <p:cNvSpPr>
            <a:spLocks noGrp="1"/>
          </p:cNvSpPr>
          <p:nvPr>
            <p:ph type="ftr" sz="quarter" idx="11"/>
          </p:nvPr>
        </p:nvSpPr>
        <p:spPr/>
        <p:txBody>
          <a:bodyPr/>
          <a:lstStyle/>
          <a:p>
            <a:r>
              <a:rPr lang="en-US"/>
              <a:t>CS8725 - Supervised Learning</a:t>
            </a:r>
          </a:p>
        </p:txBody>
      </p:sp>
      <p:sp>
        <p:nvSpPr>
          <p:cNvPr id="6" name="Slide Number Placeholder 5"/>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198456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607A9-BF89-4848-A2E7-D441AB4FFC51}" type="datetime1">
              <a:rPr lang="en-US" smtClean="0"/>
              <a:t>11/11/19</a:t>
            </a:fld>
            <a:endParaRPr lang="en-US"/>
          </a:p>
        </p:txBody>
      </p:sp>
      <p:sp>
        <p:nvSpPr>
          <p:cNvPr id="6" name="Footer Placeholder 5"/>
          <p:cNvSpPr>
            <a:spLocks noGrp="1"/>
          </p:cNvSpPr>
          <p:nvPr>
            <p:ph type="ftr" sz="quarter" idx="11"/>
          </p:nvPr>
        </p:nvSpPr>
        <p:spPr/>
        <p:txBody>
          <a:bodyPr/>
          <a:lstStyle/>
          <a:p>
            <a:r>
              <a:rPr lang="en-US"/>
              <a:t>CS8725 - Supervised Learning</a:t>
            </a:r>
          </a:p>
        </p:txBody>
      </p:sp>
      <p:sp>
        <p:nvSpPr>
          <p:cNvPr id="7" name="Slide Number Placeholder 6"/>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388151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6B6C36-E9AF-4E42-B7AE-94132EB05D3C}" type="datetime1">
              <a:rPr lang="en-US" smtClean="0"/>
              <a:t>11/11/19</a:t>
            </a:fld>
            <a:endParaRPr lang="en-US"/>
          </a:p>
        </p:txBody>
      </p:sp>
      <p:sp>
        <p:nvSpPr>
          <p:cNvPr id="8" name="Footer Placeholder 7"/>
          <p:cNvSpPr>
            <a:spLocks noGrp="1"/>
          </p:cNvSpPr>
          <p:nvPr>
            <p:ph type="ftr" sz="quarter" idx="11"/>
          </p:nvPr>
        </p:nvSpPr>
        <p:spPr/>
        <p:txBody>
          <a:bodyPr/>
          <a:lstStyle/>
          <a:p>
            <a:r>
              <a:rPr lang="en-US"/>
              <a:t>CS8725 - Supervised Learning</a:t>
            </a:r>
          </a:p>
        </p:txBody>
      </p:sp>
      <p:sp>
        <p:nvSpPr>
          <p:cNvPr id="9" name="Slide Number Placeholder 8"/>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1494160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E9186E-24BC-0249-8107-EE4CEBF0BECB}" type="datetime1">
              <a:rPr lang="en-US" smtClean="0"/>
              <a:t>11/11/19</a:t>
            </a:fld>
            <a:endParaRPr lang="en-US"/>
          </a:p>
        </p:txBody>
      </p:sp>
      <p:sp>
        <p:nvSpPr>
          <p:cNvPr id="4" name="Footer Placeholder 3"/>
          <p:cNvSpPr>
            <a:spLocks noGrp="1"/>
          </p:cNvSpPr>
          <p:nvPr>
            <p:ph type="ftr" sz="quarter" idx="11"/>
          </p:nvPr>
        </p:nvSpPr>
        <p:spPr/>
        <p:txBody>
          <a:bodyPr/>
          <a:lstStyle/>
          <a:p>
            <a:r>
              <a:rPr lang="en-US"/>
              <a:t>CS8725 - Supervised Learning</a:t>
            </a:r>
          </a:p>
        </p:txBody>
      </p:sp>
      <p:sp>
        <p:nvSpPr>
          <p:cNvPr id="5" name="Slide Number Placeholder 4"/>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234917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89236-1F77-344C-9E21-4D5F0EC48F86}" type="datetime1">
              <a:rPr lang="en-US" smtClean="0"/>
              <a:t>11/11/19</a:t>
            </a:fld>
            <a:endParaRPr lang="en-US"/>
          </a:p>
        </p:txBody>
      </p:sp>
      <p:sp>
        <p:nvSpPr>
          <p:cNvPr id="3" name="Footer Placeholder 2"/>
          <p:cNvSpPr>
            <a:spLocks noGrp="1"/>
          </p:cNvSpPr>
          <p:nvPr>
            <p:ph type="ftr" sz="quarter" idx="11"/>
          </p:nvPr>
        </p:nvSpPr>
        <p:spPr/>
        <p:txBody>
          <a:bodyPr/>
          <a:lstStyle/>
          <a:p>
            <a:r>
              <a:rPr lang="en-US"/>
              <a:t>CS8725 - Supervised Learning</a:t>
            </a:r>
          </a:p>
        </p:txBody>
      </p:sp>
      <p:sp>
        <p:nvSpPr>
          <p:cNvPr id="4" name="Slide Number Placeholder 3"/>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362072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308D4-E9F7-C645-BCD3-8E21F431945B}" type="datetime1">
              <a:rPr lang="en-US" smtClean="0"/>
              <a:t>11/11/19</a:t>
            </a:fld>
            <a:endParaRPr lang="en-US"/>
          </a:p>
        </p:txBody>
      </p:sp>
      <p:sp>
        <p:nvSpPr>
          <p:cNvPr id="6" name="Footer Placeholder 5"/>
          <p:cNvSpPr>
            <a:spLocks noGrp="1"/>
          </p:cNvSpPr>
          <p:nvPr>
            <p:ph type="ftr" sz="quarter" idx="11"/>
          </p:nvPr>
        </p:nvSpPr>
        <p:spPr/>
        <p:txBody>
          <a:bodyPr/>
          <a:lstStyle/>
          <a:p>
            <a:r>
              <a:rPr lang="en-US"/>
              <a:t>CS8725 - Supervised Learning</a:t>
            </a:r>
          </a:p>
        </p:txBody>
      </p:sp>
      <p:sp>
        <p:nvSpPr>
          <p:cNvPr id="7" name="Slide Number Placeholder 6"/>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358850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3E8C56-37E7-9F49-AAB8-BC7CC67FFB30}" type="datetime1">
              <a:rPr lang="en-US" smtClean="0"/>
              <a:t>11/11/19</a:t>
            </a:fld>
            <a:endParaRPr lang="en-US"/>
          </a:p>
        </p:txBody>
      </p:sp>
      <p:sp>
        <p:nvSpPr>
          <p:cNvPr id="6" name="Footer Placeholder 5"/>
          <p:cNvSpPr>
            <a:spLocks noGrp="1"/>
          </p:cNvSpPr>
          <p:nvPr>
            <p:ph type="ftr" sz="quarter" idx="11"/>
          </p:nvPr>
        </p:nvSpPr>
        <p:spPr/>
        <p:txBody>
          <a:bodyPr/>
          <a:lstStyle/>
          <a:p>
            <a:r>
              <a:rPr lang="en-US"/>
              <a:t>CS8725 - Supervised Learning</a:t>
            </a:r>
          </a:p>
        </p:txBody>
      </p:sp>
      <p:sp>
        <p:nvSpPr>
          <p:cNvPr id="7" name="Slide Number Placeholder 6"/>
          <p:cNvSpPr>
            <a:spLocks noGrp="1"/>
          </p:cNvSpPr>
          <p:nvPr>
            <p:ph type="sldNum" sz="quarter" idx="12"/>
          </p:nvPr>
        </p:nvSpPr>
        <p:spPr/>
        <p:txBody>
          <a:bodyPr/>
          <a:lstStyle/>
          <a:p>
            <a:fld id="{50CC3C41-17DB-BF4B-8169-50C3F76871BA}" type="slidenum">
              <a:rPr lang="en-US" smtClean="0"/>
              <a:t>‹#›</a:t>
            </a:fld>
            <a:endParaRPr lang="en-US"/>
          </a:p>
        </p:txBody>
      </p:sp>
    </p:spTree>
    <p:extLst>
      <p:ext uri="{BB962C8B-B14F-4D97-AF65-F5344CB8AC3E}">
        <p14:creationId xmlns:p14="http://schemas.microsoft.com/office/powerpoint/2010/main" val="372453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B9296-D235-9A45-A5A7-1BC6280BE31D}" type="datetime1">
              <a:rPr lang="en-US" smtClean="0"/>
              <a:t>11/11/19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CS8725 - Supervised Learning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C3C41-17DB-BF4B-8169-50C3F76871BA}" type="slidenum">
              <a:rPr lang="en-US" smtClean="0"/>
              <a:t>‹#›</a:t>
            </a:fld>
            <a:endParaRPr lang="en-US"/>
          </a:p>
        </p:txBody>
      </p:sp>
    </p:spTree>
    <p:extLst>
      <p:ext uri="{BB962C8B-B14F-4D97-AF65-F5344CB8AC3E}">
        <p14:creationId xmlns:p14="http://schemas.microsoft.com/office/powerpoint/2010/main" val="2563451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gif"/><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1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 Id="rId5" Type="http://schemas.openxmlformats.org/officeDocument/2006/relationships/image" Target="../media/image131.png"/><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25.xml"/><Relationship Id="rId7" Type="http://schemas.openxmlformats.org/officeDocument/2006/relationships/image" Target="../media/image143.w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oleObject" Target="../embeddings/oleObject43.bin"/><Relationship Id="rId5" Type="http://schemas.openxmlformats.org/officeDocument/2006/relationships/image" Target="../media/image142.wmf"/><Relationship Id="rId4" Type="http://schemas.openxmlformats.org/officeDocument/2006/relationships/oleObject" Target="../embeddings/oleObject42.bin"/><Relationship Id="rId9" Type="http://schemas.openxmlformats.org/officeDocument/2006/relationships/image" Target="../media/image144.wmf"/></Relationships>
</file>

<file path=ppt/slides/_rels/slide12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29.xml.rels><?xml version="1.0" encoding="UTF-8" standalone="yes"?>
<Relationships xmlns="http://schemas.openxmlformats.org/package/2006/relationships"><Relationship Id="rId3" Type="http://schemas.openxmlformats.org/officeDocument/2006/relationships/hyperlink" Target="http://deeplearning.net/software/pylearn2/" TargetMode="External"/><Relationship Id="rId2" Type="http://schemas.openxmlformats.org/officeDocument/2006/relationships/hyperlink" Target="http://www.cs.utoronto.ca/~hinton/absps/guideTR.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54.wmf"/><Relationship Id="rId5" Type="http://schemas.openxmlformats.org/officeDocument/2006/relationships/oleObject" Target="../embeddings/oleObject46.bin"/><Relationship Id="rId4" Type="http://schemas.openxmlformats.org/officeDocument/2006/relationships/image" Target="../media/image153.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26.xml"/><Relationship Id="rId7" Type="http://schemas.openxmlformats.org/officeDocument/2006/relationships/image" Target="../media/image155.wmf"/><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49.bin"/><Relationship Id="rId5" Type="http://schemas.openxmlformats.org/officeDocument/2006/relationships/image" Target="../media/image154.wmf"/><Relationship Id="rId4" Type="http://schemas.openxmlformats.org/officeDocument/2006/relationships/oleObject" Target="../embeddings/oleObject48.bin"/><Relationship Id="rId9" Type="http://schemas.openxmlformats.org/officeDocument/2006/relationships/image" Target="../media/image153.wmf"/></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156.wmf"/><Relationship Id="rId4" Type="http://schemas.openxmlformats.org/officeDocument/2006/relationships/oleObject" Target="../embeddings/oleObject51.bin"/></Relationships>
</file>

<file path=ppt/slides/_rels/slide13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xml"/><Relationship Id="rId5" Type="http://schemas.openxmlformats.org/officeDocument/2006/relationships/image" Target="../media/image170.png"/><Relationship Id="rId4" Type="http://schemas.openxmlformats.org/officeDocument/2006/relationships/image" Target="../media/image16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xml"/><Relationship Id="rId7" Type="http://schemas.openxmlformats.org/officeDocument/2006/relationships/image" Target="../media/image21.w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0.wmf"/><Relationship Id="rId4" Type="http://schemas.openxmlformats.org/officeDocument/2006/relationships/oleObject" Target="../embeddings/oleObject7.bin"/><Relationship Id="rId9" Type="http://schemas.openxmlformats.org/officeDocument/2006/relationships/image" Target="../media/image22.wmf"/></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76.tiff"/><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3.wmf"/><Relationship Id="rId4" Type="http://schemas.openxmlformats.org/officeDocument/2006/relationships/oleObject" Target="../embeddings/oleObject10.bin"/></Relationships>
</file>

<file path=ppt/slides/_rels/slide18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97.tiff"/><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98.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3.wmf"/><Relationship Id="rId4" Type="http://schemas.openxmlformats.org/officeDocument/2006/relationships/oleObject" Target="../embeddings/oleObject11.bin"/></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99.tiff"/><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200.tiff"/><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201.tiff"/><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202.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w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24.wmf"/><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w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24.wmf"/><Relationship Id="rId4"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9.wmf"/><Relationship Id="rId18" Type="http://schemas.openxmlformats.org/officeDocument/2006/relationships/oleObject" Target="../embeddings/oleObject23.bin"/><Relationship Id="rId3" Type="http://schemas.openxmlformats.org/officeDocument/2006/relationships/notesSlide" Target="../notesSlides/notesSlide8.xml"/><Relationship Id="rId7" Type="http://schemas.openxmlformats.org/officeDocument/2006/relationships/image" Target="../media/image26.wmf"/><Relationship Id="rId12" Type="http://schemas.openxmlformats.org/officeDocument/2006/relationships/oleObject" Target="../embeddings/oleObject20.bin"/><Relationship Id="rId17" Type="http://schemas.openxmlformats.org/officeDocument/2006/relationships/image" Target="../media/image31.wmf"/><Relationship Id="rId2" Type="http://schemas.openxmlformats.org/officeDocument/2006/relationships/slideLayout" Target="../slideLayouts/slideLayout13.xml"/><Relationship Id="rId16" Type="http://schemas.openxmlformats.org/officeDocument/2006/relationships/oleObject" Target="../embeddings/oleObject22.bin"/><Relationship Id="rId1" Type="http://schemas.openxmlformats.org/officeDocument/2006/relationships/vmlDrawing" Target="../drawings/vmlDrawing10.vml"/><Relationship Id="rId6" Type="http://schemas.openxmlformats.org/officeDocument/2006/relationships/oleObject" Target="../embeddings/oleObject17.bin"/><Relationship Id="rId11" Type="http://schemas.openxmlformats.org/officeDocument/2006/relationships/image" Target="../media/image28.wmf"/><Relationship Id="rId5" Type="http://schemas.openxmlformats.org/officeDocument/2006/relationships/image" Target="../media/image24.wmf"/><Relationship Id="rId15" Type="http://schemas.openxmlformats.org/officeDocument/2006/relationships/image" Target="../media/image30.wmf"/><Relationship Id="rId10" Type="http://schemas.openxmlformats.org/officeDocument/2006/relationships/oleObject" Target="../embeddings/oleObject19.bin"/><Relationship Id="rId19" Type="http://schemas.openxmlformats.org/officeDocument/2006/relationships/image" Target="../media/image32.wmf"/><Relationship Id="rId4" Type="http://schemas.openxmlformats.org/officeDocument/2006/relationships/oleObject" Target="../embeddings/oleObject16.bin"/><Relationship Id="rId9" Type="http://schemas.openxmlformats.org/officeDocument/2006/relationships/image" Target="../media/image27.wmf"/><Relationship Id="rId1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29.wmf"/><Relationship Id="rId18" Type="http://schemas.openxmlformats.org/officeDocument/2006/relationships/oleObject" Target="../embeddings/oleObject31.bin"/><Relationship Id="rId3" Type="http://schemas.openxmlformats.org/officeDocument/2006/relationships/notesSlide" Target="../notesSlides/notesSlide9.xml"/><Relationship Id="rId7" Type="http://schemas.openxmlformats.org/officeDocument/2006/relationships/image" Target="../media/image26.wmf"/><Relationship Id="rId12" Type="http://schemas.openxmlformats.org/officeDocument/2006/relationships/oleObject" Target="../embeddings/oleObject28.bin"/><Relationship Id="rId17" Type="http://schemas.openxmlformats.org/officeDocument/2006/relationships/image" Target="../media/image31.wmf"/><Relationship Id="rId2" Type="http://schemas.openxmlformats.org/officeDocument/2006/relationships/slideLayout" Target="../slideLayouts/slideLayout13.xml"/><Relationship Id="rId16" Type="http://schemas.openxmlformats.org/officeDocument/2006/relationships/oleObject" Target="../embeddings/oleObject30.bin"/><Relationship Id="rId1" Type="http://schemas.openxmlformats.org/officeDocument/2006/relationships/vmlDrawing" Target="../drawings/vmlDrawing11.vml"/><Relationship Id="rId6" Type="http://schemas.openxmlformats.org/officeDocument/2006/relationships/oleObject" Target="../embeddings/oleObject25.bin"/><Relationship Id="rId11" Type="http://schemas.openxmlformats.org/officeDocument/2006/relationships/image" Target="../media/image28.wmf"/><Relationship Id="rId5" Type="http://schemas.openxmlformats.org/officeDocument/2006/relationships/image" Target="../media/image24.wmf"/><Relationship Id="rId15" Type="http://schemas.openxmlformats.org/officeDocument/2006/relationships/image" Target="../media/image30.wmf"/><Relationship Id="rId10" Type="http://schemas.openxmlformats.org/officeDocument/2006/relationships/oleObject" Target="../embeddings/oleObject27.bin"/><Relationship Id="rId19" Type="http://schemas.openxmlformats.org/officeDocument/2006/relationships/image" Target="../media/image32.wmf"/><Relationship Id="rId4" Type="http://schemas.openxmlformats.org/officeDocument/2006/relationships/oleObject" Target="../embeddings/oleObject24.bin"/><Relationship Id="rId9" Type="http://schemas.openxmlformats.org/officeDocument/2006/relationships/image" Target="../media/image27.wmf"/><Relationship Id="rId14" Type="http://schemas.openxmlformats.org/officeDocument/2006/relationships/oleObject" Target="../embeddings/oleObject29.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37.wmf"/><Relationship Id="rId3" Type="http://schemas.openxmlformats.org/officeDocument/2006/relationships/notesSlide" Target="../notesSlides/notesSlide10.xml"/><Relationship Id="rId7" Type="http://schemas.openxmlformats.org/officeDocument/2006/relationships/image" Target="../media/image34.wmf"/><Relationship Id="rId12" Type="http://schemas.openxmlformats.org/officeDocument/2006/relationships/oleObject" Target="../embeddings/oleObject36.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oleObject" Target="../embeddings/oleObject33.bin"/><Relationship Id="rId11" Type="http://schemas.openxmlformats.org/officeDocument/2006/relationships/image" Target="../media/image36.wmf"/><Relationship Id="rId5" Type="http://schemas.openxmlformats.org/officeDocument/2006/relationships/image" Target="../media/image33.wmf"/><Relationship Id="rId15" Type="http://schemas.openxmlformats.org/officeDocument/2006/relationships/image" Target="../media/image38.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35.wmf"/><Relationship Id="rId14" Type="http://schemas.openxmlformats.org/officeDocument/2006/relationships/oleObject" Target="../embeddings/oleObject37.bin"/></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ensorflow.org/"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PlaidML" TargetMode="External"/><Relationship Id="rId13" Type="http://schemas.openxmlformats.org/officeDocument/2006/relationships/hyperlink" Target="https://en.wikipedia.org/wiki/Google" TargetMode="External"/><Relationship Id="rId18" Type="http://schemas.openxmlformats.org/officeDocument/2006/relationships/hyperlink" Target="https://en.wikipedia.org/wiki/Microsoft" TargetMode="External"/><Relationship Id="rId3" Type="http://schemas.openxmlformats.org/officeDocument/2006/relationships/hyperlink" Target="https://en.wikipedia.org/wiki/Artificial_neural_network" TargetMode="External"/><Relationship Id="rId21" Type="http://schemas.openxmlformats.org/officeDocument/2006/relationships/hyperlink" Target="https://en.wikipedia.org/wiki/Keras#cite_note-8" TargetMode="External"/><Relationship Id="rId7" Type="http://schemas.openxmlformats.org/officeDocument/2006/relationships/hyperlink" Target="https://en.wikipedia.org/wiki/Theano_(software)" TargetMode="External"/><Relationship Id="rId12" Type="http://schemas.openxmlformats.org/officeDocument/2006/relationships/hyperlink" Target="https://en.wikipedia.org/wiki/Keras#cite_note-3" TargetMode="External"/><Relationship Id="rId17" Type="http://schemas.openxmlformats.org/officeDocument/2006/relationships/hyperlink" Target="https://en.wikipedia.org/wiki/Keras#cite_note-6" TargetMode="External"/><Relationship Id="rId2" Type="http://schemas.openxmlformats.org/officeDocument/2006/relationships/hyperlink" Target="https://en.wikipedia.org/wiki/Open-source_software" TargetMode="External"/><Relationship Id="rId16" Type="http://schemas.openxmlformats.org/officeDocument/2006/relationships/hyperlink" Target="https://en.wikipedia.org/wiki/Machine_learning" TargetMode="External"/><Relationship Id="rId20" Type="http://schemas.openxmlformats.org/officeDocument/2006/relationships/hyperlink" Target="https://en.wikipedia.org/wiki/Keras#cite_note-7" TargetMode="External"/><Relationship Id="rId1" Type="http://schemas.openxmlformats.org/officeDocument/2006/relationships/slideLayout" Target="../slideLayouts/slideLayout13.xml"/><Relationship Id="rId6" Type="http://schemas.openxmlformats.org/officeDocument/2006/relationships/hyperlink" Target="https://en.wikipedia.org/wiki/Microsoft_Cognitive_Toolkit" TargetMode="External"/><Relationship Id="rId11" Type="http://schemas.openxmlformats.org/officeDocument/2006/relationships/hyperlink" Target="https://en.wikipedia.org/wiki/Deep_learning" TargetMode="External"/><Relationship Id="rId5" Type="http://schemas.openxmlformats.org/officeDocument/2006/relationships/hyperlink" Target="https://en.wikipedia.org/wiki/TensorFlow" TargetMode="External"/><Relationship Id="rId15" Type="http://schemas.openxmlformats.org/officeDocument/2006/relationships/hyperlink" Target="https://en.wikipedia.org/wiki/Keras#cite_note-5" TargetMode="External"/><Relationship Id="rId10" Type="http://schemas.openxmlformats.org/officeDocument/2006/relationships/hyperlink" Target="https://en.wikipedia.org/wiki/Keras#cite_note-2" TargetMode="External"/><Relationship Id="rId19" Type="http://schemas.openxmlformats.org/officeDocument/2006/relationships/hyperlink" Target="https://en.wikipedia.org/wiki/CNTK" TargetMode="External"/><Relationship Id="rId4" Type="http://schemas.openxmlformats.org/officeDocument/2006/relationships/hyperlink" Target="https://en.wikipedia.org/wiki/Python_(programming_language)" TargetMode="External"/><Relationship Id="rId9" Type="http://schemas.openxmlformats.org/officeDocument/2006/relationships/hyperlink" Target="https://en.wikipedia.org/wiki/Keras#cite_note-1" TargetMode="External"/><Relationship Id="rId14" Type="http://schemas.openxmlformats.org/officeDocument/2006/relationships/hyperlink" Target="https://en.wikipedia.org/wiki/Keras#cite_note-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2.wm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deeplearningbook.org/"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ensorflow.org/install/install_mac" TargetMode="External"/><Relationship Id="rId2" Type="http://schemas.openxmlformats.org/officeDocument/2006/relationships/hyperlink" Target="https://www.tensorflow.or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82.png"/><Relationship Id="rId5" Type="http://schemas.openxmlformats.org/officeDocument/2006/relationships/oleObject" Target="../embeddings/oleObject40.bin"/><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563" y="249185"/>
            <a:ext cx="7772400" cy="1470025"/>
          </a:xfrm>
        </p:spPr>
        <p:txBody>
          <a:bodyPr>
            <a:normAutofit/>
          </a:bodyPr>
          <a:lstStyle/>
          <a:p>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Learning</a:t>
            </a:r>
          </a:p>
        </p:txBody>
      </p:sp>
      <p:sp>
        <p:nvSpPr>
          <p:cNvPr id="3" name="Subtitle 2"/>
          <p:cNvSpPr>
            <a:spLocks noGrp="1"/>
          </p:cNvSpPr>
          <p:nvPr>
            <p:ph type="subTitle" idx="1"/>
          </p:nvPr>
        </p:nvSpPr>
        <p:spPr>
          <a:xfrm>
            <a:off x="1232208" y="4257960"/>
            <a:ext cx="6400800" cy="1752600"/>
          </a:xfrm>
        </p:spPr>
        <p:txBody>
          <a:bodyPr>
            <a:normAutofit fontScale="85000" lnSpcReduction="20000"/>
          </a:bodyPr>
          <a:lstStyle/>
          <a:p>
            <a:r>
              <a:rPr lang="en-US" b="1" dirty="0">
                <a:solidFill>
                  <a:schemeClr val="tx1"/>
                </a:solidFill>
              </a:rPr>
              <a:t>Jianlin Cheng</a:t>
            </a:r>
          </a:p>
          <a:p>
            <a:r>
              <a:rPr lang="en-US" b="1" dirty="0">
                <a:solidFill>
                  <a:schemeClr val="tx1"/>
                </a:solidFill>
              </a:rPr>
              <a:t>Department of EECS</a:t>
            </a:r>
          </a:p>
          <a:p>
            <a:r>
              <a:rPr lang="en-US" b="1" dirty="0">
                <a:solidFill>
                  <a:schemeClr val="tx1"/>
                </a:solidFill>
              </a:rPr>
              <a:t>University of Missouri – Columbia</a:t>
            </a:r>
          </a:p>
          <a:p>
            <a:r>
              <a:rPr lang="en-US" b="1" dirty="0">
                <a:solidFill>
                  <a:schemeClr val="tx1"/>
                </a:solidFill>
              </a:rPr>
              <a:t>2019</a:t>
            </a:r>
          </a:p>
        </p:txBody>
      </p:sp>
      <p:pic>
        <p:nvPicPr>
          <p:cNvPr id="4" name="Picture 3"/>
          <p:cNvPicPr>
            <a:picLocks noChangeAspect="1"/>
          </p:cNvPicPr>
          <p:nvPr/>
        </p:nvPicPr>
        <p:blipFill>
          <a:blip r:embed="rId2"/>
          <a:stretch>
            <a:fillRect/>
          </a:stretch>
        </p:blipFill>
        <p:spPr>
          <a:xfrm>
            <a:off x="2478153" y="1697808"/>
            <a:ext cx="3562346" cy="2371187"/>
          </a:xfrm>
          <a:prstGeom prst="rect">
            <a:avLst/>
          </a:prstGeom>
        </p:spPr>
      </p:pic>
    </p:spTree>
    <p:extLst>
      <p:ext uri="{BB962C8B-B14F-4D97-AF65-F5344CB8AC3E}">
        <p14:creationId xmlns:p14="http://schemas.microsoft.com/office/powerpoint/2010/main" val="262696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2" y="987178"/>
            <a:ext cx="1571788" cy="1143000"/>
          </a:xfrm>
        </p:spPr>
        <p:txBody>
          <a:bodyPr>
            <a:normAutofit fontScale="90000"/>
          </a:bodyPr>
          <a:lstStyle/>
          <a:p>
            <a:r>
              <a:rPr lang="en-US" dirty="0"/>
              <a:t>Tensor Flow Linear Model II</a:t>
            </a:r>
          </a:p>
        </p:txBody>
      </p:sp>
      <p:pic>
        <p:nvPicPr>
          <p:cNvPr id="4" name="Picture 3" descr="Screen Shot 2017-10-01 at 8.21.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051" y="0"/>
            <a:ext cx="6584156" cy="6858000"/>
          </a:xfrm>
          <a:prstGeom prst="rect">
            <a:avLst/>
          </a:prstGeom>
        </p:spPr>
      </p:pic>
      <p:sp>
        <p:nvSpPr>
          <p:cNvPr id="3" name="Footer Placeholder 2"/>
          <p:cNvSpPr>
            <a:spLocks noGrp="1"/>
          </p:cNvSpPr>
          <p:nvPr>
            <p:ph type="ftr" sz="quarter" idx="11"/>
          </p:nvPr>
        </p:nvSpPr>
        <p:spPr>
          <a:xfrm>
            <a:off x="6211955" y="6356350"/>
            <a:ext cx="2895600" cy="365125"/>
          </a:xfrm>
        </p:spPr>
        <p:txBody>
          <a:bodyPr/>
          <a:lstStyle/>
          <a:p>
            <a:r>
              <a:rPr lang="en-US" dirty="0"/>
              <a:t>CS8725 - Supervised Learning</a:t>
            </a:r>
          </a:p>
        </p:txBody>
      </p:sp>
    </p:spTree>
    <p:extLst>
      <p:ext uri="{BB962C8B-B14F-4D97-AF65-F5344CB8AC3E}">
        <p14:creationId xmlns:p14="http://schemas.microsoft.com/office/powerpoint/2010/main" val="3447236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61009" y="0"/>
            <a:ext cx="3025791" cy="6858000"/>
          </a:xfrm>
          <a:prstGeom prst="rect">
            <a:avLst/>
          </a:prstGeom>
        </p:spPr>
      </p:pic>
      <p:sp>
        <p:nvSpPr>
          <p:cNvPr id="6" name="TextBox 5"/>
          <p:cNvSpPr txBox="1"/>
          <p:nvPr/>
        </p:nvSpPr>
        <p:spPr>
          <a:xfrm>
            <a:off x="0" y="3444875"/>
            <a:ext cx="5874074" cy="954107"/>
          </a:xfrm>
          <a:prstGeom prst="rect">
            <a:avLst/>
          </a:prstGeom>
          <a:noFill/>
        </p:spPr>
        <p:txBody>
          <a:bodyPr wrap="none" rtlCol="0">
            <a:spAutoFit/>
          </a:bodyPr>
          <a:lstStyle/>
          <a:p>
            <a:r>
              <a:rPr lang="en-US" sz="2800" b="1" dirty="0"/>
              <a:t>Build a DCNN to classify digital images</a:t>
            </a:r>
          </a:p>
          <a:p>
            <a:r>
              <a:rPr lang="en-US" sz="2800" b="1" dirty="0"/>
              <a:t>on MNIST dataset</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803992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code</a:t>
            </a:r>
          </a:p>
        </p:txBody>
      </p:sp>
      <p:pic>
        <p:nvPicPr>
          <p:cNvPr id="5" name="Picture 4" descr="Screen Shot 2017-10-04 at 9.08.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849" y="1269999"/>
            <a:ext cx="5438775" cy="1959919"/>
          </a:xfrm>
          <a:prstGeom prst="rect">
            <a:avLst/>
          </a:prstGeom>
        </p:spPr>
      </p:pic>
      <p:pic>
        <p:nvPicPr>
          <p:cNvPr id="6" name="Picture 5" descr="Screen Shot 2017-10-04 at 9.10.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22649"/>
            <a:ext cx="8305800" cy="3038475"/>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cxnSp>
        <p:nvCxnSpPr>
          <p:cNvPr id="7" name="Straight Connector 6"/>
          <p:cNvCxnSpPr/>
          <p:nvPr/>
        </p:nvCxnSpPr>
        <p:spPr>
          <a:xfrm>
            <a:off x="457200" y="3711222"/>
            <a:ext cx="5562600" cy="28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307667" y="3739444"/>
            <a:ext cx="21307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507111" y="3993444"/>
            <a:ext cx="1030111" cy="14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4007556"/>
            <a:ext cx="16312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57200" y="4247444"/>
            <a:ext cx="1941689" cy="282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196667" y="4275667"/>
            <a:ext cx="149013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8501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4 at 9.11.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17600"/>
            <a:ext cx="8509000" cy="461010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cxnSp>
        <p:nvCxnSpPr>
          <p:cNvPr id="4" name="Straight Connector 3"/>
          <p:cNvCxnSpPr/>
          <p:nvPr/>
        </p:nvCxnSpPr>
        <p:spPr>
          <a:xfrm>
            <a:off x="4078111" y="1862667"/>
            <a:ext cx="25541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93889" y="2074333"/>
            <a:ext cx="2630311" cy="4233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485444" y="2074333"/>
            <a:ext cx="3400778" cy="423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201333" y="3612444"/>
            <a:ext cx="6378223" cy="14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93889" y="3824111"/>
            <a:ext cx="5525911" cy="141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044222" y="4699000"/>
            <a:ext cx="6956778" cy="2822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3319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4 at 9.12.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863600"/>
            <a:ext cx="8470900" cy="511810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cxnSp>
        <p:nvCxnSpPr>
          <p:cNvPr id="4" name="Straight Connector 3"/>
          <p:cNvCxnSpPr/>
          <p:nvPr/>
        </p:nvCxnSpPr>
        <p:spPr>
          <a:xfrm flipV="1">
            <a:off x="5108222" y="1608668"/>
            <a:ext cx="3400778" cy="14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171222" y="4064000"/>
            <a:ext cx="259644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092222" y="4064000"/>
            <a:ext cx="323144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032000" y="4303889"/>
            <a:ext cx="4332111" cy="141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575778" y="4303889"/>
            <a:ext cx="1665111" cy="141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35000" y="4543778"/>
            <a:ext cx="1707444" cy="141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78667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4 at 9.13.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1555"/>
            <a:ext cx="8534400" cy="5630333"/>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cxnSp>
        <p:nvCxnSpPr>
          <p:cNvPr id="4" name="Straight Connector 3"/>
          <p:cNvCxnSpPr/>
          <p:nvPr/>
        </p:nvCxnSpPr>
        <p:spPr>
          <a:xfrm>
            <a:off x="2441222" y="1524000"/>
            <a:ext cx="2582334" cy="42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729111" y="1524000"/>
            <a:ext cx="285044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51556" y="1792111"/>
            <a:ext cx="2672644" cy="564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75667" y="1792111"/>
            <a:ext cx="40075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171222" y="4473222"/>
            <a:ext cx="4332111" cy="2822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8895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Train and Evaluate</a:t>
            </a:r>
          </a:p>
        </p:txBody>
      </p:sp>
      <p:pic>
        <p:nvPicPr>
          <p:cNvPr id="5" name="Picture 4" descr="Screen Shot 2017-10-04 at 9.15.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358900"/>
            <a:ext cx="8343900" cy="4680656"/>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6015196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5857-303D-964C-A5CE-68199CE24F9F}"/>
              </a:ext>
            </a:extLst>
          </p:cNvPr>
          <p:cNvSpPr>
            <a:spLocks noGrp="1"/>
          </p:cNvSpPr>
          <p:nvPr>
            <p:ph type="title"/>
          </p:nvPr>
        </p:nvSpPr>
        <p:spPr/>
        <p:txBody>
          <a:bodyPr/>
          <a:lstStyle/>
          <a:p>
            <a:r>
              <a:rPr lang="en-US" b="1" dirty="0"/>
              <a:t>Dilated Convolution</a:t>
            </a:r>
          </a:p>
        </p:txBody>
      </p:sp>
      <p:sp>
        <p:nvSpPr>
          <p:cNvPr id="5" name="Footer Placeholder 4">
            <a:extLst>
              <a:ext uri="{FF2B5EF4-FFF2-40B4-BE49-F238E27FC236}">
                <a16:creationId xmlns:a16="http://schemas.microsoft.com/office/drawing/2014/main" id="{12B168E5-85D7-DF49-BEA5-CE028A34C5CA}"/>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A59F136D-D9EE-4244-A527-80DB907E78D4}"/>
              </a:ext>
            </a:extLst>
          </p:cNvPr>
          <p:cNvPicPr>
            <a:picLocks noChangeAspect="1"/>
          </p:cNvPicPr>
          <p:nvPr/>
        </p:nvPicPr>
        <p:blipFill>
          <a:blip r:embed="rId2"/>
          <a:stretch>
            <a:fillRect/>
          </a:stretch>
        </p:blipFill>
        <p:spPr>
          <a:xfrm>
            <a:off x="296516" y="1885398"/>
            <a:ext cx="8516205" cy="3455228"/>
          </a:xfrm>
          <a:prstGeom prst="rect">
            <a:avLst/>
          </a:prstGeom>
        </p:spPr>
      </p:pic>
    </p:spTree>
    <p:extLst>
      <p:ext uri="{BB962C8B-B14F-4D97-AF65-F5344CB8AC3E}">
        <p14:creationId xmlns:p14="http://schemas.microsoft.com/office/powerpoint/2010/main" val="10554908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2927527"/>
            <a:ext cx="8229600" cy="1143000"/>
          </a:xfrm>
        </p:spPr>
        <p:txBody>
          <a:bodyPr>
            <a:normAutofit fontScale="90000"/>
          </a:bodyPr>
          <a:lstStyle/>
          <a:p>
            <a:r>
              <a:rPr lang="en-US" b="1" dirty="0"/>
              <a:t>Deep Belief Network – Learning Representation of Data First</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544655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x1</a:t>
            </a:r>
          </a:p>
        </p:txBody>
      </p:sp>
      <p:sp>
        <p:nvSpPr>
          <p:cNvPr id="6" name="Oval 5"/>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x2</a:t>
            </a:r>
          </a:p>
        </p:txBody>
      </p:sp>
      <p:sp>
        <p:nvSpPr>
          <p:cNvPr id="7" name="Oval 6"/>
          <p:cNvSpPr/>
          <p:nvPr/>
        </p:nvSpPr>
        <p:spPr>
          <a:xfrm>
            <a:off x="5943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xd</a:t>
            </a:r>
            <a:endParaRPr lang="en-US" dirty="0"/>
          </a:p>
        </p:txBody>
      </p:sp>
      <p:sp>
        <p:nvSpPr>
          <p:cNvPr id="8" name="Oval 7"/>
          <p:cNvSpPr/>
          <p:nvPr/>
        </p:nvSpPr>
        <p:spPr>
          <a:xfrm>
            <a:off x="2895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9" name="Straight Arrow Connector 8"/>
          <p:cNvCxnSpPr>
            <a:stCxn id="5" idx="0"/>
          </p:cNvCxnSpPr>
          <p:nvPr/>
        </p:nvCxnSpPr>
        <p:spPr>
          <a:xfrm flipV="1">
            <a:off x="2971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3314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3611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536" name="TextBox 22"/>
          <p:cNvSpPr txBox="1">
            <a:spLocks noChangeArrowheads="1"/>
          </p:cNvSpPr>
          <p:nvPr/>
        </p:nvSpPr>
        <p:spPr bwMode="auto">
          <a:xfrm>
            <a:off x="4611688" y="5486400"/>
            <a:ext cx="6461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13" name="Straight Arrow Connector 12"/>
          <p:cNvCxnSpPr>
            <a:stCxn id="14" idx="7"/>
            <a:endCxn id="8" idx="3"/>
          </p:cNvCxnSpPr>
          <p:nvPr/>
        </p:nvCxnSpPr>
        <p:spPr>
          <a:xfrm flipV="1">
            <a:off x="2197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167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1</a:t>
            </a:r>
          </a:p>
        </p:txBody>
      </p:sp>
      <p:sp>
        <p:nvSpPr>
          <p:cNvPr id="43" name="Oval 42"/>
          <p:cNvSpPr/>
          <p:nvPr/>
        </p:nvSpPr>
        <p:spPr>
          <a:xfrm>
            <a:off x="3886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492" name="Straight Arrow Connector 20491"/>
          <p:cNvCxnSpPr>
            <a:stCxn id="14" idx="7"/>
            <a:endCxn id="43" idx="3"/>
          </p:cNvCxnSpPr>
          <p:nvPr/>
        </p:nvCxnSpPr>
        <p:spPr>
          <a:xfrm flipV="1">
            <a:off x="2197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2971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4102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4602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257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22545" name="TextBox 22"/>
          <p:cNvSpPr txBox="1">
            <a:spLocks noChangeArrowheads="1"/>
          </p:cNvSpPr>
          <p:nvPr/>
        </p:nvSpPr>
        <p:spPr bwMode="auto">
          <a:xfrm>
            <a:off x="4764088" y="43434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20501" name="Straight Arrow Connector 20500"/>
          <p:cNvCxnSpPr>
            <a:stCxn id="14" idx="7"/>
            <a:endCxn id="53" idx="3"/>
          </p:cNvCxnSpPr>
          <p:nvPr/>
        </p:nvCxnSpPr>
        <p:spPr>
          <a:xfrm flipV="1">
            <a:off x="2197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3187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4102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5676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4038600" y="598488"/>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509" name="Straight Arrow Connector 20508"/>
          <p:cNvCxnSpPr>
            <a:endCxn id="63" idx="3"/>
          </p:cNvCxnSpPr>
          <p:nvPr/>
        </p:nvCxnSpPr>
        <p:spPr>
          <a:xfrm flipV="1">
            <a:off x="3429000" y="1052513"/>
            <a:ext cx="731838" cy="841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p:nvPr/>
        </p:nvCxnSpPr>
        <p:spPr>
          <a:xfrm flipV="1">
            <a:off x="4305300" y="1131888"/>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648200" y="1131888"/>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4343400" y="369888"/>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TextBox 59"/>
          <p:cNvSpPr txBox="1">
            <a:spLocks noChangeArrowheads="1"/>
          </p:cNvSpPr>
          <p:nvPr/>
        </p:nvSpPr>
        <p:spPr bwMode="auto">
          <a:xfrm>
            <a:off x="4419600" y="228600"/>
            <a:ext cx="312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39" name="Oval 38"/>
          <p:cNvSpPr/>
          <p:nvPr/>
        </p:nvSpPr>
        <p:spPr>
          <a:xfrm>
            <a:off x="28956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0" name="Oval 39"/>
          <p:cNvSpPr/>
          <p:nvPr/>
        </p:nvSpPr>
        <p:spPr>
          <a:xfrm>
            <a:off x="38862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1" name="Oval 40"/>
          <p:cNvSpPr/>
          <p:nvPr/>
        </p:nvSpPr>
        <p:spPr>
          <a:xfrm>
            <a:off x="52578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2" name="TextBox 22"/>
          <p:cNvSpPr txBox="1">
            <a:spLocks noChangeArrowheads="1"/>
          </p:cNvSpPr>
          <p:nvPr/>
        </p:nvSpPr>
        <p:spPr bwMode="auto">
          <a:xfrm>
            <a:off x="4764088" y="34290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sp>
        <p:nvSpPr>
          <p:cNvPr id="44" name="Oval 43"/>
          <p:cNvSpPr/>
          <p:nvPr/>
        </p:nvSpPr>
        <p:spPr>
          <a:xfrm>
            <a:off x="28956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5" name="Oval 44"/>
          <p:cNvSpPr/>
          <p:nvPr/>
        </p:nvSpPr>
        <p:spPr>
          <a:xfrm>
            <a:off x="38862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6" name="Oval 45"/>
          <p:cNvSpPr/>
          <p:nvPr/>
        </p:nvSpPr>
        <p:spPr>
          <a:xfrm>
            <a:off x="52578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7" name="TextBox 22"/>
          <p:cNvSpPr txBox="1">
            <a:spLocks noChangeArrowheads="1"/>
          </p:cNvSpPr>
          <p:nvPr/>
        </p:nvSpPr>
        <p:spPr bwMode="auto">
          <a:xfrm>
            <a:off x="4764088" y="19812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4" name="Straight Arrow Connector 3"/>
          <p:cNvCxnSpPr>
            <a:stCxn id="8" idx="0"/>
            <a:endCxn id="39" idx="4"/>
          </p:cNvCxnSpPr>
          <p:nvPr/>
        </p:nvCxnSpPr>
        <p:spPr>
          <a:xfrm flipV="1">
            <a:off x="33147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3" idx="0"/>
            <a:endCxn id="39" idx="4"/>
          </p:cNvCxnSpPr>
          <p:nvPr/>
        </p:nvCxnSpPr>
        <p:spPr>
          <a:xfrm flipH="1" flipV="1">
            <a:off x="3314700" y="3962400"/>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3" idx="1"/>
            <a:endCxn id="39" idx="5"/>
          </p:cNvCxnSpPr>
          <p:nvPr/>
        </p:nvCxnSpPr>
        <p:spPr>
          <a:xfrm flipH="1" flipV="1">
            <a:off x="3611563" y="3884613"/>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40" idx="3"/>
          </p:cNvCxnSpPr>
          <p:nvPr/>
        </p:nvCxnSpPr>
        <p:spPr>
          <a:xfrm flipV="1">
            <a:off x="3429000" y="3884613"/>
            <a:ext cx="5794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3" idx="0"/>
            <a:endCxn id="40" idx="4"/>
          </p:cNvCxnSpPr>
          <p:nvPr/>
        </p:nvCxnSpPr>
        <p:spPr>
          <a:xfrm flipV="1">
            <a:off x="43053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3" idx="0"/>
            <a:endCxn id="41" idx="3"/>
          </p:cNvCxnSpPr>
          <p:nvPr/>
        </p:nvCxnSpPr>
        <p:spPr>
          <a:xfrm flipV="1">
            <a:off x="4305300" y="3884613"/>
            <a:ext cx="10747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41" idx="3"/>
          </p:cNvCxnSpPr>
          <p:nvPr/>
        </p:nvCxnSpPr>
        <p:spPr>
          <a:xfrm flipV="1">
            <a:off x="3429000" y="3884613"/>
            <a:ext cx="19510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53" idx="0"/>
            <a:endCxn id="41" idx="4"/>
          </p:cNvCxnSpPr>
          <p:nvPr/>
        </p:nvCxnSpPr>
        <p:spPr>
          <a:xfrm flipV="1">
            <a:off x="56769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40" idx="5"/>
          </p:cNvCxnSpPr>
          <p:nvPr/>
        </p:nvCxnSpPr>
        <p:spPr>
          <a:xfrm flipH="1" flipV="1">
            <a:off x="4602163" y="3884613"/>
            <a:ext cx="884237"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2766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3276600" y="2513013"/>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3573463" y="2435225"/>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3390900" y="2435225"/>
            <a:ext cx="5794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42672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4267200" y="2435225"/>
            <a:ext cx="10747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3390900" y="2435225"/>
            <a:ext cx="19510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56388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4564063" y="2435225"/>
            <a:ext cx="884237"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a:spLocks noChangeArrowheads="1"/>
          </p:cNvSpPr>
          <p:nvPr/>
        </p:nvSpPr>
        <p:spPr bwMode="auto">
          <a:xfrm>
            <a:off x="4078288" y="2895600"/>
            <a:ext cx="6461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sp>
        <p:nvSpPr>
          <p:cNvPr id="34" name="Up Arrow 33"/>
          <p:cNvSpPr/>
          <p:nvPr/>
        </p:nvSpPr>
        <p:spPr>
          <a:xfrm>
            <a:off x="381000" y="533400"/>
            <a:ext cx="762000" cy="5562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84" name="TextBox 36"/>
          <p:cNvSpPr txBox="1">
            <a:spLocks noChangeArrowheads="1"/>
          </p:cNvSpPr>
          <p:nvPr/>
        </p:nvSpPr>
        <p:spPr bwMode="auto">
          <a:xfrm>
            <a:off x="7555090" y="2819400"/>
            <a:ext cx="16383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Vanishing</a:t>
            </a:r>
          </a:p>
          <a:p>
            <a:pPr eaLnBrk="1" hangingPunct="1"/>
            <a:r>
              <a:rPr lang="en-US" b="1" dirty="0"/>
              <a:t>Gradient</a:t>
            </a:r>
          </a:p>
        </p:txBody>
      </p:sp>
      <p:sp>
        <p:nvSpPr>
          <p:cNvPr id="2" name="Merge 1"/>
          <p:cNvSpPr/>
          <p:nvPr/>
        </p:nvSpPr>
        <p:spPr>
          <a:xfrm>
            <a:off x="6858000" y="838200"/>
            <a:ext cx="762000" cy="5105400"/>
          </a:xfrm>
          <a:prstGeom prst="flowChartMerg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83187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ppt_y</p:attrName>
                                        </p:attrNameLst>
                                      </p:cBhvr>
                                      <p:tavLst>
                                        <p:tav tm="0">
                                          <p:val>
                                            <p:strVal val="#ppt_y+#ppt_h*1.125000"/>
                                          </p:val>
                                        </p:tav>
                                        <p:tav tm="100000">
                                          <p:val>
                                            <p:strVal val="#ppt_y"/>
                                          </p:val>
                                        </p:tav>
                                      </p:tavLst>
                                    </p:anim>
                                    <p:animEffect transition="in" filter="wipe(up)">
                                      <p:cBhvr>
                                        <p:cTn id="16" dur="500"/>
                                        <p:tgtEl>
                                          <p:spTgt spid="4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ppt_y</p:attrName>
                                        </p:attrNameLst>
                                      </p:cBhvr>
                                      <p:tavLst>
                                        <p:tav tm="0">
                                          <p:val>
                                            <p:strVal val="#ppt_y+#ppt_h*1.125000"/>
                                          </p:val>
                                        </p:tav>
                                        <p:tav tm="100000">
                                          <p:val>
                                            <p:strVal val="#ppt_y"/>
                                          </p:val>
                                        </p:tav>
                                      </p:tavLst>
                                    </p:anim>
                                    <p:animEffect transition="in" filter="wipe(up)">
                                      <p:cBhvr>
                                        <p:cTn id="20" dur="500"/>
                                        <p:tgtEl>
                                          <p:spTgt spid="42"/>
                                        </p:tgtEl>
                                      </p:cBhvr>
                                    </p:animEffect>
                                  </p:childTnLst>
                                </p:cTn>
                              </p:par>
                              <p:par>
                                <p:cTn id="21" presetID="1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par>
                                <p:cTn id="25" presetID="1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par>
                                <p:cTn id="45" presetID="1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p:tgtEl>
                                          <p:spTgt spid="26"/>
                                        </p:tgtEl>
                                        <p:attrNameLst>
                                          <p:attrName>ppt_y</p:attrName>
                                        </p:attrNameLst>
                                      </p:cBhvr>
                                      <p:tavLst>
                                        <p:tav tm="0">
                                          <p:val>
                                            <p:strVal val="#ppt_y+#ppt_h*1.125000"/>
                                          </p:val>
                                        </p:tav>
                                        <p:tav tm="100000">
                                          <p:val>
                                            <p:strVal val="#ppt_y"/>
                                          </p:val>
                                        </p:tav>
                                      </p:tavLst>
                                    </p:anim>
                                    <p:animEffect transition="in" filter="wipe(up)">
                                      <p:cBhvr>
                                        <p:cTn id="48" dur="500"/>
                                        <p:tgtEl>
                                          <p:spTgt spid="26"/>
                                        </p:tgtEl>
                                      </p:cBhvr>
                                    </p:animEffect>
                                  </p:childTnLst>
                                </p:cTn>
                              </p:par>
                              <p:par>
                                <p:cTn id="49" presetID="1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p:tgtEl>
                                          <p:spTgt spid="44"/>
                                        </p:tgtEl>
                                        <p:attrNameLst>
                                          <p:attrName>ppt_y</p:attrName>
                                        </p:attrNameLst>
                                      </p:cBhvr>
                                      <p:tavLst>
                                        <p:tav tm="0">
                                          <p:val>
                                            <p:strVal val="#ppt_y+#ppt_h*1.125000"/>
                                          </p:val>
                                        </p:tav>
                                        <p:tav tm="100000">
                                          <p:val>
                                            <p:strVal val="#ppt_y"/>
                                          </p:val>
                                        </p:tav>
                                      </p:tavLst>
                                    </p:anim>
                                    <p:animEffect transition="in" filter="wipe(up)">
                                      <p:cBhvr>
                                        <p:cTn id="62" dur="500"/>
                                        <p:tgtEl>
                                          <p:spTgt spid="4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p:tgtEl>
                                          <p:spTgt spid="45"/>
                                        </p:tgtEl>
                                        <p:attrNameLst>
                                          <p:attrName>ppt_y</p:attrName>
                                        </p:attrNameLst>
                                      </p:cBhvr>
                                      <p:tavLst>
                                        <p:tav tm="0">
                                          <p:val>
                                            <p:strVal val="#ppt_y+#ppt_h*1.125000"/>
                                          </p:val>
                                        </p:tav>
                                        <p:tav tm="100000">
                                          <p:val>
                                            <p:strVal val="#ppt_y"/>
                                          </p:val>
                                        </p:tav>
                                      </p:tavLst>
                                    </p:anim>
                                    <p:animEffect transition="in" filter="wipe(up)">
                                      <p:cBhvr>
                                        <p:cTn id="66" dur="500"/>
                                        <p:tgtEl>
                                          <p:spTgt spid="45"/>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p:tgtEl>
                                          <p:spTgt spid="46"/>
                                        </p:tgtEl>
                                        <p:attrNameLst>
                                          <p:attrName>ppt_y</p:attrName>
                                        </p:attrNameLst>
                                      </p:cBhvr>
                                      <p:tavLst>
                                        <p:tav tm="0">
                                          <p:val>
                                            <p:strVal val="#ppt_y+#ppt_h*1.125000"/>
                                          </p:val>
                                        </p:tav>
                                        <p:tav tm="100000">
                                          <p:val>
                                            <p:strVal val="#ppt_y"/>
                                          </p:val>
                                        </p:tav>
                                      </p:tavLst>
                                    </p:anim>
                                    <p:animEffect transition="in" filter="wipe(up)">
                                      <p:cBhvr>
                                        <p:cTn id="70" dur="500"/>
                                        <p:tgtEl>
                                          <p:spTgt spid="46"/>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p:tgtEl>
                                          <p:spTgt spid="47"/>
                                        </p:tgtEl>
                                        <p:attrNameLst>
                                          <p:attrName>ppt_y</p:attrName>
                                        </p:attrNameLst>
                                      </p:cBhvr>
                                      <p:tavLst>
                                        <p:tav tm="0">
                                          <p:val>
                                            <p:strVal val="#ppt_y+#ppt_h*1.125000"/>
                                          </p:val>
                                        </p:tav>
                                        <p:tav tm="100000">
                                          <p:val>
                                            <p:strVal val="#ppt_y"/>
                                          </p:val>
                                        </p:tav>
                                      </p:tavLst>
                                    </p:anim>
                                    <p:animEffect transition="in" filter="wipe(up)">
                                      <p:cBhvr>
                                        <p:cTn id="74" dur="500"/>
                                        <p:tgtEl>
                                          <p:spTgt spid="47"/>
                                        </p:tgtEl>
                                      </p:cBhvr>
                                    </p:animEffect>
                                  </p:childTnLst>
                                </p:cTn>
                              </p:par>
                              <p:par>
                                <p:cTn id="75" presetID="12" presetClass="entr" presetSubtype="4"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500"/>
                                        <p:tgtEl>
                                          <p:spTgt spid="66"/>
                                        </p:tgtEl>
                                        <p:attrNameLst>
                                          <p:attrName>ppt_y</p:attrName>
                                        </p:attrNameLst>
                                      </p:cBhvr>
                                      <p:tavLst>
                                        <p:tav tm="0">
                                          <p:val>
                                            <p:strVal val="#ppt_y+#ppt_h*1.125000"/>
                                          </p:val>
                                        </p:tav>
                                        <p:tav tm="100000">
                                          <p:val>
                                            <p:strVal val="#ppt_y"/>
                                          </p:val>
                                        </p:tav>
                                      </p:tavLst>
                                    </p:anim>
                                    <p:animEffect transition="in" filter="wipe(up)">
                                      <p:cBhvr>
                                        <p:cTn id="78" dur="500"/>
                                        <p:tgtEl>
                                          <p:spTgt spid="66"/>
                                        </p:tgtEl>
                                      </p:cBhvr>
                                    </p:animEffect>
                                  </p:childTnLst>
                                </p:cTn>
                              </p:par>
                              <p:par>
                                <p:cTn id="79" presetID="12" presetClass="entr" presetSubtype="4"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p:tgtEl>
                                          <p:spTgt spid="67"/>
                                        </p:tgtEl>
                                        <p:attrNameLst>
                                          <p:attrName>ppt_y</p:attrName>
                                        </p:attrNameLst>
                                      </p:cBhvr>
                                      <p:tavLst>
                                        <p:tav tm="0">
                                          <p:val>
                                            <p:strVal val="#ppt_y+#ppt_h*1.125000"/>
                                          </p:val>
                                        </p:tav>
                                        <p:tav tm="100000">
                                          <p:val>
                                            <p:strVal val="#ppt_y"/>
                                          </p:val>
                                        </p:tav>
                                      </p:tavLst>
                                    </p:anim>
                                    <p:animEffect transition="in" filter="wipe(up)">
                                      <p:cBhvr>
                                        <p:cTn id="82" dur="500"/>
                                        <p:tgtEl>
                                          <p:spTgt spid="67"/>
                                        </p:tgtEl>
                                      </p:cBhvr>
                                    </p:animEffect>
                                  </p:childTnLst>
                                </p:cTn>
                              </p:par>
                              <p:par>
                                <p:cTn id="83" presetID="12" presetClass="entr" presetSubtype="4"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additive="base">
                                        <p:cTn id="85" dur="500"/>
                                        <p:tgtEl>
                                          <p:spTgt spid="68"/>
                                        </p:tgtEl>
                                        <p:attrNameLst>
                                          <p:attrName>ppt_y</p:attrName>
                                        </p:attrNameLst>
                                      </p:cBhvr>
                                      <p:tavLst>
                                        <p:tav tm="0">
                                          <p:val>
                                            <p:strVal val="#ppt_y+#ppt_h*1.125000"/>
                                          </p:val>
                                        </p:tav>
                                        <p:tav tm="100000">
                                          <p:val>
                                            <p:strVal val="#ppt_y"/>
                                          </p:val>
                                        </p:tav>
                                      </p:tavLst>
                                    </p:anim>
                                    <p:animEffect transition="in" filter="wipe(up)">
                                      <p:cBhvr>
                                        <p:cTn id="86" dur="500"/>
                                        <p:tgtEl>
                                          <p:spTgt spid="68"/>
                                        </p:tgtEl>
                                      </p:cBhvr>
                                    </p:animEffect>
                                  </p:childTnLst>
                                </p:cTn>
                              </p:par>
                              <p:par>
                                <p:cTn id="87" presetID="12" presetClass="entr" presetSubtype="4"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p:tgtEl>
                                          <p:spTgt spid="69"/>
                                        </p:tgtEl>
                                        <p:attrNameLst>
                                          <p:attrName>ppt_y</p:attrName>
                                        </p:attrNameLst>
                                      </p:cBhvr>
                                      <p:tavLst>
                                        <p:tav tm="0">
                                          <p:val>
                                            <p:strVal val="#ppt_y+#ppt_h*1.125000"/>
                                          </p:val>
                                        </p:tav>
                                        <p:tav tm="100000">
                                          <p:val>
                                            <p:strVal val="#ppt_y"/>
                                          </p:val>
                                        </p:tav>
                                      </p:tavLst>
                                    </p:anim>
                                    <p:animEffect transition="in" filter="wipe(up)">
                                      <p:cBhvr>
                                        <p:cTn id="90" dur="500"/>
                                        <p:tgtEl>
                                          <p:spTgt spid="69"/>
                                        </p:tgtEl>
                                      </p:cBhvr>
                                    </p:animEffect>
                                  </p:childTnLst>
                                </p:cTn>
                              </p:par>
                              <p:par>
                                <p:cTn id="91" presetID="12" presetClass="entr" presetSubtype="4" fill="hold" nodeType="with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additive="base">
                                        <p:cTn id="93" dur="500"/>
                                        <p:tgtEl>
                                          <p:spTgt spid="70"/>
                                        </p:tgtEl>
                                        <p:attrNameLst>
                                          <p:attrName>ppt_y</p:attrName>
                                        </p:attrNameLst>
                                      </p:cBhvr>
                                      <p:tavLst>
                                        <p:tav tm="0">
                                          <p:val>
                                            <p:strVal val="#ppt_y+#ppt_h*1.125000"/>
                                          </p:val>
                                        </p:tav>
                                        <p:tav tm="100000">
                                          <p:val>
                                            <p:strVal val="#ppt_y"/>
                                          </p:val>
                                        </p:tav>
                                      </p:tavLst>
                                    </p:anim>
                                    <p:animEffect transition="in" filter="wipe(up)">
                                      <p:cBhvr>
                                        <p:cTn id="94" dur="500"/>
                                        <p:tgtEl>
                                          <p:spTgt spid="70"/>
                                        </p:tgtEl>
                                      </p:cBhvr>
                                    </p:animEffect>
                                  </p:childTnLst>
                                </p:cTn>
                              </p:par>
                              <p:par>
                                <p:cTn id="95" presetID="12" presetClass="entr" presetSubtype="4" fill="hold" nodeType="with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additive="base">
                                        <p:cTn id="97" dur="500"/>
                                        <p:tgtEl>
                                          <p:spTgt spid="71"/>
                                        </p:tgtEl>
                                        <p:attrNameLst>
                                          <p:attrName>ppt_y</p:attrName>
                                        </p:attrNameLst>
                                      </p:cBhvr>
                                      <p:tavLst>
                                        <p:tav tm="0">
                                          <p:val>
                                            <p:strVal val="#ppt_y+#ppt_h*1.125000"/>
                                          </p:val>
                                        </p:tav>
                                        <p:tav tm="100000">
                                          <p:val>
                                            <p:strVal val="#ppt_y"/>
                                          </p:val>
                                        </p:tav>
                                      </p:tavLst>
                                    </p:anim>
                                    <p:animEffect transition="in" filter="wipe(up)">
                                      <p:cBhvr>
                                        <p:cTn id="98" dur="500"/>
                                        <p:tgtEl>
                                          <p:spTgt spid="71"/>
                                        </p:tgtEl>
                                      </p:cBhvr>
                                    </p:animEffect>
                                  </p:childTnLst>
                                </p:cTn>
                              </p:par>
                              <p:par>
                                <p:cTn id="99" presetID="12" presetClass="entr" presetSubtype="4"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anim calcmode="lin" valueType="num">
                                      <p:cBhvr additive="base">
                                        <p:cTn id="101" dur="500"/>
                                        <p:tgtEl>
                                          <p:spTgt spid="72"/>
                                        </p:tgtEl>
                                        <p:attrNameLst>
                                          <p:attrName>ppt_y</p:attrName>
                                        </p:attrNameLst>
                                      </p:cBhvr>
                                      <p:tavLst>
                                        <p:tav tm="0">
                                          <p:val>
                                            <p:strVal val="#ppt_y+#ppt_h*1.125000"/>
                                          </p:val>
                                        </p:tav>
                                        <p:tav tm="100000">
                                          <p:val>
                                            <p:strVal val="#ppt_y"/>
                                          </p:val>
                                        </p:tav>
                                      </p:tavLst>
                                    </p:anim>
                                    <p:animEffect transition="in" filter="wipe(up)">
                                      <p:cBhvr>
                                        <p:cTn id="102" dur="500"/>
                                        <p:tgtEl>
                                          <p:spTgt spid="72"/>
                                        </p:tgtEl>
                                      </p:cBhvr>
                                    </p:animEffect>
                                  </p:childTnLst>
                                </p:cTn>
                              </p:par>
                              <p:par>
                                <p:cTn id="103" presetID="12" presetClass="entr" presetSubtype="4"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anim calcmode="lin" valueType="num">
                                      <p:cBhvr additive="base">
                                        <p:cTn id="105" dur="500"/>
                                        <p:tgtEl>
                                          <p:spTgt spid="73"/>
                                        </p:tgtEl>
                                        <p:attrNameLst>
                                          <p:attrName>ppt_y</p:attrName>
                                        </p:attrNameLst>
                                      </p:cBhvr>
                                      <p:tavLst>
                                        <p:tav tm="0">
                                          <p:val>
                                            <p:strVal val="#ppt_y+#ppt_h*1.125000"/>
                                          </p:val>
                                        </p:tav>
                                        <p:tav tm="100000">
                                          <p:val>
                                            <p:strVal val="#ppt_y"/>
                                          </p:val>
                                        </p:tav>
                                      </p:tavLst>
                                    </p:anim>
                                    <p:animEffect transition="in" filter="wipe(up)">
                                      <p:cBhvr>
                                        <p:cTn id="106" dur="500"/>
                                        <p:tgtEl>
                                          <p:spTgt spid="73"/>
                                        </p:tgtEl>
                                      </p:cBhvr>
                                    </p:animEffect>
                                  </p:childTnLst>
                                </p:cTn>
                              </p:par>
                              <p:par>
                                <p:cTn id="107" presetID="12" presetClass="entr" presetSubtype="4"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p:tgtEl>
                                          <p:spTgt spid="74"/>
                                        </p:tgtEl>
                                        <p:attrNameLst>
                                          <p:attrName>ppt_y</p:attrName>
                                        </p:attrNameLst>
                                      </p:cBhvr>
                                      <p:tavLst>
                                        <p:tav tm="0">
                                          <p:val>
                                            <p:strVal val="#ppt_y+#ppt_h*1.125000"/>
                                          </p:val>
                                        </p:tav>
                                        <p:tav tm="100000">
                                          <p:val>
                                            <p:strVal val="#ppt_y"/>
                                          </p:val>
                                        </p:tav>
                                      </p:tavLst>
                                    </p:anim>
                                    <p:animEffect transition="in" filter="wipe(up)">
                                      <p:cBhvr>
                                        <p:cTn id="110" dur="500"/>
                                        <p:tgtEl>
                                          <p:spTgt spid="74"/>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p:tgtEl>
                                          <p:spTgt spid="31"/>
                                        </p:tgtEl>
                                        <p:attrNameLst>
                                          <p:attrName>ppt_y</p:attrName>
                                        </p:attrNameLst>
                                      </p:cBhvr>
                                      <p:tavLst>
                                        <p:tav tm="0">
                                          <p:val>
                                            <p:strVal val="#ppt_y+#ppt_h*1.125000"/>
                                          </p:val>
                                        </p:tav>
                                        <p:tav tm="100000">
                                          <p:val>
                                            <p:strVal val="#ppt_y"/>
                                          </p:val>
                                        </p:tav>
                                      </p:tavLst>
                                    </p:anim>
                                    <p:animEffect transition="in" filter="wipe(up)">
                                      <p:cBhvr>
                                        <p:cTn id="114" dur="500"/>
                                        <p:tgtEl>
                                          <p:spTgt spid="3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randombar(horizontal)">
                                      <p:cBhvr>
                                        <p:cTn id="119" dur="500"/>
                                        <p:tgtEl>
                                          <p:spTgt spid="63"/>
                                        </p:tgtEl>
                                      </p:cBhvr>
                                    </p:animEffect>
                                  </p:childTnLst>
                                </p:cTn>
                              </p:par>
                              <p:par>
                                <p:cTn id="120" presetID="14" presetClass="entr" presetSubtype="10" fill="hold" nodeType="withEffect">
                                  <p:stCondLst>
                                    <p:cond delay="0"/>
                                  </p:stCondLst>
                                  <p:childTnLst>
                                    <p:set>
                                      <p:cBhvr>
                                        <p:cTn id="121" dur="1" fill="hold">
                                          <p:stCondLst>
                                            <p:cond delay="0"/>
                                          </p:stCondLst>
                                        </p:cTn>
                                        <p:tgtEl>
                                          <p:spTgt spid="20509"/>
                                        </p:tgtEl>
                                        <p:attrNameLst>
                                          <p:attrName>style.visibility</p:attrName>
                                        </p:attrNameLst>
                                      </p:cBhvr>
                                      <p:to>
                                        <p:strVal val="visible"/>
                                      </p:to>
                                    </p:set>
                                    <p:animEffect transition="in" filter="randombar(horizontal)">
                                      <p:cBhvr>
                                        <p:cTn id="122" dur="500"/>
                                        <p:tgtEl>
                                          <p:spTgt spid="20509"/>
                                        </p:tgtEl>
                                      </p:cBhvr>
                                    </p:animEffect>
                                  </p:childTnLst>
                                </p:cTn>
                              </p:par>
                              <p:par>
                                <p:cTn id="123" presetID="14" presetClass="entr" presetSubtype="10" fill="hold" nodeType="withEffect">
                                  <p:stCondLst>
                                    <p:cond delay="0"/>
                                  </p:stCondLst>
                                  <p:childTnLst>
                                    <p:set>
                                      <p:cBhvr>
                                        <p:cTn id="124" dur="1" fill="hold">
                                          <p:stCondLst>
                                            <p:cond delay="0"/>
                                          </p:stCondLst>
                                        </p:cTn>
                                        <p:tgtEl>
                                          <p:spTgt spid="20511"/>
                                        </p:tgtEl>
                                        <p:attrNameLst>
                                          <p:attrName>style.visibility</p:attrName>
                                        </p:attrNameLst>
                                      </p:cBhvr>
                                      <p:to>
                                        <p:strVal val="visible"/>
                                      </p:to>
                                    </p:set>
                                    <p:animEffect transition="in" filter="randombar(horizontal)">
                                      <p:cBhvr>
                                        <p:cTn id="125" dur="500"/>
                                        <p:tgtEl>
                                          <p:spTgt spid="20511"/>
                                        </p:tgtEl>
                                      </p:cBhvr>
                                    </p:animEffect>
                                  </p:childTnLst>
                                </p:cTn>
                              </p:par>
                              <p:par>
                                <p:cTn id="126" presetID="14" presetClass="entr" presetSubtype="10" fill="hold" nodeType="with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randombar(horizontal)">
                                      <p:cBhvr>
                                        <p:cTn id="128" dur="500"/>
                                        <p:tgtEl>
                                          <p:spTgt spid="3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Effect transition="in" filter="randombar(horizontal)">
                                      <p:cBhvr>
                                        <p:cTn id="131" dur="500"/>
                                        <p:tgtEl>
                                          <p:spTgt spid="5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randombar(horizontal)">
                                      <p:cBhvr>
                                        <p:cTn id="1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9" grpId="0" animBg="1"/>
      <p:bldP spid="60" grpId="0"/>
      <p:bldP spid="39" grpId="0" animBg="1"/>
      <p:bldP spid="40" grpId="0" animBg="1"/>
      <p:bldP spid="41" grpId="0" animBg="1"/>
      <p:bldP spid="42" grpId="0"/>
      <p:bldP spid="44" grpId="0" animBg="1"/>
      <p:bldP spid="45" grpId="0" animBg="1"/>
      <p:bldP spid="46" grpId="0" animBg="1"/>
      <p:bldP spid="47" grpId="0"/>
      <p:bldP spid="3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normAutofit fontScale="90000"/>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 Deep Learning? – A Face Recognition Analogy</a:t>
            </a:r>
          </a:p>
        </p:txBody>
      </p:sp>
      <p:pic>
        <p:nvPicPr>
          <p:cNvPr id="24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89200"/>
            <a:ext cx="14525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366963" y="56388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Image pixels</a:t>
            </a:r>
          </a:p>
        </p:txBody>
      </p:sp>
      <p:sp>
        <p:nvSpPr>
          <p:cNvPr id="7" name="Rectangle 6"/>
          <p:cNvSpPr/>
          <p:nvPr/>
        </p:nvSpPr>
        <p:spPr>
          <a:xfrm>
            <a:off x="2366963" y="43434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Lines, circles, squares</a:t>
            </a:r>
          </a:p>
        </p:txBody>
      </p:sp>
      <p:sp>
        <p:nvSpPr>
          <p:cNvPr id="8" name="Rectangle 7"/>
          <p:cNvSpPr/>
          <p:nvPr/>
        </p:nvSpPr>
        <p:spPr>
          <a:xfrm>
            <a:off x="2366963" y="12192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Face or not ?</a:t>
            </a:r>
          </a:p>
        </p:txBody>
      </p:sp>
      <p:sp>
        <p:nvSpPr>
          <p:cNvPr id="24588" name="TextBox 8"/>
          <p:cNvSpPr txBox="1">
            <a:spLocks noChangeArrowheads="1"/>
          </p:cNvSpPr>
          <p:nvPr/>
        </p:nvSpPr>
        <p:spPr bwMode="auto">
          <a:xfrm>
            <a:off x="2711450" y="3810000"/>
            <a:ext cx="646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cxnSp>
        <p:nvCxnSpPr>
          <p:cNvPr id="11" name="Straight Arrow Connector 10"/>
          <p:cNvCxnSpPr/>
          <p:nvPr/>
        </p:nvCxnSpPr>
        <p:spPr>
          <a:xfrm flipV="1">
            <a:off x="3090863" y="54864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052763" y="4191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052763" y="3810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48000" y="23622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459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9050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715000" y="5449888"/>
            <a:ext cx="2947988" cy="646112"/>
          </a:xfrm>
          <a:prstGeom prst="rect">
            <a:avLst/>
          </a:prstGeom>
          <a:noFill/>
        </p:spPr>
        <p:txBody>
          <a:bodyPr wrap="none">
            <a:spAutoFit/>
          </a:bodyPr>
          <a:lstStyle/>
          <a:p>
            <a:pPr>
              <a:defRPr/>
            </a:pPr>
            <a:r>
              <a:rPr lang="en-US" sz="3600" b="1" dirty="0">
                <a:latin typeface="+mn-lt"/>
              </a:rPr>
              <a:t>Brain Learning</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624156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Logistic Regression for Hand Writing Classification</a:t>
            </a:r>
          </a:p>
        </p:txBody>
      </p:sp>
      <p:pic>
        <p:nvPicPr>
          <p:cNvPr id="4" name="Picture 3" descr="Screen Shot 2017-10-01 at 8.24.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81" y="1417638"/>
            <a:ext cx="3746500" cy="1028700"/>
          </a:xfrm>
          <a:prstGeom prst="rect">
            <a:avLst/>
          </a:prstGeom>
        </p:spPr>
      </p:pic>
      <p:pic>
        <p:nvPicPr>
          <p:cNvPr id="5" name="Picture 4" descr="Screen Shot 2017-10-01 at 8.25.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2716036"/>
            <a:ext cx="7950200" cy="3959962"/>
          </a:xfrm>
          <a:prstGeom prst="rect">
            <a:avLst/>
          </a:prstGeom>
        </p:spPr>
      </p:pic>
    </p:spTree>
    <p:extLst>
      <p:ext uri="{BB962C8B-B14F-4D97-AF65-F5344CB8AC3E}">
        <p14:creationId xmlns:p14="http://schemas.microsoft.com/office/powerpoint/2010/main" val="5441405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3100"/>
            <a:ext cx="9144000" cy="549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2" name="TextBox 1"/>
          <p:cNvSpPr txBox="1">
            <a:spLocks noChangeArrowheads="1"/>
          </p:cNvSpPr>
          <p:nvPr/>
        </p:nvSpPr>
        <p:spPr bwMode="auto">
          <a:xfrm>
            <a:off x="1447800" y="76200"/>
            <a:ext cx="67516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 Representation First</a:t>
            </a:r>
          </a:p>
        </p:txBody>
      </p:sp>
      <p:sp>
        <p:nvSpPr>
          <p:cNvPr id="4" name="Rectangle 3"/>
          <p:cNvSpPr/>
          <p:nvPr/>
        </p:nvSpPr>
        <p:spPr>
          <a:xfrm>
            <a:off x="5907102" y="6428601"/>
            <a:ext cx="3084498" cy="276999"/>
          </a:xfrm>
          <a:prstGeom prst="rect">
            <a:avLst/>
          </a:prstGeom>
        </p:spPr>
        <p:txBody>
          <a:bodyPr wrap="none">
            <a:spAutoFit/>
          </a:bodyPr>
          <a:lstStyle/>
          <a:p>
            <a:r>
              <a:rPr lang="en-US" sz="1200" dirty="0"/>
              <a:t>http://</a:t>
            </a:r>
            <a:r>
              <a:rPr lang="en-US" sz="1200" dirty="0" err="1"/>
              <a:t>theanalyticsstore.com</a:t>
            </a:r>
            <a:r>
              <a:rPr lang="en-US" sz="1200" dirty="0"/>
              <a:t>/deep-learning/</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0412853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362200" cy="6202362"/>
          </a:xfrm>
        </p:spPr>
        <p:txBody>
          <a:bodyPr>
            <a:normAutofit/>
          </a:bodyPr>
          <a:lstStyle/>
          <a:p>
            <a:r>
              <a:rPr lang="en-US" b="1" dirty="0"/>
              <a:t>A Deep Learning Success</a:t>
            </a:r>
          </a:p>
        </p:txBody>
      </p:sp>
      <p:pic>
        <p:nvPicPr>
          <p:cNvPr id="4" name="Picture 3" descr="Screen Shot 2015-11-11 at 10.35.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495" y="0"/>
            <a:ext cx="6125705" cy="6858000"/>
          </a:xfrm>
          <a:prstGeom prst="rect">
            <a:avLst/>
          </a:prstGeom>
        </p:spPr>
      </p:pic>
      <p:sp>
        <p:nvSpPr>
          <p:cNvPr id="3" name="Footer Placeholder 2"/>
          <p:cNvSpPr>
            <a:spLocks noGrp="1"/>
          </p:cNvSpPr>
          <p:nvPr>
            <p:ph type="ftr" sz="quarter" idx="11"/>
          </p:nvPr>
        </p:nvSpPr>
        <p:spPr>
          <a:xfrm>
            <a:off x="6383867" y="6538912"/>
            <a:ext cx="2895600" cy="365125"/>
          </a:xfrm>
        </p:spPr>
        <p:txBody>
          <a:bodyPr/>
          <a:lstStyle/>
          <a:p>
            <a:r>
              <a:rPr lang="en-US" dirty="0"/>
              <a:t>CS8725 - Supervised Learning</a:t>
            </a:r>
          </a:p>
        </p:txBody>
      </p:sp>
    </p:spTree>
    <p:extLst>
      <p:ext uri="{BB962C8B-B14F-4D97-AF65-F5344CB8AC3E}">
        <p14:creationId xmlns:p14="http://schemas.microsoft.com/office/powerpoint/2010/main" val="39376416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Energy Based Models</a:t>
            </a:r>
          </a:p>
        </p:txBody>
      </p:sp>
      <p:sp>
        <p:nvSpPr>
          <p:cNvPr id="3" name="Content Placeholder 2"/>
          <p:cNvSpPr>
            <a:spLocks noGrp="1"/>
          </p:cNvSpPr>
          <p:nvPr>
            <p:ph idx="1"/>
          </p:nvPr>
        </p:nvSpPr>
        <p:spPr/>
        <p:txBody>
          <a:bodyPr>
            <a:normAutofit fontScale="85000" lnSpcReduction="20000"/>
          </a:bodyPr>
          <a:lstStyle/>
          <a:p>
            <a:pPr>
              <a:buNone/>
            </a:pPr>
            <a:r>
              <a:rPr lang="en-US" dirty="0"/>
              <a:t>p(x) – probability of our data; data is represented by feature vector </a:t>
            </a:r>
            <a:r>
              <a:rPr lang="en-US" b="1" dirty="0"/>
              <a:t>x</a:t>
            </a:r>
            <a:r>
              <a:rPr lang="en-US" dirty="0"/>
              <a:t>.</a:t>
            </a:r>
          </a:p>
          <a:p>
            <a:pPr>
              <a:buNone/>
            </a:pPr>
            <a:r>
              <a:rPr lang="en-US" dirty="0"/>
              <a:t> </a:t>
            </a:r>
          </a:p>
          <a:p>
            <a:pPr>
              <a:buNone/>
            </a:pPr>
            <a:r>
              <a:rPr lang="en-US" sz="2600" dirty="0"/>
              <a:t>	and</a:t>
            </a:r>
          </a:p>
          <a:p>
            <a:pPr>
              <a:buNone/>
            </a:pPr>
            <a:endParaRPr lang="en-US" dirty="0"/>
          </a:p>
          <a:p>
            <a:pPr>
              <a:buNone/>
            </a:pPr>
            <a:endParaRPr lang="en-US" dirty="0"/>
          </a:p>
          <a:p>
            <a:pPr marL="112713" indent="3175">
              <a:buNone/>
            </a:pPr>
            <a:r>
              <a:rPr lang="en-US" dirty="0"/>
              <a:t>Attach an energy function (</a:t>
            </a:r>
            <a:r>
              <a:rPr lang="en-US" dirty="0" err="1"/>
              <a:t>ie</a:t>
            </a:r>
            <a:r>
              <a:rPr lang="en-US" dirty="0"/>
              <a:t>, </a:t>
            </a:r>
            <a:r>
              <a:rPr lang="en-US" i="1" dirty="0"/>
              <a:t>E</a:t>
            </a:r>
            <a:r>
              <a:rPr lang="en-US" dirty="0"/>
              <a:t>(x)) to score a configuration (</a:t>
            </a:r>
            <a:r>
              <a:rPr lang="en-US" dirty="0" err="1"/>
              <a:t>ie</a:t>
            </a:r>
            <a:r>
              <a:rPr lang="en-US" dirty="0"/>
              <a:t>, each possible input x).</a:t>
            </a:r>
          </a:p>
          <a:p>
            <a:pPr marL="112713" indent="3175">
              <a:buNone/>
            </a:pPr>
            <a:endParaRPr lang="en-US" dirty="0"/>
          </a:p>
          <a:p>
            <a:pPr marL="112713" indent="3175">
              <a:buNone/>
            </a:pPr>
            <a:r>
              <a:rPr lang="en-US" dirty="0"/>
              <a:t>We want desirable data to have low energy.  Thus, tweak the parameters of </a:t>
            </a:r>
            <a:r>
              <a:rPr lang="en-US" i="1" dirty="0"/>
              <a:t>E</a:t>
            </a:r>
            <a:r>
              <a:rPr lang="en-US" dirty="0"/>
              <a:t>(x) accordingly.  </a:t>
            </a:r>
          </a:p>
        </p:txBody>
      </p:sp>
      <p:pic>
        <p:nvPicPr>
          <p:cNvPr id="4" name="Picture 3" descr="pofx.png"/>
          <p:cNvPicPr>
            <a:picLocks noChangeAspect="1"/>
          </p:cNvPicPr>
          <p:nvPr/>
        </p:nvPicPr>
        <p:blipFill>
          <a:blip r:embed="rId2" cstate="print"/>
          <a:stretch>
            <a:fillRect/>
          </a:stretch>
        </p:blipFill>
        <p:spPr>
          <a:xfrm>
            <a:off x="3962400" y="2133600"/>
            <a:ext cx="1549400" cy="581025"/>
          </a:xfrm>
          <a:prstGeom prst="rect">
            <a:avLst/>
          </a:prstGeom>
        </p:spPr>
      </p:pic>
      <p:pic>
        <p:nvPicPr>
          <p:cNvPr id="5" name="Picture 4" descr="part.png"/>
          <p:cNvPicPr>
            <a:picLocks noChangeAspect="1"/>
          </p:cNvPicPr>
          <p:nvPr/>
        </p:nvPicPr>
        <p:blipFill>
          <a:blip r:embed="rId3" cstate="print"/>
          <a:stretch>
            <a:fillRect/>
          </a:stretch>
        </p:blipFill>
        <p:spPr>
          <a:xfrm>
            <a:off x="3962400" y="2971800"/>
            <a:ext cx="1676400" cy="589005"/>
          </a:xfrm>
          <a:prstGeom prst="rect">
            <a:avLst/>
          </a:prstGeom>
        </p:spPr>
      </p:pic>
      <p:sp>
        <p:nvSpPr>
          <p:cNvPr id="6" name="TextBox 5"/>
          <p:cNvSpPr txBox="1"/>
          <p:nvPr/>
        </p:nvSpPr>
        <p:spPr>
          <a:xfrm>
            <a:off x="4953000" y="6096000"/>
            <a:ext cx="3967753" cy="369332"/>
          </a:xfrm>
          <a:prstGeom prst="rect">
            <a:avLst/>
          </a:prstGeom>
          <a:noFill/>
        </p:spPr>
        <p:txBody>
          <a:bodyPr wrap="none" rtlCol="0">
            <a:spAutoFit/>
          </a:bodyPr>
          <a:lstStyle/>
          <a:p>
            <a:r>
              <a:rPr lang="en-US" i="1" dirty="0"/>
              <a:t>Restricted </a:t>
            </a:r>
            <a:r>
              <a:rPr lang="en-US" i="1" dirty="0" err="1"/>
              <a:t>Boltzann</a:t>
            </a:r>
            <a:r>
              <a:rPr lang="en-US" i="1" dirty="0"/>
              <a:t> Machines (RBM)</a:t>
            </a:r>
          </a:p>
        </p:txBody>
      </p:sp>
      <p:sp>
        <p:nvSpPr>
          <p:cNvPr id="7" name="Footer Placeholder 6"/>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992854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EBMs with Hidden Units</a:t>
            </a:r>
          </a:p>
        </p:txBody>
      </p:sp>
      <p:sp>
        <p:nvSpPr>
          <p:cNvPr id="3" name="Content Placeholder 2"/>
          <p:cNvSpPr>
            <a:spLocks noGrp="1"/>
          </p:cNvSpPr>
          <p:nvPr>
            <p:ph idx="1"/>
          </p:nvPr>
        </p:nvSpPr>
        <p:spPr/>
        <p:txBody>
          <a:bodyPr/>
          <a:lstStyle/>
          <a:p>
            <a:pPr marL="112713" indent="3175">
              <a:buNone/>
            </a:pPr>
            <a:r>
              <a:rPr lang="en-US" dirty="0"/>
              <a:t>To increase power of EBMs, add hidden variables.</a:t>
            </a:r>
          </a:p>
          <a:p>
            <a:pPr marL="112713" indent="3175">
              <a:buNone/>
            </a:pPr>
            <a:endParaRPr lang="en-US" dirty="0"/>
          </a:p>
          <a:p>
            <a:pPr marL="112713" indent="3175">
              <a:buNone/>
            </a:pPr>
            <a:r>
              <a:rPr lang="en-US" dirty="0"/>
              <a:t>By using the notation,</a:t>
            </a:r>
          </a:p>
          <a:p>
            <a:pPr marL="112713" indent="3175">
              <a:buNone/>
            </a:pPr>
            <a:endParaRPr lang="en-US" dirty="0"/>
          </a:p>
          <a:p>
            <a:pPr marL="112713" indent="3175">
              <a:buNone/>
            </a:pPr>
            <a:endParaRPr lang="en-US" sz="800" dirty="0"/>
          </a:p>
          <a:p>
            <a:pPr marL="112713" indent="3175">
              <a:buNone/>
            </a:pPr>
            <a:r>
              <a:rPr lang="en-US" dirty="0"/>
              <a:t>We can rewrite p(x) in a form similar to the standard EBM,</a:t>
            </a:r>
          </a:p>
          <a:p>
            <a:pPr marL="112713" indent="3175">
              <a:buNone/>
            </a:pPr>
            <a:endParaRPr lang="en-US" dirty="0"/>
          </a:p>
          <a:p>
            <a:pPr marL="112713" indent="3175">
              <a:buNone/>
            </a:pPr>
            <a:endParaRPr lang="en-US" dirty="0"/>
          </a:p>
          <a:p>
            <a:pPr marL="112713" indent="3175">
              <a:buNone/>
            </a:pPr>
            <a:endParaRPr lang="en-US" dirty="0"/>
          </a:p>
        </p:txBody>
      </p:sp>
      <p:pic>
        <p:nvPicPr>
          <p:cNvPr id="4" name="Picture 3" descr="pofxh.png"/>
          <p:cNvPicPr>
            <a:picLocks noChangeAspect="1"/>
          </p:cNvPicPr>
          <p:nvPr/>
        </p:nvPicPr>
        <p:blipFill>
          <a:blip r:embed="rId2" cstate="print"/>
          <a:stretch>
            <a:fillRect/>
          </a:stretch>
        </p:blipFill>
        <p:spPr>
          <a:xfrm>
            <a:off x="2971800" y="2514600"/>
            <a:ext cx="3191435" cy="609600"/>
          </a:xfrm>
          <a:prstGeom prst="rect">
            <a:avLst/>
          </a:prstGeom>
        </p:spPr>
      </p:pic>
      <p:pic>
        <p:nvPicPr>
          <p:cNvPr id="5" name="Picture 4" descr="free.png"/>
          <p:cNvPicPr>
            <a:picLocks noChangeAspect="1"/>
          </p:cNvPicPr>
          <p:nvPr/>
        </p:nvPicPr>
        <p:blipFill>
          <a:blip r:embed="rId3" cstate="print"/>
          <a:stretch>
            <a:fillRect/>
          </a:stretch>
        </p:blipFill>
        <p:spPr>
          <a:xfrm>
            <a:off x="3276600" y="3733801"/>
            <a:ext cx="2362200" cy="491289"/>
          </a:xfrm>
          <a:prstGeom prst="rect">
            <a:avLst/>
          </a:prstGeom>
        </p:spPr>
      </p:pic>
      <p:sp>
        <p:nvSpPr>
          <p:cNvPr id="6" name="Cloud 5"/>
          <p:cNvSpPr/>
          <p:nvPr/>
        </p:nvSpPr>
        <p:spPr>
          <a:xfrm>
            <a:off x="1524000" y="3810000"/>
            <a:ext cx="1600200" cy="4572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1752600" y="3886200"/>
            <a:ext cx="1752600" cy="307777"/>
          </a:xfrm>
          <a:prstGeom prst="rect">
            <a:avLst/>
          </a:prstGeom>
          <a:noFill/>
        </p:spPr>
        <p:txBody>
          <a:bodyPr wrap="square" rtlCol="0">
            <a:spAutoFit/>
          </a:bodyPr>
          <a:lstStyle/>
          <a:p>
            <a:r>
              <a:rPr lang="en-US" sz="1400" dirty="0"/>
              <a:t>Free energy</a:t>
            </a:r>
          </a:p>
        </p:txBody>
      </p:sp>
      <p:sp>
        <p:nvSpPr>
          <p:cNvPr id="8" name="Right Arrow 7"/>
          <p:cNvSpPr/>
          <p:nvPr/>
        </p:nvSpPr>
        <p:spPr>
          <a:xfrm rot="20271635">
            <a:off x="2831263" y="4042933"/>
            <a:ext cx="457200" cy="1524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poffree.png"/>
          <p:cNvPicPr>
            <a:picLocks noChangeAspect="1"/>
          </p:cNvPicPr>
          <p:nvPr/>
        </p:nvPicPr>
        <p:blipFill>
          <a:blip r:embed="rId4" cstate="print"/>
          <a:stretch>
            <a:fillRect/>
          </a:stretch>
        </p:blipFill>
        <p:spPr>
          <a:xfrm>
            <a:off x="3124200" y="5486400"/>
            <a:ext cx="2955036" cy="533400"/>
          </a:xfrm>
          <a:prstGeom prst="rect">
            <a:avLst/>
          </a:prstGeom>
        </p:spPr>
      </p:pic>
      <p:sp>
        <p:nvSpPr>
          <p:cNvPr id="10" name="TextBox 9"/>
          <p:cNvSpPr txBox="1"/>
          <p:nvPr/>
        </p:nvSpPr>
        <p:spPr>
          <a:xfrm>
            <a:off x="4953000" y="6183868"/>
            <a:ext cx="3764685" cy="369332"/>
          </a:xfrm>
          <a:prstGeom prst="rect">
            <a:avLst/>
          </a:prstGeom>
          <a:noFill/>
        </p:spPr>
        <p:txBody>
          <a:bodyPr wrap="none" rtlCol="0">
            <a:spAutoFit/>
          </a:bodyPr>
          <a:lstStyle/>
          <a:p>
            <a:r>
              <a:rPr lang="en-US" i="1" dirty="0"/>
              <a:t>Restricted Boltzmann Machines (RBM)</a:t>
            </a:r>
          </a:p>
        </p:txBody>
      </p:sp>
      <p:sp>
        <p:nvSpPr>
          <p:cNvPr id="11" name="TextBox 10"/>
          <p:cNvSpPr txBox="1"/>
          <p:nvPr/>
        </p:nvSpPr>
        <p:spPr>
          <a:xfrm>
            <a:off x="6629400" y="5486400"/>
            <a:ext cx="2401018" cy="369332"/>
          </a:xfrm>
          <a:prstGeom prst="rect">
            <a:avLst/>
          </a:prstGeom>
          <a:noFill/>
        </p:spPr>
        <p:txBody>
          <a:bodyPr wrap="none" rtlCol="0">
            <a:spAutoFit/>
          </a:bodyPr>
          <a:lstStyle/>
          <a:p>
            <a:r>
              <a:rPr lang="en-US" b="1" dirty="0"/>
              <a:t>log(P(x)) = -F(x) – log(Z)</a:t>
            </a:r>
          </a:p>
        </p:txBody>
      </p:sp>
      <p:sp>
        <p:nvSpPr>
          <p:cNvPr id="12" name="Footer Placeholder 1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713120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Tweakin</a:t>
            </a:r>
            <a:r>
              <a:rPr lang="en-US" b="1" dirty="0"/>
              <a:t>’ Parameters</a:t>
            </a:r>
          </a:p>
        </p:txBody>
      </p:sp>
      <p:sp>
        <p:nvSpPr>
          <p:cNvPr id="3" name="Content Placeholder 2"/>
          <p:cNvSpPr>
            <a:spLocks noGrp="1"/>
          </p:cNvSpPr>
          <p:nvPr>
            <p:ph idx="1"/>
          </p:nvPr>
        </p:nvSpPr>
        <p:spPr/>
        <p:txBody>
          <a:bodyPr/>
          <a:lstStyle/>
          <a:p>
            <a:pPr marL="112713" indent="3175">
              <a:buNone/>
            </a:pPr>
            <a:r>
              <a:rPr lang="en-US" dirty="0"/>
              <a:t>Now we need to adjust the model so it reflects our data, do ML </a:t>
            </a:r>
          </a:p>
          <a:p>
            <a:pPr marL="112713" indent="3175"/>
            <a:r>
              <a:rPr lang="en-US" dirty="0"/>
              <a:t> Likelihood fn</a:t>
            </a:r>
          </a:p>
          <a:p>
            <a:pPr marL="112713" indent="3175"/>
            <a:endParaRPr lang="en-US" dirty="0"/>
          </a:p>
          <a:p>
            <a:pPr marL="112713" indent="3175"/>
            <a:r>
              <a:rPr lang="en-US" dirty="0"/>
              <a:t> Avg. Log-likelihood fn</a:t>
            </a:r>
          </a:p>
          <a:p>
            <a:pPr marL="112713" indent="3175">
              <a:buNone/>
            </a:pPr>
            <a:endParaRPr lang="en-US" dirty="0"/>
          </a:p>
          <a:p>
            <a:pPr marL="112713" indent="3175">
              <a:buNone/>
            </a:pPr>
            <a:endParaRPr lang="en-US" dirty="0"/>
          </a:p>
          <a:p>
            <a:pPr marL="461963" indent="-346075">
              <a:buNone/>
            </a:pPr>
            <a:endParaRPr lang="en-US" dirty="0">
              <a:latin typeface="Calibri"/>
            </a:endParaRPr>
          </a:p>
          <a:p>
            <a:pPr marL="461963" indent="-346075">
              <a:buNone/>
            </a:pPr>
            <a:endParaRPr lang="en-US" dirty="0">
              <a:latin typeface="Calibri"/>
            </a:endParaRPr>
          </a:p>
          <a:p>
            <a:pPr marL="461963" indent="-346075">
              <a:buNone/>
            </a:pPr>
            <a:endParaRPr lang="en-US" dirty="0"/>
          </a:p>
          <a:p>
            <a:pPr marL="112713" indent="3175">
              <a:buNone/>
            </a:pPr>
            <a:endParaRPr lang="en-US" dirty="0"/>
          </a:p>
        </p:txBody>
      </p:sp>
      <p:pic>
        <p:nvPicPr>
          <p:cNvPr id="5" name="Picture 4" descr="L.png"/>
          <p:cNvPicPr>
            <a:picLocks noChangeAspect="1"/>
          </p:cNvPicPr>
          <p:nvPr/>
        </p:nvPicPr>
        <p:blipFill>
          <a:blip r:embed="rId2" cstate="print"/>
          <a:stretch>
            <a:fillRect/>
          </a:stretch>
        </p:blipFill>
        <p:spPr>
          <a:xfrm>
            <a:off x="2438400" y="3200400"/>
            <a:ext cx="2182372" cy="304800"/>
          </a:xfrm>
          <a:prstGeom prst="rect">
            <a:avLst/>
          </a:prstGeom>
        </p:spPr>
      </p:pic>
      <p:pic>
        <p:nvPicPr>
          <p:cNvPr id="9" name="Picture 8" descr="l1.png"/>
          <p:cNvPicPr>
            <a:picLocks noChangeAspect="1"/>
          </p:cNvPicPr>
          <p:nvPr/>
        </p:nvPicPr>
        <p:blipFill>
          <a:blip r:embed="rId3" cstate="print"/>
          <a:srcRect t="11111" r="-1485" b="63333"/>
          <a:stretch>
            <a:fillRect/>
          </a:stretch>
        </p:blipFill>
        <p:spPr>
          <a:xfrm>
            <a:off x="1995102" y="4343400"/>
            <a:ext cx="6158298" cy="1752600"/>
          </a:xfrm>
          <a:prstGeom prst="rect">
            <a:avLst/>
          </a:prstGeom>
        </p:spPr>
      </p:pic>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10471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Tweakin</a:t>
            </a:r>
            <a:r>
              <a:rPr lang="en-US" b="1" dirty="0"/>
              <a:t>’ Parameters</a:t>
            </a:r>
          </a:p>
        </p:txBody>
      </p:sp>
      <p:sp>
        <p:nvSpPr>
          <p:cNvPr id="3" name="Content Placeholder 2"/>
          <p:cNvSpPr>
            <a:spLocks noGrp="1"/>
          </p:cNvSpPr>
          <p:nvPr>
            <p:ph idx="1"/>
          </p:nvPr>
        </p:nvSpPr>
        <p:spPr/>
        <p:txBody>
          <a:bodyPr/>
          <a:lstStyle/>
          <a:p>
            <a:r>
              <a:rPr lang="en-US" dirty="0"/>
              <a:t>Take the derivative</a:t>
            </a:r>
          </a:p>
          <a:p>
            <a:pPr>
              <a:buNone/>
            </a:pPr>
            <a:endParaRPr lang="en-US" dirty="0"/>
          </a:p>
        </p:txBody>
      </p:sp>
      <p:pic>
        <p:nvPicPr>
          <p:cNvPr id="4" name="Picture 3" descr="dl1.png"/>
          <p:cNvPicPr>
            <a:picLocks noChangeAspect="1"/>
          </p:cNvPicPr>
          <p:nvPr/>
        </p:nvPicPr>
        <p:blipFill>
          <a:blip r:embed="rId2" cstate="print"/>
          <a:srcRect t="10000" b="38889"/>
          <a:stretch>
            <a:fillRect/>
          </a:stretch>
        </p:blipFill>
        <p:spPr>
          <a:xfrm>
            <a:off x="114345" y="2057400"/>
            <a:ext cx="8496256" cy="4038600"/>
          </a:xfrm>
          <a:prstGeom prst="rect">
            <a:avLst/>
          </a:prstGeom>
        </p:spPr>
      </p:pic>
      <p:sp>
        <p:nvSpPr>
          <p:cNvPr id="5" name="TextBox 4"/>
          <p:cNvSpPr txBox="1"/>
          <p:nvPr/>
        </p:nvSpPr>
        <p:spPr>
          <a:xfrm>
            <a:off x="7543800" y="2286000"/>
            <a:ext cx="228600" cy="523220"/>
          </a:xfrm>
          <a:prstGeom prst="rect">
            <a:avLst/>
          </a:prstGeom>
          <a:solidFill>
            <a:schemeClr val="bg1"/>
          </a:solidFill>
        </p:spPr>
        <p:txBody>
          <a:bodyPr wrap="square" rtlCol="0">
            <a:spAutoFit/>
          </a:bodyPr>
          <a:lstStyle/>
          <a:p>
            <a:r>
              <a:rPr lang="en-US" sz="2800" dirty="0"/>
              <a:t>-</a:t>
            </a:r>
          </a:p>
        </p:txBody>
      </p:sp>
      <p:sp>
        <p:nvSpPr>
          <p:cNvPr id="6" name="TextBox 5"/>
          <p:cNvSpPr txBox="1"/>
          <p:nvPr/>
        </p:nvSpPr>
        <p:spPr>
          <a:xfrm>
            <a:off x="3733800" y="3210580"/>
            <a:ext cx="228600" cy="523220"/>
          </a:xfrm>
          <a:prstGeom prst="rect">
            <a:avLst/>
          </a:prstGeom>
          <a:solidFill>
            <a:schemeClr val="bg1"/>
          </a:solidFill>
        </p:spPr>
        <p:txBody>
          <a:bodyPr wrap="square" rtlCol="0">
            <a:spAutoFit/>
          </a:bodyPr>
          <a:lstStyle/>
          <a:p>
            <a:r>
              <a:rPr lang="en-US" sz="2800" dirty="0"/>
              <a:t>-</a:t>
            </a:r>
          </a:p>
        </p:txBody>
      </p:sp>
      <p:sp>
        <p:nvSpPr>
          <p:cNvPr id="7" name="TextBox 6"/>
          <p:cNvSpPr txBox="1"/>
          <p:nvPr/>
        </p:nvSpPr>
        <p:spPr>
          <a:xfrm>
            <a:off x="3810000" y="4038600"/>
            <a:ext cx="228600" cy="523220"/>
          </a:xfrm>
          <a:prstGeom prst="rect">
            <a:avLst/>
          </a:prstGeom>
          <a:solidFill>
            <a:schemeClr val="bg1"/>
          </a:solidFill>
        </p:spPr>
        <p:txBody>
          <a:bodyPr wrap="square" rtlCol="0">
            <a:spAutoFit/>
          </a:bodyPr>
          <a:lstStyle/>
          <a:p>
            <a:r>
              <a:rPr lang="en-US" sz="2800" dirty="0"/>
              <a:t>-</a:t>
            </a:r>
          </a:p>
        </p:txBody>
      </p:sp>
      <p:sp>
        <p:nvSpPr>
          <p:cNvPr id="8" name="TextBox 7"/>
          <p:cNvSpPr txBox="1"/>
          <p:nvPr/>
        </p:nvSpPr>
        <p:spPr>
          <a:xfrm>
            <a:off x="3810000" y="4963180"/>
            <a:ext cx="228600" cy="523220"/>
          </a:xfrm>
          <a:prstGeom prst="rect">
            <a:avLst/>
          </a:prstGeom>
          <a:solidFill>
            <a:schemeClr val="bg1"/>
          </a:solidFill>
        </p:spPr>
        <p:txBody>
          <a:bodyPr wrap="square" rtlCol="0">
            <a:spAutoFit/>
          </a:bodyPr>
          <a:lstStyle/>
          <a:p>
            <a:r>
              <a:rPr lang="en-US" sz="2800" dirty="0"/>
              <a:t>-</a:t>
            </a:r>
          </a:p>
        </p:txBody>
      </p:sp>
      <p:sp>
        <p:nvSpPr>
          <p:cNvPr id="10" name="TextBox 9"/>
          <p:cNvSpPr txBox="1"/>
          <p:nvPr/>
        </p:nvSpPr>
        <p:spPr>
          <a:xfrm>
            <a:off x="5459664" y="3048000"/>
            <a:ext cx="255336" cy="369332"/>
          </a:xfrm>
          <a:prstGeom prst="rect">
            <a:avLst/>
          </a:prstGeom>
          <a:noFill/>
        </p:spPr>
        <p:txBody>
          <a:bodyPr wrap="none" rtlCol="0">
            <a:spAutoFit/>
          </a:bodyPr>
          <a:lstStyle/>
          <a:p>
            <a:r>
              <a:rPr lang="en-US" dirty="0"/>
              <a:t>-</a:t>
            </a:r>
          </a:p>
        </p:txBody>
      </p:sp>
      <p:sp>
        <p:nvSpPr>
          <p:cNvPr id="11" name="TextBox 10"/>
          <p:cNvSpPr txBox="1"/>
          <p:nvPr/>
        </p:nvSpPr>
        <p:spPr>
          <a:xfrm>
            <a:off x="5029200" y="3974068"/>
            <a:ext cx="255336" cy="369332"/>
          </a:xfrm>
          <a:prstGeom prst="rect">
            <a:avLst/>
          </a:prstGeom>
          <a:noFill/>
        </p:spPr>
        <p:txBody>
          <a:bodyPr wrap="none" rtlCol="0">
            <a:spAutoFit/>
          </a:bodyPr>
          <a:lstStyle/>
          <a:p>
            <a:r>
              <a:rPr lang="en-US" dirty="0"/>
              <a:t>-</a:t>
            </a:r>
          </a:p>
        </p:txBody>
      </p:sp>
      <p:sp>
        <p:nvSpPr>
          <p:cNvPr id="12" name="TextBox 11"/>
          <p:cNvSpPr txBox="1"/>
          <p:nvPr/>
        </p:nvSpPr>
        <p:spPr>
          <a:xfrm>
            <a:off x="4418010" y="4838325"/>
            <a:ext cx="255336" cy="369332"/>
          </a:xfrm>
          <a:prstGeom prst="rect">
            <a:avLst/>
          </a:prstGeom>
          <a:noFill/>
        </p:spPr>
        <p:txBody>
          <a:bodyPr wrap="none" rtlCol="0">
            <a:spAutoFit/>
          </a:bodyPr>
          <a:lstStyle/>
          <a:p>
            <a:r>
              <a:rPr lang="en-US" dirty="0"/>
              <a:t>-</a:t>
            </a:r>
          </a:p>
        </p:txBody>
      </p:sp>
      <p:sp>
        <p:nvSpPr>
          <p:cNvPr id="9" name="Footer Placeholder 8"/>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141857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Tweakin</a:t>
            </a:r>
            <a:r>
              <a:rPr lang="en-US" b="1" dirty="0"/>
              <a:t>’ Parameters</a:t>
            </a:r>
          </a:p>
        </p:txBody>
      </p:sp>
      <p:sp>
        <p:nvSpPr>
          <p:cNvPr id="3" name="Content Placeholder 2"/>
          <p:cNvSpPr>
            <a:spLocks noGrp="1"/>
          </p:cNvSpPr>
          <p:nvPr>
            <p:ph idx="1"/>
          </p:nvPr>
        </p:nvSpPr>
        <p:spPr/>
        <p:txBody>
          <a:bodyPr/>
          <a:lstStyle/>
          <a:p>
            <a:r>
              <a:rPr lang="en-US" dirty="0"/>
              <a:t>Take the derivative</a:t>
            </a:r>
          </a:p>
          <a:p>
            <a:pPr>
              <a:buNone/>
            </a:pPr>
            <a:endParaRPr lang="en-US" dirty="0"/>
          </a:p>
        </p:txBody>
      </p:sp>
      <p:pic>
        <p:nvPicPr>
          <p:cNvPr id="4" name="Picture 3" descr="dl1.png"/>
          <p:cNvPicPr>
            <a:picLocks noChangeAspect="1"/>
          </p:cNvPicPr>
          <p:nvPr/>
        </p:nvPicPr>
        <p:blipFill>
          <a:blip r:embed="rId2" cstate="print"/>
          <a:srcRect t="10000" b="38889"/>
          <a:stretch>
            <a:fillRect/>
          </a:stretch>
        </p:blipFill>
        <p:spPr>
          <a:xfrm>
            <a:off x="1219200" y="2057400"/>
            <a:ext cx="7374109" cy="3505200"/>
          </a:xfrm>
          <a:prstGeom prst="rect">
            <a:avLst/>
          </a:prstGeom>
        </p:spPr>
      </p:pic>
      <p:sp>
        <p:nvSpPr>
          <p:cNvPr id="5" name="Cloud 4"/>
          <p:cNvSpPr/>
          <p:nvPr/>
        </p:nvSpPr>
        <p:spPr>
          <a:xfrm>
            <a:off x="4343400" y="4419600"/>
            <a:ext cx="2057400" cy="1295400"/>
          </a:xfrm>
          <a:prstGeom prst="clou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91200" y="5105400"/>
            <a:ext cx="32004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This is an expectation over all possible configurations of input x.  </a:t>
            </a:r>
          </a:p>
        </p:txBody>
      </p:sp>
      <p:sp>
        <p:nvSpPr>
          <p:cNvPr id="7" name="Right Arrow 6"/>
          <p:cNvSpPr/>
          <p:nvPr/>
        </p:nvSpPr>
        <p:spPr>
          <a:xfrm rot="14290920">
            <a:off x="5196204" y="5374991"/>
            <a:ext cx="609600" cy="304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Box 7"/>
          <p:cNvSpPr txBox="1"/>
          <p:nvPr/>
        </p:nvSpPr>
        <p:spPr>
          <a:xfrm>
            <a:off x="5023847" y="6260068"/>
            <a:ext cx="3967753" cy="369332"/>
          </a:xfrm>
          <a:prstGeom prst="rect">
            <a:avLst/>
          </a:prstGeom>
          <a:noFill/>
        </p:spPr>
        <p:txBody>
          <a:bodyPr wrap="none" rtlCol="0">
            <a:spAutoFit/>
          </a:bodyPr>
          <a:lstStyle/>
          <a:p>
            <a:r>
              <a:rPr lang="en-US" i="1" dirty="0"/>
              <a:t>Restricted </a:t>
            </a:r>
            <a:r>
              <a:rPr lang="en-US" i="1" dirty="0" err="1"/>
              <a:t>Boltzann</a:t>
            </a:r>
            <a:r>
              <a:rPr lang="en-US" i="1" dirty="0"/>
              <a:t> Machines (RBM)</a:t>
            </a:r>
          </a:p>
        </p:txBody>
      </p:sp>
      <p:sp>
        <p:nvSpPr>
          <p:cNvPr id="9" name="TextBox 8"/>
          <p:cNvSpPr txBox="1"/>
          <p:nvPr/>
        </p:nvSpPr>
        <p:spPr>
          <a:xfrm>
            <a:off x="1295400" y="5706070"/>
            <a:ext cx="3276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Can think of as an expectation over dataset.</a:t>
            </a:r>
          </a:p>
        </p:txBody>
      </p:sp>
      <p:sp>
        <p:nvSpPr>
          <p:cNvPr id="10" name="Right Arrow 9"/>
          <p:cNvSpPr/>
          <p:nvPr/>
        </p:nvSpPr>
        <p:spPr>
          <a:xfrm rot="17171442">
            <a:off x="3121455" y="5212006"/>
            <a:ext cx="609600" cy="304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Footer Placeholder 10"/>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467409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Transition to RBM</a:t>
            </a:r>
          </a:p>
        </p:txBody>
      </p:sp>
      <p:sp>
        <p:nvSpPr>
          <p:cNvPr id="3" name="Content Placeholder 2"/>
          <p:cNvSpPr>
            <a:spLocks noGrp="1"/>
          </p:cNvSpPr>
          <p:nvPr>
            <p:ph idx="1"/>
          </p:nvPr>
        </p:nvSpPr>
        <p:spPr>
          <a:xfrm>
            <a:off x="1371600" y="1447800"/>
            <a:ext cx="7498080" cy="4800600"/>
          </a:xfrm>
        </p:spPr>
        <p:txBody>
          <a:bodyPr/>
          <a:lstStyle/>
          <a:p>
            <a:pPr marL="115888" indent="0">
              <a:buNone/>
            </a:pPr>
            <a:r>
              <a:rPr lang="en-US" dirty="0"/>
              <a:t>Looks like training a EBM is, in general,  a tall task.  But after much </a:t>
            </a:r>
          </a:p>
          <a:p>
            <a:pPr marL="115888" indent="0">
              <a:buNone/>
            </a:pPr>
            <a:endParaRPr lang="en-US" dirty="0"/>
          </a:p>
          <a:p>
            <a:pPr marL="115888" indent="0">
              <a:buNone/>
            </a:pPr>
            <a:endParaRPr lang="en-US" dirty="0"/>
          </a:p>
          <a:p>
            <a:pPr marL="115888" indent="0">
              <a:buNone/>
            </a:pPr>
            <a:endParaRPr lang="en-US" dirty="0"/>
          </a:p>
          <a:p>
            <a:pPr marL="115888" indent="0">
              <a:buNone/>
            </a:pPr>
            <a:endParaRPr lang="en-US" dirty="0"/>
          </a:p>
          <a:p>
            <a:pPr marL="115888" indent="0">
              <a:buNone/>
            </a:pPr>
            <a:r>
              <a:rPr lang="en-US" dirty="0"/>
              <a:t>Jump to an end result…</a:t>
            </a:r>
          </a:p>
          <a:p>
            <a:pPr marL="115888" indent="0">
              <a:buNone/>
            </a:pPr>
            <a:r>
              <a:rPr lang="en-US" dirty="0"/>
              <a:t> Restricted Boltzmann Machines (RBM)</a:t>
            </a:r>
          </a:p>
          <a:p>
            <a:pPr marL="115888" indent="0">
              <a:buNone/>
            </a:pPr>
            <a:endParaRPr lang="en-US" dirty="0"/>
          </a:p>
        </p:txBody>
      </p:sp>
      <p:pic>
        <p:nvPicPr>
          <p:cNvPr id="4" name="Picture 3" descr="thought.gif"/>
          <p:cNvPicPr>
            <a:picLocks noChangeAspect="1"/>
          </p:cNvPicPr>
          <p:nvPr/>
        </p:nvPicPr>
        <p:blipFill>
          <a:blip r:embed="rId2" cstate="print"/>
          <a:stretch>
            <a:fillRect/>
          </a:stretch>
        </p:blipFill>
        <p:spPr>
          <a:xfrm>
            <a:off x="3886200" y="2743200"/>
            <a:ext cx="1524000" cy="1587854"/>
          </a:xfrm>
          <a:prstGeom prst="rect">
            <a:avLst/>
          </a:prstGeom>
        </p:spPr>
      </p:pic>
      <p:pic>
        <p:nvPicPr>
          <p:cNvPr id="5" name="Picture 4" descr="bulb.jpeg"/>
          <p:cNvPicPr>
            <a:picLocks noChangeAspect="1"/>
          </p:cNvPicPr>
          <p:nvPr/>
        </p:nvPicPr>
        <p:blipFill>
          <a:blip r:embed="rId3" cstate="print"/>
          <a:stretch>
            <a:fillRect/>
          </a:stretch>
        </p:blipFill>
        <p:spPr>
          <a:xfrm>
            <a:off x="6248400" y="2743200"/>
            <a:ext cx="1415321" cy="1676400"/>
          </a:xfrm>
          <a:prstGeom prst="rect">
            <a:avLst/>
          </a:prstGeom>
        </p:spPr>
      </p:pic>
      <p:pic>
        <p:nvPicPr>
          <p:cNvPr id="6" name="Picture 5" descr="clock.jpeg"/>
          <p:cNvPicPr>
            <a:picLocks noChangeAspect="1"/>
          </p:cNvPicPr>
          <p:nvPr/>
        </p:nvPicPr>
        <p:blipFill>
          <a:blip r:embed="rId4" cstate="print"/>
          <a:stretch>
            <a:fillRect/>
          </a:stretch>
        </p:blipFill>
        <p:spPr>
          <a:xfrm>
            <a:off x="1600200" y="2743200"/>
            <a:ext cx="1600200" cy="1600200"/>
          </a:xfrm>
          <a:prstGeom prst="rect">
            <a:avLst/>
          </a:prstGeom>
        </p:spPr>
      </p:pic>
      <p:sp>
        <p:nvSpPr>
          <p:cNvPr id="7" name="Equal 6"/>
          <p:cNvSpPr/>
          <p:nvPr/>
        </p:nvSpPr>
        <p:spPr>
          <a:xfrm>
            <a:off x="5562600" y="3352800"/>
            <a:ext cx="533400" cy="609600"/>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Cross 7"/>
          <p:cNvSpPr/>
          <p:nvPr/>
        </p:nvSpPr>
        <p:spPr>
          <a:xfrm>
            <a:off x="3352800" y="3352800"/>
            <a:ext cx="457200" cy="533400"/>
          </a:xfrm>
          <a:prstGeom prst="plus">
            <a:avLst>
              <a:gd name="adj" fmla="val 433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Footer Placeholder 8"/>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4795175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RBMs</a:t>
            </a:r>
          </a:p>
        </p:txBody>
      </p:sp>
      <p:sp>
        <p:nvSpPr>
          <p:cNvPr id="20" name="Content Placeholder 19"/>
          <p:cNvSpPr>
            <a:spLocks noGrp="1"/>
          </p:cNvSpPr>
          <p:nvPr>
            <p:ph idx="1"/>
          </p:nvPr>
        </p:nvSpPr>
        <p:spPr>
          <a:xfrm>
            <a:off x="1435608" y="1447800"/>
            <a:ext cx="4965192" cy="3962400"/>
          </a:xfrm>
        </p:spPr>
        <p:txBody>
          <a:bodyPr>
            <a:normAutofit lnSpcReduction="10000"/>
          </a:bodyPr>
          <a:lstStyle/>
          <a:p>
            <a:r>
              <a:rPr lang="en-US" sz="2800" dirty="0"/>
              <a:t>Represented by a bipartite graph, with symmetric, weighted connections </a:t>
            </a:r>
          </a:p>
          <a:p>
            <a:r>
              <a:rPr lang="en-US" sz="2800" dirty="0"/>
              <a:t>One layer has visible nodes and the other hidden (</a:t>
            </a:r>
            <a:r>
              <a:rPr lang="en-US" sz="2800" dirty="0" err="1"/>
              <a:t>ie</a:t>
            </a:r>
            <a:r>
              <a:rPr lang="en-US" sz="2800" dirty="0"/>
              <a:t>, latent) variables.</a:t>
            </a:r>
          </a:p>
          <a:p>
            <a:r>
              <a:rPr lang="en-US" sz="2800" dirty="0"/>
              <a:t>Notes are often binary , </a:t>
            </a:r>
            <a:r>
              <a:rPr lang="en-US" sz="2800" u="sng" dirty="0"/>
              <a:t>stochastic</a:t>
            </a:r>
            <a:r>
              <a:rPr lang="en-US" sz="2800" dirty="0"/>
              <a:t> units (</a:t>
            </a:r>
            <a:r>
              <a:rPr lang="en-US" sz="2800" dirty="0" err="1"/>
              <a:t>ie</a:t>
            </a:r>
            <a:r>
              <a:rPr lang="en-US" sz="2800" dirty="0"/>
              <a:t>, assume 0 or 1 based on probability)</a:t>
            </a:r>
          </a:p>
        </p:txBody>
      </p:sp>
      <p:pic>
        <p:nvPicPr>
          <p:cNvPr id="23" name="Picture 22" descr="rbm.png"/>
          <p:cNvPicPr>
            <a:picLocks noChangeAspect="1"/>
          </p:cNvPicPr>
          <p:nvPr/>
        </p:nvPicPr>
        <p:blipFill>
          <a:blip r:embed="rId2" cstate="print"/>
          <a:stretch>
            <a:fillRect/>
          </a:stretch>
        </p:blipFill>
        <p:spPr>
          <a:xfrm>
            <a:off x="6248400" y="1524000"/>
            <a:ext cx="2486026" cy="137160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2349259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143000"/>
          </a:xfrm>
          <a:extLst/>
        </p:spPr>
        <p:txBody>
          <a:bodyPr rtlCol="0">
            <a:normAutofit fontScale="90000"/>
          </a:bodyPr>
          <a:lstStyle/>
          <a:p>
            <a:pPr algn="l" fontAlgn="auto">
              <a:spcAft>
                <a:spcPts val="0"/>
              </a:spcAft>
              <a:defRPr/>
            </a:pPr>
            <a:r>
              <a:rPr lang="en-US" b="1" dirty="0">
                <a:ln w="1905"/>
                <a:solidFill>
                  <a:srgbClr val="000000"/>
                </a:solidFill>
                <a:effectLst>
                  <a:innerShdw blurRad="69850" dist="43180" dir="5400000">
                    <a:srgbClr val="000000">
                      <a:alpha val="65000"/>
                    </a:srgbClr>
                  </a:innerShdw>
                </a:effectLst>
                <a:ea typeface="+mj-ea"/>
              </a:rPr>
              <a:t>Unsupervised Restricted Boltzmann Machine (RBM)</a:t>
            </a:r>
          </a:p>
        </p:txBody>
      </p:sp>
      <p:sp>
        <p:nvSpPr>
          <p:cNvPr id="27650" name="Content Placeholder 3"/>
          <p:cNvSpPr>
            <a:spLocks noGrp="1"/>
          </p:cNvSpPr>
          <p:nvPr>
            <p:ph sz="half" idx="2"/>
          </p:nvPr>
        </p:nvSpPr>
        <p:spPr>
          <a:xfrm>
            <a:off x="76200" y="1524000"/>
            <a:ext cx="4495800" cy="2209800"/>
          </a:xfrm>
        </p:spPr>
        <p:txBody>
          <a:bodyPr/>
          <a:lstStyle/>
          <a:p>
            <a:pPr marL="169863" indent="-117475"/>
            <a:r>
              <a:rPr lang="en-US" b="1">
                <a:latin typeface="Calibri" charset="0"/>
              </a:rPr>
              <a:t> A model for a distribution over two layers of binary nodes</a:t>
            </a:r>
          </a:p>
          <a:p>
            <a:pPr marL="169863" indent="-117475"/>
            <a:r>
              <a:rPr lang="en-US" b="1">
                <a:latin typeface="Calibri" charset="0"/>
              </a:rPr>
              <a:t> Probability is defined via an </a:t>
            </a:r>
            <a:r>
              <a:rPr lang="ja-JP" altLang="en-US" b="1">
                <a:latin typeface="Calibri" charset="0"/>
              </a:rPr>
              <a:t>“</a:t>
            </a:r>
            <a:r>
              <a:rPr lang="en-US" altLang="ja-JP" b="1">
                <a:latin typeface="Calibri" charset="0"/>
              </a:rPr>
              <a:t>energy</a:t>
            </a:r>
            <a:r>
              <a:rPr lang="ja-JP" altLang="en-US" b="1">
                <a:latin typeface="Calibri" charset="0"/>
              </a:rPr>
              <a:t>”</a:t>
            </a:r>
            <a:endParaRPr lang="en-US" altLang="ja-JP" b="1">
              <a:latin typeface="Calibri" charset="0"/>
            </a:endParaRPr>
          </a:p>
          <a:p>
            <a:pPr marL="169863" indent="-117475">
              <a:buFont typeface="Arial" charset="0"/>
              <a:buNone/>
            </a:pPr>
            <a:endParaRPr lang="en-US" b="1">
              <a:latin typeface="Calibri" charset="0"/>
            </a:endParaRPr>
          </a:p>
          <a:p>
            <a:pPr marL="169863" indent="-117475">
              <a:buFont typeface="Arial" charset="0"/>
              <a:buNone/>
            </a:pPr>
            <a:endParaRPr lang="en-US" b="1">
              <a:latin typeface="Calibri" charset="0"/>
            </a:endParaRPr>
          </a:p>
        </p:txBody>
      </p:sp>
      <p:grpSp>
        <p:nvGrpSpPr>
          <p:cNvPr id="27651" name="Group 23"/>
          <p:cNvGrpSpPr>
            <a:grpSpLocks/>
          </p:cNvGrpSpPr>
          <p:nvPr/>
        </p:nvGrpSpPr>
        <p:grpSpPr bwMode="auto">
          <a:xfrm>
            <a:off x="5486400" y="3124200"/>
            <a:ext cx="2362200" cy="381000"/>
            <a:chOff x="5619750" y="4114800"/>
            <a:chExt cx="1543050" cy="209550"/>
          </a:xfrm>
        </p:grpSpPr>
        <p:sp>
          <p:nvSpPr>
            <p:cNvPr id="14" name="Oval 7"/>
            <p:cNvSpPr/>
            <p:nvPr/>
          </p:nvSpPr>
          <p:spPr>
            <a:xfrm flipV="1">
              <a:off x="6731410"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nvGrpSpPr>
            <p:cNvPr id="27679" name="Group 22"/>
            <p:cNvGrpSpPr>
              <a:grpSpLocks/>
            </p:cNvGrpSpPr>
            <p:nvPr/>
          </p:nvGrpSpPr>
          <p:grpSpPr bwMode="auto">
            <a:xfrm>
              <a:off x="5619750" y="4114800"/>
              <a:ext cx="1543050" cy="209550"/>
              <a:chOff x="5619750" y="4114800"/>
              <a:chExt cx="1543050" cy="209550"/>
            </a:xfrm>
          </p:grpSpPr>
          <p:sp>
            <p:nvSpPr>
              <p:cNvPr id="10" name="Oval 3"/>
              <p:cNvSpPr/>
              <p:nvPr/>
            </p:nvSpPr>
            <p:spPr>
              <a:xfrm flipV="1">
                <a:off x="5619750"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1" name="Oval 4"/>
              <p:cNvSpPr/>
              <p:nvPr/>
            </p:nvSpPr>
            <p:spPr>
              <a:xfrm flipV="1">
                <a:off x="5841667"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2" name="Oval 5"/>
              <p:cNvSpPr/>
              <p:nvPr/>
            </p:nvSpPr>
            <p:spPr>
              <a:xfrm flipV="1">
                <a:off x="6064622"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3" name="Oval 6"/>
              <p:cNvSpPr/>
              <p:nvPr/>
            </p:nvSpPr>
            <p:spPr>
              <a:xfrm flipV="1">
                <a:off x="6286539"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5" name="Oval 8"/>
              <p:cNvSpPr/>
              <p:nvPr/>
            </p:nvSpPr>
            <p:spPr>
              <a:xfrm flipV="1">
                <a:off x="6953327"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8" name="Oval 6"/>
              <p:cNvSpPr/>
              <p:nvPr/>
            </p:nvSpPr>
            <p:spPr>
              <a:xfrm flipV="1">
                <a:off x="6508456"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grpSp>
      <p:grpSp>
        <p:nvGrpSpPr>
          <p:cNvPr id="27652" name="Group 21"/>
          <p:cNvGrpSpPr>
            <a:grpSpLocks/>
          </p:cNvGrpSpPr>
          <p:nvPr/>
        </p:nvGrpSpPr>
        <p:grpSpPr bwMode="auto">
          <a:xfrm>
            <a:off x="5715000" y="2209800"/>
            <a:ext cx="1752600" cy="381000"/>
            <a:chOff x="5638800" y="3629025"/>
            <a:chExt cx="1238250" cy="209550"/>
          </a:xfrm>
        </p:grpSpPr>
        <p:sp>
          <p:nvSpPr>
            <p:cNvPr id="7" name="Oval 9"/>
            <p:cNvSpPr/>
            <p:nvPr/>
          </p:nvSpPr>
          <p:spPr>
            <a:xfrm flipV="1">
              <a:off x="6255682"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8" name="Oval 11"/>
            <p:cNvSpPr/>
            <p:nvPr/>
          </p:nvSpPr>
          <p:spPr>
            <a:xfrm flipV="1">
              <a:off x="6462057"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9" name="Oval 12"/>
            <p:cNvSpPr/>
            <p:nvPr/>
          </p:nvSpPr>
          <p:spPr>
            <a:xfrm flipV="1">
              <a:off x="6667311"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9" name="Oval 9"/>
            <p:cNvSpPr/>
            <p:nvPr/>
          </p:nvSpPr>
          <p:spPr>
            <a:xfrm flipV="1">
              <a:off x="5638800"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0" name="Oval 11"/>
            <p:cNvSpPr/>
            <p:nvPr/>
          </p:nvSpPr>
          <p:spPr>
            <a:xfrm flipV="1">
              <a:off x="5844054"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1" name="Oval 12"/>
            <p:cNvSpPr/>
            <p:nvPr/>
          </p:nvSpPr>
          <p:spPr>
            <a:xfrm flipV="1">
              <a:off x="6050429"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pic>
        <p:nvPicPr>
          <p:cNvPr id="27653" name="Picture 2" descr="pr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15000"/>
            <a:ext cx="2309813"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3" descr="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5413375" cy="72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5" name="TextBox 26"/>
          <p:cNvSpPr txBox="1">
            <a:spLocks noChangeArrowheads="1"/>
          </p:cNvSpPr>
          <p:nvPr/>
        </p:nvSpPr>
        <p:spPr bwMode="auto">
          <a:xfrm>
            <a:off x="8077200" y="3124200"/>
            <a:ext cx="53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v</a:t>
            </a:r>
          </a:p>
        </p:txBody>
      </p:sp>
      <p:sp>
        <p:nvSpPr>
          <p:cNvPr id="27656" name="TextBox 27"/>
          <p:cNvSpPr txBox="1">
            <a:spLocks noChangeArrowheads="1"/>
          </p:cNvSpPr>
          <p:nvPr/>
        </p:nvSpPr>
        <p:spPr bwMode="auto">
          <a:xfrm>
            <a:off x="8077200" y="2209800"/>
            <a:ext cx="53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h</a:t>
            </a:r>
          </a:p>
        </p:txBody>
      </p:sp>
      <p:cxnSp>
        <p:nvCxnSpPr>
          <p:cNvPr id="34" name="Straight Connector 33"/>
          <p:cNvCxnSpPr>
            <a:stCxn id="11" idx="4"/>
            <a:endCxn id="21" idx="0"/>
          </p:cNvCxnSpPr>
          <p:nvPr/>
        </p:nvCxnSpPr>
        <p:spPr>
          <a:xfrm flipV="1">
            <a:off x="5986463" y="2590800"/>
            <a:ext cx="458787"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58" name="TextBox 34"/>
          <p:cNvSpPr txBox="1">
            <a:spLocks noChangeArrowheads="1"/>
          </p:cNvSpPr>
          <p:nvPr/>
        </p:nvSpPr>
        <p:spPr bwMode="auto">
          <a:xfrm>
            <a:off x="6248400" y="2667000"/>
            <a:ext cx="53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w</a:t>
            </a:r>
            <a:r>
              <a:rPr lang="en-US" sz="1800" i="1" baseline="-25000">
                <a:latin typeface="Times New Roman" charset="0"/>
                <a:cs typeface="Times New Roman" charset="0"/>
              </a:rPr>
              <a:t>ij</a:t>
            </a:r>
            <a:endParaRPr lang="en-US" sz="1800" i="1">
              <a:latin typeface="Times New Roman" charset="0"/>
              <a:cs typeface="Times New Roman" charset="0"/>
            </a:endParaRPr>
          </a:p>
        </p:txBody>
      </p:sp>
      <p:cxnSp>
        <p:nvCxnSpPr>
          <p:cNvPr id="41" name="Elbow Connector 40"/>
          <p:cNvCxnSpPr>
            <a:endCxn id="11" idx="0"/>
          </p:cNvCxnSpPr>
          <p:nvPr/>
        </p:nvCxnSpPr>
        <p:spPr>
          <a:xfrm rot="16200000" flipV="1">
            <a:off x="5850732" y="3640931"/>
            <a:ext cx="533400" cy="261937"/>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21" idx="4"/>
          </p:cNvCxnSpPr>
          <p:nvPr/>
        </p:nvCxnSpPr>
        <p:spPr>
          <a:xfrm rot="5400000">
            <a:off x="6384925" y="1889125"/>
            <a:ext cx="381000" cy="260350"/>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61" name="TextBox 47"/>
          <p:cNvSpPr txBox="1">
            <a:spLocks noChangeArrowheads="1"/>
          </p:cNvSpPr>
          <p:nvPr/>
        </p:nvSpPr>
        <p:spPr bwMode="auto">
          <a:xfrm>
            <a:off x="6553200" y="1447800"/>
            <a:ext cx="53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c</a:t>
            </a:r>
            <a:r>
              <a:rPr lang="en-US" sz="1800" i="1" baseline="-25000">
                <a:latin typeface="Times New Roman" charset="0"/>
                <a:cs typeface="Times New Roman" charset="0"/>
              </a:rPr>
              <a:t>j</a:t>
            </a:r>
            <a:endParaRPr lang="en-US" sz="1800" i="1">
              <a:latin typeface="Times New Roman" charset="0"/>
              <a:cs typeface="Times New Roman" charset="0"/>
            </a:endParaRPr>
          </a:p>
        </p:txBody>
      </p:sp>
      <p:sp>
        <p:nvSpPr>
          <p:cNvPr id="27662" name="TextBox 48"/>
          <p:cNvSpPr txBox="1">
            <a:spLocks noChangeArrowheads="1"/>
          </p:cNvSpPr>
          <p:nvPr/>
        </p:nvSpPr>
        <p:spPr bwMode="auto">
          <a:xfrm>
            <a:off x="6096000" y="3962400"/>
            <a:ext cx="53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b</a:t>
            </a:r>
            <a:r>
              <a:rPr lang="en-US" sz="1800" i="1" baseline="-25000">
                <a:latin typeface="Times New Roman" charset="0"/>
                <a:cs typeface="Times New Roman" charset="0"/>
              </a:rPr>
              <a:t>i</a:t>
            </a:r>
            <a:endParaRPr lang="en-US" sz="1800" i="1">
              <a:latin typeface="Times New Roman" charset="0"/>
              <a:cs typeface="Times New Roman" charset="0"/>
            </a:endParaRPr>
          </a:p>
        </p:txBody>
      </p:sp>
      <p:cxnSp>
        <p:nvCxnSpPr>
          <p:cNvPr id="51" name="Straight Connector 50"/>
          <p:cNvCxnSpPr>
            <a:stCxn id="11" idx="4"/>
            <a:endCxn id="19" idx="0"/>
          </p:cNvCxnSpPr>
          <p:nvPr/>
        </p:nvCxnSpPr>
        <p:spPr>
          <a:xfrm flipH="1" flipV="1">
            <a:off x="5862638" y="2590800"/>
            <a:ext cx="123825"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1" idx="4"/>
            <a:endCxn id="20" idx="0"/>
          </p:cNvCxnSpPr>
          <p:nvPr/>
        </p:nvCxnSpPr>
        <p:spPr>
          <a:xfrm flipV="1">
            <a:off x="5986463" y="2590800"/>
            <a:ext cx="168275"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65" name="TextBox 55"/>
          <p:cNvSpPr txBox="1">
            <a:spLocks noChangeArrowheads="1"/>
          </p:cNvSpPr>
          <p:nvPr/>
        </p:nvSpPr>
        <p:spPr bwMode="auto">
          <a:xfrm>
            <a:off x="4495800" y="1371600"/>
            <a:ext cx="1447800" cy="3698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hidden layer</a:t>
            </a:r>
          </a:p>
        </p:txBody>
      </p:sp>
      <p:sp>
        <p:nvSpPr>
          <p:cNvPr id="55" name="Right Arrow 54"/>
          <p:cNvSpPr/>
          <p:nvPr/>
        </p:nvSpPr>
        <p:spPr>
          <a:xfrm rot="13367692" flipH="1" flipV="1">
            <a:off x="5016500" y="1789113"/>
            <a:ext cx="674688"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7667" name="TextBox 56"/>
          <p:cNvSpPr txBox="1">
            <a:spLocks noChangeArrowheads="1"/>
          </p:cNvSpPr>
          <p:nvPr/>
        </p:nvSpPr>
        <p:spPr bwMode="auto">
          <a:xfrm>
            <a:off x="7239000" y="4278313"/>
            <a:ext cx="1447800"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visible layer</a:t>
            </a:r>
          </a:p>
        </p:txBody>
      </p:sp>
      <p:sp>
        <p:nvSpPr>
          <p:cNvPr id="54" name="Right Arrow 53"/>
          <p:cNvSpPr/>
          <p:nvPr/>
        </p:nvSpPr>
        <p:spPr>
          <a:xfrm rot="14639165">
            <a:off x="7375525" y="3773488"/>
            <a:ext cx="66675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pic>
        <p:nvPicPr>
          <p:cNvPr id="27669" name="Picture 2" descr="Screen Shot 2013-05-13 at 3.11.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83100"/>
            <a:ext cx="1458913"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70" name="TextBox 3"/>
          <p:cNvSpPr txBox="1">
            <a:spLocks noChangeArrowheads="1"/>
          </p:cNvSpPr>
          <p:nvPr/>
        </p:nvSpPr>
        <p:spPr bwMode="auto">
          <a:xfrm>
            <a:off x="228600" y="4724400"/>
            <a:ext cx="13033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latin typeface="Times New Roman" charset="0"/>
                <a:cs typeface="Times New Roman" charset="0"/>
              </a:rPr>
              <a:t>p</a:t>
            </a:r>
            <a:r>
              <a:rPr lang="en-US" dirty="0">
                <a:latin typeface="Times New Roman" charset="0"/>
                <a:cs typeface="Times New Roman" charset="0"/>
              </a:rPr>
              <a:t>(</a:t>
            </a:r>
            <a:r>
              <a:rPr lang="en-US" i="1" dirty="0" err="1">
                <a:latin typeface="Times New Roman" charset="0"/>
                <a:cs typeface="Times New Roman" charset="0"/>
              </a:rPr>
              <a:t>v,h</a:t>
            </a:r>
            <a:r>
              <a:rPr lang="en-US" dirty="0">
                <a:latin typeface="Times New Roman" charset="0"/>
                <a:cs typeface="Times New Roman" charset="0"/>
              </a:rPr>
              <a:t>)</a:t>
            </a:r>
            <a:r>
              <a:rPr lang="en-US" i="1" dirty="0">
                <a:latin typeface="Times New Roman" charset="0"/>
                <a:cs typeface="Times New Roman" charset="0"/>
              </a:rPr>
              <a:t> =</a:t>
            </a:r>
          </a:p>
        </p:txBody>
      </p:sp>
      <p:pic>
        <p:nvPicPr>
          <p:cNvPr id="27671" name="Picture 35" descr="z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8838" y="4724400"/>
            <a:ext cx="2468562"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6763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69"/>
                                        </p:tgtEl>
                                        <p:attrNameLst>
                                          <p:attrName>style.visibility</p:attrName>
                                        </p:attrNameLst>
                                      </p:cBhvr>
                                      <p:to>
                                        <p:strVal val="visible"/>
                                      </p:to>
                                    </p:set>
                                    <p:anim calcmode="lin" valueType="num">
                                      <p:cBhvr additive="base">
                                        <p:cTn id="13" dur="500" fill="hold"/>
                                        <p:tgtEl>
                                          <p:spTgt spid="27669"/>
                                        </p:tgtEl>
                                        <p:attrNameLst>
                                          <p:attrName>ppt_x</p:attrName>
                                        </p:attrNameLst>
                                      </p:cBhvr>
                                      <p:tavLst>
                                        <p:tav tm="0">
                                          <p:val>
                                            <p:strVal val="#ppt_x"/>
                                          </p:val>
                                        </p:tav>
                                        <p:tav tm="100000">
                                          <p:val>
                                            <p:strVal val="#ppt_x"/>
                                          </p:val>
                                        </p:tav>
                                      </p:tavLst>
                                    </p:anim>
                                    <p:anim calcmode="lin" valueType="num">
                                      <p:cBhvr additive="base">
                                        <p:cTn id="14" dur="500" fill="hold"/>
                                        <p:tgtEl>
                                          <p:spTgt spid="2766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670"/>
                                        </p:tgtEl>
                                        <p:attrNameLst>
                                          <p:attrName>style.visibility</p:attrName>
                                        </p:attrNameLst>
                                      </p:cBhvr>
                                      <p:to>
                                        <p:strVal val="visible"/>
                                      </p:to>
                                    </p:set>
                                    <p:anim calcmode="lin" valueType="num">
                                      <p:cBhvr additive="base">
                                        <p:cTn id="17" dur="500" fill="hold"/>
                                        <p:tgtEl>
                                          <p:spTgt spid="27670"/>
                                        </p:tgtEl>
                                        <p:attrNameLst>
                                          <p:attrName>ppt_x</p:attrName>
                                        </p:attrNameLst>
                                      </p:cBhvr>
                                      <p:tavLst>
                                        <p:tav tm="0">
                                          <p:val>
                                            <p:strVal val="#ppt_x"/>
                                          </p:val>
                                        </p:tav>
                                        <p:tav tm="100000">
                                          <p:val>
                                            <p:strVal val="#ppt_x"/>
                                          </p:val>
                                        </p:tav>
                                      </p:tavLst>
                                    </p:anim>
                                    <p:anim calcmode="lin" valueType="num">
                                      <p:cBhvr additive="base">
                                        <p:cTn id="18" dur="500" fill="hold"/>
                                        <p:tgtEl>
                                          <p:spTgt spid="276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671"/>
                                        </p:tgtEl>
                                        <p:attrNameLst>
                                          <p:attrName>style.visibility</p:attrName>
                                        </p:attrNameLst>
                                      </p:cBhvr>
                                      <p:to>
                                        <p:strVal val="visible"/>
                                      </p:to>
                                    </p:set>
                                    <p:anim calcmode="lin" valueType="num">
                                      <p:cBhvr additive="base">
                                        <p:cTn id="23" dur="500" fill="hold"/>
                                        <p:tgtEl>
                                          <p:spTgt spid="27671"/>
                                        </p:tgtEl>
                                        <p:attrNameLst>
                                          <p:attrName>ppt_x</p:attrName>
                                        </p:attrNameLst>
                                      </p:cBhvr>
                                      <p:tavLst>
                                        <p:tav tm="0">
                                          <p:val>
                                            <p:strVal val="#ppt_x"/>
                                          </p:val>
                                        </p:tav>
                                        <p:tav tm="100000">
                                          <p:val>
                                            <p:strVal val="#ppt_x"/>
                                          </p:val>
                                        </p:tav>
                                      </p:tavLst>
                                    </p:anim>
                                    <p:anim calcmode="lin" valueType="num">
                                      <p:cBhvr additive="base">
                                        <p:cTn id="24" dur="500" fill="hold"/>
                                        <p:tgtEl>
                                          <p:spTgt spid="2767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653"/>
                                        </p:tgtEl>
                                        <p:attrNameLst>
                                          <p:attrName>style.visibility</p:attrName>
                                        </p:attrNameLst>
                                      </p:cBhvr>
                                      <p:to>
                                        <p:strVal val="visible"/>
                                      </p:to>
                                    </p:set>
                                    <p:anim calcmode="lin" valueType="num">
                                      <p:cBhvr additive="base">
                                        <p:cTn id="29" dur="500" fill="hold"/>
                                        <p:tgtEl>
                                          <p:spTgt spid="27653"/>
                                        </p:tgtEl>
                                        <p:attrNameLst>
                                          <p:attrName>ppt_x</p:attrName>
                                        </p:attrNameLst>
                                      </p:cBhvr>
                                      <p:tavLst>
                                        <p:tav tm="0">
                                          <p:val>
                                            <p:strVal val="#ppt_x"/>
                                          </p:val>
                                        </p:tav>
                                        <p:tav tm="100000">
                                          <p:val>
                                            <p:strVal val="#ppt_x"/>
                                          </p:val>
                                        </p:tav>
                                      </p:tavLst>
                                    </p:anim>
                                    <p:anim calcmode="lin" valueType="num">
                                      <p:cBhvr additive="base">
                                        <p:cTn id="30"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7-10-01 at 8.2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92100"/>
            <a:ext cx="7607300" cy="6261100"/>
          </a:xfrm>
          <a:prstGeom prst="rect">
            <a:avLst/>
          </a:prstGeom>
        </p:spPr>
      </p:pic>
      <p:sp>
        <p:nvSpPr>
          <p:cNvPr id="3" name="Footer Placeholder 2"/>
          <p:cNvSpPr>
            <a:spLocks noGrp="1"/>
          </p:cNvSpPr>
          <p:nvPr>
            <p:ph type="ftr" sz="quarter" idx="11"/>
          </p:nvPr>
        </p:nvSpPr>
        <p:spPr>
          <a:xfrm>
            <a:off x="6264968" y="6356350"/>
            <a:ext cx="2895600" cy="365125"/>
          </a:xfrm>
        </p:spPr>
        <p:txBody>
          <a:bodyPr/>
          <a:lstStyle/>
          <a:p>
            <a:r>
              <a:rPr lang="en-US" dirty="0"/>
              <a:t>CS8725 - Supervised Learning</a:t>
            </a:r>
          </a:p>
        </p:txBody>
      </p:sp>
    </p:spTree>
    <p:extLst>
      <p:ext uri="{BB962C8B-B14F-4D97-AF65-F5344CB8AC3E}">
        <p14:creationId xmlns:p14="http://schemas.microsoft.com/office/powerpoint/2010/main" val="14216350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What’s gained by “Restricted”</a:t>
            </a:r>
          </a:p>
        </p:txBody>
      </p:sp>
      <p:sp>
        <p:nvSpPr>
          <p:cNvPr id="3" name="Content Placeholder 2"/>
          <p:cNvSpPr>
            <a:spLocks noGrp="1"/>
          </p:cNvSpPr>
          <p:nvPr>
            <p:ph idx="1"/>
          </p:nvPr>
        </p:nvSpPr>
        <p:spPr/>
        <p:txBody>
          <a:bodyPr/>
          <a:lstStyle/>
          <a:p>
            <a:pPr>
              <a:buNone/>
            </a:pPr>
            <a:r>
              <a:rPr lang="en-US" dirty="0"/>
              <a:t>1) Conditional probabilities factor nicely</a:t>
            </a:r>
          </a:p>
          <a:p>
            <a:pPr>
              <a:buNone/>
            </a:pPr>
            <a:endParaRPr lang="en-US" dirty="0"/>
          </a:p>
          <a:p>
            <a:pPr>
              <a:buNone/>
            </a:pPr>
            <a:r>
              <a:rPr lang="en-US" dirty="0"/>
              <a:t>2) Using binary units, we also can get</a:t>
            </a:r>
          </a:p>
          <a:p>
            <a:pPr>
              <a:buNone/>
            </a:pPr>
            <a:endParaRPr lang="en-US" dirty="0"/>
          </a:p>
          <a:p>
            <a:pPr>
              <a:buNone/>
            </a:pPr>
            <a:endParaRPr lang="en-US" dirty="0"/>
          </a:p>
          <a:p>
            <a:pPr marL="115888" indent="0">
              <a:buNone/>
            </a:pPr>
            <a:r>
              <a:rPr lang="en-US" dirty="0"/>
              <a:t>So we can get a sample of the visible or hidden nodes easily...</a:t>
            </a:r>
          </a:p>
          <a:p>
            <a:pPr>
              <a:buNone/>
            </a:pPr>
            <a:endParaRPr lang="en-US" dirty="0"/>
          </a:p>
        </p:txBody>
      </p:sp>
      <p:sp>
        <p:nvSpPr>
          <p:cNvPr id="7" name="TextBox 6"/>
          <p:cNvSpPr txBox="1"/>
          <p:nvPr/>
        </p:nvSpPr>
        <p:spPr>
          <a:xfrm>
            <a:off x="4876800" y="6019800"/>
            <a:ext cx="3967753" cy="369332"/>
          </a:xfrm>
          <a:prstGeom prst="rect">
            <a:avLst/>
          </a:prstGeom>
          <a:noFill/>
        </p:spPr>
        <p:txBody>
          <a:bodyPr wrap="none" rtlCol="0">
            <a:spAutoFit/>
          </a:bodyPr>
          <a:lstStyle/>
          <a:p>
            <a:r>
              <a:rPr lang="en-US" i="1" dirty="0"/>
              <a:t>Restricted </a:t>
            </a:r>
            <a:r>
              <a:rPr lang="en-US" i="1" dirty="0" err="1"/>
              <a:t>Boltzann</a:t>
            </a:r>
            <a:r>
              <a:rPr lang="en-US" i="1" dirty="0"/>
              <a:t> Machines (RBM)</a:t>
            </a:r>
          </a:p>
        </p:txBody>
      </p:sp>
      <p:pic>
        <p:nvPicPr>
          <p:cNvPr id="8" name="Picture 7" descr="vh1.png"/>
          <p:cNvPicPr>
            <a:picLocks noChangeAspect="1"/>
          </p:cNvPicPr>
          <p:nvPr/>
        </p:nvPicPr>
        <p:blipFill>
          <a:blip r:embed="rId2" cstate="print"/>
          <a:srcRect l="23613" t="10000" r="-890" b="74444"/>
          <a:stretch>
            <a:fillRect/>
          </a:stretch>
        </p:blipFill>
        <p:spPr>
          <a:xfrm>
            <a:off x="2895600" y="3429000"/>
            <a:ext cx="3124200" cy="1066800"/>
          </a:xfrm>
          <a:prstGeom prst="rect">
            <a:avLst/>
          </a:prstGeom>
        </p:spPr>
      </p:pic>
      <p:pic>
        <p:nvPicPr>
          <p:cNvPr id="9" name="Picture 8" descr="cond1.png"/>
          <p:cNvPicPr>
            <a:picLocks noChangeAspect="1"/>
          </p:cNvPicPr>
          <p:nvPr/>
        </p:nvPicPr>
        <p:blipFill>
          <a:blip r:embed="rId3" cstate="print"/>
          <a:srcRect l="7289" t="11111" r="45254" b="82222"/>
          <a:stretch>
            <a:fillRect/>
          </a:stretch>
        </p:blipFill>
        <p:spPr>
          <a:xfrm>
            <a:off x="990600" y="2209800"/>
            <a:ext cx="2286000" cy="457200"/>
          </a:xfrm>
          <a:prstGeom prst="rect">
            <a:avLst/>
          </a:prstGeom>
        </p:spPr>
      </p:pic>
      <p:pic>
        <p:nvPicPr>
          <p:cNvPr id="10" name="Picture 9" descr="cond1.png"/>
          <p:cNvPicPr>
            <a:picLocks noChangeAspect="1"/>
          </p:cNvPicPr>
          <p:nvPr/>
        </p:nvPicPr>
        <p:blipFill>
          <a:blip r:embed="rId3" cstate="print"/>
          <a:srcRect l="54746" t="11111" b="82222"/>
          <a:stretch>
            <a:fillRect/>
          </a:stretch>
        </p:blipFill>
        <p:spPr>
          <a:xfrm>
            <a:off x="4982889" y="2209800"/>
            <a:ext cx="2179911" cy="457200"/>
          </a:xfrm>
          <a:prstGeom prst="rect">
            <a:avLst/>
          </a:prstGeom>
        </p:spPr>
      </p:pic>
      <p:sp>
        <p:nvSpPr>
          <p:cNvPr id="11" name="TextBox 10"/>
          <p:cNvSpPr txBox="1"/>
          <p:nvPr/>
        </p:nvSpPr>
        <p:spPr>
          <a:xfrm>
            <a:off x="3810000" y="2209800"/>
            <a:ext cx="655949" cy="461665"/>
          </a:xfrm>
          <a:prstGeom prst="rect">
            <a:avLst/>
          </a:prstGeom>
          <a:noFill/>
        </p:spPr>
        <p:txBody>
          <a:bodyPr wrap="none" rtlCol="0">
            <a:spAutoFit/>
          </a:bodyPr>
          <a:lstStyle/>
          <a:p>
            <a:r>
              <a:rPr lang="en-US" sz="2400" dirty="0"/>
              <a:t>and</a:t>
            </a:r>
            <a:endParaRPr lang="en-US" dirty="0"/>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8902077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76200"/>
            <a:ext cx="9906000" cy="1143000"/>
          </a:xfrm>
          <a:extLst/>
        </p:spPr>
        <p:txBody>
          <a:bodyPr/>
          <a:lstStyle/>
          <a:p>
            <a:pPr algn="l">
              <a:defRPr/>
            </a:pPr>
            <a:r>
              <a:rPr lang="en-US" b="1" dirty="0">
                <a:ln w="1905"/>
                <a:effectLst>
                  <a:innerShdw blurRad="69850" dist="43180" dir="5400000">
                    <a:srgbClr val="000000">
                      <a:alpha val="65000"/>
                    </a:srgbClr>
                  </a:innerShdw>
                </a:effectLst>
                <a:latin typeface="Calibri" charset="0"/>
              </a:rPr>
              <a:t>Training a RBM – Maximum Likelihood</a:t>
            </a:r>
          </a:p>
        </p:txBody>
      </p:sp>
      <p:pic>
        <p:nvPicPr>
          <p:cNvPr id="28674" name="Content Placeholder 3" descr="gradlikli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4838" y="2293938"/>
            <a:ext cx="7856537" cy="3719512"/>
          </a:xfrm>
        </p:spPr>
      </p:pic>
      <p:pic>
        <p:nvPicPr>
          <p:cNvPr id="28675" name="Content Placeholder 3" descr="avglikli1.png"/>
          <p:cNvPicPr>
            <a:picLocks noChangeAspect="1"/>
          </p:cNvPicPr>
          <p:nvPr/>
        </p:nvPicPr>
        <p:blipFill>
          <a:blip r:embed="rId3">
            <a:extLst>
              <a:ext uri="{28A0092B-C50C-407E-A947-70E740481C1C}">
                <a14:useLocalDpi xmlns:a14="http://schemas.microsoft.com/office/drawing/2010/main" val="0"/>
              </a:ext>
            </a:extLst>
          </a:blip>
          <a:srcRect t="67812"/>
          <a:stretch>
            <a:fillRect/>
          </a:stretch>
        </p:blipFill>
        <p:spPr bwMode="auto">
          <a:xfrm>
            <a:off x="957263" y="1314450"/>
            <a:ext cx="49180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Content Placeholder 3" descr="avglikli1.png"/>
          <p:cNvPicPr>
            <a:picLocks noChangeAspect="1"/>
          </p:cNvPicPr>
          <p:nvPr/>
        </p:nvPicPr>
        <p:blipFill>
          <a:blip r:embed="rId3">
            <a:extLst>
              <a:ext uri="{28A0092B-C50C-407E-A947-70E740481C1C}">
                <a14:useLocalDpi xmlns:a14="http://schemas.microsoft.com/office/drawing/2010/main" val="0"/>
              </a:ext>
            </a:extLst>
          </a:blip>
          <a:srcRect r="89903" b="75249"/>
          <a:stretch>
            <a:fillRect/>
          </a:stretch>
        </p:blipFill>
        <p:spPr bwMode="auto">
          <a:xfrm>
            <a:off x="936625" y="1274763"/>
            <a:ext cx="576263"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57200" y="1066800"/>
            <a:ext cx="6096000" cy="11430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 y="2209800"/>
            <a:ext cx="914400" cy="9906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33400" y="5105400"/>
            <a:ext cx="5943600" cy="9906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descr="pro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187" y="1143000"/>
            <a:ext cx="2309813"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012968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Gibbs Sampling </a:t>
            </a:r>
          </a:p>
        </p:txBody>
      </p:sp>
      <p:sp>
        <p:nvSpPr>
          <p:cNvPr id="5" name="Content Placeholder 4"/>
          <p:cNvSpPr>
            <a:spLocks noGrp="1"/>
          </p:cNvSpPr>
          <p:nvPr>
            <p:ph idx="1"/>
          </p:nvPr>
        </p:nvSpPr>
        <p:spPr>
          <a:xfrm>
            <a:off x="1435608" y="1447800"/>
            <a:ext cx="6870192" cy="4343400"/>
          </a:xfrm>
        </p:spPr>
        <p:txBody>
          <a:bodyPr>
            <a:normAutofit fontScale="85000" lnSpcReduction="10000"/>
          </a:bodyPr>
          <a:lstStyle/>
          <a:p>
            <a:pPr>
              <a:buNone/>
            </a:pPr>
            <a:endParaRPr lang="en-US" dirty="0"/>
          </a:p>
          <a:p>
            <a:pPr>
              <a:buNone/>
            </a:pPr>
            <a:endParaRPr lang="en-US" dirty="0"/>
          </a:p>
          <a:p>
            <a:pPr>
              <a:buNone/>
            </a:pPr>
            <a:endParaRPr lang="en-US" dirty="0"/>
          </a:p>
          <a:p>
            <a:pPr marL="165100" indent="3175">
              <a:buNone/>
            </a:pPr>
            <a:r>
              <a:rPr lang="en-US" dirty="0"/>
              <a:t>Can sample from p(</a:t>
            </a:r>
            <a:r>
              <a:rPr lang="en-US" dirty="0" err="1"/>
              <a:t>v,h</a:t>
            </a:r>
            <a:r>
              <a:rPr lang="en-US" dirty="0"/>
              <a:t>) by repeatedly sampling from v and h using the eqns. for p(</a:t>
            </a:r>
            <a:r>
              <a:rPr lang="en-US" dirty="0" err="1"/>
              <a:t>v|h</a:t>
            </a:r>
            <a:r>
              <a:rPr lang="en-US" dirty="0"/>
              <a:t>) and p(</a:t>
            </a:r>
            <a:r>
              <a:rPr lang="en-US" dirty="0" err="1"/>
              <a:t>h|v</a:t>
            </a:r>
            <a:r>
              <a:rPr lang="en-US" dirty="0"/>
              <a:t>). </a:t>
            </a:r>
          </a:p>
          <a:p>
            <a:pPr marL="165100" indent="3175">
              <a:buNone/>
            </a:pPr>
            <a:r>
              <a:rPr lang="en-US" dirty="0"/>
              <a:t>As t →∞, (v</a:t>
            </a:r>
            <a:r>
              <a:rPr lang="en-US" baseline="30000" dirty="0"/>
              <a:t>(t)</a:t>
            </a:r>
            <a:r>
              <a:rPr lang="en-US" dirty="0"/>
              <a:t> ,h</a:t>
            </a:r>
            <a:r>
              <a:rPr lang="en-US" baseline="30000" dirty="0"/>
              <a:t>(t)</a:t>
            </a:r>
            <a:r>
              <a:rPr lang="en-US" dirty="0"/>
              <a:t>) converge to samples of p(</a:t>
            </a:r>
            <a:r>
              <a:rPr lang="en-US" dirty="0" err="1"/>
              <a:t>v,h</a:t>
            </a:r>
            <a:r>
              <a:rPr lang="en-US" dirty="0"/>
              <a:t>).</a:t>
            </a:r>
          </a:p>
          <a:p>
            <a:pPr marL="165100" indent="3175">
              <a:buNone/>
            </a:pPr>
            <a:r>
              <a:rPr lang="en-US" dirty="0"/>
              <a:t>But… hard to know when equilibrium has been reach, can be </a:t>
            </a:r>
            <a:r>
              <a:rPr lang="en-US" dirty="0" err="1"/>
              <a:t>computationaly</a:t>
            </a:r>
            <a:r>
              <a:rPr lang="en-US" dirty="0"/>
              <a:t> expensive</a:t>
            </a:r>
          </a:p>
          <a:p>
            <a:pPr marL="165100" indent="3175"/>
            <a:endParaRPr lang="en-US" dirty="0">
              <a:latin typeface="Calibri"/>
            </a:endParaRPr>
          </a:p>
          <a:p>
            <a:pPr marL="165100" indent="3175">
              <a:buNone/>
            </a:pPr>
            <a:endParaRPr lang="en-US" baseline="30000" dirty="0"/>
          </a:p>
        </p:txBody>
      </p:sp>
      <p:pic>
        <p:nvPicPr>
          <p:cNvPr id="6" name="Content Placeholder 3" descr="markov_chain.png"/>
          <p:cNvPicPr>
            <a:picLocks noChangeAspect="1"/>
          </p:cNvPicPr>
          <p:nvPr/>
        </p:nvPicPr>
        <p:blipFill>
          <a:blip r:embed="rId2" cstate="print"/>
          <a:stretch>
            <a:fillRect/>
          </a:stretch>
        </p:blipFill>
        <p:spPr>
          <a:xfrm>
            <a:off x="2895600" y="1143000"/>
            <a:ext cx="2869841" cy="1600000"/>
          </a:xfrm>
          <a:prstGeom prst="rect">
            <a:avLst/>
          </a:prstGeom>
        </p:spPr>
      </p:pic>
      <p:sp>
        <p:nvSpPr>
          <p:cNvPr id="7" name="TextBox 6"/>
          <p:cNvSpPr txBox="1"/>
          <p:nvPr/>
        </p:nvSpPr>
        <p:spPr>
          <a:xfrm>
            <a:off x="4876800" y="6183868"/>
            <a:ext cx="3967753" cy="369332"/>
          </a:xfrm>
          <a:prstGeom prst="rect">
            <a:avLst/>
          </a:prstGeom>
          <a:noFill/>
        </p:spPr>
        <p:txBody>
          <a:bodyPr wrap="none" rtlCol="0">
            <a:spAutoFit/>
          </a:bodyPr>
          <a:lstStyle/>
          <a:p>
            <a:r>
              <a:rPr lang="en-US" i="1" dirty="0"/>
              <a:t>Restricted </a:t>
            </a:r>
            <a:r>
              <a:rPr lang="en-US" i="1" dirty="0" err="1"/>
              <a:t>Boltzann</a:t>
            </a:r>
            <a:r>
              <a:rPr lang="en-US" i="1" dirty="0"/>
              <a:t> Machines (RBM)</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047754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rtlCol="0">
            <a:normAutofit fontScale="90000"/>
          </a:bodyPr>
          <a:lstStyle/>
          <a:p>
            <a:pPr algn="l" fontAlgn="auto">
              <a:spcAft>
                <a:spcPts val="0"/>
              </a:spcAft>
              <a:defRPr/>
            </a:pPr>
            <a:r>
              <a:rPr lang="en-US" b="1" dirty="0">
                <a:ln w="1905"/>
                <a:solidFill>
                  <a:srgbClr val="000000"/>
                </a:solidFill>
                <a:effectLst>
                  <a:innerShdw blurRad="69850" dist="43180" dir="5400000">
                    <a:srgbClr val="000000">
                      <a:alpha val="65000"/>
                    </a:srgbClr>
                  </a:innerShdw>
                </a:effectLst>
                <a:ea typeface="+mj-ea"/>
              </a:rPr>
              <a:t>Training a RBM - Contrastive Divergence based on Gibbs Sampling</a:t>
            </a:r>
          </a:p>
        </p:txBody>
      </p:sp>
      <p:sp>
        <p:nvSpPr>
          <p:cNvPr id="29698" name="Content Placeholder 2"/>
          <p:cNvSpPr>
            <a:spLocks noGrp="1"/>
          </p:cNvSpPr>
          <p:nvPr>
            <p:ph idx="1"/>
          </p:nvPr>
        </p:nvSpPr>
        <p:spPr/>
        <p:txBody>
          <a:bodyPr/>
          <a:lstStyle/>
          <a:p>
            <a:pPr marL="112713" indent="3175">
              <a:buFont typeface="Arial" charset="0"/>
              <a:buNone/>
            </a:pPr>
            <a:r>
              <a:rPr lang="en-US" sz="3000" dirty="0">
                <a:latin typeface="Calibri" charset="0"/>
              </a:rPr>
              <a:t>Instead of attempting to sample from joint distribution p(</a:t>
            </a:r>
            <a:r>
              <a:rPr lang="en-US" sz="3000" dirty="0" err="1">
                <a:latin typeface="Calibri" charset="0"/>
              </a:rPr>
              <a:t>v,h</a:t>
            </a:r>
            <a:r>
              <a:rPr lang="en-US" sz="3000" dirty="0">
                <a:latin typeface="Calibri" charset="0"/>
              </a:rPr>
              <a:t>) (i.e. p∞), sample from p</a:t>
            </a:r>
            <a:r>
              <a:rPr lang="en-US" sz="3000" baseline="30000" dirty="0">
                <a:latin typeface="Calibri" charset="0"/>
              </a:rPr>
              <a:t>1</a:t>
            </a:r>
            <a:r>
              <a:rPr lang="en-US" sz="3000" dirty="0">
                <a:latin typeface="Calibri" charset="0"/>
              </a:rPr>
              <a:t>(</a:t>
            </a:r>
            <a:r>
              <a:rPr lang="en-US" sz="3000" dirty="0" err="1">
                <a:latin typeface="Calibri" charset="0"/>
              </a:rPr>
              <a:t>v,h</a:t>
            </a:r>
            <a:r>
              <a:rPr lang="en-US" sz="3000" dirty="0">
                <a:latin typeface="Calibri" charset="0"/>
              </a:rPr>
              <a:t>).</a:t>
            </a:r>
          </a:p>
          <a:p>
            <a:pPr marL="112713" indent="3175">
              <a:buFont typeface="Arial" charset="0"/>
              <a:buNone/>
            </a:pPr>
            <a:endParaRPr lang="en-US" sz="3000" dirty="0">
              <a:latin typeface="Calibri" charset="0"/>
            </a:endParaRPr>
          </a:p>
          <a:p>
            <a:pPr marL="112713" indent="3175">
              <a:buFont typeface="Arial" charset="0"/>
              <a:buNone/>
            </a:pPr>
            <a:endParaRPr lang="en-US" sz="3000" dirty="0">
              <a:latin typeface="Calibri" charset="0"/>
            </a:endParaRPr>
          </a:p>
          <a:p>
            <a:pPr marL="112713" indent="3175">
              <a:buFont typeface="Arial" charset="0"/>
              <a:buNone/>
            </a:pPr>
            <a:endParaRPr lang="en-US" sz="3000" dirty="0">
              <a:latin typeface="Calibri" charset="0"/>
            </a:endParaRPr>
          </a:p>
          <a:p>
            <a:pPr marL="112713" indent="3175">
              <a:buFont typeface="Arial" charset="0"/>
              <a:buNone/>
            </a:pPr>
            <a:endParaRPr lang="en-US" sz="3000" dirty="0">
              <a:latin typeface="Calibri" charset="0"/>
            </a:endParaRPr>
          </a:p>
          <a:p>
            <a:pPr marL="112713" indent="3175">
              <a:buFont typeface="Arial" charset="0"/>
              <a:buNone/>
            </a:pPr>
            <a:endParaRPr lang="en-US" sz="3000" dirty="0">
              <a:latin typeface="Calibri" charset="0"/>
            </a:endParaRPr>
          </a:p>
        </p:txBody>
      </p:sp>
      <p:sp>
        <p:nvSpPr>
          <p:cNvPr id="29699" name="TextBox 4"/>
          <p:cNvSpPr txBox="1">
            <a:spLocks noChangeArrowheads="1"/>
          </p:cNvSpPr>
          <p:nvPr/>
        </p:nvSpPr>
        <p:spPr bwMode="auto">
          <a:xfrm>
            <a:off x="5334000" y="6248400"/>
            <a:ext cx="374057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Hinton, </a:t>
            </a:r>
            <a:r>
              <a:rPr lang="en-US" sz="1800" i="1" dirty="0">
                <a:latin typeface="Calibri" charset="0"/>
              </a:rPr>
              <a:t>Neural Computation</a:t>
            </a:r>
            <a:r>
              <a:rPr lang="en-US" sz="1800" dirty="0">
                <a:latin typeface="Calibri" charset="0"/>
              </a:rPr>
              <a:t>(2002)</a:t>
            </a:r>
          </a:p>
        </p:txBody>
      </p:sp>
      <p:pic>
        <p:nvPicPr>
          <p:cNvPr id="29700" name="Picture 5" descr="genericupdat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4176713"/>
            <a:ext cx="55229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701" name="Group 9"/>
          <p:cNvGrpSpPr>
            <a:grpSpLocks/>
          </p:cNvGrpSpPr>
          <p:nvPr/>
        </p:nvGrpSpPr>
        <p:grpSpPr bwMode="auto">
          <a:xfrm>
            <a:off x="798513" y="2825750"/>
            <a:ext cx="5967412" cy="1038225"/>
            <a:chOff x="798785" y="2825804"/>
            <a:chExt cx="5967414" cy="1038225"/>
          </a:xfrm>
        </p:grpSpPr>
        <p:pic>
          <p:nvPicPr>
            <p:cNvPr id="29703" name="Picture 7" descr="gradcontdiv1.png"/>
            <p:cNvPicPr>
              <a:picLocks noChangeAspect="1"/>
            </p:cNvPicPr>
            <p:nvPr/>
          </p:nvPicPr>
          <p:blipFill>
            <a:blip r:embed="rId3">
              <a:extLst>
                <a:ext uri="{28A0092B-C50C-407E-A947-70E740481C1C}">
                  <a14:useLocalDpi xmlns:a14="http://schemas.microsoft.com/office/drawing/2010/main" val="0"/>
                </a:ext>
              </a:extLst>
            </a:blip>
            <a:srcRect l="32726"/>
            <a:stretch>
              <a:fillRect/>
            </a:stretch>
          </p:blipFill>
          <p:spPr bwMode="auto">
            <a:xfrm>
              <a:off x="2017987" y="2825804"/>
              <a:ext cx="4748212"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4" name="Picture 8" descr="genericupdate1.png"/>
            <p:cNvPicPr>
              <a:picLocks noChangeAspect="1"/>
            </p:cNvPicPr>
            <p:nvPr/>
          </p:nvPicPr>
          <p:blipFill>
            <a:blip r:embed="rId2">
              <a:extLst>
                <a:ext uri="{28A0092B-C50C-407E-A947-70E740481C1C}">
                  <a14:useLocalDpi xmlns:a14="http://schemas.microsoft.com/office/drawing/2010/main" val="0"/>
                </a:ext>
              </a:extLst>
            </a:blip>
            <a:srcRect r="80399"/>
            <a:stretch>
              <a:fillRect/>
            </a:stretch>
          </p:blipFill>
          <p:spPr bwMode="auto">
            <a:xfrm>
              <a:off x="798785" y="2847578"/>
              <a:ext cx="1082567" cy="990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Curved Right Arrow 10"/>
          <p:cNvSpPr/>
          <p:nvPr/>
        </p:nvSpPr>
        <p:spPr>
          <a:xfrm>
            <a:off x="841375" y="3721100"/>
            <a:ext cx="966788" cy="12398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015753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Rule</a:t>
            </a:r>
          </a:p>
        </p:txBody>
      </p:sp>
      <p:sp>
        <p:nvSpPr>
          <p:cNvPr id="3" name="Content Placeholder 2"/>
          <p:cNvSpPr>
            <a:spLocks noGrp="1"/>
          </p:cNvSpPr>
          <p:nvPr>
            <p:ph idx="1"/>
          </p:nvPr>
        </p:nvSpPr>
        <p:spPr/>
        <p:txBody>
          <a:bodyPr/>
          <a:lstStyle/>
          <a:p>
            <a:pPr>
              <a:buNone/>
            </a:pPr>
            <a:r>
              <a:rPr lang="en-US" sz="2800" dirty="0"/>
              <a:t>Recall energy function</a:t>
            </a:r>
          </a:p>
          <a:p>
            <a:pPr>
              <a:buNone/>
            </a:pPr>
            <a:endParaRPr lang="en-US" dirty="0"/>
          </a:p>
          <a:p>
            <a:pPr>
              <a:buNone/>
            </a:pPr>
            <a:r>
              <a:rPr lang="en-US" sz="2800" dirty="0"/>
              <a:t>Calculating derivatives…</a:t>
            </a:r>
          </a:p>
          <a:p>
            <a:pPr>
              <a:buNone/>
            </a:pPr>
            <a:endParaRPr lang="en-US" sz="2800" dirty="0"/>
          </a:p>
          <a:p>
            <a:pPr>
              <a:buNone/>
            </a:pPr>
            <a:endParaRPr lang="en-US" sz="2800" dirty="0"/>
          </a:p>
          <a:p>
            <a:pPr>
              <a:buNone/>
            </a:pPr>
            <a:endParaRPr lang="en-US" sz="2800" dirty="0"/>
          </a:p>
          <a:p>
            <a:pPr>
              <a:buNone/>
            </a:pPr>
            <a:r>
              <a:rPr lang="en-US" sz="2800" dirty="0"/>
              <a:t>So,</a:t>
            </a:r>
          </a:p>
          <a:p>
            <a:pPr>
              <a:buNone/>
            </a:pPr>
            <a:endParaRPr lang="en-US" dirty="0"/>
          </a:p>
        </p:txBody>
      </p:sp>
      <p:pic>
        <p:nvPicPr>
          <p:cNvPr id="5" name="Picture 4" descr="e1.png"/>
          <p:cNvPicPr>
            <a:picLocks noChangeAspect="1"/>
          </p:cNvPicPr>
          <p:nvPr/>
        </p:nvPicPr>
        <p:blipFill>
          <a:blip r:embed="rId2" cstate="print"/>
          <a:srcRect l="7073" t="12222" b="76667"/>
          <a:stretch>
            <a:fillRect/>
          </a:stretch>
        </p:blipFill>
        <p:spPr>
          <a:xfrm>
            <a:off x="1676400" y="2104333"/>
            <a:ext cx="4643855" cy="715067"/>
          </a:xfrm>
          <a:prstGeom prst="rect">
            <a:avLst/>
          </a:prstGeom>
        </p:spPr>
      </p:pic>
      <p:pic>
        <p:nvPicPr>
          <p:cNvPr id="6" name="Picture 5" descr="grads1.png"/>
          <p:cNvPicPr>
            <a:picLocks noChangeAspect="1"/>
          </p:cNvPicPr>
          <p:nvPr/>
        </p:nvPicPr>
        <p:blipFill>
          <a:blip r:embed="rId3" cstate="print"/>
          <a:srcRect l="45540" t="11111" b="77778"/>
          <a:stretch>
            <a:fillRect/>
          </a:stretch>
        </p:blipFill>
        <p:spPr>
          <a:xfrm>
            <a:off x="1600200" y="3124200"/>
            <a:ext cx="1861035" cy="762000"/>
          </a:xfrm>
          <a:prstGeom prst="rect">
            <a:avLst/>
          </a:prstGeom>
        </p:spPr>
      </p:pic>
      <p:pic>
        <p:nvPicPr>
          <p:cNvPr id="7" name="Picture 6" descr="grads1.png"/>
          <p:cNvPicPr>
            <a:picLocks noChangeAspect="1"/>
          </p:cNvPicPr>
          <p:nvPr/>
        </p:nvPicPr>
        <p:blipFill>
          <a:blip r:embed="rId3" cstate="print"/>
          <a:srcRect l="43310" t="22222" b="56667"/>
          <a:stretch>
            <a:fillRect/>
          </a:stretch>
        </p:blipFill>
        <p:spPr>
          <a:xfrm>
            <a:off x="4191000" y="3124200"/>
            <a:ext cx="1937235" cy="1447800"/>
          </a:xfrm>
          <a:prstGeom prst="rect">
            <a:avLst/>
          </a:prstGeom>
        </p:spPr>
      </p:pic>
      <p:pic>
        <p:nvPicPr>
          <p:cNvPr id="8" name="Picture 7" descr="adj1.png"/>
          <p:cNvPicPr>
            <a:picLocks noChangeAspect="1"/>
          </p:cNvPicPr>
          <p:nvPr/>
        </p:nvPicPr>
        <p:blipFill>
          <a:blip r:embed="rId4" cstate="print"/>
          <a:srcRect l="8386" t="12222" b="81111"/>
          <a:stretch>
            <a:fillRect/>
          </a:stretch>
        </p:blipFill>
        <p:spPr>
          <a:xfrm>
            <a:off x="1849552" y="5105400"/>
            <a:ext cx="4856048" cy="533400"/>
          </a:xfrm>
          <a:prstGeom prst="rect">
            <a:avLst/>
          </a:prstGeom>
        </p:spPr>
      </p:pic>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0789470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p:spPr>
        <p:txBody>
          <a:bodyPr wrap="none" anchor="ctr"/>
          <a:lstStyle/>
          <a:p>
            <a:endParaRPr lang="en-CA"/>
          </a:p>
        </p:txBody>
      </p:sp>
      <p:sp>
        <p:nvSpPr>
          <p:cNvPr id="7174" name="Rectangle 3"/>
          <p:cNvSpPr>
            <a:spLocks noGrp="1" noChangeArrowheads="1"/>
          </p:cNvSpPr>
          <p:nvPr>
            <p:ph type="title" sz="quarter"/>
          </p:nvPr>
        </p:nvSpPr>
        <p:spPr>
          <a:xfrm>
            <a:off x="1219200" y="69850"/>
            <a:ext cx="7467600" cy="1143000"/>
          </a:xfrm>
        </p:spPr>
        <p:txBody>
          <a:bodyPr/>
          <a:lstStyle/>
          <a:p>
            <a:pPr eaLnBrk="1" hangingPunct="1"/>
            <a:r>
              <a:rPr lang="en-US" b="1" dirty="0"/>
              <a:t>A quick way to learn an RBM</a:t>
            </a:r>
          </a:p>
        </p:txBody>
      </p:sp>
      <p:graphicFrame>
        <p:nvGraphicFramePr>
          <p:cNvPr id="7170" name="Object 4"/>
          <p:cNvGraphicFramePr>
            <a:graphicFrameLocks noGrp="1" noChangeAspect="1"/>
          </p:cNvGraphicFramePr>
          <p:nvPr>
            <p:ph sz="quarter" idx="1"/>
          </p:nvPr>
        </p:nvGraphicFramePr>
        <p:xfrm>
          <a:off x="1090613" y="1901825"/>
          <a:ext cx="976312" cy="488950"/>
        </p:xfrm>
        <a:graphic>
          <a:graphicData uri="http://schemas.openxmlformats.org/presentationml/2006/ole">
            <mc:AlternateContent xmlns:mc="http://schemas.openxmlformats.org/markup-compatibility/2006">
              <mc:Choice xmlns:v="urn:schemas-microsoft-com:vml" Requires="v">
                <p:oleObj spid="_x0000_s47536" name="Equation" r:id="rId4" imgW="507960" imgH="253800" progId="Equation.3">
                  <p:embed/>
                </p:oleObj>
              </mc:Choice>
              <mc:Fallback>
                <p:oleObj name="Equation" r:id="rId4" imgW="50796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613" y="1901825"/>
                        <a:ext cx="976312" cy="488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171" name="Object 5"/>
          <p:cNvGraphicFramePr>
            <a:graphicFrameLocks noGrp="1" noChangeAspect="1"/>
          </p:cNvGraphicFramePr>
          <p:nvPr>
            <p:ph sz="quarter" idx="2"/>
          </p:nvPr>
        </p:nvGraphicFramePr>
        <p:xfrm>
          <a:off x="3074988" y="1924050"/>
          <a:ext cx="900112" cy="461963"/>
        </p:xfrm>
        <a:graphic>
          <a:graphicData uri="http://schemas.openxmlformats.org/presentationml/2006/ole">
            <mc:AlternateContent xmlns:mc="http://schemas.openxmlformats.org/markup-compatibility/2006">
              <mc:Choice xmlns:v="urn:schemas-microsoft-com:vml" Requires="v">
                <p:oleObj spid="_x0000_s47537" name="Equation" r:id="rId6" imgW="495000" imgH="253800" progId="Equation.3">
                  <p:embed/>
                </p:oleObj>
              </mc:Choice>
              <mc:Fallback>
                <p:oleObj name="Equation" r:id="rId6" imgW="49500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4988" y="1924050"/>
                        <a:ext cx="900112" cy="4619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172" name="Object 27"/>
          <p:cNvGraphicFramePr>
            <a:graphicFrameLocks noGrp="1" noChangeAspect="1"/>
          </p:cNvGraphicFramePr>
          <p:nvPr>
            <p:ph sz="quarter" idx="3"/>
          </p:nvPr>
        </p:nvGraphicFramePr>
        <p:xfrm>
          <a:off x="1455738" y="4305300"/>
          <a:ext cx="5322887" cy="709613"/>
        </p:xfrm>
        <a:graphic>
          <a:graphicData uri="http://schemas.openxmlformats.org/presentationml/2006/ole">
            <mc:AlternateContent xmlns:mc="http://schemas.openxmlformats.org/markup-compatibility/2006">
              <mc:Choice xmlns:v="urn:schemas-microsoft-com:vml" Requires="v">
                <p:oleObj spid="_x0000_s47538" name="Equation" r:id="rId8" imgW="1904760" imgH="253800" progId="Equation.3">
                  <p:embed/>
                </p:oleObj>
              </mc:Choice>
              <mc:Fallback>
                <p:oleObj name="Equation" r:id="rId8" imgW="190476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5738" y="4305300"/>
                        <a:ext cx="5322887" cy="7096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175"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p:spPr>
        <p:txBody>
          <a:bodyPr wrap="none" anchor="ctr"/>
          <a:lstStyle/>
          <a:p>
            <a:endParaRPr lang="en-CA"/>
          </a:p>
        </p:txBody>
      </p:sp>
      <p:sp>
        <p:nvSpPr>
          <p:cNvPr id="7176" name="Oval 7"/>
          <p:cNvSpPr>
            <a:spLocks noChangeArrowheads="1"/>
          </p:cNvSpPr>
          <p:nvPr/>
        </p:nvSpPr>
        <p:spPr bwMode="auto">
          <a:xfrm>
            <a:off x="1273175" y="2859088"/>
            <a:ext cx="338138" cy="338137"/>
          </a:xfrm>
          <a:prstGeom prst="ellipse">
            <a:avLst/>
          </a:prstGeom>
          <a:noFill/>
          <a:ln w="9525">
            <a:solidFill>
              <a:schemeClr val="tx1"/>
            </a:solidFill>
            <a:round/>
            <a:headEnd/>
            <a:tailEnd/>
          </a:ln>
        </p:spPr>
        <p:txBody>
          <a:bodyPr wrap="none" anchor="ctr"/>
          <a:lstStyle/>
          <a:p>
            <a:endParaRPr lang="en-CA"/>
          </a:p>
        </p:txBody>
      </p:sp>
      <p:sp>
        <p:nvSpPr>
          <p:cNvPr id="7177" name="Oval 8"/>
          <p:cNvSpPr>
            <a:spLocks noChangeArrowheads="1"/>
          </p:cNvSpPr>
          <p:nvPr/>
        </p:nvSpPr>
        <p:spPr bwMode="auto">
          <a:xfrm>
            <a:off x="1727200" y="2859088"/>
            <a:ext cx="338138" cy="338137"/>
          </a:xfrm>
          <a:prstGeom prst="ellipse">
            <a:avLst/>
          </a:prstGeom>
          <a:noFill/>
          <a:ln w="9525">
            <a:solidFill>
              <a:schemeClr val="tx1"/>
            </a:solidFill>
            <a:round/>
            <a:headEnd/>
            <a:tailEnd/>
          </a:ln>
        </p:spPr>
        <p:txBody>
          <a:bodyPr wrap="none" anchor="ctr"/>
          <a:lstStyle/>
          <a:p>
            <a:endParaRPr lang="en-CA"/>
          </a:p>
        </p:txBody>
      </p:sp>
      <p:sp>
        <p:nvSpPr>
          <p:cNvPr id="7178"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p:spPr>
        <p:txBody>
          <a:bodyPr wrap="none" anchor="ctr"/>
          <a:lstStyle/>
          <a:p>
            <a:endParaRPr lang="en-CA"/>
          </a:p>
        </p:txBody>
      </p:sp>
      <p:sp>
        <p:nvSpPr>
          <p:cNvPr id="7179" name="Oval 10"/>
          <p:cNvSpPr>
            <a:spLocks noChangeArrowheads="1"/>
          </p:cNvSpPr>
          <p:nvPr/>
        </p:nvSpPr>
        <p:spPr bwMode="auto">
          <a:xfrm>
            <a:off x="1692275" y="1441450"/>
            <a:ext cx="338138" cy="338138"/>
          </a:xfrm>
          <a:prstGeom prst="ellipse">
            <a:avLst/>
          </a:prstGeom>
          <a:noFill/>
          <a:ln w="9525">
            <a:solidFill>
              <a:schemeClr val="tx1"/>
            </a:solidFill>
            <a:round/>
            <a:headEnd/>
            <a:tailEnd/>
          </a:ln>
        </p:spPr>
        <p:txBody>
          <a:bodyPr wrap="none" anchor="ctr"/>
          <a:lstStyle/>
          <a:p>
            <a:endParaRPr lang="en-CA"/>
          </a:p>
        </p:txBody>
      </p:sp>
      <p:sp>
        <p:nvSpPr>
          <p:cNvPr id="7180" name="Oval 11"/>
          <p:cNvSpPr>
            <a:spLocks noChangeArrowheads="1"/>
          </p:cNvSpPr>
          <p:nvPr/>
        </p:nvSpPr>
        <p:spPr bwMode="auto">
          <a:xfrm>
            <a:off x="2197100" y="1441450"/>
            <a:ext cx="338138" cy="338138"/>
          </a:xfrm>
          <a:prstGeom prst="ellipse">
            <a:avLst/>
          </a:prstGeom>
          <a:noFill/>
          <a:ln w="9525">
            <a:solidFill>
              <a:schemeClr val="tx1"/>
            </a:solidFill>
            <a:round/>
            <a:headEnd/>
            <a:tailEnd/>
          </a:ln>
        </p:spPr>
        <p:txBody>
          <a:bodyPr wrap="none" anchor="ctr"/>
          <a:lstStyle/>
          <a:p>
            <a:endParaRPr lang="en-CA"/>
          </a:p>
        </p:txBody>
      </p:sp>
      <p:sp>
        <p:nvSpPr>
          <p:cNvPr id="7181" name="Oval 12"/>
          <p:cNvSpPr>
            <a:spLocks noChangeArrowheads="1"/>
          </p:cNvSpPr>
          <p:nvPr/>
        </p:nvSpPr>
        <p:spPr bwMode="auto">
          <a:xfrm>
            <a:off x="2678113" y="1455738"/>
            <a:ext cx="338137" cy="338137"/>
          </a:xfrm>
          <a:prstGeom prst="ellipse">
            <a:avLst/>
          </a:prstGeom>
          <a:noFill/>
          <a:ln w="9525">
            <a:solidFill>
              <a:schemeClr val="tx1"/>
            </a:solidFill>
            <a:round/>
            <a:headEnd/>
            <a:tailEnd/>
          </a:ln>
        </p:spPr>
        <p:txBody>
          <a:bodyPr wrap="none" anchor="ctr"/>
          <a:lstStyle/>
          <a:p>
            <a:endParaRPr lang="en-CA"/>
          </a:p>
        </p:txBody>
      </p:sp>
      <p:cxnSp>
        <p:nvCxnSpPr>
          <p:cNvPr id="7182" name="AutoShape 13"/>
          <p:cNvCxnSpPr>
            <a:cxnSpLocks noChangeShapeType="1"/>
            <a:stCxn id="7176" idx="7"/>
            <a:endCxn id="7180" idx="3"/>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p:spPr>
      </p:cxnSp>
      <p:sp>
        <p:nvSpPr>
          <p:cNvPr id="7183" name="Text Box 14"/>
          <p:cNvSpPr txBox="1">
            <a:spLocks noChangeArrowheads="1"/>
          </p:cNvSpPr>
          <p:nvPr/>
        </p:nvSpPr>
        <p:spPr bwMode="auto">
          <a:xfrm>
            <a:off x="1308100" y="2822575"/>
            <a:ext cx="612775" cy="396875"/>
          </a:xfrm>
          <a:prstGeom prst="rect">
            <a:avLst/>
          </a:prstGeom>
          <a:noFill/>
          <a:ln w="9525">
            <a:noFill/>
            <a:miter lim="800000"/>
            <a:headEnd/>
            <a:tailEnd/>
          </a:ln>
        </p:spPr>
        <p:txBody>
          <a:bodyPr>
            <a:spAutoFit/>
          </a:bodyPr>
          <a:lstStyle/>
          <a:p>
            <a:pPr>
              <a:spcBef>
                <a:spcPct val="50000"/>
              </a:spcBef>
            </a:pPr>
            <a:r>
              <a:rPr lang="en-US" sz="2000">
                <a:solidFill>
                  <a:srgbClr val="3333CC"/>
                </a:solidFill>
              </a:rPr>
              <a:t>i</a:t>
            </a:r>
          </a:p>
        </p:txBody>
      </p:sp>
      <p:sp>
        <p:nvSpPr>
          <p:cNvPr id="7184" name="Text Box 15"/>
          <p:cNvSpPr txBox="1">
            <a:spLocks noChangeArrowheads="1"/>
          </p:cNvSpPr>
          <p:nvPr/>
        </p:nvSpPr>
        <p:spPr bwMode="auto">
          <a:xfrm>
            <a:off x="2246313" y="1382713"/>
            <a:ext cx="431800" cy="396875"/>
          </a:xfrm>
          <a:prstGeom prst="rect">
            <a:avLst/>
          </a:prstGeom>
          <a:noFill/>
          <a:ln w="9525">
            <a:noFill/>
            <a:miter lim="800000"/>
            <a:headEnd/>
            <a:tailEnd/>
          </a:ln>
        </p:spPr>
        <p:txBody>
          <a:bodyPr>
            <a:spAutoFit/>
          </a:bodyPr>
          <a:lstStyle/>
          <a:p>
            <a:pPr>
              <a:spcBef>
                <a:spcPct val="50000"/>
              </a:spcBef>
            </a:pPr>
            <a:r>
              <a:rPr lang="en-US" sz="2000">
                <a:solidFill>
                  <a:srgbClr val="3333CC"/>
                </a:solidFill>
              </a:rPr>
              <a:t>j</a:t>
            </a:r>
          </a:p>
        </p:txBody>
      </p:sp>
      <p:cxnSp>
        <p:nvCxnSpPr>
          <p:cNvPr id="7185" name="AutoShape 16"/>
          <p:cNvCxnSpPr>
            <a:cxnSpLocks noChangeShapeType="1"/>
            <a:stCxn id="7184" idx="2"/>
            <a:endCxn id="7186" idx="1"/>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p:spPr>
      </p:cxnSp>
      <p:sp>
        <p:nvSpPr>
          <p:cNvPr id="7186" name="Oval 17"/>
          <p:cNvSpPr>
            <a:spLocks noChangeArrowheads="1"/>
          </p:cNvSpPr>
          <p:nvPr/>
        </p:nvSpPr>
        <p:spPr bwMode="auto">
          <a:xfrm>
            <a:off x="3036888" y="2859088"/>
            <a:ext cx="338137" cy="338137"/>
          </a:xfrm>
          <a:prstGeom prst="ellipse">
            <a:avLst/>
          </a:prstGeom>
          <a:noFill/>
          <a:ln w="9525">
            <a:solidFill>
              <a:schemeClr val="tx1"/>
            </a:solidFill>
            <a:round/>
            <a:headEnd/>
            <a:tailEnd/>
          </a:ln>
        </p:spPr>
        <p:txBody>
          <a:bodyPr wrap="none" anchor="ctr"/>
          <a:lstStyle/>
          <a:p>
            <a:endParaRPr lang="en-CA"/>
          </a:p>
        </p:txBody>
      </p:sp>
      <p:sp>
        <p:nvSpPr>
          <p:cNvPr id="7187" name="Oval 18"/>
          <p:cNvSpPr>
            <a:spLocks noChangeArrowheads="1"/>
          </p:cNvSpPr>
          <p:nvPr/>
        </p:nvSpPr>
        <p:spPr bwMode="auto">
          <a:xfrm>
            <a:off x="3490913" y="2859088"/>
            <a:ext cx="338137" cy="338137"/>
          </a:xfrm>
          <a:prstGeom prst="ellipse">
            <a:avLst/>
          </a:prstGeom>
          <a:noFill/>
          <a:ln w="9525">
            <a:solidFill>
              <a:schemeClr val="tx1"/>
            </a:solidFill>
            <a:round/>
            <a:headEnd/>
            <a:tailEnd/>
          </a:ln>
        </p:spPr>
        <p:txBody>
          <a:bodyPr wrap="none" anchor="ctr"/>
          <a:lstStyle/>
          <a:p>
            <a:endParaRPr lang="en-CA"/>
          </a:p>
        </p:txBody>
      </p:sp>
      <p:sp>
        <p:nvSpPr>
          <p:cNvPr id="7188"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p:spPr>
        <p:txBody>
          <a:bodyPr wrap="none" anchor="ctr"/>
          <a:lstStyle/>
          <a:p>
            <a:endParaRPr lang="en-CA"/>
          </a:p>
        </p:txBody>
      </p:sp>
      <p:sp>
        <p:nvSpPr>
          <p:cNvPr id="7189" name="Oval 20"/>
          <p:cNvSpPr>
            <a:spLocks noChangeArrowheads="1"/>
          </p:cNvSpPr>
          <p:nvPr/>
        </p:nvSpPr>
        <p:spPr bwMode="auto">
          <a:xfrm>
            <a:off x="3744913" y="1441450"/>
            <a:ext cx="338137" cy="338138"/>
          </a:xfrm>
          <a:prstGeom prst="ellipse">
            <a:avLst/>
          </a:prstGeom>
          <a:noFill/>
          <a:ln w="9525">
            <a:solidFill>
              <a:schemeClr val="tx1"/>
            </a:solidFill>
            <a:round/>
            <a:headEnd/>
            <a:tailEnd/>
          </a:ln>
        </p:spPr>
        <p:txBody>
          <a:bodyPr wrap="none" anchor="ctr"/>
          <a:lstStyle/>
          <a:p>
            <a:endParaRPr lang="en-CA"/>
          </a:p>
        </p:txBody>
      </p:sp>
      <p:sp>
        <p:nvSpPr>
          <p:cNvPr id="7190" name="Oval 21"/>
          <p:cNvSpPr>
            <a:spLocks noChangeArrowheads="1"/>
          </p:cNvSpPr>
          <p:nvPr/>
        </p:nvSpPr>
        <p:spPr bwMode="auto">
          <a:xfrm>
            <a:off x="4249738" y="1441450"/>
            <a:ext cx="338137" cy="338138"/>
          </a:xfrm>
          <a:prstGeom prst="ellipse">
            <a:avLst/>
          </a:prstGeom>
          <a:noFill/>
          <a:ln w="9525">
            <a:solidFill>
              <a:schemeClr val="tx1"/>
            </a:solidFill>
            <a:round/>
            <a:headEnd/>
            <a:tailEnd/>
          </a:ln>
        </p:spPr>
        <p:txBody>
          <a:bodyPr wrap="none" anchor="ctr"/>
          <a:lstStyle/>
          <a:p>
            <a:endParaRPr lang="en-CA"/>
          </a:p>
        </p:txBody>
      </p:sp>
      <p:sp>
        <p:nvSpPr>
          <p:cNvPr id="7191" name="Oval 22"/>
          <p:cNvSpPr>
            <a:spLocks noChangeArrowheads="1"/>
          </p:cNvSpPr>
          <p:nvPr/>
        </p:nvSpPr>
        <p:spPr bwMode="auto">
          <a:xfrm>
            <a:off x="4730750" y="1455738"/>
            <a:ext cx="338138" cy="338137"/>
          </a:xfrm>
          <a:prstGeom prst="ellipse">
            <a:avLst/>
          </a:prstGeom>
          <a:noFill/>
          <a:ln w="9525">
            <a:solidFill>
              <a:schemeClr val="tx1"/>
            </a:solidFill>
            <a:round/>
            <a:headEnd/>
            <a:tailEnd/>
          </a:ln>
        </p:spPr>
        <p:txBody>
          <a:bodyPr wrap="none" anchor="ctr"/>
          <a:lstStyle/>
          <a:p>
            <a:endParaRPr lang="en-CA" dirty="0"/>
          </a:p>
        </p:txBody>
      </p:sp>
      <p:cxnSp>
        <p:nvCxnSpPr>
          <p:cNvPr id="7192" name="AutoShape 23"/>
          <p:cNvCxnSpPr>
            <a:cxnSpLocks noChangeShapeType="1"/>
            <a:stCxn id="7186" idx="7"/>
            <a:endCxn id="7190"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p:spPr>
      </p:cxnSp>
      <p:sp>
        <p:nvSpPr>
          <p:cNvPr id="7193" name="Text Box 24"/>
          <p:cNvSpPr txBox="1">
            <a:spLocks noChangeArrowheads="1"/>
          </p:cNvSpPr>
          <p:nvPr/>
        </p:nvSpPr>
        <p:spPr bwMode="auto">
          <a:xfrm>
            <a:off x="3073400" y="2822575"/>
            <a:ext cx="612775" cy="396875"/>
          </a:xfrm>
          <a:prstGeom prst="rect">
            <a:avLst/>
          </a:prstGeom>
          <a:noFill/>
          <a:ln w="9525">
            <a:noFill/>
            <a:miter lim="800000"/>
            <a:headEnd/>
            <a:tailEnd/>
          </a:ln>
        </p:spPr>
        <p:txBody>
          <a:bodyPr>
            <a:spAutoFit/>
          </a:bodyPr>
          <a:lstStyle/>
          <a:p>
            <a:pPr>
              <a:spcBef>
                <a:spcPct val="50000"/>
              </a:spcBef>
            </a:pPr>
            <a:r>
              <a:rPr lang="en-US" sz="2000">
                <a:solidFill>
                  <a:srgbClr val="3333CC"/>
                </a:solidFill>
              </a:rPr>
              <a:t>i</a:t>
            </a:r>
          </a:p>
        </p:txBody>
      </p:sp>
      <p:sp>
        <p:nvSpPr>
          <p:cNvPr id="7194" name="Text Box 25"/>
          <p:cNvSpPr txBox="1">
            <a:spLocks noChangeArrowheads="1"/>
          </p:cNvSpPr>
          <p:nvPr/>
        </p:nvSpPr>
        <p:spPr bwMode="auto">
          <a:xfrm>
            <a:off x="4298950" y="1382713"/>
            <a:ext cx="431800" cy="396875"/>
          </a:xfrm>
          <a:prstGeom prst="rect">
            <a:avLst/>
          </a:prstGeom>
          <a:noFill/>
          <a:ln w="9525">
            <a:noFill/>
            <a:miter lim="800000"/>
            <a:headEnd/>
            <a:tailEnd/>
          </a:ln>
        </p:spPr>
        <p:txBody>
          <a:bodyPr>
            <a:spAutoFit/>
          </a:bodyPr>
          <a:lstStyle/>
          <a:p>
            <a:pPr>
              <a:spcBef>
                <a:spcPct val="50000"/>
              </a:spcBef>
            </a:pPr>
            <a:r>
              <a:rPr lang="en-US" sz="2000">
                <a:solidFill>
                  <a:srgbClr val="3333CC"/>
                </a:solidFill>
              </a:rPr>
              <a:t>j</a:t>
            </a:r>
          </a:p>
        </p:txBody>
      </p:sp>
      <p:sp>
        <p:nvSpPr>
          <p:cNvPr id="7195" name="Text Box 26"/>
          <p:cNvSpPr txBox="1">
            <a:spLocks noChangeArrowheads="1"/>
          </p:cNvSpPr>
          <p:nvPr/>
        </p:nvSpPr>
        <p:spPr bwMode="auto">
          <a:xfrm>
            <a:off x="1346200" y="3363913"/>
            <a:ext cx="2844800" cy="396875"/>
          </a:xfrm>
          <a:prstGeom prst="rect">
            <a:avLst/>
          </a:prstGeom>
          <a:noFill/>
          <a:ln w="9525">
            <a:noFill/>
            <a:miter lim="800000"/>
            <a:headEnd/>
            <a:tailEnd/>
          </a:ln>
        </p:spPr>
        <p:txBody>
          <a:bodyPr>
            <a:spAutoFit/>
          </a:bodyPr>
          <a:lstStyle/>
          <a:p>
            <a:pPr>
              <a:spcBef>
                <a:spcPct val="50000"/>
              </a:spcBef>
            </a:pPr>
            <a:r>
              <a:rPr lang="en-US" sz="2000">
                <a:solidFill>
                  <a:srgbClr val="009900"/>
                </a:solidFill>
              </a:rPr>
              <a:t>t = 0                 t = 1   </a:t>
            </a:r>
          </a:p>
        </p:txBody>
      </p:sp>
      <p:sp>
        <p:nvSpPr>
          <p:cNvPr id="7196" name="Text Box 28"/>
          <p:cNvSpPr txBox="1">
            <a:spLocks noChangeArrowheads="1"/>
          </p:cNvSpPr>
          <p:nvPr/>
        </p:nvSpPr>
        <p:spPr bwMode="auto">
          <a:xfrm>
            <a:off x="5257799" y="1311275"/>
            <a:ext cx="3743325" cy="3016210"/>
          </a:xfrm>
          <a:prstGeom prst="rect">
            <a:avLst/>
          </a:prstGeom>
          <a:noFill/>
          <a:ln w="9525">
            <a:noFill/>
            <a:miter lim="800000"/>
            <a:headEnd/>
            <a:tailEnd/>
          </a:ln>
        </p:spPr>
        <p:txBody>
          <a:bodyPr wrap="square">
            <a:spAutoFit/>
          </a:bodyPr>
          <a:lstStyle/>
          <a:p>
            <a:pPr>
              <a:spcBef>
                <a:spcPct val="50000"/>
              </a:spcBef>
            </a:pPr>
            <a:r>
              <a:rPr lang="en-US" sz="2000" dirty="0"/>
              <a:t>Start with a training vector on the visible units.</a:t>
            </a:r>
          </a:p>
          <a:p>
            <a:pPr>
              <a:spcBef>
                <a:spcPct val="50000"/>
              </a:spcBef>
            </a:pPr>
            <a:r>
              <a:rPr lang="en-US" sz="2000" dirty="0"/>
              <a:t>Update all the hidden units in parallel</a:t>
            </a:r>
          </a:p>
          <a:p>
            <a:pPr>
              <a:spcBef>
                <a:spcPct val="50000"/>
              </a:spcBef>
            </a:pPr>
            <a:r>
              <a:rPr lang="en-US" sz="2000" dirty="0"/>
              <a:t>Update the all the visible units in parallel to get a “reconstruction”.</a:t>
            </a:r>
          </a:p>
          <a:p>
            <a:pPr>
              <a:spcBef>
                <a:spcPct val="50000"/>
              </a:spcBef>
            </a:pPr>
            <a:r>
              <a:rPr lang="en-US" sz="2000" dirty="0"/>
              <a:t>Update the hidden units again</a:t>
            </a:r>
            <a:r>
              <a:rPr lang="en-US" sz="1800" dirty="0"/>
              <a:t>. </a:t>
            </a:r>
          </a:p>
        </p:txBody>
      </p:sp>
      <p:sp>
        <p:nvSpPr>
          <p:cNvPr id="7197" name="Text Box 29"/>
          <p:cNvSpPr txBox="1">
            <a:spLocks noChangeArrowheads="1"/>
          </p:cNvSpPr>
          <p:nvPr/>
        </p:nvSpPr>
        <p:spPr bwMode="auto">
          <a:xfrm>
            <a:off x="1219200" y="5327650"/>
            <a:ext cx="7780338" cy="923330"/>
          </a:xfrm>
          <a:prstGeom prst="rect">
            <a:avLst/>
          </a:prstGeom>
          <a:noFill/>
          <a:ln w="9525">
            <a:noFill/>
            <a:miter lim="800000"/>
            <a:headEnd/>
            <a:tailEnd/>
          </a:ln>
        </p:spPr>
        <p:txBody>
          <a:bodyPr wrap="square">
            <a:spAutoFit/>
          </a:bodyPr>
          <a:lstStyle/>
          <a:p>
            <a:pPr>
              <a:spcBef>
                <a:spcPct val="50000"/>
              </a:spcBef>
            </a:pPr>
            <a:r>
              <a:rPr lang="en-US" b="1" dirty="0"/>
              <a:t>This is not following the gradient of the log likelihood</a:t>
            </a:r>
            <a:r>
              <a:rPr lang="en-US" dirty="0"/>
              <a:t>. But it works well. It is approximately following the gradient of another objective function (</a:t>
            </a:r>
            <a:r>
              <a:rPr lang="en-US" dirty="0" err="1"/>
              <a:t>Carreira-Perpinan</a:t>
            </a:r>
            <a:r>
              <a:rPr lang="en-US" dirty="0"/>
              <a:t> &amp; Hinton, 2005).</a:t>
            </a:r>
          </a:p>
        </p:txBody>
      </p:sp>
      <p:sp>
        <p:nvSpPr>
          <p:cNvPr id="7198" name="Text Box 30"/>
          <p:cNvSpPr txBox="1">
            <a:spLocks noChangeArrowheads="1"/>
          </p:cNvSpPr>
          <p:nvPr/>
        </p:nvSpPr>
        <p:spPr bwMode="auto">
          <a:xfrm>
            <a:off x="2678113" y="3652838"/>
            <a:ext cx="2052637" cy="396875"/>
          </a:xfrm>
          <a:prstGeom prst="rect">
            <a:avLst/>
          </a:prstGeom>
          <a:noFill/>
          <a:ln w="9525">
            <a:noFill/>
            <a:miter lim="800000"/>
            <a:headEnd/>
            <a:tailEnd/>
          </a:ln>
        </p:spPr>
        <p:txBody>
          <a:bodyPr>
            <a:spAutoFit/>
          </a:bodyPr>
          <a:lstStyle/>
          <a:p>
            <a:pPr>
              <a:spcBef>
                <a:spcPct val="50000"/>
              </a:spcBef>
            </a:pPr>
            <a:r>
              <a:rPr lang="en-US" sz="2000">
                <a:solidFill>
                  <a:srgbClr val="3333CC"/>
                </a:solidFill>
              </a:rPr>
              <a:t>reconstruction</a:t>
            </a:r>
          </a:p>
        </p:txBody>
      </p:sp>
      <p:sp>
        <p:nvSpPr>
          <p:cNvPr id="7199" name="Text Box 31"/>
          <p:cNvSpPr txBox="1">
            <a:spLocks noChangeArrowheads="1"/>
          </p:cNvSpPr>
          <p:nvPr/>
        </p:nvSpPr>
        <p:spPr bwMode="auto">
          <a:xfrm>
            <a:off x="1346200" y="3689350"/>
            <a:ext cx="719138" cy="396875"/>
          </a:xfrm>
          <a:prstGeom prst="rect">
            <a:avLst/>
          </a:prstGeom>
          <a:noFill/>
          <a:ln w="9525">
            <a:noFill/>
            <a:miter lim="800000"/>
            <a:headEnd/>
            <a:tailEnd/>
          </a:ln>
        </p:spPr>
        <p:txBody>
          <a:bodyPr>
            <a:spAutoFit/>
          </a:bodyPr>
          <a:lstStyle/>
          <a:p>
            <a:pPr>
              <a:spcBef>
                <a:spcPct val="50000"/>
              </a:spcBef>
            </a:pPr>
            <a:r>
              <a:rPr lang="en-US" sz="2000">
                <a:solidFill>
                  <a:srgbClr val="3333CC"/>
                </a:solidFill>
              </a:rPr>
              <a:t>data</a:t>
            </a:r>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32308027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normAutofit fontScale="90000"/>
          </a:bodyPr>
          <a:lstStyle/>
          <a:p>
            <a:pPr algn="l">
              <a:defRPr/>
            </a:pPr>
            <a:r>
              <a:rPr lang="en-US" b="1" dirty="0">
                <a:ln w="1905"/>
                <a:solidFill>
                  <a:srgbClr val="000000"/>
                </a:solidFill>
                <a:effectLst>
                  <a:innerShdw blurRad="69850" dist="43180" dir="5400000">
                    <a:srgbClr val="000000">
                      <a:alpha val="65000"/>
                    </a:srgbClr>
                  </a:innerShdw>
                </a:effectLst>
              </a:rPr>
              <a:t>Training a RBM via Contrastive Divergence</a:t>
            </a:r>
          </a:p>
        </p:txBody>
      </p:sp>
      <p:sp>
        <p:nvSpPr>
          <p:cNvPr id="31746"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1747" name="Group 35"/>
          <p:cNvGrpSpPr>
            <a:grpSpLocks/>
          </p:cNvGrpSpPr>
          <p:nvPr/>
        </p:nvGrpSpPr>
        <p:grpSpPr bwMode="auto">
          <a:xfrm>
            <a:off x="587375" y="3319463"/>
            <a:ext cx="4278313" cy="2449512"/>
            <a:chOff x="4003948" y="1668616"/>
            <a:chExt cx="4278183" cy="2449513"/>
          </a:xfrm>
        </p:grpSpPr>
        <p:grpSp>
          <p:nvGrpSpPr>
            <p:cNvPr id="31759" name="Group 30"/>
            <p:cNvGrpSpPr>
              <a:grpSpLocks/>
            </p:cNvGrpSpPr>
            <p:nvPr/>
          </p:nvGrpSpPr>
          <p:grpSpPr bwMode="auto">
            <a:xfrm>
              <a:off x="4302269" y="1668616"/>
              <a:ext cx="3979862" cy="2449513"/>
              <a:chOff x="4512481" y="1279745"/>
              <a:chExt cx="3979862" cy="2449513"/>
            </a:xfrm>
          </p:grpSpPr>
          <p:grpSp>
            <p:nvGrpSpPr>
              <p:cNvPr id="31762" name="Group 24"/>
              <p:cNvGrpSpPr>
                <a:grpSpLocks/>
              </p:cNvGrpSpPr>
              <p:nvPr/>
            </p:nvGrpSpPr>
            <p:grpSpPr bwMode="auto">
              <a:xfrm>
                <a:off x="4512481" y="1279745"/>
                <a:ext cx="3979862" cy="2449513"/>
                <a:chOff x="1201738" y="1311275"/>
                <a:chExt cx="3979862" cy="2449513"/>
              </a:xfrm>
            </p:grpSpPr>
            <p:sp>
              <p:nvSpPr>
                <p:cNvPr id="31768"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69"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70"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71"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72"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73"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74"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cxnSp>
              <p:nvCxnSpPr>
                <p:cNvPr id="31775" name="AutoShape 13"/>
                <p:cNvCxnSpPr>
                  <a:cxnSpLocks noChangeShapeType="1"/>
                  <a:stCxn id="31770"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1776"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1777" name="AutoShape 16"/>
                <p:cNvCxnSpPr>
                  <a:cxnSpLocks noChangeShapeType="1"/>
                  <a:stCxn id="31776"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1778"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79"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80"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81"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cxnSp>
              <p:nvCxnSpPr>
                <p:cNvPr id="31782" name="AutoShape 23"/>
                <p:cNvCxnSpPr>
                  <a:cxnSpLocks noChangeShapeType="1"/>
                  <a:endCxn id="31780"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1783"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1784"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1763"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64"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65"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1766"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1767"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1760"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1"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748"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1752" name="TextBox 1"/>
          <p:cNvSpPr txBox="1">
            <a:spLocks noChangeArrowheads="1"/>
          </p:cNvSpPr>
          <p:nvPr/>
        </p:nvSpPr>
        <p:spPr bwMode="auto">
          <a:xfrm>
            <a:off x="-26988" y="4764088"/>
            <a:ext cx="9413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Visible</a:t>
            </a:r>
          </a:p>
          <a:p>
            <a:pPr eaLnBrk="1" hangingPunct="1"/>
            <a:r>
              <a:rPr lang="en-US" sz="1800" b="1" dirty="0"/>
              <a:t>Layer</a:t>
            </a:r>
          </a:p>
        </p:txBody>
      </p:sp>
      <p:sp>
        <p:nvSpPr>
          <p:cNvPr id="31753"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6" name="Rectangle 5"/>
          <p:cNvSpPr/>
          <p:nvPr/>
        </p:nvSpPr>
        <p:spPr>
          <a:xfrm>
            <a:off x="5410200" y="4267200"/>
            <a:ext cx="3352800" cy="152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55" name="TextBox 7"/>
          <p:cNvSpPr txBox="1">
            <a:spLocks noChangeArrowheads="1"/>
          </p:cNvSpPr>
          <p:nvPr/>
        </p:nvSpPr>
        <p:spPr bwMode="auto">
          <a:xfrm>
            <a:off x="2133600" y="3733800"/>
            <a:ext cx="228600" cy="152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1756" name="TextBox 8"/>
          <p:cNvSpPr txBox="1">
            <a:spLocks noChangeArrowheads="1"/>
          </p:cNvSpPr>
          <p:nvPr/>
        </p:nvSpPr>
        <p:spPr bwMode="auto">
          <a:xfrm>
            <a:off x="2133600" y="3962400"/>
            <a:ext cx="2590800" cy="1754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1757" name="TextBox 9"/>
          <p:cNvSpPr txBox="1">
            <a:spLocks noChangeArrowheads="1"/>
          </p:cNvSpPr>
          <p:nvPr/>
        </p:nvSpPr>
        <p:spPr bwMode="auto">
          <a:xfrm>
            <a:off x="3048000" y="3124200"/>
            <a:ext cx="2057400" cy="1477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1758" name="TextBox 10"/>
          <p:cNvSpPr txBox="1">
            <a:spLocks noChangeArrowheads="1"/>
          </p:cNvSpPr>
          <p:nvPr/>
        </p:nvSpPr>
        <p:spPr bwMode="auto">
          <a:xfrm>
            <a:off x="5334000" y="4191000"/>
            <a:ext cx="3810000" cy="203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5701248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normAutofit fontScale="90000"/>
          </a:bodyPr>
          <a:lstStyle/>
          <a:p>
            <a:pPr algn="l">
              <a:defRPr/>
            </a:pPr>
            <a:r>
              <a:rPr lang="en-US" b="1" dirty="0">
                <a:ln w="1905"/>
                <a:solidFill>
                  <a:srgbClr val="000000"/>
                </a:solidFill>
                <a:effectLst>
                  <a:innerShdw blurRad="69850" dist="43180" dir="5400000">
                    <a:srgbClr val="000000">
                      <a:alpha val="65000"/>
                    </a:srgbClr>
                  </a:innerShdw>
                </a:effectLst>
              </a:rPr>
              <a:t>Training a RBM via Contrastive Divergence</a:t>
            </a:r>
          </a:p>
        </p:txBody>
      </p:sp>
      <p:sp>
        <p:nvSpPr>
          <p:cNvPr id="32770"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2771" name="Group 35"/>
          <p:cNvGrpSpPr>
            <a:grpSpLocks/>
          </p:cNvGrpSpPr>
          <p:nvPr/>
        </p:nvGrpSpPr>
        <p:grpSpPr bwMode="auto">
          <a:xfrm>
            <a:off x="587375" y="3319463"/>
            <a:ext cx="4278313" cy="2449512"/>
            <a:chOff x="4003948" y="1668616"/>
            <a:chExt cx="4278183" cy="2449513"/>
          </a:xfrm>
        </p:grpSpPr>
        <p:grpSp>
          <p:nvGrpSpPr>
            <p:cNvPr id="32782" name="Group 30"/>
            <p:cNvGrpSpPr>
              <a:grpSpLocks/>
            </p:cNvGrpSpPr>
            <p:nvPr/>
          </p:nvGrpSpPr>
          <p:grpSpPr bwMode="auto">
            <a:xfrm>
              <a:off x="4302269" y="1668616"/>
              <a:ext cx="3979862" cy="2449513"/>
              <a:chOff x="4512481" y="1279745"/>
              <a:chExt cx="3979862" cy="2449513"/>
            </a:xfrm>
          </p:grpSpPr>
          <p:grpSp>
            <p:nvGrpSpPr>
              <p:cNvPr id="32785" name="Group 24"/>
              <p:cNvGrpSpPr>
                <a:grpSpLocks/>
              </p:cNvGrpSpPr>
              <p:nvPr/>
            </p:nvGrpSpPr>
            <p:grpSpPr bwMode="auto">
              <a:xfrm>
                <a:off x="4512481" y="1279745"/>
                <a:ext cx="3979862" cy="2449513"/>
                <a:chOff x="1201738" y="1311275"/>
                <a:chExt cx="3979862" cy="2449513"/>
              </a:xfrm>
            </p:grpSpPr>
            <p:sp>
              <p:nvSpPr>
                <p:cNvPr id="32791"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92"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93"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94"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95"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96"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97"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cxnSp>
              <p:nvCxnSpPr>
                <p:cNvPr id="32798" name="AutoShape 13"/>
                <p:cNvCxnSpPr>
                  <a:cxnSpLocks noChangeShapeType="1"/>
                  <a:stCxn id="32793"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2799"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2800" name="AutoShape 16"/>
                <p:cNvCxnSpPr>
                  <a:cxnSpLocks noChangeShapeType="1"/>
                  <a:stCxn id="32799"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2801"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802"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803"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804"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cxnSp>
              <p:nvCxnSpPr>
                <p:cNvPr id="32805" name="AutoShape 23"/>
                <p:cNvCxnSpPr>
                  <a:cxnSpLocks noChangeShapeType="1"/>
                  <a:endCxn id="32803"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2806"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2807"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2786"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87"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88"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2789"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2790"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2783"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4"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772"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5"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2776"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2777"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32778" name="TextBox 3"/>
          <p:cNvSpPr txBox="1">
            <a:spLocks noChangeArrowheads="1"/>
          </p:cNvSpPr>
          <p:nvPr/>
        </p:nvSpPr>
        <p:spPr bwMode="auto">
          <a:xfrm>
            <a:off x="2667000" y="4078288"/>
            <a:ext cx="1981200" cy="646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sp>
        <p:nvSpPr>
          <p:cNvPr id="32779" name="TextBox 4"/>
          <p:cNvSpPr txBox="1">
            <a:spLocks noChangeArrowheads="1"/>
          </p:cNvSpPr>
          <p:nvPr/>
        </p:nvSpPr>
        <p:spPr bwMode="auto">
          <a:xfrm>
            <a:off x="2971800" y="4800600"/>
            <a:ext cx="152400" cy="152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2780" name="TextBox 5"/>
          <p:cNvSpPr txBox="1">
            <a:spLocks noChangeArrowheads="1"/>
          </p:cNvSpPr>
          <p:nvPr/>
        </p:nvSpPr>
        <p:spPr bwMode="auto">
          <a:xfrm>
            <a:off x="3200400" y="3124200"/>
            <a:ext cx="190500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2781" name="TextBox 6"/>
          <p:cNvSpPr txBox="1">
            <a:spLocks noChangeArrowheads="1"/>
          </p:cNvSpPr>
          <p:nvPr/>
        </p:nvSpPr>
        <p:spPr bwMode="auto">
          <a:xfrm>
            <a:off x="5029200" y="5105400"/>
            <a:ext cx="358140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7960824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normAutofit fontScale="90000"/>
          </a:bodyPr>
          <a:lstStyle/>
          <a:p>
            <a:pPr algn="l">
              <a:defRPr/>
            </a:pPr>
            <a:r>
              <a:rPr lang="en-US" b="1" dirty="0">
                <a:ln w="1905"/>
                <a:solidFill>
                  <a:srgbClr val="000000"/>
                </a:solidFill>
                <a:effectLst>
                  <a:innerShdw blurRad="69850" dist="43180" dir="5400000">
                    <a:srgbClr val="000000">
                      <a:alpha val="65000"/>
                    </a:srgbClr>
                  </a:innerShdw>
                </a:effectLst>
              </a:rPr>
              <a:t>Training a RBM via Contrastive Divergence</a:t>
            </a:r>
          </a:p>
        </p:txBody>
      </p:sp>
      <p:sp>
        <p:nvSpPr>
          <p:cNvPr id="33794"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3795" name="Group 35"/>
          <p:cNvGrpSpPr>
            <a:grpSpLocks/>
          </p:cNvGrpSpPr>
          <p:nvPr/>
        </p:nvGrpSpPr>
        <p:grpSpPr bwMode="auto">
          <a:xfrm>
            <a:off x="587375" y="3319463"/>
            <a:ext cx="4278313" cy="2449512"/>
            <a:chOff x="4003948" y="1668616"/>
            <a:chExt cx="4278183" cy="2449513"/>
          </a:xfrm>
        </p:grpSpPr>
        <p:grpSp>
          <p:nvGrpSpPr>
            <p:cNvPr id="33803" name="Group 30"/>
            <p:cNvGrpSpPr>
              <a:grpSpLocks/>
            </p:cNvGrpSpPr>
            <p:nvPr/>
          </p:nvGrpSpPr>
          <p:grpSpPr bwMode="auto">
            <a:xfrm>
              <a:off x="4302269" y="1668616"/>
              <a:ext cx="3979862" cy="2449513"/>
              <a:chOff x="4512481" y="1279745"/>
              <a:chExt cx="3979862" cy="2449513"/>
            </a:xfrm>
          </p:grpSpPr>
          <p:grpSp>
            <p:nvGrpSpPr>
              <p:cNvPr id="33806" name="Group 24"/>
              <p:cNvGrpSpPr>
                <a:grpSpLocks/>
              </p:cNvGrpSpPr>
              <p:nvPr/>
            </p:nvGrpSpPr>
            <p:grpSpPr bwMode="auto">
              <a:xfrm>
                <a:off x="4512481" y="1279745"/>
                <a:ext cx="3979862" cy="2449513"/>
                <a:chOff x="1201738" y="1311275"/>
                <a:chExt cx="3979862" cy="2449513"/>
              </a:xfrm>
            </p:grpSpPr>
            <p:sp>
              <p:nvSpPr>
                <p:cNvPr id="33812"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3"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4"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5"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6"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7"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8"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cxnSp>
              <p:nvCxnSpPr>
                <p:cNvPr id="33819" name="AutoShape 13"/>
                <p:cNvCxnSpPr>
                  <a:cxnSpLocks noChangeShapeType="1"/>
                  <a:stCxn id="33814"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3820"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3821" name="AutoShape 16"/>
                <p:cNvCxnSpPr>
                  <a:cxnSpLocks noChangeShapeType="1"/>
                  <a:stCxn id="33820"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3822"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23"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24"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25"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cxnSp>
              <p:nvCxnSpPr>
                <p:cNvPr id="33826" name="AutoShape 23"/>
                <p:cNvCxnSpPr>
                  <a:cxnSpLocks noChangeShapeType="1"/>
                  <a:endCxn id="33824"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33827"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3828"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3807"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08"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09"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CA">
                  <a:latin typeface="Calibri" charset="0"/>
                </a:endParaRPr>
              </a:p>
            </p:txBody>
          </p:sp>
          <p:sp>
            <p:nvSpPr>
              <p:cNvPr id="33810"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3811"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3804"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5"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3796"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9"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3800"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3801"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33802" name="TextBox 1"/>
          <p:cNvSpPr txBox="1">
            <a:spLocks noChangeArrowheads="1"/>
          </p:cNvSpPr>
          <p:nvPr/>
        </p:nvSpPr>
        <p:spPr bwMode="auto">
          <a:xfrm>
            <a:off x="2133600" y="6019800"/>
            <a:ext cx="42322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0000"/>
                </a:solidFill>
                <a:latin typeface="Times New Roman" charset="0"/>
                <a:cs typeface="Times New Roman" charset="0"/>
              </a:rPr>
              <a:t>Δ</a:t>
            </a:r>
            <a:r>
              <a:rPr lang="en-US" sz="3200" b="1" i="1">
                <a:solidFill>
                  <a:srgbClr val="FF0000"/>
                </a:solidFill>
                <a:latin typeface="Times New Roman" charset="0"/>
                <a:cs typeface="Times New Roman" charset="0"/>
              </a:rPr>
              <a:t>w</a:t>
            </a:r>
            <a:r>
              <a:rPr lang="en-US" sz="3200" b="1" i="1" baseline="-25000">
                <a:solidFill>
                  <a:srgbClr val="FF0000"/>
                </a:solidFill>
                <a:latin typeface="Times New Roman" charset="0"/>
                <a:cs typeface="Times New Roman" charset="0"/>
              </a:rPr>
              <a:t>i</a:t>
            </a:r>
            <a:r>
              <a:rPr lang="en-US" sz="3200" b="1" baseline="-25000">
                <a:solidFill>
                  <a:srgbClr val="FF0000"/>
                </a:solidFill>
                <a:latin typeface="Times New Roman" charset="0"/>
                <a:cs typeface="Times New Roman" charset="0"/>
              </a:rPr>
              <a:t>,</a:t>
            </a:r>
            <a:r>
              <a:rPr lang="en-US" sz="3200" b="1" i="1" baseline="-25000">
                <a:solidFill>
                  <a:srgbClr val="FF0000"/>
                </a:solidFill>
                <a:latin typeface="Times New Roman" charset="0"/>
                <a:cs typeface="Times New Roman" charset="0"/>
              </a:rPr>
              <a:t>j</a:t>
            </a:r>
            <a:r>
              <a:rPr lang="en-US" sz="3200" b="1" i="1">
                <a:solidFill>
                  <a:srgbClr val="FF0000"/>
                </a:solidFill>
                <a:latin typeface="Times New Roman" charset="0"/>
                <a:cs typeface="Times New Roman" charset="0"/>
              </a:rPr>
              <a:t> </a:t>
            </a:r>
            <a:r>
              <a:rPr lang="en-US" sz="3200" b="1">
                <a:solidFill>
                  <a:srgbClr val="FF0000"/>
                </a:solidFill>
                <a:latin typeface="Times New Roman" charset="0"/>
                <a:cs typeface="Times New Roman" charset="0"/>
              </a:rPr>
              <a:t>= &lt;</a:t>
            </a:r>
            <a:r>
              <a:rPr lang="en-US" sz="3200" b="1" i="1">
                <a:solidFill>
                  <a:srgbClr val="FF0000"/>
                </a:solidFill>
                <a:latin typeface="Times New Roman" charset="0"/>
                <a:cs typeface="Times New Roman" charset="0"/>
              </a:rPr>
              <a:t>v</a:t>
            </a:r>
            <a:r>
              <a:rPr lang="en-US" sz="3200" b="1" i="1" baseline="-25000">
                <a:solidFill>
                  <a:srgbClr val="FF0000"/>
                </a:solidFill>
                <a:latin typeface="Times New Roman" charset="0"/>
                <a:cs typeface="Times New Roman" charset="0"/>
              </a:rPr>
              <a:t>i </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j</a:t>
            </a:r>
            <a:r>
              <a:rPr lang="en-US" sz="3200" b="1" baseline="30000">
                <a:solidFill>
                  <a:srgbClr val="FF0000"/>
                </a:solidFill>
                <a:latin typeface="Times New Roman" charset="0"/>
                <a:cs typeface="Times New Roman" charset="0"/>
              </a:rPr>
              <a:t>0</a:t>
            </a:r>
            <a:r>
              <a:rPr lang="en-US" sz="3200" b="1">
                <a:solidFill>
                  <a:srgbClr val="FF0000"/>
                </a:solidFill>
                <a:latin typeface="Times New Roman" charset="0"/>
                <a:cs typeface="Times New Roman" charset="0"/>
              </a:rPr>
              <a:t>&gt; - &lt;</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i</a:t>
            </a:r>
            <a:r>
              <a:rPr lang="en-US" sz="3200" b="1" baseline="30000">
                <a:solidFill>
                  <a:srgbClr val="FF0000"/>
                </a:solidFill>
                <a:latin typeface="Times New Roman" charset="0"/>
                <a:cs typeface="Times New Roman" charset="0"/>
              </a:rPr>
              <a:t>1</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j</a:t>
            </a:r>
            <a:r>
              <a:rPr lang="en-US" sz="3200" b="1" baseline="30000">
                <a:solidFill>
                  <a:srgbClr val="FF0000"/>
                </a:solidFill>
                <a:latin typeface="Times New Roman" charset="0"/>
                <a:cs typeface="Times New Roman" charset="0"/>
              </a:rPr>
              <a:t>1</a:t>
            </a:r>
            <a:r>
              <a:rPr lang="en-US" sz="3200" b="1">
                <a:solidFill>
                  <a:srgbClr val="FF0000"/>
                </a:solidFill>
                <a:latin typeface="Times New Roman" charset="0"/>
                <a:cs typeface="Times New Roman" charset="0"/>
              </a:rPr>
              <a:t>&gt;</a:t>
            </a:r>
          </a:p>
        </p:txBody>
      </p:sp>
      <p:sp>
        <p:nvSpPr>
          <p:cNvPr id="2" name="TextBox 1"/>
          <p:cNvSpPr txBox="1"/>
          <p:nvPr/>
        </p:nvSpPr>
        <p:spPr>
          <a:xfrm>
            <a:off x="6639590" y="5867400"/>
            <a:ext cx="2310511" cy="369332"/>
          </a:xfrm>
          <a:prstGeom prst="rect">
            <a:avLst/>
          </a:prstGeom>
          <a:noFill/>
        </p:spPr>
        <p:txBody>
          <a:bodyPr wrap="none" rtlCol="0">
            <a:spAutoFit/>
          </a:bodyPr>
          <a:lstStyle/>
          <a:p>
            <a:r>
              <a:rPr lang="en-US" b="1" dirty="0" err="1">
                <a:latin typeface="Times New Roman"/>
                <a:cs typeface="Times New Roman"/>
              </a:rPr>
              <a:t>σ</a:t>
            </a:r>
            <a:r>
              <a:rPr lang="en-US" b="1" dirty="0"/>
              <a:t>: sigmoid function</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5501198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 with RBMs</a:t>
            </a:r>
          </a:p>
        </p:txBody>
      </p:sp>
      <p:sp>
        <p:nvSpPr>
          <p:cNvPr id="3" name="Content Placeholder 2"/>
          <p:cNvSpPr>
            <a:spLocks noGrp="1"/>
          </p:cNvSpPr>
          <p:nvPr>
            <p:ph idx="1"/>
          </p:nvPr>
        </p:nvSpPr>
        <p:spPr>
          <a:xfrm>
            <a:off x="1435608" y="1447800"/>
            <a:ext cx="7498080" cy="4572000"/>
          </a:xfrm>
        </p:spPr>
        <p:txBody>
          <a:bodyPr>
            <a:normAutofit fontScale="92500" lnSpcReduction="20000"/>
          </a:bodyPr>
          <a:lstStyle/>
          <a:p>
            <a:pPr>
              <a:buNone/>
            </a:pPr>
            <a:r>
              <a:rPr lang="en-US" dirty="0"/>
              <a:t>A number of choices to be made</a:t>
            </a:r>
          </a:p>
          <a:p>
            <a:pPr lvl="1"/>
            <a:r>
              <a:rPr lang="en-US" dirty="0"/>
              <a:t>Types of nodes, learning weight, initial values, batch sizes, etc.</a:t>
            </a:r>
          </a:p>
          <a:p>
            <a:pPr lvl="1"/>
            <a:r>
              <a:rPr lang="en-US" dirty="0"/>
              <a:t>Care should be taken to avoid over-fitting</a:t>
            </a:r>
          </a:p>
          <a:p>
            <a:endParaRPr lang="en-US" dirty="0"/>
          </a:p>
          <a:p>
            <a:pPr>
              <a:buNone/>
            </a:pPr>
            <a:r>
              <a:rPr lang="en-US" dirty="0"/>
              <a:t>A RBM “manual” is available on line…</a:t>
            </a:r>
          </a:p>
          <a:p>
            <a:pPr>
              <a:buNone/>
            </a:pPr>
            <a:r>
              <a:rPr lang="en-US" sz="2400" dirty="0">
                <a:hlinkClick r:id="rId2"/>
              </a:rPr>
              <a:t>http://www.cs.utoronto.ca/~hinton/absps/guideTR.pdf</a:t>
            </a:r>
            <a:endParaRPr lang="en-US" sz="2400" dirty="0"/>
          </a:p>
          <a:p>
            <a:pPr>
              <a:buNone/>
            </a:pPr>
            <a:endParaRPr lang="en-US" sz="2400" dirty="0"/>
          </a:p>
          <a:p>
            <a:pPr>
              <a:buNone/>
            </a:pPr>
            <a:r>
              <a:rPr lang="en-US" sz="2400" b="1" dirty="0"/>
              <a:t>Software package: Pylearn2: </a:t>
            </a:r>
            <a:r>
              <a:rPr lang="en-US" sz="2400" b="1" dirty="0">
                <a:hlinkClick r:id="rId3"/>
              </a:rPr>
              <a:t>http://deeplearning.net/software/pylearn2/</a:t>
            </a:r>
            <a:endParaRPr lang="en-US" sz="2400" b="1" dirty="0"/>
          </a:p>
          <a:p>
            <a:pPr>
              <a:buNone/>
            </a:pPr>
            <a:endParaRPr lang="en-US" sz="2400" b="1" dirty="0"/>
          </a:p>
          <a:p>
            <a:pPr>
              <a:buNone/>
            </a:pPr>
            <a:r>
              <a:rPr lang="en-US" sz="2400" b="1" dirty="0"/>
              <a:t>On both GPU and CPU</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50336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1 at 8.3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0"/>
            <a:ext cx="6175729" cy="685800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705592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GPU Implementation</a:t>
            </a:r>
          </a:p>
        </p:txBody>
      </p:sp>
      <p:sp>
        <p:nvSpPr>
          <p:cNvPr id="35842" name="Content Placeholder 5"/>
          <p:cNvSpPr>
            <a:spLocks noGrp="1"/>
          </p:cNvSpPr>
          <p:nvPr>
            <p:ph sz="half" idx="1"/>
          </p:nvPr>
        </p:nvSpPr>
        <p:spPr>
          <a:xfrm>
            <a:off x="457200" y="1600200"/>
            <a:ext cx="4468813" cy="4525963"/>
          </a:xfrm>
        </p:spPr>
        <p:txBody>
          <a:bodyPr/>
          <a:lstStyle/>
          <a:p>
            <a:pPr marL="57150" indent="1588">
              <a:buFont typeface="Arial" charset="0"/>
              <a:buNone/>
            </a:pPr>
            <a:r>
              <a:rPr lang="en-US" dirty="0">
                <a:latin typeface="Calibri" charset="0"/>
              </a:rPr>
              <a:t>Calculations need for training and classification made use of </a:t>
            </a:r>
            <a:r>
              <a:rPr lang="en-US" dirty="0" err="1">
                <a:latin typeface="Calibri" charset="0"/>
              </a:rPr>
              <a:t>CUDAMat</a:t>
            </a:r>
            <a:r>
              <a:rPr lang="en-US" dirty="0">
                <a:latin typeface="Calibri" charset="0"/>
              </a:rPr>
              <a:t> and GPUs</a:t>
            </a:r>
          </a:p>
          <a:p>
            <a:pPr marL="57150" indent="1588">
              <a:buFont typeface="Arial" charset="0"/>
              <a:buNone/>
            </a:pPr>
            <a:endParaRPr lang="en-US" dirty="0">
              <a:latin typeface="Calibri" charset="0"/>
            </a:endParaRPr>
          </a:p>
          <a:p>
            <a:pPr marL="57150" indent="1588">
              <a:buFont typeface="Arial" charset="0"/>
              <a:buNone/>
            </a:pPr>
            <a:r>
              <a:rPr lang="en-US" dirty="0">
                <a:latin typeface="Calibri" charset="0"/>
              </a:rPr>
              <a:t>Train with over one million parameters in about an hour</a:t>
            </a:r>
          </a:p>
        </p:txBody>
      </p:sp>
      <p:pic>
        <p:nvPicPr>
          <p:cNvPr id="35844" name="Picture 76" descr="gp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95400"/>
            <a:ext cx="3352800"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 2015-11-13 at 10.08.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810000"/>
            <a:ext cx="1930400" cy="222250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097186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a:t>
            </a:r>
            <a:r>
              <a:rPr lang="en-US" sz="6000" b="1" dirty="0"/>
              <a:t>?</a:t>
            </a:r>
            <a:r>
              <a:rPr lang="en-US" b="1" dirty="0"/>
              <a:t>?</a:t>
            </a:r>
            <a:r>
              <a:rPr lang="en-US" sz="5400" b="1" dirty="0"/>
              <a:t>?</a:t>
            </a:r>
            <a:endParaRPr lang="en-US" b="1" dirty="0"/>
          </a:p>
        </p:txBody>
      </p:sp>
      <p:sp>
        <p:nvSpPr>
          <p:cNvPr id="3" name="Content Placeholder 2"/>
          <p:cNvSpPr>
            <a:spLocks noGrp="1"/>
          </p:cNvSpPr>
          <p:nvPr>
            <p:ph idx="1"/>
          </p:nvPr>
        </p:nvSpPr>
        <p:spPr>
          <a:xfrm>
            <a:off x="457200" y="1600200"/>
            <a:ext cx="5867400" cy="4525963"/>
          </a:xfrm>
        </p:spPr>
        <p:txBody>
          <a:bodyPr/>
          <a:lstStyle/>
          <a:p>
            <a:pPr marL="115888" indent="0">
              <a:buNone/>
            </a:pPr>
            <a:r>
              <a:rPr lang="en-US" sz="3600" dirty="0"/>
              <a:t>Okay, we can model p(x).  </a:t>
            </a:r>
          </a:p>
          <a:p>
            <a:pPr marL="115888" indent="0">
              <a:buNone/>
            </a:pPr>
            <a:r>
              <a:rPr lang="en-US" sz="3600" dirty="0"/>
              <a:t>But how to…</a:t>
            </a:r>
          </a:p>
          <a:p>
            <a:pPr marL="630238" indent="-514350">
              <a:buFont typeface="+mj-lt"/>
              <a:buAutoNum type="arabicPeriod"/>
            </a:pPr>
            <a:r>
              <a:rPr lang="en-US" b="1" dirty="0"/>
              <a:t>Find p(</a:t>
            </a:r>
            <a:r>
              <a:rPr lang="en-US" b="1" dirty="0" err="1"/>
              <a:t>label|x</a:t>
            </a:r>
            <a:r>
              <a:rPr lang="en-US" b="1" dirty="0"/>
              <a:t>).  We want a classifier!</a:t>
            </a:r>
          </a:p>
          <a:p>
            <a:pPr marL="630238" indent="-514350">
              <a:buFont typeface="+mj-lt"/>
              <a:buAutoNum type="arabicPeriod"/>
            </a:pPr>
            <a:r>
              <a:rPr lang="en-US" dirty="0"/>
              <a:t>Improve the model for p(x).</a:t>
            </a:r>
          </a:p>
          <a:p>
            <a:pPr marL="115888" indent="0">
              <a:buNone/>
            </a:pPr>
            <a:endParaRPr lang="en-US" dirty="0"/>
          </a:p>
        </p:txBody>
      </p:sp>
      <p:pic>
        <p:nvPicPr>
          <p:cNvPr id="4" name="Picture 3" descr="road_nav_15.jpg"/>
          <p:cNvPicPr>
            <a:picLocks noChangeAspect="1"/>
          </p:cNvPicPr>
          <p:nvPr/>
        </p:nvPicPr>
        <p:blipFill>
          <a:blip r:embed="rId2" cstate="print"/>
          <a:stretch>
            <a:fillRect/>
          </a:stretch>
        </p:blipFill>
        <p:spPr>
          <a:xfrm>
            <a:off x="6248400" y="990600"/>
            <a:ext cx="2705100" cy="4600575"/>
          </a:xfrm>
          <a:prstGeom prst="rect">
            <a:avLst/>
          </a:prstGeom>
        </p:spPr>
      </p:pic>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3257458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Deep Belief Nets</a:t>
            </a:r>
          </a:p>
        </p:txBody>
      </p:sp>
      <p:sp>
        <p:nvSpPr>
          <p:cNvPr id="3" name="Content Placeholder 2"/>
          <p:cNvSpPr>
            <a:spLocks noGrp="1"/>
          </p:cNvSpPr>
          <p:nvPr>
            <p:ph idx="1"/>
          </p:nvPr>
        </p:nvSpPr>
        <p:spPr>
          <a:xfrm>
            <a:off x="1435608" y="1447800"/>
            <a:ext cx="4203192" cy="4800600"/>
          </a:xfrm>
        </p:spPr>
        <p:txBody>
          <a:bodyPr>
            <a:normAutofit fontScale="92500" lnSpcReduction="10000"/>
          </a:bodyPr>
          <a:lstStyle/>
          <a:p>
            <a:pPr marL="112713" indent="3175">
              <a:buNone/>
            </a:pPr>
            <a:r>
              <a:rPr lang="en-US" dirty="0"/>
              <a:t>RBMs are typically used in stack</a:t>
            </a:r>
          </a:p>
          <a:p>
            <a:pPr marL="682625" lvl="1" indent="-282575"/>
            <a:r>
              <a:rPr lang="en-US" dirty="0"/>
              <a:t>Train them up one layer at a time</a:t>
            </a:r>
          </a:p>
          <a:p>
            <a:pPr marL="682625" lvl="1" indent="-282575"/>
            <a:r>
              <a:rPr lang="en-US" dirty="0"/>
              <a:t>Hidden units become visible units to the next layer up</a:t>
            </a:r>
          </a:p>
          <a:p>
            <a:pPr marL="115888" lvl="1" indent="0">
              <a:buNone/>
            </a:pPr>
            <a:r>
              <a:rPr lang="en-US" b="1" dirty="0"/>
              <a:t>If your goal is a discriminator, you train a classifier on the top level representation of your input. </a:t>
            </a:r>
          </a:p>
          <a:p>
            <a:pPr marL="682625" lvl="1" indent="-282575"/>
            <a:endParaRPr lang="en-US" dirty="0"/>
          </a:p>
        </p:txBody>
      </p:sp>
      <p:sp>
        <p:nvSpPr>
          <p:cNvPr id="4" name="Rectangle 3"/>
          <p:cNvSpPr/>
          <p:nvPr/>
        </p:nvSpPr>
        <p:spPr>
          <a:xfrm>
            <a:off x="6324600" y="4343400"/>
            <a:ext cx="19812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6324600" y="3429000"/>
            <a:ext cx="19812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6019800" y="2514600"/>
            <a:ext cx="25146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Up Arrow 6"/>
          <p:cNvSpPr/>
          <p:nvPr/>
        </p:nvSpPr>
        <p:spPr>
          <a:xfrm>
            <a:off x="6934200" y="3962400"/>
            <a:ext cx="304800" cy="304800"/>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Up Arrow 7"/>
          <p:cNvSpPr/>
          <p:nvPr/>
        </p:nvSpPr>
        <p:spPr>
          <a:xfrm>
            <a:off x="6934200" y="2971800"/>
            <a:ext cx="304800" cy="304800"/>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Up Arrow 8"/>
          <p:cNvSpPr/>
          <p:nvPr/>
        </p:nvSpPr>
        <p:spPr>
          <a:xfrm rot="10800000">
            <a:off x="7315201" y="2971800"/>
            <a:ext cx="304800" cy="304800"/>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Up Arrow 9"/>
          <p:cNvSpPr/>
          <p:nvPr/>
        </p:nvSpPr>
        <p:spPr>
          <a:xfrm rot="10800000">
            <a:off x="7315201" y="3962399"/>
            <a:ext cx="304800" cy="304800"/>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TextBox 10"/>
          <p:cNvSpPr txBox="1"/>
          <p:nvPr/>
        </p:nvSpPr>
        <p:spPr>
          <a:xfrm>
            <a:off x="6934200" y="4343400"/>
            <a:ext cx="1295400" cy="369332"/>
          </a:xfrm>
          <a:prstGeom prst="rect">
            <a:avLst/>
          </a:prstGeom>
          <a:noFill/>
        </p:spPr>
        <p:txBody>
          <a:bodyPr wrap="square" rtlCol="0">
            <a:spAutoFit/>
          </a:bodyPr>
          <a:lstStyle/>
          <a:p>
            <a:r>
              <a:rPr lang="en-US" dirty="0"/>
              <a:t>data</a:t>
            </a:r>
          </a:p>
        </p:txBody>
      </p:sp>
      <p:graphicFrame>
        <p:nvGraphicFramePr>
          <p:cNvPr id="4098" name="Object 13"/>
          <p:cNvGraphicFramePr>
            <a:graphicFrameLocks noChangeAspect="1"/>
          </p:cNvGraphicFramePr>
          <p:nvPr/>
        </p:nvGraphicFramePr>
        <p:xfrm>
          <a:off x="7805737" y="3886200"/>
          <a:ext cx="423863" cy="457200"/>
        </p:xfrm>
        <a:graphic>
          <a:graphicData uri="http://schemas.openxmlformats.org/presentationml/2006/ole">
            <mc:AlternateContent xmlns:mc="http://schemas.openxmlformats.org/markup-compatibility/2006">
              <mc:Choice xmlns:v="urn:schemas-microsoft-com:vml" Requires="v">
                <p:oleObj spid="_x0000_s48560" name="Equation" r:id="rId3" imgW="190440" imgH="215640" progId="Equation.3">
                  <p:embed/>
                </p:oleObj>
              </mc:Choice>
              <mc:Fallback>
                <p:oleObj name="Equation" r:id="rId3" imgW="1904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737" y="3886200"/>
                        <a:ext cx="423863"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099" name="Object 11"/>
          <p:cNvGraphicFramePr>
            <a:graphicFrameLocks noChangeAspect="1"/>
          </p:cNvGraphicFramePr>
          <p:nvPr/>
        </p:nvGraphicFramePr>
        <p:xfrm>
          <a:off x="7827962" y="2895600"/>
          <a:ext cx="477838" cy="455612"/>
        </p:xfrm>
        <a:graphic>
          <a:graphicData uri="http://schemas.openxmlformats.org/presentationml/2006/ole">
            <mc:AlternateContent xmlns:mc="http://schemas.openxmlformats.org/markup-compatibility/2006">
              <mc:Choice xmlns:v="urn:schemas-microsoft-com:vml" Requires="v">
                <p:oleObj spid="_x0000_s48561" name="Equation" r:id="rId5" imgW="215640" imgH="215640" progId="Equation.3">
                  <p:embed/>
                </p:oleObj>
              </mc:Choice>
              <mc:Fallback>
                <p:oleObj name="Equation" r:id="rId5" imgW="2156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7962" y="2895600"/>
                        <a:ext cx="477838" cy="4556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Rectangle 13"/>
          <p:cNvSpPr/>
          <p:nvPr/>
        </p:nvSpPr>
        <p:spPr>
          <a:xfrm>
            <a:off x="6705600" y="1600200"/>
            <a:ext cx="10668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Up Arrow 14"/>
          <p:cNvSpPr/>
          <p:nvPr/>
        </p:nvSpPr>
        <p:spPr>
          <a:xfrm>
            <a:off x="6934200" y="2057400"/>
            <a:ext cx="304800" cy="304800"/>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Up Arrow 15"/>
          <p:cNvSpPr/>
          <p:nvPr/>
        </p:nvSpPr>
        <p:spPr>
          <a:xfrm rot="10800000">
            <a:off x="7315201" y="2057400"/>
            <a:ext cx="304800" cy="304800"/>
          </a:xfrm>
          <a:prstGeom prst="up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4100" name="Object 12"/>
          <p:cNvGraphicFramePr>
            <a:graphicFrameLocks noChangeAspect="1"/>
          </p:cNvGraphicFramePr>
          <p:nvPr/>
        </p:nvGraphicFramePr>
        <p:xfrm>
          <a:off x="7829550" y="2003425"/>
          <a:ext cx="476250" cy="511175"/>
        </p:xfrm>
        <a:graphic>
          <a:graphicData uri="http://schemas.openxmlformats.org/presentationml/2006/ole">
            <mc:AlternateContent xmlns:mc="http://schemas.openxmlformats.org/markup-compatibility/2006">
              <mc:Choice xmlns:v="urn:schemas-microsoft-com:vml" Requires="v">
                <p:oleObj spid="_x0000_s48562" name="Equation" r:id="rId7" imgW="203040" imgH="228600" progId="Equation.3">
                  <p:embed/>
                </p:oleObj>
              </mc:Choice>
              <mc:Fallback>
                <p:oleObj name="Equation" r:id="rId7" imgW="20304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9550" y="2003425"/>
                        <a:ext cx="476250" cy="511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 name="Footer Placeholder 1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715663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solidFill>
                  <a:srgbClr val="000000"/>
                </a:solidFill>
                <a:effectLst>
                  <a:innerShdw blurRad="69850" dist="43180" dir="5400000">
                    <a:srgbClr val="000000">
                      <a:alpha val="65000"/>
                    </a:srgbClr>
                  </a:innerShdw>
                </a:effectLst>
              </a:rPr>
              <a:t>Training a Deep Network</a:t>
            </a:r>
          </a:p>
        </p:txBody>
      </p:sp>
      <p:grpSp>
        <p:nvGrpSpPr>
          <p:cNvPr id="26626" name="Group 91"/>
          <p:cNvGrpSpPr>
            <a:grpSpLocks/>
          </p:cNvGrpSpPr>
          <p:nvPr/>
        </p:nvGrpSpPr>
        <p:grpSpPr bwMode="auto">
          <a:xfrm>
            <a:off x="609600" y="1600200"/>
            <a:ext cx="3352800" cy="4038600"/>
            <a:chOff x="1273173" y="2438400"/>
            <a:chExt cx="2316693" cy="2404393"/>
          </a:xfrm>
        </p:grpSpPr>
        <p:grpSp>
          <p:nvGrpSpPr>
            <p:cNvPr id="26629" name="Group 63"/>
            <p:cNvGrpSpPr>
              <a:grpSpLocks/>
            </p:cNvGrpSpPr>
            <p:nvPr/>
          </p:nvGrpSpPr>
          <p:grpSpPr bwMode="auto">
            <a:xfrm>
              <a:off x="1273173" y="2647950"/>
              <a:ext cx="2316693" cy="2194843"/>
              <a:chOff x="1905000" y="1143000"/>
              <a:chExt cx="1684868" cy="1596249"/>
            </a:xfrm>
          </p:grpSpPr>
          <p:grpSp>
            <p:nvGrpSpPr>
              <p:cNvPr id="26631" name="Group 133"/>
              <p:cNvGrpSpPr>
                <a:grpSpLocks/>
              </p:cNvGrpSpPr>
              <p:nvPr/>
            </p:nvGrpSpPr>
            <p:grpSpPr bwMode="auto">
              <a:xfrm flipV="1">
                <a:off x="1905000" y="1295400"/>
                <a:ext cx="1066800" cy="1443849"/>
                <a:chOff x="1066800" y="1299351"/>
                <a:chExt cx="1066800" cy="1443849"/>
              </a:xfrm>
            </p:grpSpPr>
            <p:grpSp>
              <p:nvGrpSpPr>
                <p:cNvPr id="26636" name="Group 25"/>
                <p:cNvGrpSpPr>
                  <a:grpSpLocks/>
                </p:cNvGrpSpPr>
                <p:nvPr/>
              </p:nvGrpSpPr>
              <p:grpSpPr bwMode="auto">
                <a:xfrm>
                  <a:off x="1219200" y="1631860"/>
                  <a:ext cx="762000" cy="307777"/>
                  <a:chOff x="1295400" y="1631860"/>
                  <a:chExt cx="762000" cy="307777"/>
                </a:xfrm>
              </p:grpSpPr>
              <p:grpSp>
                <p:nvGrpSpPr>
                  <p:cNvPr id="26683"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84"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26637" name="Group 28"/>
                <p:cNvGrpSpPr>
                  <a:grpSpLocks/>
                </p:cNvGrpSpPr>
                <p:nvPr/>
              </p:nvGrpSpPr>
              <p:grpSpPr bwMode="auto">
                <a:xfrm>
                  <a:off x="1066800" y="1299351"/>
                  <a:ext cx="1066800" cy="307776"/>
                  <a:chOff x="1066800" y="1299351"/>
                  <a:chExt cx="1066800" cy="307776"/>
                </a:xfrm>
              </p:grpSpPr>
              <p:grpSp>
                <p:nvGrpSpPr>
                  <p:cNvPr id="26675"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76"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26638" name="Group 29"/>
                <p:cNvGrpSpPr>
                  <a:grpSpLocks/>
                </p:cNvGrpSpPr>
                <p:nvPr/>
              </p:nvGrpSpPr>
              <p:grpSpPr bwMode="auto">
                <a:xfrm>
                  <a:off x="1219200" y="1972762"/>
                  <a:ext cx="762000" cy="223838"/>
                  <a:chOff x="1295400" y="1682607"/>
                  <a:chExt cx="762000" cy="223838"/>
                </a:xfrm>
              </p:grpSpPr>
              <p:grpSp>
                <p:nvGrpSpPr>
                  <p:cNvPr id="26669"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70"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26639" name="Group 36"/>
                <p:cNvGrpSpPr>
                  <a:grpSpLocks/>
                </p:cNvGrpSpPr>
                <p:nvPr/>
              </p:nvGrpSpPr>
              <p:grpSpPr bwMode="auto">
                <a:xfrm>
                  <a:off x="1219200" y="2347555"/>
                  <a:ext cx="762000" cy="312518"/>
                  <a:chOff x="1295400" y="1752600"/>
                  <a:chExt cx="762000" cy="312518"/>
                </a:xfrm>
              </p:grpSpPr>
              <p:grpSp>
                <p:nvGrpSpPr>
                  <p:cNvPr id="26663"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64"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48"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55"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62"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30"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sp>
        <p:nvSpPr>
          <p:cNvPr id="26627" name="TextBox 92"/>
          <p:cNvSpPr txBox="1">
            <a:spLocks noChangeArrowheads="1"/>
          </p:cNvSpPr>
          <p:nvPr/>
        </p:nvSpPr>
        <p:spPr bwMode="auto">
          <a:xfrm>
            <a:off x="5181600" y="6183313"/>
            <a:ext cx="4953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Hinton and Salakhutdinov, </a:t>
            </a:r>
            <a:r>
              <a:rPr lang="en-US" sz="1800" i="1">
                <a:latin typeface="Calibri" charset="0"/>
              </a:rPr>
              <a:t>Science, </a:t>
            </a:r>
            <a:r>
              <a:rPr lang="en-US" sz="1800">
                <a:latin typeface="Calibri" charset="0"/>
              </a:rPr>
              <a:t>2006</a:t>
            </a:r>
          </a:p>
        </p:txBody>
      </p:sp>
      <p:sp>
        <p:nvSpPr>
          <p:cNvPr id="26628" name="Content Placeholder 3"/>
          <p:cNvSpPr>
            <a:spLocks noGrp="1"/>
          </p:cNvSpPr>
          <p:nvPr>
            <p:ph sz="half" idx="2"/>
          </p:nvPr>
        </p:nvSpPr>
        <p:spPr>
          <a:xfrm>
            <a:off x="4572000" y="1219200"/>
            <a:ext cx="4419600" cy="4525963"/>
          </a:xfrm>
        </p:spPr>
        <p:txBody>
          <a:bodyPr/>
          <a:lstStyle/>
          <a:p>
            <a:pPr marL="514350" indent="-514350" eaLnBrk="1" hangingPunct="1">
              <a:buFont typeface="Calibri" charset="0"/>
              <a:buAutoNum type="arabicPeriod"/>
            </a:pPr>
            <a:r>
              <a:rPr lang="en-US" b="1">
                <a:latin typeface="Calibri" charset="0"/>
              </a:rPr>
              <a:t>Weights are learned layer by layer via </a:t>
            </a:r>
            <a:r>
              <a:rPr lang="en-US" b="1" u="sng">
                <a:latin typeface="Calibri" charset="0"/>
              </a:rPr>
              <a:t>unsupervised learning</a:t>
            </a:r>
            <a:r>
              <a:rPr lang="en-US" b="1">
                <a:latin typeface="Calibri" charset="0"/>
              </a:rPr>
              <a:t>.</a:t>
            </a:r>
          </a:p>
          <a:p>
            <a:pPr marL="514350" indent="-514350" eaLnBrk="1" hangingPunct="1">
              <a:buFont typeface="Calibri" charset="0"/>
              <a:buAutoNum type="arabicPeriod"/>
            </a:pPr>
            <a:r>
              <a:rPr lang="en-US" b="1">
                <a:latin typeface="Calibri" charset="0"/>
              </a:rPr>
              <a:t>Final layer is learned as a </a:t>
            </a:r>
            <a:r>
              <a:rPr lang="en-US" b="1" u="sng">
                <a:latin typeface="Calibri" charset="0"/>
              </a:rPr>
              <a:t>supervised neural network</a:t>
            </a:r>
            <a:r>
              <a:rPr lang="en-US" b="1">
                <a:latin typeface="Calibri" charset="0"/>
              </a:rPr>
              <a:t>.</a:t>
            </a:r>
          </a:p>
          <a:p>
            <a:pPr marL="514350" indent="-514350" eaLnBrk="1" hangingPunct="1">
              <a:buFont typeface="Calibri" charset="0"/>
              <a:buAutoNum type="arabicPeriod"/>
            </a:pPr>
            <a:r>
              <a:rPr lang="en-US" b="1">
                <a:latin typeface="Calibri" charset="0"/>
              </a:rPr>
              <a:t>All weights are fine-tuned using </a:t>
            </a:r>
            <a:r>
              <a:rPr lang="en-US" b="1" u="sng">
                <a:latin typeface="Calibri" charset="0"/>
              </a:rPr>
              <a:t>supervised back propagation</a:t>
            </a:r>
            <a:r>
              <a:rPr lang="en-US" b="1">
                <a:latin typeface="Calibri" charset="0"/>
              </a:rPr>
              <a:t>.</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8177379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Why stack them up? Why does this work?</a:t>
            </a:r>
          </a:p>
        </p:txBody>
      </p:sp>
      <p:sp>
        <p:nvSpPr>
          <p:cNvPr id="3" name="Content Placeholder 2"/>
          <p:cNvSpPr>
            <a:spLocks noGrp="1"/>
          </p:cNvSpPr>
          <p:nvPr>
            <p:ph idx="1"/>
          </p:nvPr>
        </p:nvSpPr>
        <p:spPr/>
        <p:txBody>
          <a:bodyPr/>
          <a:lstStyle/>
          <a:p>
            <a:pPr marL="112713" indent="3175">
              <a:buNone/>
            </a:pPr>
            <a:r>
              <a:rPr lang="en-US" dirty="0"/>
              <a:t>This is a good question, with a long complicated answer.</a:t>
            </a:r>
          </a:p>
          <a:p>
            <a:pPr marL="112713" indent="3175">
              <a:buNone/>
            </a:pPr>
            <a:endParaRPr lang="en-US" dirty="0"/>
          </a:p>
          <a:p>
            <a:pPr marL="112713" indent="3175">
              <a:buNone/>
            </a:pPr>
            <a:r>
              <a:rPr lang="en-US" dirty="0"/>
              <a:t>Basically, doing so can improve a lower variation bound on the probability of training data under the model.</a:t>
            </a:r>
          </a:p>
        </p:txBody>
      </p:sp>
      <p:sp>
        <p:nvSpPr>
          <p:cNvPr id="4" name="TextBox 3"/>
          <p:cNvSpPr txBox="1"/>
          <p:nvPr/>
        </p:nvSpPr>
        <p:spPr>
          <a:xfrm>
            <a:off x="4267200" y="5105400"/>
            <a:ext cx="3581400" cy="369332"/>
          </a:xfrm>
          <a:prstGeom prst="rect">
            <a:avLst/>
          </a:prstGeom>
          <a:noFill/>
        </p:spPr>
        <p:txBody>
          <a:bodyPr wrap="square" rtlCol="0">
            <a:spAutoFit/>
          </a:bodyPr>
          <a:lstStyle/>
          <a:p>
            <a:r>
              <a:rPr lang="en-US" dirty="0"/>
              <a:t>Hinton, </a:t>
            </a:r>
            <a:r>
              <a:rPr lang="en-US" dirty="0" err="1"/>
              <a:t>Osindero</a:t>
            </a:r>
            <a:r>
              <a:rPr lang="en-US" dirty="0"/>
              <a:t>, &amp; The, 2006</a:t>
            </a:r>
          </a:p>
        </p:txBody>
      </p:sp>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331812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normAutofit/>
          </a:bodyPr>
          <a:lstStyle/>
          <a:p>
            <a:r>
              <a:rPr lang="en-US" b="1" dirty="0"/>
              <a:t>How to generate from the model</a:t>
            </a:r>
          </a:p>
        </p:txBody>
      </p:sp>
      <p:sp>
        <p:nvSpPr>
          <p:cNvPr id="8198" name="Rectangle 3"/>
          <p:cNvSpPr>
            <a:spLocks noGrp="1" noChangeArrowheads="1"/>
          </p:cNvSpPr>
          <p:nvPr>
            <p:ph sz="half" idx="1"/>
          </p:nvPr>
        </p:nvSpPr>
        <p:spPr>
          <a:xfrm>
            <a:off x="1905000" y="1484313"/>
            <a:ext cx="4267200" cy="4525962"/>
          </a:xfrm>
        </p:spPr>
        <p:txBody>
          <a:bodyPr>
            <a:normAutofit fontScale="92500" lnSpcReduction="20000"/>
          </a:bodyPr>
          <a:lstStyle/>
          <a:p>
            <a:pPr marL="457200" indent="-457200" eaLnBrk="1" hangingPunct="1"/>
            <a:r>
              <a:rPr lang="en-US" sz="2400" dirty="0"/>
              <a:t>To generate data: </a:t>
            </a:r>
          </a:p>
          <a:p>
            <a:pPr marL="914400" lvl="1" indent="-457200" eaLnBrk="1" hangingPunct="1">
              <a:buFont typeface="Courier New" pitchFamily="49" charset="0"/>
              <a:buChar char="o"/>
            </a:pPr>
            <a:r>
              <a:rPr lang="en-US" dirty="0"/>
              <a:t>Get an equilibrium sample from the top-level RBM by performing alternating Gibbs sampling for a long time.</a:t>
            </a:r>
          </a:p>
          <a:p>
            <a:pPr marL="914400" lvl="1" indent="-457200" eaLnBrk="1" hangingPunct="1">
              <a:buFont typeface="Courier New" pitchFamily="49" charset="0"/>
              <a:buChar char="o"/>
            </a:pPr>
            <a:r>
              <a:rPr lang="en-US" dirty="0"/>
              <a:t>Perform a top-down pass to get states for all the other layers.</a:t>
            </a:r>
          </a:p>
          <a:p>
            <a:pPr marL="914400" lvl="1" indent="-457200" eaLnBrk="1" hangingPunct="1">
              <a:buFontTx/>
              <a:buNone/>
            </a:pPr>
            <a:endParaRPr lang="en-US" dirty="0"/>
          </a:p>
          <a:p>
            <a:pPr marL="914400" lvl="1" indent="-457200" eaLnBrk="1" hangingPunct="1">
              <a:buFontTx/>
              <a:buNone/>
            </a:pPr>
            <a:r>
              <a:rPr lang="en-US" dirty="0">
                <a:solidFill>
                  <a:schemeClr val="tx1"/>
                </a:solidFill>
              </a:rPr>
              <a:t>     So the lower level bottom-up connections  are not part of the generative model. They are just used for inference.</a:t>
            </a:r>
          </a:p>
        </p:txBody>
      </p:sp>
      <p:sp>
        <p:nvSpPr>
          <p:cNvPr id="8199" name="AutoShape 4"/>
          <p:cNvSpPr>
            <a:spLocks noChangeArrowheads="1"/>
          </p:cNvSpPr>
          <p:nvPr/>
        </p:nvSpPr>
        <p:spPr bwMode="auto">
          <a:xfrm>
            <a:off x="7777162" y="3633788"/>
            <a:ext cx="323850" cy="585787"/>
          </a:xfrm>
          <a:prstGeom prst="downArrow">
            <a:avLst>
              <a:gd name="adj1" fmla="val 50000"/>
              <a:gd name="adj2" fmla="val 45221"/>
            </a:avLst>
          </a:prstGeom>
          <a:solidFill>
            <a:srgbClr val="009900"/>
          </a:solidFill>
          <a:ln w="9525">
            <a:solidFill>
              <a:srgbClr val="009900"/>
            </a:solidFill>
            <a:miter lim="800000"/>
            <a:headEnd/>
            <a:tailEnd/>
          </a:ln>
        </p:spPr>
        <p:txBody>
          <a:bodyPr wrap="none" anchor="ctr"/>
          <a:lstStyle/>
          <a:p>
            <a:endParaRPr lang="en-CA"/>
          </a:p>
        </p:txBody>
      </p:sp>
      <p:sp>
        <p:nvSpPr>
          <p:cNvPr id="8200" name="Text Box 5"/>
          <p:cNvSpPr txBox="1">
            <a:spLocks noChangeArrowheads="1"/>
          </p:cNvSpPr>
          <p:nvPr/>
        </p:nvSpPr>
        <p:spPr bwMode="auto">
          <a:xfrm>
            <a:off x="6337300" y="3033713"/>
            <a:ext cx="2339975" cy="528637"/>
          </a:xfrm>
          <a:prstGeom prst="rect">
            <a:avLst/>
          </a:prstGeom>
          <a:noFill/>
          <a:ln w="9525">
            <a:solidFill>
              <a:srgbClr val="000000"/>
            </a:solidFill>
            <a:miter lim="800000"/>
            <a:headEnd/>
            <a:tailEnd/>
          </a:ln>
        </p:spPr>
        <p:txBody>
          <a:bodyPr>
            <a:spAutoFit/>
          </a:bodyPr>
          <a:lstStyle/>
          <a:p>
            <a:pPr>
              <a:spcBef>
                <a:spcPct val="50000"/>
              </a:spcBef>
            </a:pPr>
            <a:r>
              <a:rPr lang="en-US" sz="2800"/>
              <a:t>         h2</a:t>
            </a:r>
            <a:endParaRPr lang="en-US" sz="2400"/>
          </a:p>
        </p:txBody>
      </p:sp>
      <p:sp>
        <p:nvSpPr>
          <p:cNvPr id="8201" name="Text Box 6"/>
          <p:cNvSpPr txBox="1">
            <a:spLocks noChangeArrowheads="1"/>
          </p:cNvSpPr>
          <p:nvPr/>
        </p:nvSpPr>
        <p:spPr bwMode="auto">
          <a:xfrm>
            <a:off x="6410325" y="5408613"/>
            <a:ext cx="2159000" cy="528637"/>
          </a:xfrm>
          <a:prstGeom prst="rect">
            <a:avLst/>
          </a:prstGeom>
          <a:noFill/>
          <a:ln w="9525">
            <a:solidFill>
              <a:srgbClr val="000000"/>
            </a:solidFill>
            <a:miter lim="800000"/>
            <a:headEnd/>
            <a:tailEnd/>
          </a:ln>
        </p:spPr>
        <p:txBody>
          <a:bodyPr>
            <a:spAutoFit/>
          </a:bodyPr>
          <a:lstStyle/>
          <a:p>
            <a:pPr>
              <a:spcBef>
                <a:spcPct val="50000"/>
              </a:spcBef>
            </a:pPr>
            <a:r>
              <a:rPr lang="en-US" sz="2800"/>
              <a:t>      data</a:t>
            </a:r>
            <a:endParaRPr lang="en-US" sz="2400"/>
          </a:p>
        </p:txBody>
      </p:sp>
      <p:sp>
        <p:nvSpPr>
          <p:cNvPr id="8202" name="Text Box 7"/>
          <p:cNvSpPr txBox="1">
            <a:spLocks noChangeArrowheads="1"/>
          </p:cNvSpPr>
          <p:nvPr/>
        </p:nvSpPr>
        <p:spPr bwMode="auto">
          <a:xfrm>
            <a:off x="6338887" y="4268788"/>
            <a:ext cx="2305050" cy="528637"/>
          </a:xfrm>
          <a:prstGeom prst="rect">
            <a:avLst/>
          </a:prstGeom>
          <a:noFill/>
          <a:ln w="9525">
            <a:solidFill>
              <a:srgbClr val="000000"/>
            </a:solidFill>
            <a:miter lim="800000"/>
            <a:headEnd/>
            <a:tailEnd/>
          </a:ln>
        </p:spPr>
        <p:txBody>
          <a:bodyPr>
            <a:spAutoFit/>
          </a:bodyPr>
          <a:lstStyle/>
          <a:p>
            <a:pPr>
              <a:spcBef>
                <a:spcPct val="50000"/>
              </a:spcBef>
            </a:pPr>
            <a:r>
              <a:rPr lang="en-US" sz="2800"/>
              <a:t>          h1</a:t>
            </a:r>
            <a:endParaRPr lang="en-US" sz="2400"/>
          </a:p>
        </p:txBody>
      </p:sp>
      <p:sp>
        <p:nvSpPr>
          <p:cNvPr id="8203" name="AutoShape 8"/>
          <p:cNvSpPr>
            <a:spLocks noChangeArrowheads="1"/>
          </p:cNvSpPr>
          <p:nvPr/>
        </p:nvSpPr>
        <p:spPr bwMode="auto">
          <a:xfrm>
            <a:off x="7777162" y="4857750"/>
            <a:ext cx="323850" cy="482600"/>
          </a:xfrm>
          <a:prstGeom prst="downArrow">
            <a:avLst>
              <a:gd name="adj1" fmla="val 50000"/>
              <a:gd name="adj2" fmla="val 37255"/>
            </a:avLst>
          </a:prstGeom>
          <a:solidFill>
            <a:srgbClr val="009900"/>
          </a:solidFill>
          <a:ln w="9525">
            <a:solidFill>
              <a:srgbClr val="009900"/>
            </a:solidFill>
            <a:miter lim="800000"/>
            <a:headEnd/>
            <a:tailEnd/>
          </a:ln>
        </p:spPr>
        <p:txBody>
          <a:bodyPr wrap="none" anchor="ctr"/>
          <a:lstStyle/>
          <a:p>
            <a:endParaRPr lang="en-CA"/>
          </a:p>
        </p:txBody>
      </p:sp>
      <p:sp>
        <p:nvSpPr>
          <p:cNvPr id="8204" name="AutoShape 9"/>
          <p:cNvSpPr>
            <a:spLocks noChangeArrowheads="1"/>
          </p:cNvSpPr>
          <p:nvPr/>
        </p:nvSpPr>
        <p:spPr bwMode="auto">
          <a:xfrm>
            <a:off x="7273925" y="2571750"/>
            <a:ext cx="323850" cy="379413"/>
          </a:xfrm>
          <a:prstGeom prst="downArrow">
            <a:avLst>
              <a:gd name="adj1" fmla="val 50000"/>
              <a:gd name="adj2" fmla="val 29289"/>
            </a:avLst>
          </a:prstGeom>
          <a:solidFill>
            <a:srgbClr val="009900"/>
          </a:solidFill>
          <a:ln w="9525">
            <a:solidFill>
              <a:srgbClr val="009900"/>
            </a:solidFill>
            <a:miter lim="800000"/>
            <a:headEnd/>
            <a:tailEnd/>
          </a:ln>
        </p:spPr>
        <p:txBody>
          <a:bodyPr wrap="none" anchor="ctr"/>
          <a:lstStyle/>
          <a:p>
            <a:endParaRPr lang="en-CA"/>
          </a:p>
        </p:txBody>
      </p:sp>
      <p:sp>
        <p:nvSpPr>
          <p:cNvPr id="8205" name="Text Box 10"/>
          <p:cNvSpPr txBox="1">
            <a:spLocks noChangeArrowheads="1"/>
          </p:cNvSpPr>
          <p:nvPr/>
        </p:nvSpPr>
        <p:spPr bwMode="auto">
          <a:xfrm>
            <a:off x="6337300" y="1592263"/>
            <a:ext cx="2305050" cy="528637"/>
          </a:xfrm>
          <a:prstGeom prst="rect">
            <a:avLst/>
          </a:prstGeom>
          <a:noFill/>
          <a:ln w="9525">
            <a:solidFill>
              <a:srgbClr val="000000"/>
            </a:solidFill>
            <a:miter lim="800000"/>
            <a:headEnd/>
            <a:tailEnd/>
          </a:ln>
        </p:spPr>
        <p:txBody>
          <a:bodyPr>
            <a:spAutoFit/>
          </a:bodyPr>
          <a:lstStyle/>
          <a:p>
            <a:pPr>
              <a:spcBef>
                <a:spcPct val="50000"/>
              </a:spcBef>
            </a:pPr>
            <a:r>
              <a:rPr lang="en-US" sz="2800"/>
              <a:t>        h3</a:t>
            </a:r>
            <a:endParaRPr lang="en-US" sz="2400"/>
          </a:p>
        </p:txBody>
      </p:sp>
      <p:graphicFrame>
        <p:nvGraphicFramePr>
          <p:cNvPr id="8194" name="Object 11"/>
          <p:cNvGraphicFramePr>
            <a:graphicFrameLocks noChangeAspect="1"/>
          </p:cNvGraphicFramePr>
          <p:nvPr/>
        </p:nvGraphicFramePr>
        <p:xfrm>
          <a:off x="8208962" y="3694113"/>
          <a:ext cx="477838" cy="455612"/>
        </p:xfrm>
        <a:graphic>
          <a:graphicData uri="http://schemas.openxmlformats.org/presentationml/2006/ole">
            <mc:AlternateContent xmlns:mc="http://schemas.openxmlformats.org/markup-compatibility/2006">
              <mc:Choice xmlns:v="urn:schemas-microsoft-com:vml" Requires="v">
                <p:oleObj spid="_x0000_s49584" name="Equation" r:id="rId4" imgW="215640" imgH="215640" progId="Equation.3">
                  <p:embed/>
                </p:oleObj>
              </mc:Choice>
              <mc:Fallback>
                <p:oleObj name="Equation" r:id="rId4" imgW="21564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8962" y="3694113"/>
                        <a:ext cx="477838" cy="4556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95" name="Object 12"/>
          <p:cNvGraphicFramePr>
            <a:graphicFrameLocks noChangeAspect="1"/>
          </p:cNvGraphicFramePr>
          <p:nvPr/>
        </p:nvGraphicFramePr>
        <p:xfrm>
          <a:off x="7813675" y="2341563"/>
          <a:ext cx="476250" cy="511175"/>
        </p:xfrm>
        <a:graphic>
          <a:graphicData uri="http://schemas.openxmlformats.org/presentationml/2006/ole">
            <mc:AlternateContent xmlns:mc="http://schemas.openxmlformats.org/markup-compatibility/2006">
              <mc:Choice xmlns:v="urn:schemas-microsoft-com:vml" Requires="v">
                <p:oleObj spid="_x0000_s49585" name="Equation" r:id="rId6" imgW="203040" imgH="228600" progId="Equation.3">
                  <p:embed/>
                </p:oleObj>
              </mc:Choice>
              <mc:Fallback>
                <p:oleObj name="Equation" r:id="rId6" imgW="20304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3675" y="2341563"/>
                        <a:ext cx="476250" cy="511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96" name="Object 13"/>
          <p:cNvGraphicFramePr>
            <a:graphicFrameLocks noChangeAspect="1"/>
          </p:cNvGraphicFramePr>
          <p:nvPr/>
        </p:nvGraphicFramePr>
        <p:xfrm>
          <a:off x="8218487" y="4905375"/>
          <a:ext cx="423863" cy="457200"/>
        </p:xfrm>
        <a:graphic>
          <a:graphicData uri="http://schemas.openxmlformats.org/presentationml/2006/ole">
            <mc:AlternateContent xmlns:mc="http://schemas.openxmlformats.org/markup-compatibility/2006">
              <mc:Choice xmlns:v="urn:schemas-microsoft-com:vml" Requires="v">
                <p:oleObj spid="_x0000_s49586" name="Equation" r:id="rId8" imgW="190440" imgH="215640" progId="Equation.3">
                  <p:embed/>
                </p:oleObj>
              </mc:Choice>
              <mc:Fallback>
                <p:oleObj name="Equation" r:id="rId8" imgW="19044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8487" y="4905375"/>
                        <a:ext cx="423863"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206" name="AutoShape 14"/>
          <p:cNvSpPr>
            <a:spLocks noChangeArrowheads="1"/>
          </p:cNvSpPr>
          <p:nvPr/>
        </p:nvSpPr>
        <p:spPr bwMode="auto">
          <a:xfrm rot="10800000">
            <a:off x="6988175" y="4857750"/>
            <a:ext cx="323850" cy="484188"/>
          </a:xfrm>
          <a:prstGeom prst="downArrow">
            <a:avLst>
              <a:gd name="adj1" fmla="val 50000"/>
              <a:gd name="adj2" fmla="val 37377"/>
            </a:avLst>
          </a:prstGeom>
          <a:solidFill>
            <a:srgbClr val="FF0000"/>
          </a:solidFill>
          <a:ln w="9525">
            <a:solidFill>
              <a:srgbClr val="FF0000"/>
            </a:solidFill>
            <a:miter lim="800000"/>
            <a:headEnd/>
            <a:tailEnd/>
          </a:ln>
        </p:spPr>
        <p:txBody>
          <a:bodyPr wrap="none" anchor="ctr"/>
          <a:lstStyle/>
          <a:p>
            <a:endParaRPr lang="en-CA"/>
          </a:p>
        </p:txBody>
      </p:sp>
      <p:sp>
        <p:nvSpPr>
          <p:cNvPr id="8207" name="AutoShape 15"/>
          <p:cNvSpPr>
            <a:spLocks noChangeArrowheads="1"/>
          </p:cNvSpPr>
          <p:nvPr/>
        </p:nvSpPr>
        <p:spPr bwMode="auto">
          <a:xfrm rot="10800000">
            <a:off x="6988175" y="3670300"/>
            <a:ext cx="323850" cy="552450"/>
          </a:xfrm>
          <a:prstGeom prst="downArrow">
            <a:avLst>
              <a:gd name="adj1" fmla="val 50000"/>
              <a:gd name="adj2" fmla="val 42647"/>
            </a:avLst>
          </a:prstGeom>
          <a:solidFill>
            <a:srgbClr val="FF0000"/>
          </a:solidFill>
          <a:ln w="9525">
            <a:solidFill>
              <a:srgbClr val="FF0000"/>
            </a:solidFill>
            <a:miter lim="800000"/>
            <a:headEnd/>
            <a:tailEnd/>
          </a:ln>
        </p:spPr>
        <p:txBody>
          <a:bodyPr wrap="none" anchor="ctr"/>
          <a:lstStyle/>
          <a:p>
            <a:endParaRPr lang="en-CA"/>
          </a:p>
        </p:txBody>
      </p:sp>
      <p:sp>
        <p:nvSpPr>
          <p:cNvPr id="8208" name="AutoShape 16"/>
          <p:cNvSpPr>
            <a:spLocks noChangeArrowheads="1"/>
          </p:cNvSpPr>
          <p:nvPr/>
        </p:nvSpPr>
        <p:spPr bwMode="auto">
          <a:xfrm rot="10800000">
            <a:off x="7273925" y="2185988"/>
            <a:ext cx="323850" cy="379412"/>
          </a:xfrm>
          <a:prstGeom prst="downArrow">
            <a:avLst>
              <a:gd name="adj1" fmla="val 50000"/>
              <a:gd name="adj2" fmla="val 29289"/>
            </a:avLst>
          </a:prstGeom>
          <a:solidFill>
            <a:srgbClr val="009900"/>
          </a:solidFill>
          <a:ln w="9525">
            <a:solidFill>
              <a:srgbClr val="009900"/>
            </a:solidFill>
            <a:miter lim="800000"/>
            <a:headEnd/>
            <a:tailEnd/>
          </a:ln>
        </p:spPr>
        <p:txBody>
          <a:bodyPr wrap="none" anchor="ctr"/>
          <a:lstStyle/>
          <a:p>
            <a:endParaRPr lang="en-CA"/>
          </a:p>
        </p:txBody>
      </p:sp>
      <p:sp>
        <p:nvSpPr>
          <p:cNvPr id="19" name="TextBox 18"/>
          <p:cNvSpPr txBox="1"/>
          <p:nvPr/>
        </p:nvSpPr>
        <p:spPr>
          <a:xfrm>
            <a:off x="4876800" y="6172200"/>
            <a:ext cx="4191000" cy="369332"/>
          </a:xfrm>
          <a:prstGeom prst="rect">
            <a:avLst/>
          </a:prstGeom>
          <a:noFill/>
        </p:spPr>
        <p:txBody>
          <a:bodyPr wrap="square" rtlCol="0">
            <a:spAutoFit/>
          </a:bodyPr>
          <a:lstStyle/>
          <a:p>
            <a:r>
              <a:rPr lang="en-US" dirty="0"/>
              <a:t>Slide modified from Hinton, 2007</a:t>
            </a:r>
          </a:p>
        </p:txBody>
      </p:sp>
      <p:sp>
        <p:nvSpPr>
          <p:cNvPr id="20" name="Cloud 19"/>
          <p:cNvSpPr/>
          <p:nvPr/>
        </p:nvSpPr>
        <p:spPr>
          <a:xfrm rot="20313778">
            <a:off x="-24942" y="1972074"/>
            <a:ext cx="2564483" cy="15998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19822558">
            <a:off x="309594" y="1972878"/>
            <a:ext cx="2133600" cy="1200329"/>
          </a:xfrm>
          <a:prstGeom prst="rect">
            <a:avLst/>
          </a:prstGeom>
          <a:noFill/>
        </p:spPr>
        <p:txBody>
          <a:bodyPr wrap="square" rtlCol="0">
            <a:spAutoFit/>
          </a:bodyPr>
          <a:lstStyle/>
          <a:p>
            <a:r>
              <a:rPr lang="en-US" b="1" dirty="0">
                <a:solidFill>
                  <a:schemeClr val="bg1"/>
                </a:solidFill>
              </a:rPr>
              <a:t>Bonus when modeling p(x), we can see what the model believes in </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507093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216025" y="7938"/>
            <a:ext cx="4727575" cy="1143000"/>
          </a:xfrm>
        </p:spPr>
        <p:txBody>
          <a:bodyPr/>
          <a:lstStyle/>
          <a:p>
            <a:pPr eaLnBrk="1" hangingPunct="1"/>
            <a:r>
              <a:rPr lang="en-US" sz="3200" b="1" dirty="0"/>
              <a:t>Deep </a:t>
            </a:r>
            <a:r>
              <a:rPr lang="en-US" sz="3200" b="1" dirty="0" err="1"/>
              <a:t>Autoencoders</a:t>
            </a:r>
            <a:endParaRPr lang="en-US" sz="2400" b="1" dirty="0"/>
          </a:p>
        </p:txBody>
      </p:sp>
      <p:sp>
        <p:nvSpPr>
          <p:cNvPr id="21508" name="Rectangle 3"/>
          <p:cNvSpPr>
            <a:spLocks noGrp="1" noChangeArrowheads="1"/>
          </p:cNvSpPr>
          <p:nvPr>
            <p:ph idx="1"/>
          </p:nvPr>
        </p:nvSpPr>
        <p:spPr>
          <a:xfrm>
            <a:off x="1219200" y="990600"/>
            <a:ext cx="4073525" cy="5068888"/>
          </a:xfrm>
        </p:spPr>
        <p:txBody>
          <a:bodyPr>
            <a:normAutofit fontScale="92500" lnSpcReduction="10000"/>
          </a:bodyPr>
          <a:lstStyle/>
          <a:p>
            <a:pPr eaLnBrk="1" hangingPunct="1"/>
            <a:r>
              <a:rPr lang="en-US" sz="2400" dirty="0"/>
              <a:t>They always looked like a really nice way to do non-linear dimensionality reduction:</a:t>
            </a:r>
          </a:p>
          <a:p>
            <a:pPr lvl="1" eaLnBrk="1" hangingPunct="1"/>
            <a:r>
              <a:rPr lang="en-US" sz="2400" dirty="0"/>
              <a:t>But it is </a:t>
            </a:r>
            <a:r>
              <a:rPr lang="en-US" sz="2400" dirty="0">
                <a:solidFill>
                  <a:srgbClr val="FF0000"/>
                </a:solidFill>
              </a:rPr>
              <a:t>very </a:t>
            </a:r>
            <a:r>
              <a:rPr lang="en-US" sz="2400" dirty="0"/>
              <a:t>difficult to optimize deep </a:t>
            </a:r>
            <a:r>
              <a:rPr lang="en-US" sz="2400" dirty="0" err="1"/>
              <a:t>autoencoders</a:t>
            </a:r>
            <a:r>
              <a:rPr lang="en-US" sz="2400" dirty="0"/>
              <a:t> using </a:t>
            </a:r>
            <a:r>
              <a:rPr lang="en-US" sz="2400" dirty="0" err="1"/>
              <a:t>backpropagation</a:t>
            </a:r>
            <a:r>
              <a:rPr lang="en-US" sz="2400" dirty="0"/>
              <a:t>.</a:t>
            </a:r>
          </a:p>
          <a:p>
            <a:pPr eaLnBrk="1" hangingPunct="1"/>
            <a:r>
              <a:rPr lang="en-US" sz="2400" dirty="0"/>
              <a:t>We now have a much better way to optimize them:</a:t>
            </a:r>
          </a:p>
          <a:p>
            <a:pPr lvl="1" eaLnBrk="1" hangingPunct="1"/>
            <a:r>
              <a:rPr lang="en-US" sz="2400" dirty="0"/>
              <a:t>First train a stack of 4 RBM’s</a:t>
            </a:r>
          </a:p>
          <a:p>
            <a:pPr lvl="1" eaLnBrk="1" hangingPunct="1"/>
            <a:r>
              <a:rPr lang="en-US" sz="2400" dirty="0"/>
              <a:t>Then “unroll” them.  </a:t>
            </a:r>
          </a:p>
          <a:p>
            <a:pPr lvl="1" eaLnBrk="1" hangingPunct="1"/>
            <a:r>
              <a:rPr lang="en-US" sz="2400" dirty="0"/>
              <a:t>Then fine-tune with </a:t>
            </a:r>
            <a:r>
              <a:rPr lang="en-US" sz="2400" dirty="0" err="1"/>
              <a:t>backprop</a:t>
            </a:r>
            <a:r>
              <a:rPr lang="en-US" sz="2400" dirty="0"/>
              <a:t>.</a:t>
            </a:r>
          </a:p>
          <a:p>
            <a:pPr lvl="1" eaLnBrk="1" hangingPunct="1"/>
            <a:endParaRPr lang="en-US" sz="2400" dirty="0"/>
          </a:p>
        </p:txBody>
      </p:sp>
      <p:sp>
        <p:nvSpPr>
          <p:cNvPr id="21509" name="Text Box 4"/>
          <p:cNvSpPr txBox="1">
            <a:spLocks noChangeArrowheads="1"/>
          </p:cNvSpPr>
          <p:nvPr/>
        </p:nvSpPr>
        <p:spPr bwMode="auto">
          <a:xfrm>
            <a:off x="5543550" y="908050"/>
            <a:ext cx="2986088" cy="422275"/>
          </a:xfrm>
          <a:prstGeom prst="rect">
            <a:avLst/>
          </a:prstGeom>
          <a:noFill/>
          <a:ln w="25400">
            <a:solidFill>
              <a:schemeClr val="tx1"/>
            </a:solidFill>
            <a:miter lim="800000"/>
            <a:headEnd/>
            <a:tailEnd/>
          </a:ln>
        </p:spPr>
        <p:txBody>
          <a:bodyPr>
            <a:spAutoFit/>
          </a:bodyPr>
          <a:lstStyle/>
          <a:p>
            <a:pPr>
              <a:spcBef>
                <a:spcPct val="50000"/>
              </a:spcBef>
            </a:pPr>
            <a:r>
              <a:rPr lang="en-US" sz="2000"/>
              <a:t>      </a:t>
            </a:r>
            <a:r>
              <a:rPr lang="en-US" sz="1800"/>
              <a:t>1000  neurons</a:t>
            </a:r>
          </a:p>
        </p:txBody>
      </p:sp>
      <p:sp>
        <p:nvSpPr>
          <p:cNvPr id="21510" name="Text Box 5"/>
          <p:cNvSpPr txBox="1">
            <a:spLocks noChangeArrowheads="1"/>
          </p:cNvSpPr>
          <p:nvPr/>
        </p:nvSpPr>
        <p:spPr bwMode="auto">
          <a:xfrm>
            <a:off x="5942013" y="1700213"/>
            <a:ext cx="2195512" cy="392112"/>
          </a:xfrm>
          <a:prstGeom prst="rect">
            <a:avLst/>
          </a:prstGeom>
          <a:noFill/>
          <a:ln w="25400">
            <a:solidFill>
              <a:schemeClr val="tx1"/>
            </a:solidFill>
            <a:miter lim="800000"/>
            <a:headEnd/>
            <a:tailEnd/>
          </a:ln>
        </p:spPr>
        <p:txBody>
          <a:bodyPr>
            <a:spAutoFit/>
          </a:bodyPr>
          <a:lstStyle/>
          <a:p>
            <a:pPr>
              <a:spcBef>
                <a:spcPct val="50000"/>
              </a:spcBef>
            </a:pPr>
            <a:r>
              <a:rPr lang="en-US" sz="1800"/>
              <a:t>500 neurons</a:t>
            </a:r>
          </a:p>
        </p:txBody>
      </p:sp>
      <p:sp>
        <p:nvSpPr>
          <p:cNvPr id="21511" name="AutoShape 6"/>
          <p:cNvSpPr>
            <a:spLocks noChangeArrowheads="1"/>
          </p:cNvSpPr>
          <p:nvPr/>
        </p:nvSpPr>
        <p:spPr bwMode="auto">
          <a:xfrm>
            <a:off x="6913563" y="1376363"/>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12" name="Text Box 8"/>
          <p:cNvSpPr txBox="1">
            <a:spLocks noChangeArrowheads="1"/>
          </p:cNvSpPr>
          <p:nvPr/>
        </p:nvSpPr>
        <p:spPr bwMode="auto">
          <a:xfrm>
            <a:off x="5978525" y="4833938"/>
            <a:ext cx="2230438" cy="482600"/>
          </a:xfrm>
          <a:prstGeom prst="rect">
            <a:avLst/>
          </a:prstGeom>
          <a:noFill/>
          <a:ln w="25400">
            <a:solidFill>
              <a:schemeClr val="tx1"/>
            </a:solidFill>
            <a:miter lim="800000"/>
            <a:headEnd/>
            <a:tailEnd/>
          </a:ln>
        </p:spPr>
        <p:txBody>
          <a:bodyPr>
            <a:spAutoFit/>
          </a:bodyPr>
          <a:lstStyle/>
          <a:p>
            <a:pPr>
              <a:spcBef>
                <a:spcPct val="50000"/>
              </a:spcBef>
            </a:pPr>
            <a:r>
              <a:rPr lang="en-US" sz="1800"/>
              <a:t>500 neurons</a:t>
            </a:r>
            <a:r>
              <a:rPr lang="en-US" sz="2400"/>
              <a:t> </a:t>
            </a:r>
          </a:p>
        </p:txBody>
      </p:sp>
      <p:sp>
        <p:nvSpPr>
          <p:cNvPr id="21513" name="Text Box 9"/>
          <p:cNvSpPr txBox="1">
            <a:spLocks noChangeArrowheads="1"/>
          </p:cNvSpPr>
          <p:nvPr/>
        </p:nvSpPr>
        <p:spPr bwMode="auto">
          <a:xfrm>
            <a:off x="6192838" y="4041775"/>
            <a:ext cx="1728787" cy="482600"/>
          </a:xfrm>
          <a:prstGeom prst="rect">
            <a:avLst/>
          </a:prstGeom>
          <a:noFill/>
          <a:ln w="25400">
            <a:solidFill>
              <a:schemeClr val="tx1"/>
            </a:solidFill>
            <a:miter lim="800000"/>
            <a:headEnd/>
            <a:tailEnd/>
          </a:ln>
        </p:spPr>
        <p:txBody>
          <a:bodyPr>
            <a:spAutoFit/>
          </a:bodyPr>
          <a:lstStyle/>
          <a:p>
            <a:pPr>
              <a:spcBef>
                <a:spcPct val="50000"/>
              </a:spcBef>
            </a:pPr>
            <a:r>
              <a:rPr lang="en-US" sz="1800"/>
              <a:t>250 neurons</a:t>
            </a:r>
            <a:r>
              <a:rPr lang="en-US" sz="2400"/>
              <a:t> </a:t>
            </a:r>
          </a:p>
        </p:txBody>
      </p:sp>
      <p:sp>
        <p:nvSpPr>
          <p:cNvPr id="21514" name="Text Box 10"/>
          <p:cNvSpPr txBox="1">
            <a:spLocks noChangeArrowheads="1"/>
          </p:cNvSpPr>
          <p:nvPr/>
        </p:nvSpPr>
        <p:spPr bwMode="auto">
          <a:xfrm>
            <a:off x="6192838" y="2492375"/>
            <a:ext cx="1763712" cy="482600"/>
          </a:xfrm>
          <a:prstGeom prst="rect">
            <a:avLst/>
          </a:prstGeom>
          <a:noFill/>
          <a:ln w="25400">
            <a:solidFill>
              <a:schemeClr val="tx1"/>
            </a:solidFill>
            <a:miter lim="800000"/>
            <a:headEnd/>
            <a:tailEnd/>
          </a:ln>
        </p:spPr>
        <p:txBody>
          <a:bodyPr>
            <a:spAutoFit/>
          </a:bodyPr>
          <a:lstStyle/>
          <a:p>
            <a:pPr>
              <a:spcBef>
                <a:spcPct val="50000"/>
              </a:spcBef>
            </a:pPr>
            <a:r>
              <a:rPr lang="en-US" sz="1800"/>
              <a:t>250 neurons</a:t>
            </a:r>
            <a:r>
              <a:rPr lang="en-US" sz="2400"/>
              <a:t> </a:t>
            </a:r>
          </a:p>
        </p:txBody>
      </p:sp>
      <p:sp>
        <p:nvSpPr>
          <p:cNvPr id="21515" name="Text Box 11"/>
          <p:cNvSpPr txBox="1">
            <a:spLocks noChangeArrowheads="1"/>
          </p:cNvSpPr>
          <p:nvPr/>
        </p:nvSpPr>
        <p:spPr bwMode="auto">
          <a:xfrm>
            <a:off x="6769100" y="3248025"/>
            <a:ext cx="539750" cy="482600"/>
          </a:xfrm>
          <a:prstGeom prst="rect">
            <a:avLst/>
          </a:prstGeom>
          <a:noFill/>
          <a:ln w="25400">
            <a:solidFill>
              <a:schemeClr val="tx1"/>
            </a:solidFill>
            <a:miter lim="800000"/>
            <a:headEnd/>
            <a:tailEnd/>
          </a:ln>
        </p:spPr>
        <p:txBody>
          <a:bodyPr>
            <a:spAutoFit/>
          </a:bodyPr>
          <a:lstStyle/>
          <a:p>
            <a:pPr>
              <a:spcBef>
                <a:spcPct val="50000"/>
              </a:spcBef>
            </a:pPr>
            <a:r>
              <a:rPr lang="en-US" sz="1800"/>
              <a:t>30</a:t>
            </a:r>
            <a:r>
              <a:rPr lang="en-US" sz="2000"/>
              <a:t> </a:t>
            </a:r>
            <a:r>
              <a:rPr lang="en-US" sz="2400"/>
              <a:t> </a:t>
            </a:r>
          </a:p>
        </p:txBody>
      </p:sp>
      <p:sp>
        <p:nvSpPr>
          <p:cNvPr id="21516" name="AutoShape 12"/>
          <p:cNvSpPr>
            <a:spLocks noChangeArrowheads="1"/>
          </p:cNvSpPr>
          <p:nvPr/>
        </p:nvSpPr>
        <p:spPr bwMode="auto">
          <a:xfrm>
            <a:off x="6948488" y="2184400"/>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17" name="AutoShape 13"/>
          <p:cNvSpPr>
            <a:spLocks noChangeArrowheads="1"/>
          </p:cNvSpPr>
          <p:nvPr/>
        </p:nvSpPr>
        <p:spPr bwMode="auto">
          <a:xfrm>
            <a:off x="6948488" y="2960688"/>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18" name="AutoShape 14"/>
          <p:cNvSpPr>
            <a:spLocks noChangeArrowheads="1"/>
          </p:cNvSpPr>
          <p:nvPr/>
        </p:nvSpPr>
        <p:spPr bwMode="auto">
          <a:xfrm>
            <a:off x="6948488" y="3752850"/>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19" name="AutoShape 15"/>
          <p:cNvSpPr>
            <a:spLocks noChangeArrowheads="1"/>
          </p:cNvSpPr>
          <p:nvPr/>
        </p:nvSpPr>
        <p:spPr bwMode="auto">
          <a:xfrm>
            <a:off x="6985000" y="4524375"/>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20" name="AutoShape 16"/>
          <p:cNvSpPr>
            <a:spLocks noChangeArrowheads="1"/>
          </p:cNvSpPr>
          <p:nvPr/>
        </p:nvSpPr>
        <p:spPr bwMode="auto">
          <a:xfrm>
            <a:off x="6985000" y="5300663"/>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21" name="Text Box 18"/>
          <p:cNvSpPr txBox="1">
            <a:spLocks noChangeArrowheads="1"/>
          </p:cNvSpPr>
          <p:nvPr/>
        </p:nvSpPr>
        <p:spPr bwMode="auto">
          <a:xfrm>
            <a:off x="5722938" y="5589588"/>
            <a:ext cx="2986087" cy="422275"/>
          </a:xfrm>
          <a:prstGeom prst="rect">
            <a:avLst/>
          </a:prstGeom>
          <a:noFill/>
          <a:ln w="25400">
            <a:solidFill>
              <a:schemeClr val="tx1"/>
            </a:solidFill>
            <a:miter lim="800000"/>
            <a:headEnd/>
            <a:tailEnd/>
          </a:ln>
        </p:spPr>
        <p:txBody>
          <a:bodyPr>
            <a:spAutoFit/>
          </a:bodyPr>
          <a:lstStyle/>
          <a:p>
            <a:pPr>
              <a:spcBef>
                <a:spcPct val="50000"/>
              </a:spcBef>
            </a:pPr>
            <a:r>
              <a:rPr lang="en-US" sz="2000"/>
              <a:t>      </a:t>
            </a:r>
            <a:r>
              <a:rPr lang="en-US" sz="1800"/>
              <a:t>1000  neurons</a:t>
            </a:r>
          </a:p>
        </p:txBody>
      </p:sp>
      <p:sp>
        <p:nvSpPr>
          <p:cNvPr id="21522" name="Text Box 19"/>
          <p:cNvSpPr txBox="1">
            <a:spLocks noChangeArrowheads="1"/>
          </p:cNvSpPr>
          <p:nvPr/>
        </p:nvSpPr>
        <p:spPr bwMode="auto">
          <a:xfrm>
            <a:off x="6659563" y="6308725"/>
            <a:ext cx="936625" cy="428625"/>
          </a:xfrm>
          <a:prstGeom prst="rect">
            <a:avLst/>
          </a:prstGeom>
          <a:noFill/>
          <a:ln w="31750">
            <a:solidFill>
              <a:schemeClr val="tx1"/>
            </a:solidFill>
            <a:miter lim="800000"/>
            <a:headEnd/>
            <a:tailEnd/>
          </a:ln>
        </p:spPr>
        <p:txBody>
          <a:bodyPr>
            <a:spAutoFit/>
          </a:bodyPr>
          <a:lstStyle/>
          <a:p>
            <a:pPr>
              <a:spcBef>
                <a:spcPct val="50000"/>
              </a:spcBef>
            </a:pPr>
            <a:r>
              <a:rPr lang="en-US" sz="2000"/>
              <a:t>28x28</a:t>
            </a:r>
          </a:p>
        </p:txBody>
      </p:sp>
      <p:sp>
        <p:nvSpPr>
          <p:cNvPr id="21523" name="Text Box 20"/>
          <p:cNvSpPr txBox="1">
            <a:spLocks noChangeArrowheads="1"/>
          </p:cNvSpPr>
          <p:nvPr/>
        </p:nvSpPr>
        <p:spPr bwMode="auto">
          <a:xfrm>
            <a:off x="6516688" y="188913"/>
            <a:ext cx="936625" cy="428625"/>
          </a:xfrm>
          <a:prstGeom prst="rect">
            <a:avLst/>
          </a:prstGeom>
          <a:noFill/>
          <a:ln w="31750">
            <a:solidFill>
              <a:schemeClr val="tx1"/>
            </a:solidFill>
            <a:miter lim="800000"/>
            <a:headEnd/>
            <a:tailEnd/>
          </a:ln>
        </p:spPr>
        <p:txBody>
          <a:bodyPr>
            <a:spAutoFit/>
          </a:bodyPr>
          <a:lstStyle/>
          <a:p>
            <a:pPr>
              <a:spcBef>
                <a:spcPct val="50000"/>
              </a:spcBef>
            </a:pPr>
            <a:r>
              <a:rPr lang="en-US" sz="2000"/>
              <a:t>28x28</a:t>
            </a:r>
          </a:p>
        </p:txBody>
      </p:sp>
      <p:sp>
        <p:nvSpPr>
          <p:cNvPr id="21524" name="AutoShape 21"/>
          <p:cNvSpPr>
            <a:spLocks noChangeArrowheads="1"/>
          </p:cNvSpPr>
          <p:nvPr/>
        </p:nvSpPr>
        <p:spPr bwMode="auto">
          <a:xfrm>
            <a:off x="6911975" y="620713"/>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21525" name="AutoShape 22"/>
          <p:cNvSpPr>
            <a:spLocks noChangeArrowheads="1"/>
          </p:cNvSpPr>
          <p:nvPr/>
        </p:nvSpPr>
        <p:spPr bwMode="auto">
          <a:xfrm>
            <a:off x="7019925" y="6035675"/>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graphicFrame>
        <p:nvGraphicFramePr>
          <p:cNvPr id="21506" name="Object 23"/>
          <p:cNvGraphicFramePr>
            <a:graphicFrameLocks noChangeAspect="1"/>
          </p:cNvGraphicFramePr>
          <p:nvPr/>
        </p:nvGraphicFramePr>
        <p:xfrm>
          <a:off x="5688013" y="549275"/>
          <a:ext cx="428625" cy="6516688"/>
        </p:xfrm>
        <a:graphic>
          <a:graphicData uri="http://schemas.openxmlformats.org/presentationml/2006/ole">
            <mc:AlternateContent xmlns:mc="http://schemas.openxmlformats.org/markup-compatibility/2006">
              <mc:Choice xmlns:v="urn:schemas-microsoft-com:vml" Requires="v">
                <p:oleObj spid="_x0000_s50330" name="Equation" r:id="rId4" imgW="279360" imgH="4254480" progId="Equation.3">
                  <p:embed/>
                </p:oleObj>
              </mc:Choice>
              <mc:Fallback>
                <p:oleObj name="Equation" r:id="rId4" imgW="279360" imgH="4254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013" y="549275"/>
                        <a:ext cx="428625" cy="65166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1526" name="Text Box 24"/>
          <p:cNvSpPr txBox="1">
            <a:spLocks noChangeArrowheads="1"/>
          </p:cNvSpPr>
          <p:nvPr/>
        </p:nvSpPr>
        <p:spPr bwMode="auto">
          <a:xfrm>
            <a:off x="7920038" y="3141663"/>
            <a:ext cx="1081087" cy="701675"/>
          </a:xfrm>
          <a:prstGeom prst="rect">
            <a:avLst/>
          </a:prstGeom>
          <a:noFill/>
          <a:ln w="9525">
            <a:noFill/>
            <a:miter lim="800000"/>
            <a:headEnd/>
            <a:tailEnd/>
          </a:ln>
        </p:spPr>
        <p:txBody>
          <a:bodyPr>
            <a:spAutoFit/>
          </a:bodyPr>
          <a:lstStyle/>
          <a:p>
            <a:pPr>
              <a:spcBef>
                <a:spcPct val="50000"/>
              </a:spcBef>
            </a:pPr>
            <a:r>
              <a:rPr lang="en-US" sz="2000">
                <a:solidFill>
                  <a:srgbClr val="3333CC"/>
                </a:solidFill>
              </a:rPr>
              <a:t>linear units</a:t>
            </a:r>
          </a:p>
        </p:txBody>
      </p:sp>
      <p:sp>
        <p:nvSpPr>
          <p:cNvPr id="21527" name="Line 25"/>
          <p:cNvSpPr>
            <a:spLocks noChangeShapeType="1"/>
          </p:cNvSpPr>
          <p:nvPr/>
        </p:nvSpPr>
        <p:spPr bwMode="auto">
          <a:xfrm flipH="1">
            <a:off x="7451725" y="3500438"/>
            <a:ext cx="323850" cy="0"/>
          </a:xfrm>
          <a:prstGeom prst="line">
            <a:avLst/>
          </a:prstGeom>
          <a:noFill/>
          <a:ln w="38100">
            <a:solidFill>
              <a:srgbClr val="3333CC"/>
            </a:solidFill>
            <a:round/>
            <a:headEnd/>
            <a:tailEnd type="triangle" w="med" len="med"/>
          </a:ln>
        </p:spPr>
        <p:txBody>
          <a:bodyPr/>
          <a:lstStyle/>
          <a:p>
            <a:endParaRPr lang="en-US"/>
          </a:p>
        </p:txBody>
      </p:sp>
      <p:sp>
        <p:nvSpPr>
          <p:cNvPr id="24" name="TextBox 23"/>
          <p:cNvSpPr txBox="1"/>
          <p:nvPr/>
        </p:nvSpPr>
        <p:spPr>
          <a:xfrm>
            <a:off x="914400" y="6172200"/>
            <a:ext cx="4800600" cy="646331"/>
          </a:xfrm>
          <a:prstGeom prst="rect">
            <a:avLst/>
          </a:prstGeom>
          <a:noFill/>
        </p:spPr>
        <p:txBody>
          <a:bodyPr wrap="square" rtlCol="0">
            <a:spAutoFit/>
          </a:bodyPr>
          <a:lstStyle/>
          <a:p>
            <a:r>
              <a:rPr lang="en-US" dirty="0"/>
              <a:t>Hinton &amp; </a:t>
            </a:r>
            <a:r>
              <a:rPr lang="en-US" dirty="0" err="1"/>
              <a:t>Salakhutdinov</a:t>
            </a:r>
            <a:r>
              <a:rPr lang="en-US" dirty="0"/>
              <a:t>, 2006; slide form Hinton UCL tutorial  </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0356239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Some Applications</a:t>
            </a:r>
          </a:p>
        </p:txBody>
      </p:sp>
      <p:sp>
        <p:nvSpPr>
          <p:cNvPr id="3" name="Content Placeholder 2"/>
          <p:cNvSpPr>
            <a:spLocks noGrp="1"/>
          </p:cNvSpPr>
          <p:nvPr>
            <p:ph idx="1"/>
          </p:nvPr>
        </p:nvSpPr>
        <p:spPr>
          <a:xfrm>
            <a:off x="457200" y="1600200"/>
            <a:ext cx="5486400" cy="4525963"/>
          </a:xfrm>
        </p:spPr>
        <p:txBody>
          <a:bodyPr/>
          <a:lstStyle/>
          <a:p>
            <a:pPr marL="112713" indent="3175">
              <a:buNone/>
            </a:pPr>
            <a:r>
              <a:rPr lang="en-US" dirty="0"/>
              <a:t>We will look at two applications done by Hinton’s Lab</a:t>
            </a:r>
          </a:p>
          <a:p>
            <a:r>
              <a:rPr lang="en-US" dirty="0"/>
              <a:t>A model for digit recognition</a:t>
            </a:r>
          </a:p>
          <a:p>
            <a:r>
              <a:rPr lang="en-US" dirty="0"/>
              <a:t>Cluster/search documents</a:t>
            </a:r>
          </a:p>
        </p:txBody>
      </p:sp>
      <p:pic>
        <p:nvPicPr>
          <p:cNvPr id="4" name="Picture 3" descr="road_nav_15.jpg"/>
          <p:cNvPicPr>
            <a:picLocks noChangeAspect="1"/>
          </p:cNvPicPr>
          <p:nvPr/>
        </p:nvPicPr>
        <p:blipFill>
          <a:blip r:embed="rId2" cstate="print"/>
          <a:stretch>
            <a:fillRect/>
          </a:stretch>
        </p:blipFill>
        <p:spPr>
          <a:xfrm>
            <a:off x="6096000" y="1419225"/>
            <a:ext cx="2705100" cy="4600575"/>
          </a:xfrm>
          <a:prstGeom prst="rect">
            <a:avLst/>
          </a:prstGeom>
        </p:spPr>
      </p:pic>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1479278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Applications: A model of digit recognition</a:t>
            </a:r>
          </a:p>
        </p:txBody>
      </p:sp>
      <p:sp>
        <p:nvSpPr>
          <p:cNvPr id="3" name="Content Placeholder 2"/>
          <p:cNvSpPr>
            <a:spLocks noGrp="1"/>
          </p:cNvSpPr>
          <p:nvPr>
            <p:ph idx="1"/>
          </p:nvPr>
        </p:nvSpPr>
        <p:spPr>
          <a:xfrm>
            <a:off x="457200" y="1371600"/>
            <a:ext cx="8229600" cy="4525963"/>
          </a:xfrm>
        </p:spPr>
        <p:txBody>
          <a:bodyPr/>
          <a:lstStyle/>
          <a:p>
            <a:r>
              <a:rPr lang="en-US" dirty="0"/>
              <a:t>Classify digits (0 – 9) </a:t>
            </a:r>
          </a:p>
          <a:p>
            <a:r>
              <a:rPr lang="en-US" dirty="0"/>
              <a:t>Input is a 28x28 image from MNIST (training 60k, test 10k examples)</a:t>
            </a:r>
          </a:p>
        </p:txBody>
      </p:sp>
      <p:pic>
        <p:nvPicPr>
          <p:cNvPr id="4" name="Picture 3" descr="img679.gif"/>
          <p:cNvPicPr>
            <a:picLocks noChangeAspect="1"/>
          </p:cNvPicPr>
          <p:nvPr/>
        </p:nvPicPr>
        <p:blipFill>
          <a:blip r:embed="rId2" cstate="print"/>
          <a:stretch>
            <a:fillRect/>
          </a:stretch>
        </p:blipFill>
        <p:spPr>
          <a:xfrm>
            <a:off x="2438400" y="3200400"/>
            <a:ext cx="5029200" cy="3332706"/>
          </a:xfrm>
          <a:prstGeom prst="rect">
            <a:avLst/>
          </a:prstGeom>
        </p:spPr>
      </p:pic>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083336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66800" y="152400"/>
            <a:ext cx="7620000" cy="1143000"/>
          </a:xfrm>
        </p:spPr>
        <p:txBody>
          <a:bodyPr/>
          <a:lstStyle/>
          <a:p>
            <a:pPr eaLnBrk="1" hangingPunct="1"/>
            <a:r>
              <a:rPr lang="en-US" sz="3200" b="1" dirty="0"/>
              <a:t>Applications: A model of digit recognition</a:t>
            </a:r>
          </a:p>
        </p:txBody>
      </p:sp>
      <p:sp>
        <p:nvSpPr>
          <p:cNvPr id="50179" name="Text Box 6"/>
          <p:cNvSpPr txBox="1">
            <a:spLocks noChangeArrowheads="1"/>
          </p:cNvSpPr>
          <p:nvPr/>
        </p:nvSpPr>
        <p:spPr bwMode="auto">
          <a:xfrm>
            <a:off x="4860925" y="1341438"/>
            <a:ext cx="3527425" cy="482600"/>
          </a:xfrm>
          <a:prstGeom prst="rect">
            <a:avLst/>
          </a:prstGeom>
          <a:noFill/>
          <a:ln w="25400">
            <a:solidFill>
              <a:schemeClr val="tx1"/>
            </a:solidFill>
            <a:miter lim="800000"/>
            <a:headEnd/>
            <a:tailEnd/>
          </a:ln>
        </p:spPr>
        <p:txBody>
          <a:bodyPr>
            <a:spAutoFit/>
          </a:bodyPr>
          <a:lstStyle/>
          <a:p>
            <a:pPr>
              <a:spcBef>
                <a:spcPct val="50000"/>
              </a:spcBef>
            </a:pPr>
            <a:r>
              <a:rPr lang="en-US" sz="2400" dirty="0"/>
              <a:t>2000 top-level neurons</a:t>
            </a:r>
          </a:p>
        </p:txBody>
      </p:sp>
      <p:sp>
        <p:nvSpPr>
          <p:cNvPr id="50180" name="Text Box 7"/>
          <p:cNvSpPr txBox="1">
            <a:spLocks noChangeArrowheads="1"/>
          </p:cNvSpPr>
          <p:nvPr/>
        </p:nvSpPr>
        <p:spPr bwMode="auto">
          <a:xfrm>
            <a:off x="6408738" y="2744788"/>
            <a:ext cx="2195512" cy="482600"/>
          </a:xfrm>
          <a:prstGeom prst="rect">
            <a:avLst/>
          </a:prstGeom>
          <a:noFill/>
          <a:ln w="25400">
            <a:solidFill>
              <a:schemeClr val="tx1"/>
            </a:solidFill>
            <a:miter lim="800000"/>
            <a:headEnd/>
            <a:tailEnd/>
          </a:ln>
        </p:spPr>
        <p:txBody>
          <a:bodyPr>
            <a:spAutoFit/>
          </a:bodyPr>
          <a:lstStyle/>
          <a:p>
            <a:pPr>
              <a:spcBef>
                <a:spcPct val="50000"/>
              </a:spcBef>
            </a:pPr>
            <a:r>
              <a:rPr lang="en-US" sz="2400"/>
              <a:t>500 neurons</a:t>
            </a:r>
          </a:p>
        </p:txBody>
      </p:sp>
      <p:sp>
        <p:nvSpPr>
          <p:cNvPr id="50181" name="Text Box 8"/>
          <p:cNvSpPr txBox="1">
            <a:spLocks noChangeArrowheads="1"/>
          </p:cNvSpPr>
          <p:nvPr/>
        </p:nvSpPr>
        <p:spPr bwMode="auto">
          <a:xfrm>
            <a:off x="6410325" y="3862388"/>
            <a:ext cx="2230438" cy="544512"/>
          </a:xfrm>
          <a:prstGeom prst="rect">
            <a:avLst/>
          </a:prstGeom>
          <a:noFill/>
          <a:ln w="25400">
            <a:solidFill>
              <a:schemeClr val="tx1"/>
            </a:solidFill>
            <a:miter lim="800000"/>
            <a:headEnd/>
            <a:tailEnd/>
          </a:ln>
        </p:spPr>
        <p:txBody>
          <a:bodyPr>
            <a:spAutoFit/>
          </a:bodyPr>
          <a:lstStyle/>
          <a:p>
            <a:pPr>
              <a:spcBef>
                <a:spcPct val="50000"/>
              </a:spcBef>
            </a:pPr>
            <a:r>
              <a:rPr lang="en-US" sz="2400"/>
              <a:t>500 neurons</a:t>
            </a:r>
            <a:r>
              <a:rPr lang="en-US" sz="2800"/>
              <a:t> </a:t>
            </a:r>
          </a:p>
        </p:txBody>
      </p:sp>
      <p:sp>
        <p:nvSpPr>
          <p:cNvPr id="50182" name="Text Box 10"/>
          <p:cNvSpPr txBox="1">
            <a:spLocks noChangeArrowheads="1"/>
          </p:cNvSpPr>
          <p:nvPr/>
        </p:nvSpPr>
        <p:spPr bwMode="auto">
          <a:xfrm>
            <a:off x="6696075" y="4978400"/>
            <a:ext cx="1476375" cy="1274763"/>
          </a:xfrm>
          <a:prstGeom prst="rect">
            <a:avLst/>
          </a:prstGeom>
          <a:noFill/>
          <a:ln w="25400">
            <a:solidFill>
              <a:schemeClr val="tx1"/>
            </a:solidFill>
            <a:miter lim="800000"/>
            <a:headEnd/>
            <a:tailEnd/>
          </a:ln>
        </p:spPr>
        <p:txBody>
          <a:bodyPr>
            <a:spAutoFit/>
          </a:bodyPr>
          <a:lstStyle/>
          <a:p>
            <a:pPr>
              <a:spcBef>
                <a:spcPct val="50000"/>
              </a:spcBef>
            </a:pPr>
            <a:r>
              <a:rPr lang="en-US" sz="2400" dirty="0"/>
              <a:t>28 x 28 pixel     image</a:t>
            </a:r>
            <a:r>
              <a:rPr lang="en-US" sz="2800" dirty="0"/>
              <a:t> </a:t>
            </a:r>
          </a:p>
        </p:txBody>
      </p:sp>
      <p:sp>
        <p:nvSpPr>
          <p:cNvPr id="50183" name="Text Box 11"/>
          <p:cNvSpPr txBox="1">
            <a:spLocks noChangeArrowheads="1"/>
          </p:cNvSpPr>
          <p:nvPr/>
        </p:nvSpPr>
        <p:spPr bwMode="auto">
          <a:xfrm>
            <a:off x="4787900" y="2565400"/>
            <a:ext cx="1223963" cy="849313"/>
          </a:xfrm>
          <a:prstGeom prst="rect">
            <a:avLst/>
          </a:prstGeom>
          <a:noFill/>
          <a:ln w="25400">
            <a:solidFill>
              <a:schemeClr val="tx1"/>
            </a:solidFill>
            <a:miter lim="800000"/>
            <a:headEnd/>
            <a:tailEnd/>
          </a:ln>
        </p:spPr>
        <p:txBody>
          <a:bodyPr>
            <a:spAutoFit/>
          </a:bodyPr>
          <a:lstStyle/>
          <a:p>
            <a:pPr>
              <a:spcBef>
                <a:spcPct val="50000"/>
              </a:spcBef>
            </a:pPr>
            <a:r>
              <a:rPr lang="en-US" sz="2000"/>
              <a:t>10 label neurons</a:t>
            </a:r>
            <a:r>
              <a:rPr lang="en-US" sz="2800"/>
              <a:t> </a:t>
            </a:r>
          </a:p>
        </p:txBody>
      </p:sp>
      <p:sp>
        <p:nvSpPr>
          <p:cNvPr id="50184" name="AutoShape 12"/>
          <p:cNvSpPr>
            <a:spLocks noChangeArrowheads="1"/>
          </p:cNvSpPr>
          <p:nvPr/>
        </p:nvSpPr>
        <p:spPr bwMode="auto">
          <a:xfrm>
            <a:off x="7164388" y="1989138"/>
            <a:ext cx="252412" cy="612775"/>
          </a:xfrm>
          <a:prstGeom prst="upDownArrow">
            <a:avLst>
              <a:gd name="adj1" fmla="val 50000"/>
              <a:gd name="adj2" fmla="val 48554"/>
            </a:avLst>
          </a:prstGeom>
          <a:solidFill>
            <a:srgbClr val="009900"/>
          </a:solidFill>
          <a:ln w="9525">
            <a:solidFill>
              <a:schemeClr val="tx1"/>
            </a:solidFill>
            <a:miter lim="800000"/>
            <a:headEnd/>
            <a:tailEnd/>
          </a:ln>
        </p:spPr>
        <p:txBody>
          <a:bodyPr wrap="none" anchor="ctr"/>
          <a:lstStyle/>
          <a:p>
            <a:endParaRPr lang="en-CA"/>
          </a:p>
        </p:txBody>
      </p:sp>
      <p:sp>
        <p:nvSpPr>
          <p:cNvPr id="50185" name="AutoShape 13"/>
          <p:cNvSpPr>
            <a:spLocks noChangeArrowheads="1"/>
          </p:cNvSpPr>
          <p:nvPr/>
        </p:nvSpPr>
        <p:spPr bwMode="auto">
          <a:xfrm rot="1102564">
            <a:off x="5448300" y="1916113"/>
            <a:ext cx="239713" cy="576262"/>
          </a:xfrm>
          <a:prstGeom prst="upDownArrow">
            <a:avLst>
              <a:gd name="adj1" fmla="val 50000"/>
              <a:gd name="adj2" fmla="val 48079"/>
            </a:avLst>
          </a:prstGeom>
          <a:solidFill>
            <a:srgbClr val="009900"/>
          </a:solidFill>
          <a:ln w="9525">
            <a:solidFill>
              <a:schemeClr val="tx1"/>
            </a:solidFill>
            <a:miter lim="800000"/>
            <a:headEnd/>
            <a:tailEnd/>
          </a:ln>
        </p:spPr>
        <p:txBody>
          <a:bodyPr wrap="none" anchor="ctr"/>
          <a:lstStyle/>
          <a:p>
            <a:endParaRPr lang="en-CA"/>
          </a:p>
        </p:txBody>
      </p:sp>
      <p:sp>
        <p:nvSpPr>
          <p:cNvPr id="50186" name="AutoShape 14"/>
          <p:cNvSpPr>
            <a:spLocks noChangeArrowheads="1"/>
          </p:cNvSpPr>
          <p:nvPr/>
        </p:nvSpPr>
        <p:spPr bwMode="auto">
          <a:xfrm>
            <a:off x="7488238" y="3357563"/>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endParaRPr lang="en-CA"/>
          </a:p>
        </p:txBody>
      </p:sp>
      <p:sp>
        <p:nvSpPr>
          <p:cNvPr id="50187" name="AutoShape 15"/>
          <p:cNvSpPr>
            <a:spLocks noChangeArrowheads="1"/>
          </p:cNvSpPr>
          <p:nvPr/>
        </p:nvSpPr>
        <p:spPr bwMode="auto">
          <a:xfrm>
            <a:off x="7524750" y="4473575"/>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endParaRPr lang="en-CA"/>
          </a:p>
        </p:txBody>
      </p:sp>
      <p:sp>
        <p:nvSpPr>
          <p:cNvPr id="50188" name="AutoShape 16"/>
          <p:cNvSpPr>
            <a:spLocks noChangeArrowheads="1"/>
          </p:cNvSpPr>
          <p:nvPr/>
        </p:nvSpPr>
        <p:spPr bwMode="auto">
          <a:xfrm>
            <a:off x="6911975" y="4473575"/>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endParaRPr lang="en-CA"/>
          </a:p>
        </p:txBody>
      </p:sp>
      <p:sp>
        <p:nvSpPr>
          <p:cNvPr id="50189" name="AutoShape 17"/>
          <p:cNvSpPr>
            <a:spLocks noChangeArrowheads="1"/>
          </p:cNvSpPr>
          <p:nvPr/>
        </p:nvSpPr>
        <p:spPr bwMode="auto">
          <a:xfrm>
            <a:off x="6911975" y="3321050"/>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endParaRPr lang="en-CA"/>
          </a:p>
        </p:txBody>
      </p:sp>
      <p:sp>
        <p:nvSpPr>
          <p:cNvPr id="50190" name="Text Box 18"/>
          <p:cNvSpPr txBox="1">
            <a:spLocks noChangeArrowheads="1"/>
          </p:cNvSpPr>
          <p:nvPr/>
        </p:nvSpPr>
        <p:spPr bwMode="auto">
          <a:xfrm>
            <a:off x="1066800" y="3644900"/>
            <a:ext cx="4572000" cy="2400657"/>
          </a:xfrm>
          <a:prstGeom prst="rect">
            <a:avLst/>
          </a:prstGeom>
          <a:noFill/>
          <a:ln w="9525">
            <a:noFill/>
            <a:miter lim="800000"/>
            <a:headEnd/>
            <a:tailEnd/>
          </a:ln>
        </p:spPr>
        <p:txBody>
          <a:bodyPr wrap="square">
            <a:spAutoFit/>
          </a:bodyPr>
          <a:lstStyle/>
          <a:p>
            <a:pPr>
              <a:spcBef>
                <a:spcPct val="50000"/>
              </a:spcBef>
            </a:pPr>
            <a:r>
              <a:rPr lang="en-US" sz="2000" dirty="0"/>
              <a:t>The model learns to generate combinations of labels and images. </a:t>
            </a:r>
          </a:p>
          <a:p>
            <a:pPr>
              <a:spcBef>
                <a:spcPct val="50000"/>
              </a:spcBef>
            </a:pPr>
            <a:r>
              <a:rPr lang="en-US" sz="2000" dirty="0"/>
              <a:t>To perform recognition we start with a neutral state of the label units and do an up-pass from the image followed by a few iterations of the top-level associative memory.</a:t>
            </a:r>
          </a:p>
        </p:txBody>
      </p:sp>
      <p:sp>
        <p:nvSpPr>
          <p:cNvPr id="50191" name="Text Box 19"/>
          <p:cNvSpPr txBox="1">
            <a:spLocks noChangeArrowheads="1"/>
          </p:cNvSpPr>
          <p:nvPr/>
        </p:nvSpPr>
        <p:spPr bwMode="auto">
          <a:xfrm>
            <a:off x="1214437" y="1718608"/>
            <a:ext cx="2824163" cy="1938992"/>
          </a:xfrm>
          <a:prstGeom prst="rect">
            <a:avLst/>
          </a:prstGeom>
          <a:noFill/>
          <a:ln w="9525">
            <a:noFill/>
            <a:miter lim="800000"/>
            <a:headEnd/>
            <a:tailEnd/>
          </a:ln>
        </p:spPr>
        <p:txBody>
          <a:bodyPr wrap="square">
            <a:spAutoFit/>
          </a:bodyPr>
          <a:lstStyle/>
          <a:p>
            <a:pPr>
              <a:spcBef>
                <a:spcPct val="50000"/>
              </a:spcBef>
            </a:pPr>
            <a:r>
              <a:rPr lang="en-US" sz="1600" dirty="0">
                <a:solidFill>
                  <a:srgbClr val="3333CC"/>
                </a:solidFill>
              </a:rPr>
              <a:t>The top two layers form an associative memory  whose  energy landscape models the low dimensional manifolds of the digits.</a:t>
            </a:r>
          </a:p>
          <a:p>
            <a:pPr>
              <a:spcBef>
                <a:spcPct val="50000"/>
              </a:spcBef>
            </a:pPr>
            <a:r>
              <a:rPr lang="en-US" sz="1600" dirty="0">
                <a:solidFill>
                  <a:srgbClr val="3333CC"/>
                </a:solidFill>
              </a:rPr>
              <a:t>The energy valleys have names</a:t>
            </a:r>
          </a:p>
        </p:txBody>
      </p:sp>
      <p:sp>
        <p:nvSpPr>
          <p:cNvPr id="50192" name="AutoShape 20"/>
          <p:cNvSpPr>
            <a:spLocks noChangeArrowheads="1"/>
          </p:cNvSpPr>
          <p:nvPr/>
        </p:nvSpPr>
        <p:spPr bwMode="auto">
          <a:xfrm>
            <a:off x="4319588" y="2924175"/>
            <a:ext cx="396875" cy="144463"/>
          </a:xfrm>
          <a:prstGeom prst="rightArrow">
            <a:avLst>
              <a:gd name="adj1" fmla="val 50000"/>
              <a:gd name="adj2" fmla="val 68681"/>
            </a:avLst>
          </a:prstGeom>
          <a:solidFill>
            <a:srgbClr val="3333CC"/>
          </a:solidFill>
          <a:ln w="9525">
            <a:solidFill>
              <a:srgbClr val="3333CC"/>
            </a:solidFill>
            <a:miter lim="800000"/>
            <a:headEnd/>
            <a:tailEnd/>
          </a:ln>
        </p:spPr>
        <p:txBody>
          <a:bodyPr wrap="none" anchor="ctr"/>
          <a:lstStyle/>
          <a:p>
            <a:endParaRPr lang="en-CA"/>
          </a:p>
        </p:txBody>
      </p:sp>
      <p:sp>
        <p:nvSpPr>
          <p:cNvPr id="17" name="TextBox 16"/>
          <p:cNvSpPr txBox="1"/>
          <p:nvPr/>
        </p:nvSpPr>
        <p:spPr>
          <a:xfrm>
            <a:off x="5105400" y="6400800"/>
            <a:ext cx="4191000" cy="369332"/>
          </a:xfrm>
          <a:prstGeom prst="rect">
            <a:avLst/>
          </a:prstGeom>
          <a:noFill/>
        </p:spPr>
        <p:txBody>
          <a:bodyPr wrap="square" rtlCol="0">
            <a:spAutoFit/>
          </a:bodyPr>
          <a:lstStyle/>
          <a:p>
            <a:r>
              <a:rPr lang="en-US" dirty="0"/>
              <a:t>Slide modified from Hinton, 2007</a:t>
            </a:r>
          </a:p>
        </p:txBody>
      </p:sp>
      <p:sp>
        <p:nvSpPr>
          <p:cNvPr id="18" name="TextBox 17"/>
          <p:cNvSpPr txBox="1"/>
          <p:nvPr/>
        </p:nvSpPr>
        <p:spPr>
          <a:xfrm>
            <a:off x="1295400" y="1066800"/>
            <a:ext cx="2514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This is work from Hinton et al., 2006 </a:t>
            </a:r>
          </a:p>
        </p:txBody>
      </p:sp>
      <p:sp>
        <p:nvSpPr>
          <p:cNvPr id="19" name="TextBox 18"/>
          <p:cNvSpPr txBox="1"/>
          <p:nvPr/>
        </p:nvSpPr>
        <p:spPr>
          <a:xfrm>
            <a:off x="1143000" y="6096000"/>
            <a:ext cx="3810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a:t>Matlab</a:t>
            </a:r>
            <a:r>
              <a:rPr lang="en-US" dirty="0"/>
              <a:t>/Octave code available at</a:t>
            </a:r>
          </a:p>
          <a:p>
            <a:r>
              <a:rPr lang="en-US" dirty="0"/>
              <a:t>http://www.cs.utoronto.ca/~hinton/ </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92072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1 at 8.3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0"/>
            <a:ext cx="7354303" cy="685800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435708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Model in action</a:t>
            </a:r>
          </a:p>
        </p:txBody>
      </p:sp>
      <p:sp>
        <p:nvSpPr>
          <p:cNvPr id="3" name="Content Placeholder 2"/>
          <p:cNvSpPr>
            <a:spLocks noGrp="1"/>
          </p:cNvSpPr>
          <p:nvPr>
            <p:ph idx="1"/>
          </p:nvPr>
        </p:nvSpPr>
        <p:spPr/>
        <p:txBody>
          <a:bodyPr>
            <a:normAutofit fontScale="85000" lnSpcReduction="20000"/>
          </a:bodyPr>
          <a:lstStyle/>
          <a:p>
            <a:pPr marL="112713" indent="3175">
              <a:buNone/>
            </a:pPr>
            <a:r>
              <a:rPr lang="en-US" sz="3000" dirty="0"/>
              <a:t>Hinton has provided an excellent way to view the model in action…</a:t>
            </a:r>
          </a:p>
          <a:p>
            <a:pPr marL="112713" indent="3175">
              <a:buNone/>
            </a:pPr>
            <a:endParaRPr lang="en-US" dirty="0"/>
          </a:p>
          <a:p>
            <a:pPr marL="112713" indent="3175">
              <a:buNone/>
            </a:pPr>
            <a:endParaRPr lang="en-US" dirty="0"/>
          </a:p>
          <a:p>
            <a:pPr marL="112713" indent="3175">
              <a:buNone/>
            </a:pPr>
            <a:endParaRPr lang="en-US" dirty="0"/>
          </a:p>
          <a:p>
            <a:pPr marL="112713" indent="3175">
              <a:buNone/>
            </a:pPr>
            <a:endParaRPr lang="en-US" dirty="0"/>
          </a:p>
          <a:p>
            <a:pPr marL="112713" indent="3175">
              <a:buNone/>
            </a:pPr>
            <a:endParaRPr lang="en-US" dirty="0"/>
          </a:p>
          <a:p>
            <a:pPr marL="112713" indent="3175">
              <a:buNone/>
            </a:pPr>
            <a:endParaRPr lang="en-US" dirty="0"/>
          </a:p>
          <a:p>
            <a:pPr marL="112713" indent="3175">
              <a:buNone/>
            </a:pPr>
            <a:endParaRPr lang="en-US" dirty="0"/>
          </a:p>
          <a:p>
            <a:pPr marL="112713" indent="3175">
              <a:buNone/>
            </a:pPr>
            <a:endParaRPr lang="en-US" dirty="0"/>
          </a:p>
          <a:p>
            <a:pPr marL="112713" indent="3175">
              <a:buNone/>
            </a:pPr>
            <a:r>
              <a:rPr lang="en-US" sz="2800" dirty="0"/>
              <a:t>http://www.cs.toronto.edu/~hinton/digits.html</a:t>
            </a:r>
          </a:p>
        </p:txBody>
      </p:sp>
      <p:pic>
        <p:nvPicPr>
          <p:cNvPr id="4" name="Picture 3" descr="digits.png"/>
          <p:cNvPicPr>
            <a:picLocks noChangeAspect="1"/>
          </p:cNvPicPr>
          <p:nvPr/>
        </p:nvPicPr>
        <p:blipFill>
          <a:blip r:embed="rId2" cstate="print"/>
          <a:stretch>
            <a:fillRect/>
          </a:stretch>
        </p:blipFill>
        <p:spPr>
          <a:xfrm>
            <a:off x="2514600" y="2133600"/>
            <a:ext cx="4648200" cy="3367134"/>
          </a:xfrm>
          <a:prstGeom prst="rect">
            <a:avLst/>
          </a:prstGeom>
        </p:spPr>
      </p:pic>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8512063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sz="4400" b="1" dirty="0"/>
              <a:t>More Digits</a:t>
            </a:r>
          </a:p>
        </p:txBody>
      </p:sp>
      <p:pic>
        <p:nvPicPr>
          <p:cNvPr id="53251" name="Picture 4" descr="genfromlab1000"/>
          <p:cNvPicPr>
            <a:picLocks noChangeAspect="1" noChangeArrowheads="1"/>
          </p:cNvPicPr>
          <p:nvPr/>
        </p:nvPicPr>
        <p:blipFill>
          <a:blip r:embed="rId3" cstate="print"/>
          <a:srcRect/>
          <a:stretch>
            <a:fillRect/>
          </a:stretch>
        </p:blipFill>
        <p:spPr bwMode="auto">
          <a:xfrm>
            <a:off x="2819400" y="3030118"/>
            <a:ext cx="4151312" cy="3223633"/>
          </a:xfrm>
          <a:prstGeom prst="rect">
            <a:avLst/>
          </a:prstGeom>
          <a:noFill/>
          <a:ln w="9525">
            <a:noFill/>
            <a:miter lim="800000"/>
            <a:headEnd/>
            <a:tailEnd/>
          </a:ln>
        </p:spPr>
      </p:pic>
      <p:sp>
        <p:nvSpPr>
          <p:cNvPr id="4" name="TextBox 3"/>
          <p:cNvSpPr txBox="1"/>
          <p:nvPr/>
        </p:nvSpPr>
        <p:spPr>
          <a:xfrm>
            <a:off x="1371600" y="1371600"/>
            <a:ext cx="7162800" cy="1569660"/>
          </a:xfrm>
          <a:prstGeom prst="rect">
            <a:avLst/>
          </a:prstGeom>
          <a:noFill/>
        </p:spPr>
        <p:txBody>
          <a:bodyPr wrap="square" rtlCol="0">
            <a:spAutoFit/>
          </a:bodyPr>
          <a:lstStyle/>
          <a:p>
            <a:r>
              <a:rPr lang="en-US" sz="2400" dirty="0"/>
              <a:t>Samples generated by letting the associative memory run with one label clamped. There are 1000 iterations of alternating Gibbs sampling between samples.</a:t>
            </a:r>
          </a:p>
        </p:txBody>
      </p:sp>
      <p:sp>
        <p:nvSpPr>
          <p:cNvPr id="5" name="TextBox 4"/>
          <p:cNvSpPr txBox="1"/>
          <p:nvPr/>
        </p:nvSpPr>
        <p:spPr>
          <a:xfrm>
            <a:off x="4724400" y="6324600"/>
            <a:ext cx="4191000" cy="369332"/>
          </a:xfrm>
          <a:prstGeom prst="rect">
            <a:avLst/>
          </a:prstGeom>
          <a:noFill/>
        </p:spPr>
        <p:txBody>
          <a:bodyPr wrap="square" rtlCol="0">
            <a:spAutoFit/>
          </a:bodyPr>
          <a:lstStyle/>
          <a:p>
            <a:r>
              <a:rPr lang="en-US" dirty="0"/>
              <a:t>Slide from Hinton, 2007</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18918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lose49"/>
          <p:cNvPicPr>
            <a:picLocks noChangeAspect="1" noChangeArrowheads="1"/>
          </p:cNvPicPr>
          <p:nvPr/>
        </p:nvPicPr>
        <p:blipFill>
          <a:blip r:embed="rId3" cstate="print"/>
          <a:srcRect/>
          <a:stretch>
            <a:fillRect/>
          </a:stretch>
        </p:blipFill>
        <p:spPr bwMode="auto">
          <a:xfrm>
            <a:off x="2209800" y="2678651"/>
            <a:ext cx="4794250" cy="3493549"/>
          </a:xfrm>
          <a:prstGeom prst="rect">
            <a:avLst/>
          </a:prstGeom>
          <a:noFill/>
          <a:ln w="9525">
            <a:noFill/>
            <a:miter lim="800000"/>
            <a:headEnd/>
            <a:tailEnd/>
          </a:ln>
        </p:spPr>
      </p:pic>
      <p:sp>
        <p:nvSpPr>
          <p:cNvPr id="5" name="TextBox 4"/>
          <p:cNvSpPr txBox="1"/>
          <p:nvPr/>
        </p:nvSpPr>
        <p:spPr>
          <a:xfrm>
            <a:off x="1447800" y="1600200"/>
            <a:ext cx="7086600" cy="1200329"/>
          </a:xfrm>
          <a:prstGeom prst="rect">
            <a:avLst/>
          </a:prstGeom>
          <a:noFill/>
        </p:spPr>
        <p:txBody>
          <a:bodyPr wrap="square" rtlCol="0">
            <a:spAutoFit/>
          </a:bodyPr>
          <a:lstStyle/>
          <a:p>
            <a:r>
              <a:rPr lang="en-US" sz="2400" dirty="0"/>
              <a:t>Examples of correctly recognized handwritten digits that the neural network had never seen before </a:t>
            </a:r>
          </a:p>
        </p:txBody>
      </p:sp>
      <p:sp>
        <p:nvSpPr>
          <p:cNvPr id="6" name="TextBox 5"/>
          <p:cNvSpPr txBox="1"/>
          <p:nvPr/>
        </p:nvSpPr>
        <p:spPr>
          <a:xfrm>
            <a:off x="4724400" y="6324600"/>
            <a:ext cx="4191000" cy="369332"/>
          </a:xfrm>
          <a:prstGeom prst="rect">
            <a:avLst/>
          </a:prstGeom>
          <a:noFill/>
        </p:spPr>
        <p:txBody>
          <a:bodyPr wrap="square" rtlCol="0">
            <a:spAutoFit/>
          </a:bodyPr>
          <a:lstStyle/>
          <a:p>
            <a:r>
              <a:rPr lang="en-US" dirty="0"/>
              <a:t>Slide from Hinton, 2007</a:t>
            </a:r>
          </a:p>
        </p:txBody>
      </p:sp>
      <p:sp>
        <p:nvSpPr>
          <p:cNvPr id="7" name="Rectangle 2"/>
          <p:cNvSpPr txBox="1">
            <a:spLocks noChangeArrowheads="1"/>
          </p:cNvSpPr>
          <p:nvPr/>
        </p:nvSpPr>
        <p:spPr>
          <a:xfrm>
            <a:off x="1435608" y="274320"/>
            <a:ext cx="7498080"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Even More Digits</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8563112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Extensions</a:t>
            </a:r>
          </a:p>
        </p:txBody>
      </p:sp>
      <p:sp>
        <p:nvSpPr>
          <p:cNvPr id="18" name="Text Box 6"/>
          <p:cNvSpPr txBox="1">
            <a:spLocks noGrp="1" noChangeArrowheads="1"/>
          </p:cNvSpPr>
          <p:nvPr>
            <p:ph idx="1"/>
          </p:nvPr>
        </p:nvSpPr>
        <p:spPr bwMode="auto">
          <a:xfrm>
            <a:off x="1219200" y="1447800"/>
            <a:ext cx="3810000" cy="4401205"/>
          </a:xfrm>
          <a:prstGeom prst="rect">
            <a:avLst/>
          </a:prstGeom>
          <a:noFill/>
          <a:ln w="25400">
            <a:noFill/>
            <a:miter lim="800000"/>
            <a:headEnd/>
            <a:tailEnd/>
          </a:ln>
        </p:spPr>
        <p:txBody>
          <a:bodyPr wrap="square">
            <a:spAutoFit/>
          </a:bodyPr>
          <a:lstStyle/>
          <a:p>
            <a:pPr marL="112713" indent="3175">
              <a:spcBef>
                <a:spcPct val="50000"/>
              </a:spcBef>
              <a:buNone/>
            </a:pPr>
            <a:r>
              <a:rPr lang="en-US" sz="2800" dirty="0"/>
              <a:t>Do classification.</a:t>
            </a:r>
          </a:p>
          <a:p>
            <a:pPr marL="112713" indent="3175">
              <a:spcBef>
                <a:spcPct val="50000"/>
              </a:spcBef>
              <a:buNone/>
            </a:pPr>
            <a:r>
              <a:rPr lang="en-US" sz="2800" dirty="0"/>
              <a:t>One way (probably no the best), train generative model with labeled/unlabeled data </a:t>
            </a:r>
          </a:p>
          <a:p>
            <a:pPr marL="112713" indent="3175">
              <a:spcBef>
                <a:spcPct val="50000"/>
              </a:spcBef>
              <a:buNone/>
            </a:pPr>
            <a:r>
              <a:rPr lang="en-US" sz="2800" dirty="0"/>
              <a:t>Then train a NN on higher dimensional representation.  </a:t>
            </a:r>
          </a:p>
        </p:txBody>
      </p:sp>
      <p:grpSp>
        <p:nvGrpSpPr>
          <p:cNvPr id="20" name="Group 19"/>
          <p:cNvGrpSpPr/>
          <p:nvPr/>
        </p:nvGrpSpPr>
        <p:grpSpPr>
          <a:xfrm>
            <a:off x="5540375" y="2057400"/>
            <a:ext cx="2917825" cy="4322843"/>
            <a:chOff x="5181600" y="2145268"/>
            <a:chExt cx="2917825" cy="4322843"/>
          </a:xfrm>
        </p:grpSpPr>
        <p:grpSp>
          <p:nvGrpSpPr>
            <p:cNvPr id="16" name="Group 15"/>
            <p:cNvGrpSpPr/>
            <p:nvPr/>
          </p:nvGrpSpPr>
          <p:grpSpPr>
            <a:xfrm>
              <a:off x="5181600" y="3276600"/>
              <a:ext cx="2917825" cy="3191511"/>
              <a:chOff x="5370483" y="1651000"/>
              <a:chExt cx="3527425" cy="4929976"/>
            </a:xfrm>
          </p:grpSpPr>
          <p:sp>
            <p:nvSpPr>
              <p:cNvPr id="4" name="Text Box 6"/>
              <p:cNvSpPr txBox="1">
                <a:spLocks noChangeArrowheads="1"/>
              </p:cNvSpPr>
              <p:nvPr/>
            </p:nvSpPr>
            <p:spPr bwMode="auto">
              <a:xfrm>
                <a:off x="5370483" y="1651000"/>
                <a:ext cx="3527425" cy="570513"/>
              </a:xfrm>
              <a:prstGeom prst="rect">
                <a:avLst/>
              </a:prstGeom>
              <a:noFill/>
              <a:ln w="25400">
                <a:solidFill>
                  <a:schemeClr val="tx1"/>
                </a:solidFill>
                <a:miter lim="800000"/>
                <a:headEnd/>
                <a:tailEnd/>
              </a:ln>
            </p:spPr>
            <p:txBody>
              <a:bodyPr>
                <a:spAutoFit/>
              </a:bodyPr>
              <a:lstStyle/>
              <a:p>
                <a:pPr>
                  <a:spcBef>
                    <a:spcPct val="50000"/>
                  </a:spcBef>
                </a:pPr>
                <a:r>
                  <a:rPr lang="en-US" dirty="0"/>
                  <a:t>2000 top-level neurons</a:t>
                </a:r>
              </a:p>
            </p:txBody>
          </p:sp>
          <p:sp>
            <p:nvSpPr>
              <p:cNvPr id="5" name="Text Box 7"/>
              <p:cNvSpPr txBox="1">
                <a:spLocks noChangeArrowheads="1"/>
              </p:cNvSpPr>
              <p:nvPr/>
            </p:nvSpPr>
            <p:spPr bwMode="auto">
              <a:xfrm>
                <a:off x="6172200" y="2828073"/>
                <a:ext cx="2195513" cy="570513"/>
              </a:xfrm>
              <a:prstGeom prst="rect">
                <a:avLst/>
              </a:prstGeom>
              <a:noFill/>
              <a:ln w="25400">
                <a:solidFill>
                  <a:schemeClr val="tx1"/>
                </a:solidFill>
                <a:miter lim="800000"/>
                <a:headEnd/>
                <a:tailEnd/>
              </a:ln>
            </p:spPr>
            <p:txBody>
              <a:bodyPr>
                <a:spAutoFit/>
              </a:bodyPr>
              <a:lstStyle/>
              <a:p>
                <a:pPr>
                  <a:spcBef>
                    <a:spcPct val="50000"/>
                  </a:spcBef>
                </a:pPr>
                <a:r>
                  <a:rPr lang="en-US" dirty="0"/>
                  <a:t>500 neurons</a:t>
                </a:r>
              </a:p>
            </p:txBody>
          </p:sp>
          <p:sp>
            <p:nvSpPr>
              <p:cNvPr id="6" name="Text Box 8"/>
              <p:cNvSpPr txBox="1">
                <a:spLocks noChangeArrowheads="1"/>
              </p:cNvSpPr>
              <p:nvPr/>
            </p:nvSpPr>
            <p:spPr bwMode="auto">
              <a:xfrm>
                <a:off x="6173787" y="3986213"/>
                <a:ext cx="2230438" cy="618056"/>
              </a:xfrm>
              <a:prstGeom prst="rect">
                <a:avLst/>
              </a:prstGeom>
              <a:noFill/>
              <a:ln w="25400">
                <a:solidFill>
                  <a:schemeClr val="tx1"/>
                </a:solidFill>
                <a:miter lim="800000"/>
                <a:headEnd/>
                <a:tailEnd/>
              </a:ln>
            </p:spPr>
            <p:txBody>
              <a:bodyPr>
                <a:spAutoFit/>
              </a:bodyPr>
              <a:lstStyle/>
              <a:p>
                <a:pPr>
                  <a:spcBef>
                    <a:spcPct val="50000"/>
                  </a:spcBef>
                </a:pPr>
                <a:r>
                  <a:rPr lang="en-US" sz="1600" dirty="0"/>
                  <a:t>500 </a:t>
                </a:r>
                <a:r>
                  <a:rPr lang="en-US" dirty="0"/>
                  <a:t>neurons</a:t>
                </a:r>
                <a:r>
                  <a:rPr lang="en-US" sz="2000" dirty="0"/>
                  <a:t> </a:t>
                </a:r>
              </a:p>
            </p:txBody>
          </p:sp>
          <p:sp>
            <p:nvSpPr>
              <p:cNvPr id="7" name="Text Box 10"/>
              <p:cNvSpPr txBox="1">
                <a:spLocks noChangeArrowheads="1"/>
              </p:cNvSpPr>
              <p:nvPr/>
            </p:nvSpPr>
            <p:spPr bwMode="auto">
              <a:xfrm>
                <a:off x="6400800" y="5202237"/>
                <a:ext cx="1476375" cy="1378739"/>
              </a:xfrm>
              <a:prstGeom prst="rect">
                <a:avLst/>
              </a:prstGeom>
              <a:noFill/>
              <a:ln w="25400">
                <a:solidFill>
                  <a:schemeClr val="tx1"/>
                </a:solidFill>
                <a:miter lim="800000"/>
                <a:headEnd/>
                <a:tailEnd/>
              </a:ln>
            </p:spPr>
            <p:txBody>
              <a:bodyPr>
                <a:spAutoFit/>
              </a:bodyPr>
              <a:lstStyle/>
              <a:p>
                <a:pPr>
                  <a:spcBef>
                    <a:spcPct val="50000"/>
                  </a:spcBef>
                </a:pPr>
                <a:r>
                  <a:rPr lang="en-US" sz="1600" dirty="0"/>
                  <a:t>28 x 28 pixel     image</a:t>
                </a:r>
                <a:r>
                  <a:rPr lang="en-US" dirty="0"/>
                  <a:t> </a:t>
                </a:r>
              </a:p>
            </p:txBody>
          </p:sp>
          <p:sp>
            <p:nvSpPr>
              <p:cNvPr id="9" name="AutoShape 14"/>
              <p:cNvSpPr>
                <a:spLocks noChangeArrowheads="1"/>
              </p:cNvSpPr>
              <p:nvPr/>
            </p:nvSpPr>
            <p:spPr bwMode="auto">
              <a:xfrm>
                <a:off x="7251700" y="3481388"/>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endParaRPr lang="en-CA"/>
              </a:p>
            </p:txBody>
          </p:sp>
          <p:sp>
            <p:nvSpPr>
              <p:cNvPr id="10" name="AutoShape 15"/>
              <p:cNvSpPr>
                <a:spLocks noChangeArrowheads="1"/>
              </p:cNvSpPr>
              <p:nvPr/>
            </p:nvSpPr>
            <p:spPr bwMode="auto">
              <a:xfrm>
                <a:off x="7288212" y="4711390"/>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endParaRPr lang="en-CA"/>
              </a:p>
            </p:txBody>
          </p:sp>
          <p:sp>
            <p:nvSpPr>
              <p:cNvPr id="11" name="AutoShape 16"/>
              <p:cNvSpPr>
                <a:spLocks noChangeArrowheads="1"/>
              </p:cNvSpPr>
              <p:nvPr/>
            </p:nvSpPr>
            <p:spPr bwMode="auto">
              <a:xfrm>
                <a:off x="6675437" y="4632712"/>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endParaRPr lang="en-CA"/>
              </a:p>
            </p:txBody>
          </p:sp>
          <p:sp>
            <p:nvSpPr>
              <p:cNvPr id="12" name="AutoShape 17"/>
              <p:cNvSpPr>
                <a:spLocks noChangeArrowheads="1"/>
              </p:cNvSpPr>
              <p:nvPr/>
            </p:nvSpPr>
            <p:spPr bwMode="auto">
              <a:xfrm>
                <a:off x="6675437" y="3444875"/>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endParaRPr lang="en-CA"/>
              </a:p>
            </p:txBody>
          </p:sp>
          <p:sp>
            <p:nvSpPr>
              <p:cNvPr id="13" name="AutoShape 14"/>
              <p:cNvSpPr>
                <a:spLocks noChangeArrowheads="1"/>
              </p:cNvSpPr>
              <p:nvPr/>
            </p:nvSpPr>
            <p:spPr bwMode="auto">
              <a:xfrm>
                <a:off x="7281863" y="2311400"/>
                <a:ext cx="215900" cy="431800"/>
              </a:xfrm>
              <a:prstGeom prst="downArrow">
                <a:avLst>
                  <a:gd name="adj1" fmla="val 50000"/>
                  <a:gd name="adj2" fmla="val 50000"/>
                </a:avLst>
              </a:prstGeom>
              <a:solidFill>
                <a:srgbClr val="009900"/>
              </a:solidFill>
              <a:ln w="9525">
                <a:solidFill>
                  <a:schemeClr val="tx1"/>
                </a:solidFill>
                <a:miter lim="800000"/>
                <a:headEnd/>
                <a:tailEnd/>
              </a:ln>
            </p:spPr>
            <p:txBody>
              <a:bodyPr wrap="none" anchor="ctr"/>
              <a:lstStyle/>
              <a:p>
                <a:endParaRPr lang="en-CA"/>
              </a:p>
            </p:txBody>
          </p:sp>
          <p:sp>
            <p:nvSpPr>
              <p:cNvPr id="14" name="AutoShape 17"/>
              <p:cNvSpPr>
                <a:spLocks noChangeArrowheads="1"/>
              </p:cNvSpPr>
              <p:nvPr/>
            </p:nvSpPr>
            <p:spPr bwMode="auto">
              <a:xfrm>
                <a:off x="6705600" y="2274887"/>
                <a:ext cx="252413" cy="431800"/>
              </a:xfrm>
              <a:prstGeom prst="upArrow">
                <a:avLst>
                  <a:gd name="adj1" fmla="val 50000"/>
                  <a:gd name="adj2" fmla="val 42767"/>
                </a:avLst>
              </a:prstGeom>
              <a:solidFill>
                <a:srgbClr val="FF0000"/>
              </a:solidFill>
              <a:ln w="9525">
                <a:solidFill>
                  <a:schemeClr val="tx1"/>
                </a:solidFill>
                <a:miter lim="800000"/>
                <a:headEnd/>
                <a:tailEnd/>
              </a:ln>
            </p:spPr>
            <p:txBody>
              <a:bodyPr wrap="none" anchor="ctr"/>
              <a:lstStyle/>
              <a:p>
                <a:endParaRPr lang="en-CA"/>
              </a:p>
            </p:txBody>
          </p:sp>
        </p:grpSp>
        <p:sp>
          <p:nvSpPr>
            <p:cNvPr id="15" name="Up Arrow 14"/>
            <p:cNvSpPr/>
            <p:nvPr/>
          </p:nvSpPr>
          <p:spPr>
            <a:xfrm>
              <a:off x="6477000" y="2667000"/>
              <a:ext cx="2286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67400" y="2145268"/>
              <a:ext cx="1371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NN or SVM</a:t>
              </a:r>
            </a:p>
          </p:txBody>
        </p:sp>
      </p:grpSp>
      <p:sp>
        <p:nvSpPr>
          <p:cNvPr id="21" name="Left Brace 20"/>
          <p:cNvSpPr/>
          <p:nvPr/>
        </p:nvSpPr>
        <p:spPr>
          <a:xfrm>
            <a:off x="4953000" y="3200400"/>
            <a:ext cx="457200" cy="2971800"/>
          </a:xfrm>
          <a:prstGeom prst="leftBrace">
            <a:avLst>
              <a:gd name="adj1" fmla="val 35919"/>
              <a:gd name="adj2" fmla="val 66976"/>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0004835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Applications: Classifying text documents </a:t>
            </a:r>
            <a:endParaRPr lang="en-US" b="1" dirty="0"/>
          </a:p>
        </p:txBody>
      </p:sp>
      <p:sp>
        <p:nvSpPr>
          <p:cNvPr id="3" name="Content Placeholder 2"/>
          <p:cNvSpPr>
            <a:spLocks noGrp="1"/>
          </p:cNvSpPr>
          <p:nvPr>
            <p:ph idx="1"/>
          </p:nvPr>
        </p:nvSpPr>
        <p:spPr/>
        <p:txBody>
          <a:bodyPr/>
          <a:lstStyle/>
          <a:p>
            <a:r>
              <a:rPr lang="en-US" dirty="0"/>
              <a:t>A document can be characterized by the frequency of words that appear (</a:t>
            </a:r>
            <a:r>
              <a:rPr lang="en-US" dirty="0" err="1"/>
              <a:t>ie</a:t>
            </a:r>
            <a:r>
              <a:rPr lang="en-US" dirty="0"/>
              <a:t>, word counts for some dictionary become feature vector)</a:t>
            </a:r>
          </a:p>
          <a:p>
            <a:r>
              <a:rPr lang="en-US" dirty="0"/>
              <a:t>Goals…</a:t>
            </a:r>
          </a:p>
          <a:p>
            <a:pPr marL="916686" lvl="1" indent="-514350">
              <a:buFont typeface="+mj-lt"/>
              <a:buAutoNum type="arabicPeriod"/>
            </a:pPr>
            <a:r>
              <a:rPr lang="en-US" dirty="0"/>
              <a:t>Group/cluster similar documents</a:t>
            </a:r>
          </a:p>
          <a:p>
            <a:pPr marL="916686" lvl="1" indent="-514350">
              <a:buFont typeface="+mj-lt"/>
              <a:buAutoNum type="arabicPeriod"/>
            </a:pPr>
            <a:r>
              <a:rPr lang="en-US" dirty="0"/>
              <a:t>Find similar documents</a:t>
            </a:r>
          </a:p>
          <a:p>
            <a:pPr marL="642366" indent="-514350">
              <a:buFont typeface="+mj-lt"/>
              <a:buAutoNum type="arabicPeriod"/>
            </a:pPr>
            <a:endParaRPr lang="en-US" dirty="0"/>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9757506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219200" y="-100013"/>
            <a:ext cx="7467600" cy="1143001"/>
          </a:xfrm>
        </p:spPr>
        <p:txBody>
          <a:bodyPr>
            <a:normAutofit/>
          </a:bodyPr>
          <a:lstStyle/>
          <a:p>
            <a:pPr eaLnBrk="1" hangingPunct="1"/>
            <a:r>
              <a:rPr lang="en-US" sz="3600" b="1" dirty="0"/>
              <a:t>How to compress the count vector </a:t>
            </a:r>
          </a:p>
        </p:txBody>
      </p:sp>
      <p:sp>
        <p:nvSpPr>
          <p:cNvPr id="77827" name="Rectangle 3"/>
          <p:cNvSpPr>
            <a:spLocks noGrp="1" noChangeArrowheads="1"/>
          </p:cNvSpPr>
          <p:nvPr>
            <p:ph sz="half" idx="1"/>
          </p:nvPr>
        </p:nvSpPr>
        <p:spPr>
          <a:xfrm>
            <a:off x="4495800" y="1143000"/>
            <a:ext cx="4114800" cy="5181600"/>
          </a:xfrm>
        </p:spPr>
        <p:txBody>
          <a:bodyPr>
            <a:normAutofit/>
          </a:bodyPr>
          <a:lstStyle/>
          <a:p>
            <a:pPr eaLnBrk="1" hangingPunct="1">
              <a:buNone/>
            </a:pPr>
            <a:r>
              <a:rPr lang="en-US" u="sng" dirty="0"/>
              <a:t>Multi-layer auto-encoder</a:t>
            </a:r>
            <a:endParaRPr lang="en-US" sz="2400" u="sng" dirty="0"/>
          </a:p>
          <a:p>
            <a:pPr eaLnBrk="1" hangingPunct="1"/>
            <a:r>
              <a:rPr lang="en-US" sz="2400" dirty="0"/>
              <a:t>Train a model to reproduce its input vector as its output</a:t>
            </a:r>
          </a:p>
          <a:p>
            <a:pPr eaLnBrk="1" hangingPunct="1"/>
            <a:r>
              <a:rPr lang="en-US" sz="2400" dirty="0"/>
              <a:t>This setup forces as much information as possible be compressed and passed thru the 10 numbers in the central bottleneck.</a:t>
            </a:r>
          </a:p>
          <a:p>
            <a:pPr eaLnBrk="1" hangingPunct="1"/>
            <a:r>
              <a:rPr lang="en-US" sz="2400" dirty="0"/>
              <a:t>These 10 numbers are then a good way to compare documents.</a:t>
            </a:r>
          </a:p>
        </p:txBody>
      </p:sp>
      <p:sp>
        <p:nvSpPr>
          <p:cNvPr id="77828" name="Text Box 4"/>
          <p:cNvSpPr txBox="1">
            <a:spLocks noChangeArrowheads="1"/>
          </p:cNvSpPr>
          <p:nvPr/>
        </p:nvSpPr>
        <p:spPr bwMode="auto">
          <a:xfrm>
            <a:off x="973138" y="944563"/>
            <a:ext cx="3527425" cy="482600"/>
          </a:xfrm>
          <a:prstGeom prst="rect">
            <a:avLst/>
          </a:prstGeom>
          <a:noFill/>
          <a:ln w="25400">
            <a:solidFill>
              <a:schemeClr val="tx1"/>
            </a:solidFill>
            <a:miter lim="800000"/>
            <a:headEnd/>
            <a:tailEnd/>
          </a:ln>
        </p:spPr>
        <p:txBody>
          <a:bodyPr>
            <a:spAutoFit/>
          </a:bodyPr>
          <a:lstStyle/>
          <a:p>
            <a:pPr>
              <a:spcBef>
                <a:spcPct val="50000"/>
              </a:spcBef>
            </a:pPr>
            <a:r>
              <a:rPr lang="en-US" sz="2400"/>
              <a:t> </a:t>
            </a:r>
            <a:r>
              <a:rPr lang="en-US" sz="2000"/>
              <a:t>2000  reconstructed counts</a:t>
            </a:r>
          </a:p>
        </p:txBody>
      </p:sp>
      <p:sp>
        <p:nvSpPr>
          <p:cNvPr id="77829" name="Text Box 5"/>
          <p:cNvSpPr txBox="1">
            <a:spLocks noChangeArrowheads="1"/>
          </p:cNvSpPr>
          <p:nvPr/>
        </p:nvSpPr>
        <p:spPr bwMode="auto">
          <a:xfrm>
            <a:off x="1657350" y="1736725"/>
            <a:ext cx="2195513" cy="482600"/>
          </a:xfrm>
          <a:prstGeom prst="rect">
            <a:avLst/>
          </a:prstGeom>
          <a:noFill/>
          <a:ln w="25400">
            <a:solidFill>
              <a:schemeClr val="tx1"/>
            </a:solidFill>
            <a:miter lim="800000"/>
            <a:headEnd/>
            <a:tailEnd/>
          </a:ln>
        </p:spPr>
        <p:txBody>
          <a:bodyPr>
            <a:spAutoFit/>
          </a:bodyPr>
          <a:lstStyle/>
          <a:p>
            <a:pPr>
              <a:spcBef>
                <a:spcPct val="50000"/>
              </a:spcBef>
            </a:pPr>
            <a:r>
              <a:rPr lang="en-US" sz="2400"/>
              <a:t>500 neurons</a:t>
            </a:r>
          </a:p>
        </p:txBody>
      </p:sp>
      <p:sp>
        <p:nvSpPr>
          <p:cNvPr id="77830" name="AutoShape 6"/>
          <p:cNvSpPr>
            <a:spLocks noChangeArrowheads="1"/>
          </p:cNvSpPr>
          <p:nvPr/>
        </p:nvSpPr>
        <p:spPr bwMode="auto">
          <a:xfrm>
            <a:off x="2628900" y="1449388"/>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1" name="Text Box 7"/>
          <p:cNvSpPr txBox="1">
            <a:spLocks noChangeArrowheads="1"/>
          </p:cNvSpPr>
          <p:nvPr/>
        </p:nvSpPr>
        <p:spPr bwMode="auto">
          <a:xfrm>
            <a:off x="971550" y="6118225"/>
            <a:ext cx="3527425" cy="482600"/>
          </a:xfrm>
          <a:prstGeom prst="rect">
            <a:avLst/>
          </a:prstGeom>
          <a:noFill/>
          <a:ln w="25400">
            <a:solidFill>
              <a:schemeClr val="tx1"/>
            </a:solidFill>
            <a:miter lim="800000"/>
            <a:headEnd/>
            <a:tailEnd/>
          </a:ln>
        </p:spPr>
        <p:txBody>
          <a:bodyPr>
            <a:spAutoFit/>
          </a:bodyPr>
          <a:lstStyle/>
          <a:p>
            <a:pPr>
              <a:spcBef>
                <a:spcPct val="50000"/>
              </a:spcBef>
            </a:pPr>
            <a:r>
              <a:rPr lang="en-US" sz="2400"/>
              <a:t>     2000  word counts</a:t>
            </a:r>
          </a:p>
        </p:txBody>
      </p:sp>
      <p:sp>
        <p:nvSpPr>
          <p:cNvPr id="77832" name="Text Box 8"/>
          <p:cNvSpPr txBox="1">
            <a:spLocks noChangeArrowheads="1"/>
          </p:cNvSpPr>
          <p:nvPr/>
        </p:nvSpPr>
        <p:spPr bwMode="auto">
          <a:xfrm>
            <a:off x="1693863" y="5265738"/>
            <a:ext cx="2230437" cy="544512"/>
          </a:xfrm>
          <a:prstGeom prst="rect">
            <a:avLst/>
          </a:prstGeom>
          <a:noFill/>
          <a:ln w="25400">
            <a:solidFill>
              <a:schemeClr val="tx1"/>
            </a:solidFill>
            <a:miter lim="800000"/>
            <a:headEnd/>
            <a:tailEnd/>
          </a:ln>
        </p:spPr>
        <p:txBody>
          <a:bodyPr>
            <a:spAutoFit/>
          </a:bodyPr>
          <a:lstStyle/>
          <a:p>
            <a:pPr>
              <a:spcBef>
                <a:spcPct val="50000"/>
              </a:spcBef>
            </a:pPr>
            <a:r>
              <a:rPr lang="en-US" sz="2400"/>
              <a:t>500 neurons</a:t>
            </a:r>
            <a:r>
              <a:rPr lang="en-US" sz="2800"/>
              <a:t> </a:t>
            </a:r>
          </a:p>
        </p:txBody>
      </p:sp>
      <p:sp>
        <p:nvSpPr>
          <p:cNvPr id="77833" name="Text Box 9"/>
          <p:cNvSpPr txBox="1">
            <a:spLocks noChangeArrowheads="1"/>
          </p:cNvSpPr>
          <p:nvPr/>
        </p:nvSpPr>
        <p:spPr bwMode="auto">
          <a:xfrm>
            <a:off x="1908175" y="4365625"/>
            <a:ext cx="1728788" cy="544513"/>
          </a:xfrm>
          <a:prstGeom prst="rect">
            <a:avLst/>
          </a:prstGeom>
          <a:noFill/>
          <a:ln w="25400">
            <a:solidFill>
              <a:schemeClr val="tx1"/>
            </a:solidFill>
            <a:miter lim="800000"/>
            <a:headEnd/>
            <a:tailEnd/>
          </a:ln>
        </p:spPr>
        <p:txBody>
          <a:bodyPr>
            <a:spAutoFit/>
          </a:bodyPr>
          <a:lstStyle/>
          <a:p>
            <a:pPr>
              <a:spcBef>
                <a:spcPct val="50000"/>
              </a:spcBef>
            </a:pPr>
            <a:r>
              <a:rPr lang="en-US" sz="2000"/>
              <a:t>250 neurons</a:t>
            </a:r>
            <a:r>
              <a:rPr lang="en-US" sz="2800"/>
              <a:t> </a:t>
            </a:r>
          </a:p>
        </p:txBody>
      </p:sp>
      <p:sp>
        <p:nvSpPr>
          <p:cNvPr id="77834" name="Text Box 10"/>
          <p:cNvSpPr txBox="1">
            <a:spLocks noChangeArrowheads="1"/>
          </p:cNvSpPr>
          <p:nvPr/>
        </p:nvSpPr>
        <p:spPr bwMode="auto">
          <a:xfrm>
            <a:off x="1908175" y="2560638"/>
            <a:ext cx="1763713" cy="544512"/>
          </a:xfrm>
          <a:prstGeom prst="rect">
            <a:avLst/>
          </a:prstGeom>
          <a:noFill/>
          <a:ln w="25400">
            <a:solidFill>
              <a:schemeClr val="tx1"/>
            </a:solidFill>
            <a:miter lim="800000"/>
            <a:headEnd/>
            <a:tailEnd/>
          </a:ln>
        </p:spPr>
        <p:txBody>
          <a:bodyPr>
            <a:spAutoFit/>
          </a:bodyPr>
          <a:lstStyle/>
          <a:p>
            <a:pPr>
              <a:spcBef>
                <a:spcPct val="50000"/>
              </a:spcBef>
            </a:pPr>
            <a:r>
              <a:rPr lang="en-US" sz="2000"/>
              <a:t>250 neurons</a:t>
            </a:r>
            <a:r>
              <a:rPr lang="en-US" sz="2800"/>
              <a:t> </a:t>
            </a:r>
          </a:p>
        </p:txBody>
      </p:sp>
      <p:sp>
        <p:nvSpPr>
          <p:cNvPr id="77835" name="Text Box 11"/>
          <p:cNvSpPr txBox="1">
            <a:spLocks noChangeArrowheads="1"/>
          </p:cNvSpPr>
          <p:nvPr/>
        </p:nvSpPr>
        <p:spPr bwMode="auto">
          <a:xfrm>
            <a:off x="2484438" y="3465513"/>
            <a:ext cx="576262" cy="544512"/>
          </a:xfrm>
          <a:prstGeom prst="rect">
            <a:avLst/>
          </a:prstGeom>
          <a:noFill/>
          <a:ln w="25400">
            <a:solidFill>
              <a:schemeClr val="tx1"/>
            </a:solidFill>
            <a:miter lim="800000"/>
            <a:headEnd/>
            <a:tailEnd/>
          </a:ln>
        </p:spPr>
        <p:txBody>
          <a:bodyPr>
            <a:spAutoFit/>
          </a:bodyPr>
          <a:lstStyle/>
          <a:p>
            <a:pPr>
              <a:spcBef>
                <a:spcPct val="50000"/>
              </a:spcBef>
            </a:pPr>
            <a:r>
              <a:rPr lang="en-US" sz="2000"/>
              <a:t>10</a:t>
            </a:r>
            <a:r>
              <a:rPr lang="en-US" sz="2400"/>
              <a:t> </a:t>
            </a:r>
            <a:r>
              <a:rPr lang="en-US" sz="2800"/>
              <a:t> </a:t>
            </a:r>
          </a:p>
        </p:txBody>
      </p:sp>
      <p:sp>
        <p:nvSpPr>
          <p:cNvPr id="77836" name="AutoShape 12"/>
          <p:cNvSpPr>
            <a:spLocks noChangeArrowheads="1"/>
          </p:cNvSpPr>
          <p:nvPr/>
        </p:nvSpPr>
        <p:spPr bwMode="auto">
          <a:xfrm>
            <a:off x="2663825" y="2241550"/>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7" name="AutoShape 13"/>
          <p:cNvSpPr>
            <a:spLocks noChangeArrowheads="1"/>
          </p:cNvSpPr>
          <p:nvPr/>
        </p:nvSpPr>
        <p:spPr bwMode="auto">
          <a:xfrm>
            <a:off x="2663825" y="3155950"/>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8" name="AutoShape 14"/>
          <p:cNvSpPr>
            <a:spLocks noChangeArrowheads="1"/>
          </p:cNvSpPr>
          <p:nvPr/>
        </p:nvSpPr>
        <p:spPr bwMode="auto">
          <a:xfrm>
            <a:off x="2663825" y="4056063"/>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9" name="AutoShape 15"/>
          <p:cNvSpPr>
            <a:spLocks noChangeArrowheads="1"/>
          </p:cNvSpPr>
          <p:nvPr/>
        </p:nvSpPr>
        <p:spPr bwMode="auto">
          <a:xfrm>
            <a:off x="2700338" y="4956175"/>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40" name="AutoShape 16"/>
          <p:cNvSpPr>
            <a:spLocks noChangeArrowheads="1"/>
          </p:cNvSpPr>
          <p:nvPr/>
        </p:nvSpPr>
        <p:spPr bwMode="auto">
          <a:xfrm>
            <a:off x="2700338" y="5819775"/>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19" name="TextBox 18"/>
          <p:cNvSpPr txBox="1"/>
          <p:nvPr/>
        </p:nvSpPr>
        <p:spPr>
          <a:xfrm>
            <a:off x="4876800" y="6172200"/>
            <a:ext cx="4191000" cy="369332"/>
          </a:xfrm>
          <a:prstGeom prst="rect">
            <a:avLst/>
          </a:prstGeom>
          <a:noFill/>
        </p:spPr>
        <p:txBody>
          <a:bodyPr wrap="square" rtlCol="0">
            <a:spAutoFit/>
          </a:bodyPr>
          <a:lstStyle/>
          <a:p>
            <a:r>
              <a:rPr lang="en-US" dirty="0"/>
              <a:t>Slide modified from Hinton, 2007</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6302111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219200" y="-100013"/>
            <a:ext cx="7467600" cy="1143001"/>
          </a:xfrm>
        </p:spPr>
        <p:txBody>
          <a:bodyPr>
            <a:normAutofit/>
          </a:bodyPr>
          <a:lstStyle/>
          <a:p>
            <a:pPr eaLnBrk="1" hangingPunct="1"/>
            <a:r>
              <a:rPr lang="en-US" sz="3600" b="1" dirty="0"/>
              <a:t>How to compress the count vector </a:t>
            </a:r>
          </a:p>
        </p:txBody>
      </p:sp>
      <p:sp>
        <p:nvSpPr>
          <p:cNvPr id="77827" name="Rectangle 3"/>
          <p:cNvSpPr>
            <a:spLocks noGrp="1" noChangeArrowheads="1"/>
          </p:cNvSpPr>
          <p:nvPr>
            <p:ph sz="half" idx="1"/>
          </p:nvPr>
        </p:nvSpPr>
        <p:spPr>
          <a:xfrm>
            <a:off x="4495800" y="1143000"/>
            <a:ext cx="4114800" cy="5181600"/>
          </a:xfrm>
        </p:spPr>
        <p:txBody>
          <a:bodyPr>
            <a:normAutofit/>
          </a:bodyPr>
          <a:lstStyle/>
          <a:p>
            <a:pPr eaLnBrk="1" hangingPunct="1">
              <a:buNone/>
            </a:pPr>
            <a:r>
              <a:rPr lang="en-US" u="sng" dirty="0"/>
              <a:t>Multi-layer auto-encoder</a:t>
            </a:r>
            <a:endParaRPr lang="en-US" sz="2400" u="sng" dirty="0"/>
          </a:p>
          <a:p>
            <a:pPr eaLnBrk="1" hangingPunct="1"/>
            <a:r>
              <a:rPr lang="en-US" sz="2400" dirty="0"/>
              <a:t>Train a model to reproduce its input vector as its output</a:t>
            </a:r>
          </a:p>
          <a:p>
            <a:pPr eaLnBrk="1" hangingPunct="1"/>
            <a:r>
              <a:rPr lang="en-US" sz="2400" dirty="0"/>
              <a:t>This setup forces as much information as possible be compressed and passed thru the </a:t>
            </a:r>
            <a:r>
              <a:rPr lang="en-US" sz="2400" strike="sngStrike" dirty="0"/>
              <a:t>10</a:t>
            </a:r>
            <a:r>
              <a:rPr lang="en-US" sz="2400" dirty="0"/>
              <a:t> 2 numbers in the central bottleneck.</a:t>
            </a:r>
          </a:p>
          <a:p>
            <a:pPr eaLnBrk="1" hangingPunct="1"/>
            <a:r>
              <a:rPr lang="en-US" sz="2400" dirty="0"/>
              <a:t>These </a:t>
            </a:r>
            <a:r>
              <a:rPr lang="en-US" sz="2400" strike="sngStrike" dirty="0"/>
              <a:t>10</a:t>
            </a:r>
            <a:r>
              <a:rPr lang="en-US" sz="2400" dirty="0"/>
              <a:t> 2 numbers are then a good way to compare documents.</a:t>
            </a:r>
          </a:p>
        </p:txBody>
      </p:sp>
      <p:sp>
        <p:nvSpPr>
          <p:cNvPr id="77828" name="Text Box 4"/>
          <p:cNvSpPr txBox="1">
            <a:spLocks noChangeArrowheads="1"/>
          </p:cNvSpPr>
          <p:nvPr/>
        </p:nvSpPr>
        <p:spPr bwMode="auto">
          <a:xfrm>
            <a:off x="973138" y="944563"/>
            <a:ext cx="3527425" cy="482600"/>
          </a:xfrm>
          <a:prstGeom prst="rect">
            <a:avLst/>
          </a:prstGeom>
          <a:noFill/>
          <a:ln w="25400">
            <a:solidFill>
              <a:schemeClr val="tx1"/>
            </a:solidFill>
            <a:miter lim="800000"/>
            <a:headEnd/>
            <a:tailEnd/>
          </a:ln>
        </p:spPr>
        <p:txBody>
          <a:bodyPr>
            <a:spAutoFit/>
          </a:bodyPr>
          <a:lstStyle/>
          <a:p>
            <a:pPr>
              <a:spcBef>
                <a:spcPct val="50000"/>
              </a:spcBef>
            </a:pPr>
            <a:r>
              <a:rPr lang="en-US" sz="2400"/>
              <a:t> </a:t>
            </a:r>
            <a:r>
              <a:rPr lang="en-US" sz="2000"/>
              <a:t>2000  reconstructed counts</a:t>
            </a:r>
          </a:p>
        </p:txBody>
      </p:sp>
      <p:sp>
        <p:nvSpPr>
          <p:cNvPr id="77829" name="Text Box 5"/>
          <p:cNvSpPr txBox="1">
            <a:spLocks noChangeArrowheads="1"/>
          </p:cNvSpPr>
          <p:nvPr/>
        </p:nvSpPr>
        <p:spPr bwMode="auto">
          <a:xfrm>
            <a:off x="1657350" y="1736725"/>
            <a:ext cx="2195513" cy="482600"/>
          </a:xfrm>
          <a:prstGeom prst="rect">
            <a:avLst/>
          </a:prstGeom>
          <a:noFill/>
          <a:ln w="25400">
            <a:solidFill>
              <a:schemeClr val="tx1"/>
            </a:solidFill>
            <a:miter lim="800000"/>
            <a:headEnd/>
            <a:tailEnd/>
          </a:ln>
        </p:spPr>
        <p:txBody>
          <a:bodyPr>
            <a:spAutoFit/>
          </a:bodyPr>
          <a:lstStyle/>
          <a:p>
            <a:pPr>
              <a:spcBef>
                <a:spcPct val="50000"/>
              </a:spcBef>
            </a:pPr>
            <a:r>
              <a:rPr lang="en-US" sz="2400"/>
              <a:t>500 neurons</a:t>
            </a:r>
          </a:p>
        </p:txBody>
      </p:sp>
      <p:sp>
        <p:nvSpPr>
          <p:cNvPr id="77830" name="AutoShape 6"/>
          <p:cNvSpPr>
            <a:spLocks noChangeArrowheads="1"/>
          </p:cNvSpPr>
          <p:nvPr/>
        </p:nvSpPr>
        <p:spPr bwMode="auto">
          <a:xfrm>
            <a:off x="2628900" y="1449388"/>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1" name="Text Box 7"/>
          <p:cNvSpPr txBox="1">
            <a:spLocks noChangeArrowheads="1"/>
          </p:cNvSpPr>
          <p:nvPr/>
        </p:nvSpPr>
        <p:spPr bwMode="auto">
          <a:xfrm>
            <a:off x="971550" y="6118225"/>
            <a:ext cx="3527425" cy="482600"/>
          </a:xfrm>
          <a:prstGeom prst="rect">
            <a:avLst/>
          </a:prstGeom>
          <a:noFill/>
          <a:ln w="25400">
            <a:solidFill>
              <a:schemeClr val="tx1"/>
            </a:solidFill>
            <a:miter lim="800000"/>
            <a:headEnd/>
            <a:tailEnd/>
          </a:ln>
        </p:spPr>
        <p:txBody>
          <a:bodyPr>
            <a:spAutoFit/>
          </a:bodyPr>
          <a:lstStyle/>
          <a:p>
            <a:pPr>
              <a:spcBef>
                <a:spcPct val="50000"/>
              </a:spcBef>
            </a:pPr>
            <a:r>
              <a:rPr lang="en-US" sz="2400"/>
              <a:t>     2000  word counts</a:t>
            </a:r>
          </a:p>
        </p:txBody>
      </p:sp>
      <p:sp>
        <p:nvSpPr>
          <p:cNvPr id="77832" name="Text Box 8"/>
          <p:cNvSpPr txBox="1">
            <a:spLocks noChangeArrowheads="1"/>
          </p:cNvSpPr>
          <p:nvPr/>
        </p:nvSpPr>
        <p:spPr bwMode="auto">
          <a:xfrm>
            <a:off x="1693863" y="5265738"/>
            <a:ext cx="2230437" cy="544512"/>
          </a:xfrm>
          <a:prstGeom prst="rect">
            <a:avLst/>
          </a:prstGeom>
          <a:noFill/>
          <a:ln w="25400">
            <a:solidFill>
              <a:schemeClr val="tx1"/>
            </a:solidFill>
            <a:miter lim="800000"/>
            <a:headEnd/>
            <a:tailEnd/>
          </a:ln>
        </p:spPr>
        <p:txBody>
          <a:bodyPr>
            <a:spAutoFit/>
          </a:bodyPr>
          <a:lstStyle/>
          <a:p>
            <a:pPr>
              <a:spcBef>
                <a:spcPct val="50000"/>
              </a:spcBef>
            </a:pPr>
            <a:r>
              <a:rPr lang="en-US" sz="2400"/>
              <a:t>500 neurons</a:t>
            </a:r>
            <a:r>
              <a:rPr lang="en-US" sz="2800"/>
              <a:t> </a:t>
            </a:r>
          </a:p>
        </p:txBody>
      </p:sp>
      <p:sp>
        <p:nvSpPr>
          <p:cNvPr id="77833" name="Text Box 9"/>
          <p:cNvSpPr txBox="1">
            <a:spLocks noChangeArrowheads="1"/>
          </p:cNvSpPr>
          <p:nvPr/>
        </p:nvSpPr>
        <p:spPr bwMode="auto">
          <a:xfrm>
            <a:off x="1908175" y="4365625"/>
            <a:ext cx="1728788" cy="544513"/>
          </a:xfrm>
          <a:prstGeom prst="rect">
            <a:avLst/>
          </a:prstGeom>
          <a:noFill/>
          <a:ln w="25400">
            <a:solidFill>
              <a:schemeClr val="tx1"/>
            </a:solidFill>
            <a:miter lim="800000"/>
            <a:headEnd/>
            <a:tailEnd/>
          </a:ln>
        </p:spPr>
        <p:txBody>
          <a:bodyPr>
            <a:spAutoFit/>
          </a:bodyPr>
          <a:lstStyle/>
          <a:p>
            <a:pPr>
              <a:spcBef>
                <a:spcPct val="50000"/>
              </a:spcBef>
            </a:pPr>
            <a:r>
              <a:rPr lang="en-US" sz="2000"/>
              <a:t>250 neurons</a:t>
            </a:r>
            <a:r>
              <a:rPr lang="en-US" sz="2800"/>
              <a:t> </a:t>
            </a:r>
          </a:p>
        </p:txBody>
      </p:sp>
      <p:sp>
        <p:nvSpPr>
          <p:cNvPr id="77834" name="Text Box 10"/>
          <p:cNvSpPr txBox="1">
            <a:spLocks noChangeArrowheads="1"/>
          </p:cNvSpPr>
          <p:nvPr/>
        </p:nvSpPr>
        <p:spPr bwMode="auto">
          <a:xfrm>
            <a:off x="1908175" y="2560638"/>
            <a:ext cx="1763713" cy="544512"/>
          </a:xfrm>
          <a:prstGeom prst="rect">
            <a:avLst/>
          </a:prstGeom>
          <a:noFill/>
          <a:ln w="25400">
            <a:solidFill>
              <a:schemeClr val="tx1"/>
            </a:solidFill>
            <a:miter lim="800000"/>
            <a:headEnd/>
            <a:tailEnd/>
          </a:ln>
        </p:spPr>
        <p:txBody>
          <a:bodyPr>
            <a:spAutoFit/>
          </a:bodyPr>
          <a:lstStyle/>
          <a:p>
            <a:pPr>
              <a:spcBef>
                <a:spcPct val="50000"/>
              </a:spcBef>
            </a:pPr>
            <a:r>
              <a:rPr lang="en-US" sz="2000"/>
              <a:t>250 neurons</a:t>
            </a:r>
            <a:r>
              <a:rPr lang="en-US" sz="2800"/>
              <a:t> </a:t>
            </a:r>
          </a:p>
        </p:txBody>
      </p:sp>
      <p:sp>
        <p:nvSpPr>
          <p:cNvPr id="77835" name="Text Box 11"/>
          <p:cNvSpPr txBox="1">
            <a:spLocks noChangeArrowheads="1"/>
          </p:cNvSpPr>
          <p:nvPr/>
        </p:nvSpPr>
        <p:spPr bwMode="auto">
          <a:xfrm>
            <a:off x="2484438" y="3465513"/>
            <a:ext cx="715962" cy="523220"/>
          </a:xfrm>
          <a:prstGeom prst="rect">
            <a:avLst/>
          </a:prstGeom>
          <a:noFill/>
          <a:ln w="25400">
            <a:solidFill>
              <a:schemeClr val="tx1"/>
            </a:solidFill>
            <a:miter lim="800000"/>
            <a:headEnd/>
            <a:tailEnd/>
          </a:ln>
        </p:spPr>
        <p:txBody>
          <a:bodyPr wrap="square">
            <a:spAutoFit/>
          </a:bodyPr>
          <a:lstStyle/>
          <a:p>
            <a:pPr>
              <a:spcBef>
                <a:spcPct val="50000"/>
              </a:spcBef>
            </a:pPr>
            <a:r>
              <a:rPr lang="en-US" sz="2000" strike="sngStrike" dirty="0"/>
              <a:t>10</a:t>
            </a:r>
            <a:r>
              <a:rPr lang="en-US" sz="2000" dirty="0"/>
              <a:t> 2</a:t>
            </a:r>
            <a:r>
              <a:rPr lang="en-US" sz="2400" dirty="0"/>
              <a:t> </a:t>
            </a:r>
            <a:r>
              <a:rPr lang="en-US" sz="2800" dirty="0"/>
              <a:t> </a:t>
            </a:r>
          </a:p>
        </p:txBody>
      </p:sp>
      <p:sp>
        <p:nvSpPr>
          <p:cNvPr id="77836" name="AutoShape 12"/>
          <p:cNvSpPr>
            <a:spLocks noChangeArrowheads="1"/>
          </p:cNvSpPr>
          <p:nvPr/>
        </p:nvSpPr>
        <p:spPr bwMode="auto">
          <a:xfrm>
            <a:off x="2663825" y="2241550"/>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7" name="AutoShape 13"/>
          <p:cNvSpPr>
            <a:spLocks noChangeArrowheads="1"/>
          </p:cNvSpPr>
          <p:nvPr/>
        </p:nvSpPr>
        <p:spPr bwMode="auto">
          <a:xfrm>
            <a:off x="2663825" y="3155950"/>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8" name="AutoShape 14"/>
          <p:cNvSpPr>
            <a:spLocks noChangeArrowheads="1"/>
          </p:cNvSpPr>
          <p:nvPr/>
        </p:nvSpPr>
        <p:spPr bwMode="auto">
          <a:xfrm>
            <a:off x="2663825" y="4056063"/>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39" name="AutoShape 15"/>
          <p:cNvSpPr>
            <a:spLocks noChangeArrowheads="1"/>
          </p:cNvSpPr>
          <p:nvPr/>
        </p:nvSpPr>
        <p:spPr bwMode="auto">
          <a:xfrm>
            <a:off x="2700338" y="4956175"/>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77840" name="AutoShape 16"/>
          <p:cNvSpPr>
            <a:spLocks noChangeArrowheads="1"/>
          </p:cNvSpPr>
          <p:nvPr/>
        </p:nvSpPr>
        <p:spPr bwMode="auto">
          <a:xfrm>
            <a:off x="2700338" y="5819775"/>
            <a:ext cx="215900" cy="273050"/>
          </a:xfrm>
          <a:prstGeom prst="upArrow">
            <a:avLst>
              <a:gd name="adj1" fmla="val 50000"/>
              <a:gd name="adj2" fmla="val 31618"/>
            </a:avLst>
          </a:prstGeom>
          <a:solidFill>
            <a:srgbClr val="FF0000"/>
          </a:solidFill>
          <a:ln w="9525">
            <a:solidFill>
              <a:schemeClr val="tx1"/>
            </a:solidFill>
            <a:miter lim="800000"/>
            <a:headEnd/>
            <a:tailEnd/>
          </a:ln>
        </p:spPr>
        <p:txBody>
          <a:bodyPr wrap="none" anchor="ctr"/>
          <a:lstStyle/>
          <a:p>
            <a:endParaRPr lang="en-CA"/>
          </a:p>
        </p:txBody>
      </p:sp>
      <p:sp>
        <p:nvSpPr>
          <p:cNvPr id="19" name="TextBox 18"/>
          <p:cNvSpPr txBox="1"/>
          <p:nvPr/>
        </p:nvSpPr>
        <p:spPr>
          <a:xfrm>
            <a:off x="4876800" y="6172200"/>
            <a:ext cx="4191000" cy="369332"/>
          </a:xfrm>
          <a:prstGeom prst="rect">
            <a:avLst/>
          </a:prstGeom>
          <a:noFill/>
        </p:spPr>
        <p:txBody>
          <a:bodyPr wrap="square" rtlCol="0">
            <a:spAutoFit/>
          </a:bodyPr>
          <a:lstStyle/>
          <a:p>
            <a:r>
              <a:rPr lang="en-US" dirty="0"/>
              <a:t>Slide modified from Hinton, 2007</a:t>
            </a:r>
          </a:p>
        </p:txBody>
      </p:sp>
      <p:sp>
        <p:nvSpPr>
          <p:cNvPr id="18" name="Cloud 17"/>
          <p:cNvSpPr/>
          <p:nvPr/>
        </p:nvSpPr>
        <p:spPr>
          <a:xfrm>
            <a:off x="152400" y="3276600"/>
            <a:ext cx="1752600" cy="1066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04800" y="3429000"/>
            <a:ext cx="1600200" cy="646331"/>
          </a:xfrm>
          <a:prstGeom prst="rect">
            <a:avLst/>
          </a:prstGeom>
          <a:noFill/>
        </p:spPr>
        <p:txBody>
          <a:bodyPr wrap="square" rtlCol="0">
            <a:spAutoFit/>
          </a:bodyPr>
          <a:lstStyle/>
          <a:p>
            <a:r>
              <a:rPr lang="en-US" dirty="0">
                <a:solidFill>
                  <a:schemeClr val="bg1"/>
                </a:solidFill>
              </a:rPr>
              <a:t>Or ‘2’ for easy visualization</a:t>
            </a:r>
          </a:p>
        </p:txBody>
      </p:sp>
      <p:cxnSp>
        <p:nvCxnSpPr>
          <p:cNvPr id="22" name="Straight Arrow Connector 21"/>
          <p:cNvCxnSpPr>
            <a:stCxn id="20" idx="3"/>
          </p:cNvCxnSpPr>
          <p:nvPr/>
        </p:nvCxnSpPr>
        <p:spPr>
          <a:xfrm flipV="1">
            <a:off x="1905000" y="3733800"/>
            <a:ext cx="381000" cy="183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828800" y="3810000"/>
            <a:ext cx="3886200" cy="76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752600" y="3962400"/>
            <a:ext cx="388620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8003935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normAutofit fontScale="90000"/>
          </a:bodyPr>
          <a:lstStyle/>
          <a:p>
            <a:pPr>
              <a:defRPr/>
            </a:pPr>
            <a:r>
              <a:rPr lang="en-US" b="1" dirty="0">
                <a:ln w="1905"/>
                <a:effectLst>
                  <a:innerShdw blurRad="69850" dist="43180" dir="5400000">
                    <a:srgbClr val="000000">
                      <a:alpha val="65000"/>
                    </a:srgbClr>
                  </a:innerShdw>
                </a:effectLst>
              </a:rPr>
              <a:t>Residue-Residue Contact Prediction</a:t>
            </a:r>
          </a:p>
        </p:txBody>
      </p:sp>
      <p:pic>
        <p:nvPicPr>
          <p:cNvPr id="40962" name="Picture 4" descr="Screen Shot 2013-05-13 at 2.31.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3810000" cy="385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extBox 5"/>
          <p:cNvSpPr txBox="1">
            <a:spLocks noChangeArrowheads="1"/>
          </p:cNvSpPr>
          <p:nvPr/>
        </p:nvSpPr>
        <p:spPr bwMode="auto">
          <a:xfrm>
            <a:off x="4724400" y="2667000"/>
            <a:ext cx="4792663"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latin typeface="+mn-lt"/>
              </a:rPr>
              <a:t>Objective:</a:t>
            </a:r>
          </a:p>
          <a:p>
            <a:pPr eaLnBrk="1" hangingPunct="1">
              <a:defRPr/>
            </a:pPr>
            <a:endParaRPr lang="en-US" sz="1800" b="1" dirty="0">
              <a:latin typeface="+mn-lt"/>
            </a:endParaRPr>
          </a:p>
          <a:p>
            <a:pPr eaLnBrk="1" hangingPunct="1">
              <a:defRPr/>
            </a:pPr>
            <a:r>
              <a:rPr lang="en-US" b="1" dirty="0">
                <a:latin typeface="+mn-lt"/>
              </a:rPr>
              <a:t>Predict if two residues (</a:t>
            </a:r>
            <a:r>
              <a:rPr lang="en-US" b="1" i="1" dirty="0" err="1">
                <a:latin typeface="+mn-lt"/>
              </a:rPr>
              <a:t>i</a:t>
            </a:r>
            <a:r>
              <a:rPr lang="en-US" b="1" dirty="0">
                <a:latin typeface="+mn-lt"/>
              </a:rPr>
              <a:t>, </a:t>
            </a:r>
            <a:r>
              <a:rPr lang="en-US" b="1" i="1" dirty="0">
                <a:latin typeface="+mn-lt"/>
              </a:rPr>
              <a:t>j</a:t>
            </a:r>
            <a:r>
              <a:rPr lang="en-US" b="1" dirty="0">
                <a:latin typeface="+mn-lt"/>
              </a:rPr>
              <a:t>) are in</a:t>
            </a:r>
          </a:p>
          <a:p>
            <a:pPr eaLnBrk="1" hangingPunct="1">
              <a:defRPr/>
            </a:pPr>
            <a:r>
              <a:rPr lang="en-US" b="1" dirty="0">
                <a:latin typeface="+mn-lt"/>
              </a:rPr>
              <a:t>contact (spatially close), i.e.</a:t>
            </a:r>
          </a:p>
          <a:p>
            <a:pPr eaLnBrk="1" hangingPunct="1">
              <a:defRPr/>
            </a:pPr>
            <a:r>
              <a:rPr lang="en-US" b="1" dirty="0">
                <a:latin typeface="+mn-lt"/>
              </a:rPr>
              <a:t>distance(</a:t>
            </a:r>
            <a:r>
              <a:rPr lang="en-US" b="1" dirty="0" err="1">
                <a:latin typeface="+mn-lt"/>
              </a:rPr>
              <a:t>i</a:t>
            </a:r>
            <a:r>
              <a:rPr lang="en-US" b="1" dirty="0">
                <a:latin typeface="+mn-lt"/>
              </a:rPr>
              <a:t>, j) &lt; 8 Angstrom</a:t>
            </a:r>
          </a:p>
          <a:p>
            <a:pPr eaLnBrk="1" hangingPunct="1">
              <a:defRPr/>
            </a:pPr>
            <a:endParaRPr lang="en-US" sz="1800" b="1" dirty="0">
              <a:latin typeface="+mn-lt"/>
            </a:endParaRPr>
          </a:p>
          <a:p>
            <a:pPr eaLnBrk="1" hangingPunct="1">
              <a:defRPr/>
            </a:pPr>
            <a:endParaRPr lang="en-US" sz="1800" b="1" dirty="0">
              <a:latin typeface="+mn-lt"/>
            </a:endParaRPr>
          </a:p>
          <a:p>
            <a:pPr eaLnBrk="1" hangingPunct="1">
              <a:defRPr/>
            </a:pPr>
            <a:endParaRPr lang="en-US" sz="1800" b="1" dirty="0">
              <a:latin typeface="+mn-lt"/>
            </a:endParaRPr>
          </a:p>
          <a:p>
            <a:pPr eaLnBrk="1" hangingPunct="1">
              <a:defRPr/>
            </a:pPr>
            <a:endParaRPr lang="en-US" sz="1800" b="1" dirty="0">
              <a:latin typeface="+mn-lt"/>
            </a:endParaRPr>
          </a:p>
          <a:p>
            <a:pPr eaLnBrk="1" hangingPunct="1">
              <a:defRPr/>
            </a:pPr>
            <a:endParaRPr lang="en-US" sz="1800" b="1" dirty="0">
              <a:latin typeface="+mn-lt"/>
            </a:endParaRPr>
          </a:p>
        </p:txBody>
      </p:sp>
      <p:sp>
        <p:nvSpPr>
          <p:cNvPr id="40964" name="Rectangle 2"/>
          <p:cNvSpPr>
            <a:spLocks noChangeArrowheads="1"/>
          </p:cNvSpPr>
          <p:nvPr/>
        </p:nvSpPr>
        <p:spPr bwMode="auto">
          <a:xfrm>
            <a:off x="381000" y="1824038"/>
            <a:ext cx="8915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t>SDDEVYQYIVSQVKQYGIEPAELLSRKYGDKAKYHLSQRW</a:t>
            </a:r>
          </a:p>
        </p:txBody>
      </p:sp>
      <p:sp>
        <p:nvSpPr>
          <p:cNvPr id="6" name="TextBox 6"/>
          <p:cNvSpPr txBox="1">
            <a:spLocks noChangeArrowheads="1"/>
          </p:cNvSpPr>
          <p:nvPr/>
        </p:nvSpPr>
        <p:spPr bwMode="auto">
          <a:xfrm>
            <a:off x="0" y="954087"/>
            <a:ext cx="26654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latin typeface="+mn-lt"/>
              </a:rPr>
              <a:t>1D Sequence</a:t>
            </a:r>
          </a:p>
        </p:txBody>
      </p:sp>
      <p:sp>
        <p:nvSpPr>
          <p:cNvPr id="7" name="TextBox 7"/>
          <p:cNvSpPr txBox="1">
            <a:spLocks noChangeArrowheads="1"/>
          </p:cNvSpPr>
          <p:nvPr/>
        </p:nvSpPr>
        <p:spPr bwMode="auto">
          <a:xfrm>
            <a:off x="0" y="5943600"/>
            <a:ext cx="26019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latin typeface="+mn-lt"/>
              </a:rPr>
              <a:t>3D Structure</a:t>
            </a:r>
          </a:p>
        </p:txBody>
      </p:sp>
      <p:sp>
        <p:nvSpPr>
          <p:cNvPr id="8" name="TextBox 4"/>
          <p:cNvSpPr txBox="1">
            <a:spLocks noChangeArrowheads="1"/>
          </p:cNvSpPr>
          <p:nvPr/>
        </p:nvSpPr>
        <p:spPr bwMode="auto">
          <a:xfrm>
            <a:off x="6762165" y="6484680"/>
            <a:ext cx="2362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&amp; Cheng, 2012</a:t>
            </a:r>
          </a:p>
        </p:txBody>
      </p:sp>
      <p:sp>
        <p:nvSpPr>
          <p:cNvPr id="9" name="TextBox 3"/>
          <p:cNvSpPr txBox="1">
            <a:spLocks noChangeArrowheads="1"/>
          </p:cNvSpPr>
          <p:nvPr/>
        </p:nvSpPr>
        <p:spPr bwMode="auto">
          <a:xfrm>
            <a:off x="2205036" y="1524000"/>
            <a:ext cx="38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charset="0"/>
                <a:cs typeface="Times New Roman" charset="0"/>
              </a:rPr>
              <a:t> </a:t>
            </a:r>
            <a:r>
              <a:rPr lang="en-US" sz="1800" b="1" i="1" dirty="0" err="1">
                <a:latin typeface="Times New Roman" charset="0"/>
                <a:cs typeface="Times New Roman" charset="0"/>
              </a:rPr>
              <a:t>i</a:t>
            </a:r>
            <a:endParaRPr lang="en-US" sz="1800" b="1" i="1" dirty="0">
              <a:latin typeface="Times New Roman" charset="0"/>
              <a:cs typeface="Times New Roman" charset="0"/>
            </a:endParaRPr>
          </a:p>
        </p:txBody>
      </p:sp>
      <p:sp>
        <p:nvSpPr>
          <p:cNvPr id="10" name="TextBox 3"/>
          <p:cNvSpPr txBox="1">
            <a:spLocks noChangeArrowheads="1"/>
          </p:cNvSpPr>
          <p:nvPr/>
        </p:nvSpPr>
        <p:spPr bwMode="auto">
          <a:xfrm>
            <a:off x="5223219" y="1524000"/>
            <a:ext cx="3850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charset="0"/>
                <a:cs typeface="Times New Roman" charset="0"/>
              </a:rPr>
              <a:t> j</a:t>
            </a:r>
          </a:p>
        </p:txBody>
      </p:sp>
    </p:spTree>
    <p:extLst>
      <p:ext uri="{BB962C8B-B14F-4D97-AF65-F5344CB8AC3E}">
        <p14:creationId xmlns:p14="http://schemas.microsoft.com/office/powerpoint/2010/main" val="331594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a:ln w="1905"/>
                <a:solidFill>
                  <a:srgbClr val="000000"/>
                </a:solidFill>
                <a:effectLst>
                  <a:innerShdw blurRad="69850" dist="43180" dir="5400000">
                    <a:srgbClr val="000000">
                      <a:alpha val="65000"/>
                    </a:srgbClr>
                  </a:innerShdw>
                </a:effectLst>
              </a:rPr>
              <a:t>A Binary Classification Problem</a:t>
            </a:r>
          </a:p>
        </p:txBody>
      </p:sp>
      <p:sp>
        <p:nvSpPr>
          <p:cNvPr id="45058" name="Rectangle 2"/>
          <p:cNvSpPr>
            <a:spLocks noChangeArrowheads="1"/>
          </p:cNvSpPr>
          <p:nvPr/>
        </p:nvSpPr>
        <p:spPr bwMode="auto">
          <a:xfrm>
            <a:off x="1053547" y="22050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t>SDDEVYQYI</a:t>
            </a:r>
            <a:r>
              <a:rPr lang="en-US" sz="2400" b="1" dirty="0">
                <a:solidFill>
                  <a:srgbClr val="FF0000"/>
                </a:solidFill>
              </a:rPr>
              <a:t>V</a:t>
            </a:r>
            <a:r>
              <a:rPr lang="en-US" sz="2400" b="1" dirty="0"/>
              <a:t>SQVKQYGIEPCSAELLSRKYGDKAK</a:t>
            </a:r>
            <a:r>
              <a:rPr lang="en-US" sz="2400" b="1" dirty="0">
                <a:solidFill>
                  <a:srgbClr val="FF0000"/>
                </a:solidFill>
              </a:rPr>
              <a:t>Y</a:t>
            </a:r>
            <a:r>
              <a:rPr lang="en-US" sz="2400" b="1" dirty="0"/>
              <a:t>HLSQRW</a:t>
            </a:r>
          </a:p>
        </p:txBody>
      </p:sp>
      <p:sp>
        <p:nvSpPr>
          <p:cNvPr id="3" name="Rectangle 2"/>
          <p:cNvSpPr/>
          <p:nvPr/>
        </p:nvSpPr>
        <p:spPr>
          <a:xfrm>
            <a:off x="1997768" y="22098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6036366" y="2209800"/>
            <a:ext cx="19050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1" name="TextBox 3"/>
          <p:cNvSpPr txBox="1">
            <a:spLocks noChangeArrowheads="1"/>
          </p:cNvSpPr>
          <p:nvPr/>
        </p:nvSpPr>
        <p:spPr bwMode="auto">
          <a:xfrm>
            <a:off x="990600" y="3276600"/>
            <a:ext cx="76287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latin typeface="+mj-lt"/>
              </a:rPr>
              <a:t>Residue info, secondary structure, solvent accessibility, …</a:t>
            </a:r>
          </a:p>
        </p:txBody>
      </p:sp>
      <p:cxnSp>
        <p:nvCxnSpPr>
          <p:cNvPr id="10" name="Straight Arrow Connector 9"/>
          <p:cNvCxnSpPr>
            <a:stCxn id="3" idx="2"/>
          </p:cNvCxnSpPr>
          <p:nvPr/>
        </p:nvCxnSpPr>
        <p:spPr>
          <a:xfrm>
            <a:off x="2912168" y="2667000"/>
            <a:ext cx="1447800" cy="685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flipH="1">
            <a:off x="5274366" y="2667000"/>
            <a:ext cx="1714500" cy="685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8" name="Down Arrow 17"/>
          <p:cNvSpPr/>
          <p:nvPr/>
        </p:nvSpPr>
        <p:spPr>
          <a:xfrm>
            <a:off x="4572000" y="3657600"/>
            <a:ext cx="304800" cy="7620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1752600" y="4419600"/>
            <a:ext cx="6248400" cy="762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A Vector of ~400 Features (numbers between 0 and 1)</a:t>
            </a:r>
          </a:p>
        </p:txBody>
      </p:sp>
      <p:sp>
        <p:nvSpPr>
          <p:cNvPr id="20" name="Down Arrow 19"/>
          <p:cNvSpPr/>
          <p:nvPr/>
        </p:nvSpPr>
        <p:spPr>
          <a:xfrm>
            <a:off x="4572000" y="5181600"/>
            <a:ext cx="304800" cy="7620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7" name="TextBox 20"/>
          <p:cNvSpPr txBox="1">
            <a:spLocks noChangeArrowheads="1"/>
          </p:cNvSpPr>
          <p:nvPr/>
        </p:nvSpPr>
        <p:spPr bwMode="auto">
          <a:xfrm>
            <a:off x="2287588" y="5867400"/>
            <a:ext cx="51800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latin typeface="+mj-lt"/>
              </a:rPr>
              <a:t>Probability that </a:t>
            </a:r>
            <a:r>
              <a:rPr lang="en-US" b="1" dirty="0">
                <a:solidFill>
                  <a:srgbClr val="FF0000"/>
                </a:solidFill>
                <a:latin typeface="+mj-lt"/>
              </a:rPr>
              <a:t>V</a:t>
            </a:r>
            <a:r>
              <a:rPr lang="en-US" b="1" dirty="0">
                <a:latin typeface="+mj-lt"/>
              </a:rPr>
              <a:t> and </a:t>
            </a:r>
            <a:r>
              <a:rPr lang="en-US" b="1" dirty="0">
                <a:solidFill>
                  <a:srgbClr val="FF0000"/>
                </a:solidFill>
                <a:latin typeface="+mj-lt"/>
              </a:rPr>
              <a:t>Y</a:t>
            </a:r>
            <a:r>
              <a:rPr lang="en-US" b="1" dirty="0">
                <a:latin typeface="+mj-lt"/>
              </a:rPr>
              <a:t> are in contact?</a:t>
            </a:r>
          </a:p>
        </p:txBody>
      </p:sp>
      <p:sp>
        <p:nvSpPr>
          <p:cNvPr id="45070" name="TextBox 21"/>
          <p:cNvSpPr txBox="1">
            <a:spLocks noChangeArrowheads="1"/>
          </p:cNvSpPr>
          <p:nvPr/>
        </p:nvSpPr>
        <p:spPr bwMode="auto">
          <a:xfrm>
            <a:off x="4648200" y="6553200"/>
            <a:ext cx="459640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Cheng &amp; </a:t>
            </a:r>
            <a:r>
              <a:rPr lang="en-US" sz="1200" dirty="0" err="1"/>
              <a:t>Baldi</a:t>
            </a:r>
            <a:r>
              <a:rPr lang="en-US" sz="1200" dirty="0"/>
              <a:t>, 2007; </a:t>
            </a:r>
            <a:r>
              <a:rPr lang="en-US" sz="1200" dirty="0" err="1"/>
              <a:t>Tegge</a:t>
            </a:r>
            <a:r>
              <a:rPr lang="en-US" sz="1200" dirty="0"/>
              <a:t> et al., 2009; </a:t>
            </a:r>
            <a:r>
              <a:rPr lang="en-US" sz="1200" dirty="0" err="1"/>
              <a:t>Eickholt</a:t>
            </a:r>
            <a:r>
              <a:rPr lang="en-US" sz="1200" dirty="0"/>
              <a:t> &amp; Cheng, 2012 </a:t>
            </a:r>
          </a:p>
        </p:txBody>
      </p:sp>
      <p:sp>
        <p:nvSpPr>
          <p:cNvPr id="45071" name="TextBox 3"/>
          <p:cNvSpPr txBox="1">
            <a:spLocks noChangeArrowheads="1"/>
          </p:cNvSpPr>
          <p:nvPr/>
        </p:nvSpPr>
        <p:spPr bwMode="auto">
          <a:xfrm>
            <a:off x="2806148" y="1828800"/>
            <a:ext cx="38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charset="0"/>
                <a:cs typeface="Times New Roman" charset="0"/>
              </a:rPr>
              <a:t> </a:t>
            </a:r>
            <a:r>
              <a:rPr lang="en-US" sz="1800" b="1" i="1" dirty="0" err="1">
                <a:latin typeface="Times New Roman" charset="0"/>
                <a:cs typeface="Times New Roman" charset="0"/>
              </a:rPr>
              <a:t>i</a:t>
            </a:r>
            <a:endParaRPr lang="en-US" sz="1800" b="1" i="1" dirty="0">
              <a:latin typeface="Times New Roman" charset="0"/>
              <a:cs typeface="Times New Roman" charset="0"/>
            </a:endParaRPr>
          </a:p>
        </p:txBody>
      </p:sp>
      <p:sp>
        <p:nvSpPr>
          <p:cNvPr id="45072" name="TextBox 4"/>
          <p:cNvSpPr txBox="1">
            <a:spLocks noChangeArrowheads="1"/>
          </p:cNvSpPr>
          <p:nvPr/>
        </p:nvSpPr>
        <p:spPr bwMode="auto">
          <a:xfrm>
            <a:off x="6679096" y="1828800"/>
            <a:ext cx="38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charset="0"/>
                <a:cs typeface="Times New Roman" charset="0"/>
              </a:rPr>
              <a:t> j</a:t>
            </a:r>
          </a:p>
        </p:txBody>
      </p:sp>
    </p:spTree>
    <p:extLst>
      <p:ext uri="{BB962C8B-B14F-4D97-AF65-F5344CB8AC3E}">
        <p14:creationId xmlns:p14="http://schemas.microsoft.com/office/powerpoint/2010/main" val="8171707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a:ln w="1905"/>
                <a:solidFill>
                  <a:srgbClr val="000000"/>
                </a:solidFill>
                <a:effectLst>
                  <a:innerShdw blurRad="69850" dist="43180" dir="5400000">
                    <a:srgbClr val="000000">
                      <a:alpha val="65000"/>
                    </a:srgbClr>
                  </a:innerShdw>
                </a:effectLst>
              </a:rPr>
              <a:t>Input Features</a:t>
            </a:r>
          </a:p>
        </p:txBody>
      </p:sp>
      <p:sp>
        <p:nvSpPr>
          <p:cNvPr id="46082" name="Rectangle 2"/>
          <p:cNvSpPr>
            <a:spLocks noChangeArrowheads="1"/>
          </p:cNvSpPr>
          <p:nvPr/>
        </p:nvSpPr>
        <p:spPr bwMode="auto">
          <a:xfrm>
            <a:off x="152400" y="15954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t>ALTLHYDRY</a:t>
            </a:r>
            <a:r>
              <a:rPr lang="en-US" sz="2400" b="1" dirty="0">
                <a:solidFill>
                  <a:srgbClr val="FF0000"/>
                </a:solidFill>
              </a:rPr>
              <a:t>T</a:t>
            </a:r>
            <a:r>
              <a:rPr lang="en-US" sz="2400" b="1" dirty="0"/>
              <a:t>TSRRLDPIPQLKCVGGTAGCDSYTP</a:t>
            </a:r>
            <a:r>
              <a:rPr lang="en-US" sz="2400" b="1" dirty="0">
                <a:solidFill>
                  <a:srgbClr val="FF0000"/>
                </a:solidFill>
              </a:rPr>
              <a:t>K</a:t>
            </a:r>
            <a:r>
              <a:rPr lang="en-US" sz="2400" b="1" dirty="0"/>
              <a:t>VIQRCQN</a:t>
            </a:r>
          </a:p>
        </p:txBody>
      </p:sp>
      <p:sp>
        <p:nvSpPr>
          <p:cNvPr id="9" name="Rectangle 8"/>
          <p:cNvSpPr/>
          <p:nvPr/>
        </p:nvSpPr>
        <p:spPr>
          <a:xfrm>
            <a:off x="1219200" y="16002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4989444" y="16002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85" name="TextBox 3"/>
          <p:cNvSpPr txBox="1">
            <a:spLocks noChangeArrowheads="1"/>
          </p:cNvSpPr>
          <p:nvPr/>
        </p:nvSpPr>
        <p:spPr bwMode="auto">
          <a:xfrm>
            <a:off x="1905000" y="1219200"/>
            <a:ext cx="38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i</a:t>
            </a:r>
          </a:p>
        </p:txBody>
      </p:sp>
      <p:sp>
        <p:nvSpPr>
          <p:cNvPr id="46086" name="TextBox 4"/>
          <p:cNvSpPr txBox="1">
            <a:spLocks noChangeArrowheads="1"/>
          </p:cNvSpPr>
          <p:nvPr/>
        </p:nvSpPr>
        <p:spPr bwMode="auto">
          <a:xfrm>
            <a:off x="5817706" y="1219200"/>
            <a:ext cx="38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j</a:t>
            </a:r>
          </a:p>
        </p:txBody>
      </p:sp>
      <p:pic>
        <p:nvPicPr>
          <p:cNvPr id="46088" name="Picture 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2619375"/>
            <a:ext cx="1524000" cy="2025650"/>
          </a:xfrm>
          <a:noFill/>
        </p:spPr>
      </p:pic>
      <p:sp>
        <p:nvSpPr>
          <p:cNvPr id="46089" name="Line 11"/>
          <p:cNvSpPr>
            <a:spLocks noChangeShapeType="1"/>
          </p:cNvSpPr>
          <p:nvPr/>
        </p:nvSpPr>
        <p:spPr bwMode="auto">
          <a:xfrm>
            <a:off x="4114800" y="3686175"/>
            <a:ext cx="327025" cy="0"/>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6090" name="Text Box 12"/>
          <p:cNvSpPr txBox="1">
            <a:spLocks noChangeArrowheads="1"/>
          </p:cNvSpPr>
          <p:nvPr/>
        </p:nvSpPr>
        <p:spPr bwMode="auto">
          <a:xfrm>
            <a:off x="3962400" y="4371975"/>
            <a:ext cx="6651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Strand</a:t>
            </a:r>
          </a:p>
        </p:txBody>
      </p:sp>
      <p:sp>
        <p:nvSpPr>
          <p:cNvPr id="46091" name="Line 13"/>
          <p:cNvSpPr>
            <a:spLocks noChangeShapeType="1"/>
          </p:cNvSpPr>
          <p:nvPr/>
        </p:nvSpPr>
        <p:spPr bwMode="auto">
          <a:xfrm flipV="1">
            <a:off x="4495800" y="4295775"/>
            <a:ext cx="663575"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6092" name="Text Box 14"/>
          <p:cNvSpPr txBox="1">
            <a:spLocks noChangeArrowheads="1"/>
          </p:cNvSpPr>
          <p:nvPr/>
        </p:nvSpPr>
        <p:spPr bwMode="auto">
          <a:xfrm>
            <a:off x="5562600" y="2619375"/>
            <a:ext cx="5429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Helix</a:t>
            </a:r>
          </a:p>
        </p:txBody>
      </p:sp>
      <p:sp>
        <p:nvSpPr>
          <p:cNvPr id="46093" name="Line 15"/>
          <p:cNvSpPr>
            <a:spLocks noChangeShapeType="1"/>
          </p:cNvSpPr>
          <p:nvPr/>
        </p:nvSpPr>
        <p:spPr bwMode="auto">
          <a:xfrm flipH="1">
            <a:off x="5562600" y="2924175"/>
            <a:ext cx="490538" cy="320675"/>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6094" name="Text Box 14"/>
          <p:cNvSpPr txBox="1">
            <a:spLocks noChangeArrowheads="1"/>
          </p:cNvSpPr>
          <p:nvPr/>
        </p:nvSpPr>
        <p:spPr bwMode="auto">
          <a:xfrm>
            <a:off x="3733800" y="3381375"/>
            <a:ext cx="5429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Coil</a:t>
            </a:r>
          </a:p>
        </p:txBody>
      </p:sp>
      <p:sp>
        <p:nvSpPr>
          <p:cNvPr id="46095" name="TextBox 21"/>
          <p:cNvSpPr txBox="1">
            <a:spLocks noChangeArrowheads="1"/>
          </p:cNvSpPr>
          <p:nvPr/>
        </p:nvSpPr>
        <p:spPr bwMode="auto">
          <a:xfrm>
            <a:off x="3886200" y="4876800"/>
            <a:ext cx="14811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Helix     100</a:t>
            </a:r>
          </a:p>
          <a:p>
            <a:pPr eaLnBrk="1" hangingPunct="1"/>
            <a:r>
              <a:rPr lang="en-US" sz="1800" b="1" dirty="0"/>
              <a:t>Strand   010</a:t>
            </a:r>
          </a:p>
          <a:p>
            <a:pPr eaLnBrk="1" hangingPunct="1"/>
            <a:r>
              <a:rPr lang="en-US" sz="1800" b="1" dirty="0"/>
              <a:t>Coil       001</a:t>
            </a:r>
          </a:p>
        </p:txBody>
      </p:sp>
      <p:sp>
        <p:nvSpPr>
          <p:cNvPr id="46096" name="Text Box 3"/>
          <p:cNvSpPr txBox="1">
            <a:spLocks noChangeArrowheads="1"/>
          </p:cNvSpPr>
          <p:nvPr/>
        </p:nvSpPr>
        <p:spPr bwMode="auto">
          <a:xfrm>
            <a:off x="7162800" y="2466975"/>
            <a:ext cx="8302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Exposed</a:t>
            </a:r>
          </a:p>
        </p:txBody>
      </p:sp>
      <p:sp>
        <p:nvSpPr>
          <p:cNvPr id="46097" name="Text Box 4"/>
          <p:cNvSpPr txBox="1">
            <a:spLocks noChangeArrowheads="1"/>
          </p:cNvSpPr>
          <p:nvPr/>
        </p:nvSpPr>
        <p:spPr bwMode="auto">
          <a:xfrm>
            <a:off x="6629400" y="4219575"/>
            <a:ext cx="7286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Buried</a:t>
            </a:r>
          </a:p>
        </p:txBody>
      </p:sp>
      <p:pic>
        <p:nvPicPr>
          <p:cNvPr id="4609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924175"/>
            <a:ext cx="1281113"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46099" name="Line 12"/>
          <p:cNvSpPr>
            <a:spLocks noChangeShapeType="1"/>
          </p:cNvSpPr>
          <p:nvPr/>
        </p:nvSpPr>
        <p:spPr bwMode="auto">
          <a:xfrm flipV="1">
            <a:off x="7239000" y="3762375"/>
            <a:ext cx="838200" cy="457200"/>
          </a:xfrm>
          <a:prstGeom prst="line">
            <a:avLst/>
          </a:prstGeom>
          <a:noFill/>
          <a:ln w="28575">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6100" name="Line 13"/>
          <p:cNvSpPr>
            <a:spLocks noChangeShapeType="1"/>
          </p:cNvSpPr>
          <p:nvPr/>
        </p:nvSpPr>
        <p:spPr bwMode="auto">
          <a:xfrm>
            <a:off x="7467600" y="2695575"/>
            <a:ext cx="3810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6101" name="TextBox 27"/>
          <p:cNvSpPr txBox="1">
            <a:spLocks noChangeArrowheads="1"/>
          </p:cNvSpPr>
          <p:nvPr/>
        </p:nvSpPr>
        <p:spPr bwMode="auto">
          <a:xfrm>
            <a:off x="7129463" y="4876800"/>
            <a:ext cx="17510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Exposed     10</a:t>
            </a:r>
          </a:p>
          <a:p>
            <a:pPr eaLnBrk="1" hangingPunct="1"/>
            <a:r>
              <a:rPr lang="en-US" sz="1800" b="1"/>
              <a:t>Buried         01</a:t>
            </a:r>
          </a:p>
        </p:txBody>
      </p:sp>
      <p:sp>
        <p:nvSpPr>
          <p:cNvPr id="46102" name="TextBox 28"/>
          <p:cNvSpPr txBox="1">
            <a:spLocks noChangeArrowheads="1"/>
          </p:cNvSpPr>
          <p:nvPr/>
        </p:nvSpPr>
        <p:spPr bwMode="auto">
          <a:xfrm>
            <a:off x="152400" y="2590800"/>
            <a:ext cx="35069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20 numbers for residue profile</a:t>
            </a:r>
          </a:p>
        </p:txBody>
      </p:sp>
      <p:sp>
        <p:nvSpPr>
          <p:cNvPr id="46103" name="TextBox 29"/>
          <p:cNvSpPr txBox="1">
            <a:spLocks noChangeArrowheads="1"/>
          </p:cNvSpPr>
          <p:nvPr/>
        </p:nvSpPr>
        <p:spPr bwMode="auto">
          <a:xfrm>
            <a:off x="4191000" y="2209800"/>
            <a:ext cx="1352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3 numbers</a:t>
            </a:r>
          </a:p>
        </p:txBody>
      </p:sp>
      <p:sp>
        <p:nvSpPr>
          <p:cNvPr id="46104" name="TextBox 30"/>
          <p:cNvSpPr txBox="1">
            <a:spLocks noChangeArrowheads="1"/>
          </p:cNvSpPr>
          <p:nvPr/>
        </p:nvSpPr>
        <p:spPr bwMode="auto">
          <a:xfrm>
            <a:off x="6953250" y="2209800"/>
            <a:ext cx="1352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 numbers</a:t>
            </a:r>
          </a:p>
        </p:txBody>
      </p:sp>
      <p:sp>
        <p:nvSpPr>
          <p:cNvPr id="46105" name="TextBox 31"/>
          <p:cNvSpPr txBox="1">
            <a:spLocks noChangeArrowheads="1"/>
          </p:cNvSpPr>
          <p:nvPr/>
        </p:nvSpPr>
        <p:spPr bwMode="auto">
          <a:xfrm>
            <a:off x="3048000" y="6324600"/>
            <a:ext cx="4116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25  * 18 = 400 features for a pair (</a:t>
            </a:r>
            <a:r>
              <a:rPr lang="en-US" sz="1800" b="1" i="1" dirty="0" err="1">
                <a:latin typeface="Times New Roman"/>
                <a:cs typeface="Times New Roman"/>
              </a:rPr>
              <a:t>i</a:t>
            </a:r>
            <a:r>
              <a:rPr lang="en-US" sz="1800" b="1" dirty="0"/>
              <a:t>, </a:t>
            </a:r>
            <a:r>
              <a:rPr lang="en-US" sz="1800" b="1" i="1" dirty="0">
                <a:latin typeface="Times New Roman"/>
                <a:cs typeface="Times New Roman"/>
              </a:rPr>
              <a:t>j</a:t>
            </a:r>
            <a:r>
              <a:rPr lang="en-US" sz="1800" b="1" dirty="0"/>
              <a:t>)</a:t>
            </a:r>
          </a:p>
        </p:txBody>
      </p:sp>
      <p:pic>
        <p:nvPicPr>
          <p:cNvPr id="3" name="Picture 2" descr="Screen Shot 2017-03-26 at 6.19.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0" y="2971800"/>
            <a:ext cx="3671438" cy="2971800"/>
          </a:xfrm>
          <a:prstGeom prst="rect">
            <a:avLst/>
          </a:prstGeom>
        </p:spPr>
      </p:pic>
    </p:spTree>
    <p:extLst>
      <p:ext uri="{BB962C8B-B14F-4D97-AF65-F5344CB8AC3E}">
        <p14:creationId xmlns:p14="http://schemas.microsoft.com/office/powerpoint/2010/main" val="409389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extLst/>
        </p:spPr>
        <p:txBody>
          <a:bodyPr/>
          <a:lstStyle/>
          <a:p>
            <a:pPr>
              <a:defRPr/>
            </a:pPr>
            <a:r>
              <a:rPr lang="en-US" b="1" dirty="0">
                <a:ln w="1905"/>
                <a:effectLst>
                  <a:innerShdw blurRad="69850" dist="43180" dir="5400000">
                    <a:srgbClr val="000000">
                      <a:alpha val="65000"/>
                    </a:srgbClr>
                  </a:innerShdw>
                </a:effectLst>
                <a:latin typeface="Calibri" charset="0"/>
              </a:rPr>
              <a:t>Neural Network</a:t>
            </a:r>
          </a:p>
        </p:txBody>
      </p:sp>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6200"/>
            <a:ext cx="28956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74320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4"/>
          <p:cNvSpPr/>
          <p:nvPr/>
        </p:nvSpPr>
        <p:spPr>
          <a:xfrm>
            <a:off x="4572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6" name="Oval 5"/>
          <p:cNvSpPr/>
          <p:nvPr/>
        </p:nvSpPr>
        <p:spPr>
          <a:xfrm>
            <a:off x="548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7" name="Oval 6"/>
          <p:cNvSpPr/>
          <p:nvPr/>
        </p:nvSpPr>
        <p:spPr>
          <a:xfrm>
            <a:off x="7848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8" name="Oval 7"/>
          <p:cNvSpPr/>
          <p:nvPr/>
        </p:nvSpPr>
        <p:spPr>
          <a:xfrm>
            <a:off x="4800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9" name="Straight Arrow Connector 8"/>
          <p:cNvCxnSpPr>
            <a:stCxn id="5" idx="0"/>
          </p:cNvCxnSpPr>
          <p:nvPr/>
        </p:nvCxnSpPr>
        <p:spPr>
          <a:xfrm flipV="1">
            <a:off x="4876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5219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5516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515" name="TextBox 22"/>
          <p:cNvSpPr txBox="1">
            <a:spLocks noChangeArrowheads="1"/>
          </p:cNvSpPr>
          <p:nvPr/>
        </p:nvSpPr>
        <p:spPr bwMode="auto">
          <a:xfrm>
            <a:off x="6516688" y="5486400"/>
            <a:ext cx="673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13" name="Straight Arrow Connector 12"/>
          <p:cNvCxnSpPr>
            <a:stCxn id="14" idx="7"/>
            <a:endCxn id="8" idx="3"/>
          </p:cNvCxnSpPr>
          <p:nvPr/>
        </p:nvCxnSpPr>
        <p:spPr>
          <a:xfrm flipV="1">
            <a:off x="4102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sp>
        <p:nvSpPr>
          <p:cNvPr id="43" name="Oval 42"/>
          <p:cNvSpPr/>
          <p:nvPr/>
        </p:nvSpPr>
        <p:spPr>
          <a:xfrm>
            <a:off x="5791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20492" name="Straight Arrow Connector 20491"/>
          <p:cNvCxnSpPr>
            <a:stCxn id="14" idx="7"/>
            <a:endCxn id="43" idx="3"/>
          </p:cNvCxnSpPr>
          <p:nvPr/>
        </p:nvCxnSpPr>
        <p:spPr>
          <a:xfrm flipV="1">
            <a:off x="4102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4876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6007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6507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7162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sp>
        <p:nvSpPr>
          <p:cNvPr id="54" name="TextBox 22"/>
          <p:cNvSpPr txBox="1">
            <a:spLocks noChangeArrowheads="1"/>
          </p:cNvSpPr>
          <p:nvPr/>
        </p:nvSpPr>
        <p:spPr bwMode="auto">
          <a:xfrm>
            <a:off x="6669088" y="43434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a:cs typeface="Times New Roman"/>
              </a:rPr>
              <a:t>…</a:t>
            </a:r>
          </a:p>
        </p:txBody>
      </p:sp>
      <p:cxnSp>
        <p:nvCxnSpPr>
          <p:cNvPr id="20501" name="Straight Arrow Connector 20500"/>
          <p:cNvCxnSpPr>
            <a:stCxn id="14" idx="7"/>
            <a:endCxn id="53" idx="3"/>
          </p:cNvCxnSpPr>
          <p:nvPr/>
        </p:nvCxnSpPr>
        <p:spPr>
          <a:xfrm flipV="1">
            <a:off x="4102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5092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6007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7581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5943600" y="3048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20509" name="Straight Arrow Connector 20508"/>
          <p:cNvCxnSpPr>
            <a:endCxn id="63" idx="3"/>
          </p:cNvCxnSpPr>
          <p:nvPr/>
        </p:nvCxnSpPr>
        <p:spPr>
          <a:xfrm flipV="1">
            <a:off x="5334000" y="3503613"/>
            <a:ext cx="731838" cy="839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a:stCxn id="43" idx="0"/>
          </p:cNvCxnSpPr>
          <p:nvPr/>
        </p:nvCxnSpPr>
        <p:spPr>
          <a:xfrm flipV="1">
            <a:off x="6210300" y="3581400"/>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553200" y="3581400"/>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6248400" y="2819400"/>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Times New Roman"/>
              <a:cs typeface="Times New Roman"/>
            </a:endParaRPr>
          </a:p>
        </p:txBody>
      </p:sp>
      <p:sp>
        <p:nvSpPr>
          <p:cNvPr id="21534" name="TextBox 59"/>
          <p:cNvSpPr txBox="1">
            <a:spLocks noChangeArrowheads="1"/>
          </p:cNvSpPr>
          <p:nvPr/>
        </p:nvSpPr>
        <p:spPr bwMode="auto">
          <a:xfrm>
            <a:off x="6324600" y="2678113"/>
            <a:ext cx="312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21535" name="TextBox 60"/>
          <p:cNvSpPr txBox="1">
            <a:spLocks noChangeArrowheads="1"/>
          </p:cNvSpPr>
          <p:nvPr/>
        </p:nvSpPr>
        <p:spPr bwMode="auto">
          <a:xfrm>
            <a:off x="6781800" y="2438400"/>
            <a:ext cx="14371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Error: </a:t>
            </a:r>
            <a:r>
              <a:rPr lang="en-US" sz="1800" b="1" dirty="0">
                <a:latin typeface="Times New Roman"/>
                <a:cs typeface="Times New Roman"/>
              </a:rPr>
              <a:t>(o-</a:t>
            </a:r>
            <a:r>
              <a:rPr lang="en-US" sz="1800" b="1" i="1" dirty="0">
                <a:latin typeface="Times New Roman"/>
                <a:cs typeface="Times New Roman"/>
              </a:rPr>
              <a:t>y</a:t>
            </a:r>
            <a:r>
              <a:rPr lang="en-US" sz="1800" b="1" dirty="0">
                <a:latin typeface="Times New Roman"/>
                <a:cs typeface="Times New Roman"/>
              </a:rPr>
              <a:t>)</a:t>
            </a:r>
            <a:r>
              <a:rPr lang="en-US" sz="1800" b="1" baseline="30000" dirty="0"/>
              <a:t>2</a:t>
            </a:r>
          </a:p>
        </p:txBody>
      </p:sp>
      <p:sp>
        <p:nvSpPr>
          <p:cNvPr id="62" name="Up Arrow 61"/>
          <p:cNvSpPr/>
          <p:nvPr/>
        </p:nvSpPr>
        <p:spPr>
          <a:xfrm>
            <a:off x="3276600" y="1981200"/>
            <a:ext cx="304800" cy="38862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7" name="TextBox 20511"/>
          <p:cNvSpPr txBox="1">
            <a:spLocks noChangeArrowheads="1"/>
          </p:cNvSpPr>
          <p:nvPr/>
        </p:nvSpPr>
        <p:spPr bwMode="auto">
          <a:xfrm>
            <a:off x="3446463" y="1600200"/>
            <a:ext cx="15319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Forward</a:t>
            </a:r>
          </a:p>
          <a:p>
            <a:pPr eaLnBrk="1" hangingPunct="1"/>
            <a:r>
              <a:rPr lang="en-US" sz="1800" b="1"/>
              <a:t>Propagation</a:t>
            </a:r>
          </a:p>
        </p:txBody>
      </p:sp>
      <p:sp>
        <p:nvSpPr>
          <p:cNvPr id="3" name="Down Arrow 20512"/>
          <p:cNvSpPr/>
          <p:nvPr/>
        </p:nvSpPr>
        <p:spPr>
          <a:xfrm>
            <a:off x="8534400" y="1981200"/>
            <a:ext cx="304800" cy="38862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9" name="TextBox 20513"/>
          <p:cNvSpPr txBox="1">
            <a:spLocks noChangeArrowheads="1"/>
          </p:cNvSpPr>
          <p:nvPr/>
        </p:nvSpPr>
        <p:spPr bwMode="auto">
          <a:xfrm>
            <a:off x="7713663" y="1371600"/>
            <a:ext cx="15319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Backward</a:t>
            </a:r>
          </a:p>
          <a:p>
            <a:pPr eaLnBrk="1" hangingPunct="1"/>
            <a:r>
              <a:rPr lang="en-US" sz="1800" b="1"/>
              <a:t>Propagation</a:t>
            </a:r>
          </a:p>
        </p:txBody>
      </p:sp>
      <p:sp>
        <p:nvSpPr>
          <p:cNvPr id="21540" name="TextBox 20514"/>
          <p:cNvSpPr txBox="1">
            <a:spLocks noChangeArrowheads="1"/>
          </p:cNvSpPr>
          <p:nvPr/>
        </p:nvSpPr>
        <p:spPr bwMode="auto">
          <a:xfrm>
            <a:off x="4424362" y="6400800"/>
            <a:ext cx="4033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FF0000"/>
                </a:solidFill>
              </a:rPr>
              <a:t>1980s – Neural Network Revolution</a:t>
            </a:r>
          </a:p>
        </p:txBody>
      </p:sp>
      <p:sp>
        <p:nvSpPr>
          <p:cNvPr id="21541" name="TextBox 20515"/>
          <p:cNvSpPr txBox="1">
            <a:spLocks noChangeArrowheads="1"/>
          </p:cNvSpPr>
          <p:nvPr/>
        </p:nvSpPr>
        <p:spPr bwMode="auto">
          <a:xfrm>
            <a:off x="3581400" y="3962400"/>
            <a:ext cx="15701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Arial"/>
                <a:cs typeface="Arial"/>
              </a:rPr>
              <a:t>Hidden layer</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034476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anim calcmode="lin" valueType="num">
                                      <p:cBhvr additive="base">
                                        <p:cTn id="7" dur="500" fill="hold"/>
                                        <p:tgtEl>
                                          <p:spTgt spid="20492"/>
                                        </p:tgtEl>
                                        <p:attrNameLst>
                                          <p:attrName>ppt_x</p:attrName>
                                        </p:attrNameLst>
                                      </p:cBhvr>
                                      <p:tavLst>
                                        <p:tav tm="0">
                                          <p:val>
                                            <p:strVal val="#ppt_x"/>
                                          </p:val>
                                        </p:tav>
                                        <p:tav tm="100000">
                                          <p:val>
                                            <p:strVal val="#ppt_x"/>
                                          </p:val>
                                        </p:tav>
                                      </p:tavLst>
                                    </p:anim>
                                    <p:anim calcmode="lin" valueType="num">
                                      <p:cBhvr additive="base">
                                        <p:cTn id="8" dur="500" fill="hold"/>
                                        <p:tgtEl>
                                          <p:spTgt spid="204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94"/>
                                        </p:tgtEl>
                                        <p:attrNameLst>
                                          <p:attrName>style.visibility</p:attrName>
                                        </p:attrNameLst>
                                      </p:cBhvr>
                                      <p:to>
                                        <p:strVal val="visible"/>
                                      </p:to>
                                    </p:set>
                                    <p:anim calcmode="lin" valueType="num">
                                      <p:cBhvr additive="base">
                                        <p:cTn id="11" dur="500" fill="hold"/>
                                        <p:tgtEl>
                                          <p:spTgt spid="20494"/>
                                        </p:tgtEl>
                                        <p:attrNameLst>
                                          <p:attrName>ppt_x</p:attrName>
                                        </p:attrNameLst>
                                      </p:cBhvr>
                                      <p:tavLst>
                                        <p:tav tm="0">
                                          <p:val>
                                            <p:strVal val="#ppt_x"/>
                                          </p:val>
                                        </p:tav>
                                        <p:tav tm="100000">
                                          <p:val>
                                            <p:strVal val="#ppt_x"/>
                                          </p:val>
                                        </p:tav>
                                      </p:tavLst>
                                    </p:anim>
                                    <p:anim calcmode="lin" valueType="num">
                                      <p:cBhvr additive="base">
                                        <p:cTn id="12" dur="500" fill="hold"/>
                                        <p:tgtEl>
                                          <p:spTgt spid="204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96"/>
                                        </p:tgtEl>
                                        <p:attrNameLst>
                                          <p:attrName>style.visibility</p:attrName>
                                        </p:attrNameLst>
                                      </p:cBhvr>
                                      <p:to>
                                        <p:strVal val="visible"/>
                                      </p:to>
                                    </p:set>
                                    <p:anim calcmode="lin" valueType="num">
                                      <p:cBhvr additive="base">
                                        <p:cTn id="15" dur="500" fill="hold"/>
                                        <p:tgtEl>
                                          <p:spTgt spid="20496"/>
                                        </p:tgtEl>
                                        <p:attrNameLst>
                                          <p:attrName>ppt_x</p:attrName>
                                        </p:attrNameLst>
                                      </p:cBhvr>
                                      <p:tavLst>
                                        <p:tav tm="0">
                                          <p:val>
                                            <p:strVal val="#ppt_x"/>
                                          </p:val>
                                        </p:tav>
                                        <p:tav tm="100000">
                                          <p:val>
                                            <p:strVal val="#ppt_x"/>
                                          </p:val>
                                        </p:tav>
                                      </p:tavLst>
                                    </p:anim>
                                    <p:anim calcmode="lin" valueType="num">
                                      <p:cBhvr additive="base">
                                        <p:cTn id="16" dur="500" fill="hold"/>
                                        <p:tgtEl>
                                          <p:spTgt spid="2049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98"/>
                                        </p:tgtEl>
                                        <p:attrNameLst>
                                          <p:attrName>style.visibility</p:attrName>
                                        </p:attrNameLst>
                                      </p:cBhvr>
                                      <p:to>
                                        <p:strVal val="visible"/>
                                      </p:to>
                                    </p:set>
                                    <p:anim calcmode="lin" valueType="num">
                                      <p:cBhvr additive="base">
                                        <p:cTn id="19" dur="500" fill="hold"/>
                                        <p:tgtEl>
                                          <p:spTgt spid="20498"/>
                                        </p:tgtEl>
                                        <p:attrNameLst>
                                          <p:attrName>ppt_x</p:attrName>
                                        </p:attrNameLst>
                                      </p:cBhvr>
                                      <p:tavLst>
                                        <p:tav tm="0">
                                          <p:val>
                                            <p:strVal val="#ppt_x"/>
                                          </p:val>
                                        </p:tav>
                                        <p:tav tm="100000">
                                          <p:val>
                                            <p:strVal val="#ppt_x"/>
                                          </p:val>
                                        </p:tav>
                                      </p:tavLst>
                                    </p:anim>
                                    <p:anim calcmode="lin" valueType="num">
                                      <p:cBhvr additive="base">
                                        <p:cTn id="20" dur="500" fill="hold"/>
                                        <p:tgtEl>
                                          <p:spTgt spid="204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1"/>
                                        </p:tgtEl>
                                        <p:attrNameLst>
                                          <p:attrName>style.visibility</p:attrName>
                                        </p:attrNameLst>
                                      </p:cBhvr>
                                      <p:to>
                                        <p:strVal val="visible"/>
                                      </p:to>
                                    </p:set>
                                    <p:anim calcmode="lin" valueType="num">
                                      <p:cBhvr additive="base">
                                        <p:cTn id="33" dur="500" fill="hold"/>
                                        <p:tgtEl>
                                          <p:spTgt spid="20501"/>
                                        </p:tgtEl>
                                        <p:attrNameLst>
                                          <p:attrName>ppt_x</p:attrName>
                                        </p:attrNameLst>
                                      </p:cBhvr>
                                      <p:tavLst>
                                        <p:tav tm="0">
                                          <p:val>
                                            <p:strVal val="#ppt_x"/>
                                          </p:val>
                                        </p:tav>
                                        <p:tav tm="100000">
                                          <p:val>
                                            <p:strVal val="#ppt_x"/>
                                          </p:val>
                                        </p:tav>
                                      </p:tavLst>
                                    </p:anim>
                                    <p:anim calcmode="lin" valueType="num">
                                      <p:cBhvr additive="base">
                                        <p:cTn id="34" dur="500" fill="hold"/>
                                        <p:tgtEl>
                                          <p:spTgt spid="2050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503"/>
                                        </p:tgtEl>
                                        <p:attrNameLst>
                                          <p:attrName>style.visibility</p:attrName>
                                        </p:attrNameLst>
                                      </p:cBhvr>
                                      <p:to>
                                        <p:strVal val="visible"/>
                                      </p:to>
                                    </p:set>
                                    <p:anim calcmode="lin" valueType="num">
                                      <p:cBhvr additive="base">
                                        <p:cTn id="37" dur="500" fill="hold"/>
                                        <p:tgtEl>
                                          <p:spTgt spid="20503"/>
                                        </p:tgtEl>
                                        <p:attrNameLst>
                                          <p:attrName>ppt_x</p:attrName>
                                        </p:attrNameLst>
                                      </p:cBhvr>
                                      <p:tavLst>
                                        <p:tav tm="0">
                                          <p:val>
                                            <p:strVal val="#ppt_x"/>
                                          </p:val>
                                        </p:tav>
                                        <p:tav tm="100000">
                                          <p:val>
                                            <p:strVal val="#ppt_x"/>
                                          </p:val>
                                        </p:tav>
                                      </p:tavLst>
                                    </p:anim>
                                    <p:anim calcmode="lin" valueType="num">
                                      <p:cBhvr additive="base">
                                        <p:cTn id="38" dur="500" fill="hold"/>
                                        <p:tgtEl>
                                          <p:spTgt spid="2050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05"/>
                                        </p:tgtEl>
                                        <p:attrNameLst>
                                          <p:attrName>style.visibility</p:attrName>
                                        </p:attrNameLst>
                                      </p:cBhvr>
                                      <p:to>
                                        <p:strVal val="visible"/>
                                      </p:to>
                                    </p:set>
                                    <p:anim calcmode="lin" valueType="num">
                                      <p:cBhvr additive="base">
                                        <p:cTn id="41" dur="500" fill="hold"/>
                                        <p:tgtEl>
                                          <p:spTgt spid="20505"/>
                                        </p:tgtEl>
                                        <p:attrNameLst>
                                          <p:attrName>ppt_x</p:attrName>
                                        </p:attrNameLst>
                                      </p:cBhvr>
                                      <p:tavLst>
                                        <p:tav tm="0">
                                          <p:val>
                                            <p:strVal val="#ppt_x"/>
                                          </p:val>
                                        </p:tav>
                                        <p:tav tm="100000">
                                          <p:val>
                                            <p:strVal val="#ppt_x"/>
                                          </p:val>
                                        </p:tav>
                                      </p:tavLst>
                                    </p:anim>
                                    <p:anim calcmode="lin" valueType="num">
                                      <p:cBhvr additive="base">
                                        <p:cTn id="42" dur="500" fill="hold"/>
                                        <p:tgtEl>
                                          <p:spTgt spid="2050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507"/>
                                        </p:tgtEl>
                                        <p:attrNameLst>
                                          <p:attrName>style.visibility</p:attrName>
                                        </p:attrNameLst>
                                      </p:cBhvr>
                                      <p:to>
                                        <p:strVal val="visible"/>
                                      </p:to>
                                    </p:set>
                                    <p:anim calcmode="lin" valueType="num">
                                      <p:cBhvr additive="base">
                                        <p:cTn id="45" dur="500" fill="hold"/>
                                        <p:tgtEl>
                                          <p:spTgt spid="20507"/>
                                        </p:tgtEl>
                                        <p:attrNameLst>
                                          <p:attrName>ppt_x</p:attrName>
                                        </p:attrNameLst>
                                      </p:cBhvr>
                                      <p:tavLst>
                                        <p:tav tm="0">
                                          <p:val>
                                            <p:strVal val="#ppt_x"/>
                                          </p:val>
                                        </p:tav>
                                        <p:tav tm="100000">
                                          <p:val>
                                            <p:strVal val="#ppt_x"/>
                                          </p:val>
                                        </p:tav>
                                      </p:tavLst>
                                    </p:anim>
                                    <p:anim calcmode="lin" valueType="num">
                                      <p:cBhvr additive="base">
                                        <p:cTn id="46" dur="500" fill="hold"/>
                                        <p:tgtEl>
                                          <p:spTgt spid="205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3" grpId="0" animBg="1"/>
      <p:bldP spid="54" grpId="0"/>
      <p:bldP spid="63" grpId="0" animBg="1"/>
      <p:bldP spid="59" grpId="0" animBg="1"/>
      <p:bldP spid="2153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3276600" cy="1143000"/>
          </a:xfrm>
          <a:extLst/>
        </p:spPr>
        <p:txBody>
          <a:bodyPr>
            <a:normAutofit fontScale="90000"/>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Belief</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Network</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Architecture </a:t>
            </a:r>
          </a:p>
        </p:txBody>
      </p:sp>
      <p:pic>
        <p:nvPicPr>
          <p:cNvPr id="47106" name="Picture 3" descr="Screen Shot 2013-05-13 at 2.55.4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
            <a:ext cx="3197225" cy="580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905000" y="6019800"/>
            <a:ext cx="6400800" cy="6096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A Vector of ~400 Features (numbers between 0 and 1)</a:t>
            </a:r>
          </a:p>
        </p:txBody>
      </p:sp>
      <p:sp>
        <p:nvSpPr>
          <p:cNvPr id="20484" name="TextBox 5"/>
          <p:cNvSpPr txBox="1">
            <a:spLocks noChangeArrowheads="1"/>
          </p:cNvSpPr>
          <p:nvPr/>
        </p:nvSpPr>
        <p:spPr bwMode="auto">
          <a:xfrm>
            <a:off x="6934200" y="5116513"/>
            <a:ext cx="2032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a:latin typeface="+mn-lt"/>
              </a:rPr>
              <a:t>~400 input nodes</a:t>
            </a:r>
          </a:p>
        </p:txBody>
      </p:sp>
      <p:sp>
        <p:nvSpPr>
          <p:cNvPr id="20485" name="TextBox 6"/>
          <p:cNvSpPr txBox="1">
            <a:spLocks noChangeArrowheads="1"/>
          </p:cNvSpPr>
          <p:nvPr/>
        </p:nvSpPr>
        <p:spPr bwMode="auto">
          <a:xfrm>
            <a:off x="7085013" y="4049713"/>
            <a:ext cx="1404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a:latin typeface="+mn-lt"/>
              </a:rPr>
              <a:t>~500 nodes</a:t>
            </a:r>
          </a:p>
        </p:txBody>
      </p:sp>
      <p:sp>
        <p:nvSpPr>
          <p:cNvPr id="20486" name="TextBox 7"/>
          <p:cNvSpPr txBox="1">
            <a:spLocks noChangeArrowheads="1"/>
          </p:cNvSpPr>
          <p:nvPr/>
        </p:nvSpPr>
        <p:spPr bwMode="auto">
          <a:xfrm>
            <a:off x="7086600" y="3200400"/>
            <a:ext cx="1404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a:latin typeface="+mn-lt"/>
              </a:rPr>
              <a:t>~500 nodes</a:t>
            </a:r>
          </a:p>
        </p:txBody>
      </p:sp>
      <p:sp>
        <p:nvSpPr>
          <p:cNvPr id="20487" name="TextBox 8"/>
          <p:cNvSpPr txBox="1">
            <a:spLocks noChangeArrowheads="1"/>
          </p:cNvSpPr>
          <p:nvPr/>
        </p:nvSpPr>
        <p:spPr bwMode="auto">
          <a:xfrm>
            <a:off x="7161213" y="2133600"/>
            <a:ext cx="1404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a:latin typeface="+mn-lt"/>
              </a:rPr>
              <a:t>~350 nodes</a:t>
            </a:r>
          </a:p>
        </p:txBody>
      </p:sp>
      <p:sp>
        <p:nvSpPr>
          <p:cNvPr id="10" name="Up Arrow 9"/>
          <p:cNvSpPr/>
          <p:nvPr/>
        </p:nvSpPr>
        <p:spPr>
          <a:xfrm>
            <a:off x="4572000" y="5562600"/>
            <a:ext cx="533400" cy="3810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5" name="TextBox 10"/>
          <p:cNvSpPr txBox="1">
            <a:spLocks noChangeArrowheads="1"/>
          </p:cNvSpPr>
          <p:nvPr/>
        </p:nvSpPr>
        <p:spPr bwMode="auto">
          <a:xfrm>
            <a:off x="4445000" y="4538663"/>
            <a:ext cx="496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t>w</a:t>
            </a:r>
            <a:r>
              <a:rPr lang="en-US" sz="1600" b="1" i="1" baseline="-25000"/>
              <a:t>i,j</a:t>
            </a:r>
          </a:p>
        </p:txBody>
      </p:sp>
    </p:spTree>
    <p:extLst>
      <p:ext uri="{BB962C8B-B14F-4D97-AF65-F5344CB8AC3E}">
        <p14:creationId xmlns:p14="http://schemas.microsoft.com/office/powerpoint/2010/main" val="19961920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solidFill>
                  <a:srgbClr val="000000"/>
                </a:solidFill>
                <a:effectLst>
                  <a:innerShdw blurRad="69850" dist="43180" dir="5400000">
                    <a:srgbClr val="000000">
                      <a:alpha val="65000"/>
                    </a:srgbClr>
                  </a:innerShdw>
                </a:effectLst>
              </a:rPr>
              <a:t>Training a Deep Network</a:t>
            </a:r>
          </a:p>
        </p:txBody>
      </p:sp>
      <p:grpSp>
        <p:nvGrpSpPr>
          <p:cNvPr id="48130" name="Group 91"/>
          <p:cNvGrpSpPr>
            <a:grpSpLocks/>
          </p:cNvGrpSpPr>
          <p:nvPr/>
        </p:nvGrpSpPr>
        <p:grpSpPr bwMode="auto">
          <a:xfrm>
            <a:off x="609600" y="1600200"/>
            <a:ext cx="3352800" cy="4038600"/>
            <a:chOff x="1273173" y="2438400"/>
            <a:chExt cx="2316693" cy="2404393"/>
          </a:xfrm>
        </p:grpSpPr>
        <p:grpSp>
          <p:nvGrpSpPr>
            <p:cNvPr id="48133" name="Group 63"/>
            <p:cNvGrpSpPr>
              <a:grpSpLocks/>
            </p:cNvGrpSpPr>
            <p:nvPr/>
          </p:nvGrpSpPr>
          <p:grpSpPr bwMode="auto">
            <a:xfrm>
              <a:off x="1273173" y="2647950"/>
              <a:ext cx="2316693" cy="2194843"/>
              <a:chOff x="1905000" y="1143000"/>
              <a:chExt cx="1684868" cy="1596249"/>
            </a:xfrm>
          </p:grpSpPr>
          <p:grpSp>
            <p:nvGrpSpPr>
              <p:cNvPr id="48135" name="Group 133"/>
              <p:cNvGrpSpPr>
                <a:grpSpLocks/>
              </p:cNvGrpSpPr>
              <p:nvPr/>
            </p:nvGrpSpPr>
            <p:grpSpPr bwMode="auto">
              <a:xfrm flipV="1">
                <a:off x="1905000" y="1295400"/>
                <a:ext cx="1066800" cy="1443849"/>
                <a:chOff x="1066800" y="1299351"/>
                <a:chExt cx="1066800" cy="1443849"/>
              </a:xfrm>
            </p:grpSpPr>
            <p:grpSp>
              <p:nvGrpSpPr>
                <p:cNvPr id="48140" name="Group 25"/>
                <p:cNvGrpSpPr>
                  <a:grpSpLocks/>
                </p:cNvGrpSpPr>
                <p:nvPr/>
              </p:nvGrpSpPr>
              <p:grpSpPr bwMode="auto">
                <a:xfrm>
                  <a:off x="1219200" y="1631860"/>
                  <a:ext cx="762000" cy="307777"/>
                  <a:chOff x="1295400" y="1631860"/>
                  <a:chExt cx="762000" cy="307777"/>
                </a:xfrm>
              </p:grpSpPr>
              <p:grpSp>
                <p:nvGrpSpPr>
                  <p:cNvPr id="48187"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88"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8141" name="Group 28"/>
                <p:cNvGrpSpPr>
                  <a:grpSpLocks/>
                </p:cNvGrpSpPr>
                <p:nvPr/>
              </p:nvGrpSpPr>
              <p:grpSpPr bwMode="auto">
                <a:xfrm>
                  <a:off x="1066800" y="1299351"/>
                  <a:ext cx="1066800" cy="307776"/>
                  <a:chOff x="1066800" y="1299351"/>
                  <a:chExt cx="1066800" cy="307776"/>
                </a:xfrm>
              </p:grpSpPr>
              <p:grpSp>
                <p:nvGrpSpPr>
                  <p:cNvPr id="48179"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80"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8142" name="Group 29"/>
                <p:cNvGrpSpPr>
                  <a:grpSpLocks/>
                </p:cNvGrpSpPr>
                <p:nvPr/>
              </p:nvGrpSpPr>
              <p:grpSpPr bwMode="auto">
                <a:xfrm>
                  <a:off x="1219200" y="1972762"/>
                  <a:ext cx="762000" cy="223838"/>
                  <a:chOff x="1295400" y="1682607"/>
                  <a:chExt cx="762000" cy="223838"/>
                </a:xfrm>
              </p:grpSpPr>
              <p:grpSp>
                <p:nvGrpSpPr>
                  <p:cNvPr id="48173"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74"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48143" name="Group 36"/>
                <p:cNvGrpSpPr>
                  <a:grpSpLocks/>
                </p:cNvGrpSpPr>
                <p:nvPr/>
              </p:nvGrpSpPr>
              <p:grpSpPr bwMode="auto">
                <a:xfrm>
                  <a:off x="1219200" y="2347555"/>
                  <a:ext cx="762000" cy="312518"/>
                  <a:chOff x="1295400" y="1752600"/>
                  <a:chExt cx="762000" cy="312518"/>
                </a:xfrm>
              </p:grpSpPr>
              <p:grpSp>
                <p:nvGrpSpPr>
                  <p:cNvPr id="48167"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68"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52"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59"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66"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34"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340100"/>
            <a:ext cx="3797300"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TextBox 3"/>
          <p:cNvSpPr txBox="1">
            <a:spLocks noChangeArrowheads="1"/>
          </p:cNvSpPr>
          <p:nvPr/>
        </p:nvSpPr>
        <p:spPr bwMode="auto">
          <a:xfrm>
            <a:off x="4419600" y="1905000"/>
            <a:ext cx="4724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t>1239 Proteins for Training</a:t>
            </a:r>
          </a:p>
          <a:p>
            <a:pPr eaLnBrk="1" hangingPunct="1"/>
            <a:r>
              <a:rPr lang="en-US" sz="2800" b="1" dirty="0"/>
              <a:t>Residue Pairs; Millions of Residue Pairs</a:t>
            </a:r>
          </a:p>
        </p:txBody>
      </p:sp>
    </p:spTree>
    <p:extLst>
      <p:ext uri="{BB962C8B-B14F-4D97-AF65-F5344CB8AC3E}">
        <p14:creationId xmlns:p14="http://schemas.microsoft.com/office/powerpoint/2010/main" val="15684109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extLst/>
        </p:spPr>
        <p:txBody>
          <a:bodyPr/>
          <a:lstStyle/>
          <a:p>
            <a:pPr algn="l">
              <a:defRPr/>
            </a:pPr>
            <a:r>
              <a:rPr lang="en-US" b="1" dirty="0">
                <a:ln w="1905"/>
                <a:solidFill>
                  <a:srgbClr val="000000"/>
                </a:solidFill>
                <a:effectLst>
                  <a:innerShdw blurRad="69850" dist="43180" dir="5400000">
                    <a:srgbClr val="000000">
                      <a:alpha val="65000"/>
                    </a:srgbClr>
                  </a:innerShdw>
                </a:effectLst>
                <a:latin typeface="Calibri" charset="0"/>
              </a:rPr>
              <a:t>GPU Implementation</a:t>
            </a:r>
          </a:p>
        </p:txBody>
      </p:sp>
      <p:sp>
        <p:nvSpPr>
          <p:cNvPr id="35842" name="Content Placeholder 5"/>
          <p:cNvSpPr>
            <a:spLocks noGrp="1"/>
          </p:cNvSpPr>
          <p:nvPr>
            <p:ph sz="half" idx="1"/>
          </p:nvPr>
        </p:nvSpPr>
        <p:spPr>
          <a:xfrm>
            <a:off x="457200" y="1600200"/>
            <a:ext cx="4468813" cy="4525963"/>
          </a:xfrm>
        </p:spPr>
        <p:txBody>
          <a:bodyPr/>
          <a:lstStyle/>
          <a:p>
            <a:pPr marL="57150" indent="1588">
              <a:buFont typeface="Arial" charset="0"/>
              <a:buNone/>
            </a:pPr>
            <a:r>
              <a:rPr lang="en-US" b="1" dirty="0">
                <a:latin typeface="Calibri" charset="0"/>
              </a:rPr>
              <a:t>Parallelize training of deep learning network with GPUs and </a:t>
            </a:r>
            <a:r>
              <a:rPr lang="en-US" b="1" dirty="0" err="1">
                <a:latin typeface="Calibri" charset="0"/>
              </a:rPr>
              <a:t>CUDAMat</a:t>
            </a:r>
            <a:endParaRPr lang="en-US" b="1" dirty="0">
              <a:latin typeface="Calibri" charset="0"/>
            </a:endParaRPr>
          </a:p>
          <a:p>
            <a:pPr marL="57150" indent="1588">
              <a:buFont typeface="Arial" charset="0"/>
              <a:buNone/>
            </a:pPr>
            <a:endParaRPr lang="en-US" b="1" dirty="0">
              <a:latin typeface="Calibri" charset="0"/>
            </a:endParaRPr>
          </a:p>
          <a:p>
            <a:pPr marL="57150" indent="1588">
              <a:buFont typeface="Arial" charset="0"/>
              <a:buNone/>
            </a:pPr>
            <a:r>
              <a:rPr lang="en-US" b="1" dirty="0">
                <a:latin typeface="Calibri" charset="0"/>
              </a:rPr>
              <a:t>Train DNs with over 1M parameters in about an hour</a:t>
            </a:r>
          </a:p>
        </p:txBody>
      </p:sp>
      <p:grpSp>
        <p:nvGrpSpPr>
          <p:cNvPr id="35843" name="Group 73"/>
          <p:cNvGrpSpPr>
            <a:grpSpLocks/>
          </p:cNvGrpSpPr>
          <p:nvPr/>
        </p:nvGrpSpPr>
        <p:grpSpPr bwMode="auto">
          <a:xfrm>
            <a:off x="5319713" y="1541463"/>
            <a:ext cx="3176587" cy="2590800"/>
            <a:chOff x="1066800" y="1066800"/>
            <a:chExt cx="3200986" cy="2590800"/>
          </a:xfrm>
        </p:grpSpPr>
        <p:grpSp>
          <p:nvGrpSpPr>
            <p:cNvPr id="35845" name="Group 189"/>
            <p:cNvGrpSpPr>
              <a:grpSpLocks/>
            </p:cNvGrpSpPr>
            <p:nvPr/>
          </p:nvGrpSpPr>
          <p:grpSpPr bwMode="auto">
            <a:xfrm>
              <a:off x="1371600" y="1828800"/>
              <a:ext cx="1066800" cy="1828800"/>
              <a:chOff x="1066800" y="1219200"/>
              <a:chExt cx="1066800" cy="1828800"/>
            </a:xfrm>
          </p:grpSpPr>
          <p:grpSp>
            <p:nvGrpSpPr>
              <p:cNvPr id="35854" name="Group 25"/>
              <p:cNvGrpSpPr>
                <a:grpSpLocks/>
              </p:cNvGrpSpPr>
              <p:nvPr/>
            </p:nvGrpSpPr>
            <p:grpSpPr bwMode="auto">
              <a:xfrm>
                <a:off x="1219200" y="1611868"/>
                <a:ext cx="762000" cy="307777"/>
                <a:chOff x="1295400" y="1611868"/>
                <a:chExt cx="762000" cy="307777"/>
              </a:xfrm>
            </p:grpSpPr>
            <p:grpSp>
              <p:nvGrpSpPr>
                <p:cNvPr id="35902" name="Group 13"/>
                <p:cNvGrpSpPr>
                  <a:grpSpLocks/>
                </p:cNvGrpSpPr>
                <p:nvPr/>
              </p:nvGrpSpPr>
              <p:grpSpPr bwMode="auto">
                <a:xfrm>
                  <a:off x="1295400" y="1752600"/>
                  <a:ext cx="762000" cy="152400"/>
                  <a:chOff x="1295400" y="1828800"/>
                  <a:chExt cx="762000" cy="152400"/>
                </a:xfrm>
              </p:grpSpPr>
              <p:sp>
                <p:nvSpPr>
                  <p:cNvPr id="73" name="Oval 9"/>
                  <p:cNvSpPr/>
                  <p:nvPr/>
                </p:nvSpPr>
                <p:spPr>
                  <a:xfrm>
                    <a:off x="1295712" y="18288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10"/>
                  <p:cNvSpPr/>
                  <p:nvPr/>
                </p:nvSpPr>
                <p:spPr>
                  <a:xfrm>
                    <a:off x="1447683" y="18288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11"/>
                  <p:cNvSpPr/>
                  <p:nvPr/>
                </p:nvSpPr>
                <p:spPr>
                  <a:xfrm>
                    <a:off x="1751625" y="18288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12"/>
                  <p:cNvSpPr/>
                  <p:nvPr/>
                </p:nvSpPr>
                <p:spPr>
                  <a:xfrm>
                    <a:off x="1905196" y="1828800"/>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903" name="TextBox 68"/>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5" name="Group 28"/>
              <p:cNvGrpSpPr>
                <a:grpSpLocks/>
              </p:cNvGrpSpPr>
              <p:nvPr/>
            </p:nvGrpSpPr>
            <p:grpSpPr bwMode="auto">
              <a:xfrm>
                <a:off x="1066800" y="1219200"/>
                <a:ext cx="1066800" cy="307777"/>
                <a:chOff x="1066800" y="1219200"/>
                <a:chExt cx="1066800" cy="307777"/>
              </a:xfrm>
            </p:grpSpPr>
            <p:grpSp>
              <p:nvGrpSpPr>
                <p:cNvPr id="35894" name="Group 27"/>
                <p:cNvGrpSpPr>
                  <a:grpSpLocks/>
                </p:cNvGrpSpPr>
                <p:nvPr/>
              </p:nvGrpSpPr>
              <p:grpSpPr bwMode="auto">
                <a:xfrm>
                  <a:off x="1066800" y="1371600"/>
                  <a:ext cx="1066800" cy="152400"/>
                  <a:chOff x="1066800" y="1371600"/>
                  <a:chExt cx="1066800" cy="152400"/>
                </a:xfrm>
              </p:grpSpPr>
              <p:sp>
                <p:nvSpPr>
                  <p:cNvPr id="65" name="Oval 3"/>
                  <p:cNvSpPr/>
                  <p:nvPr/>
                </p:nvSpPr>
                <p:spPr>
                  <a:xfrm>
                    <a:off x="1067541" y="13716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4"/>
                  <p:cNvSpPr/>
                  <p:nvPr/>
                </p:nvSpPr>
                <p:spPr>
                  <a:xfrm>
                    <a:off x="1219512" y="1371600"/>
                    <a:ext cx="15197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5"/>
                  <p:cNvSpPr/>
                  <p:nvPr/>
                </p:nvSpPr>
                <p:spPr>
                  <a:xfrm>
                    <a:off x="1371483" y="13716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
                  <p:cNvSpPr/>
                  <p:nvPr/>
                </p:nvSpPr>
                <p:spPr>
                  <a:xfrm>
                    <a:off x="1525053" y="1371600"/>
                    <a:ext cx="1503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1828995" y="13716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8"/>
                  <p:cNvSpPr/>
                  <p:nvPr/>
                </p:nvSpPr>
                <p:spPr>
                  <a:xfrm>
                    <a:off x="1980967" y="1371600"/>
                    <a:ext cx="15197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95" name="TextBox 60"/>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6" name="Group 29"/>
              <p:cNvGrpSpPr>
                <a:grpSpLocks/>
              </p:cNvGrpSpPr>
              <p:nvPr/>
            </p:nvGrpSpPr>
            <p:grpSpPr bwMode="auto">
              <a:xfrm>
                <a:off x="1219200" y="1902023"/>
                <a:ext cx="762000" cy="307777"/>
                <a:chOff x="1295400" y="1611868"/>
                <a:chExt cx="762000" cy="307777"/>
              </a:xfrm>
            </p:grpSpPr>
            <p:grpSp>
              <p:nvGrpSpPr>
                <p:cNvPr id="35888" name="Group 13"/>
                <p:cNvGrpSpPr>
                  <a:grpSpLocks/>
                </p:cNvGrpSpPr>
                <p:nvPr/>
              </p:nvGrpSpPr>
              <p:grpSpPr bwMode="auto">
                <a:xfrm>
                  <a:off x="1295400" y="1752600"/>
                  <a:ext cx="762000" cy="152400"/>
                  <a:chOff x="1295400" y="1828800"/>
                  <a:chExt cx="762000" cy="152400"/>
                </a:xfrm>
              </p:grpSpPr>
              <p:sp>
                <p:nvSpPr>
                  <p:cNvPr id="59" name="Oval 58"/>
                  <p:cNvSpPr/>
                  <p:nvPr/>
                </p:nvSpPr>
                <p:spPr>
                  <a:xfrm>
                    <a:off x="1295712" y="1829157"/>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1447683"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1751625"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1905196" y="1829157"/>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9" name="TextBox 54"/>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7" name="Group 36"/>
              <p:cNvGrpSpPr>
                <a:grpSpLocks/>
              </p:cNvGrpSpPr>
              <p:nvPr/>
            </p:nvGrpSpPr>
            <p:grpSpPr bwMode="auto">
              <a:xfrm>
                <a:off x="1219200" y="2206823"/>
                <a:ext cx="762000" cy="307777"/>
                <a:chOff x="1295400" y="1611868"/>
                <a:chExt cx="762000" cy="307777"/>
              </a:xfrm>
            </p:grpSpPr>
            <p:grpSp>
              <p:nvGrpSpPr>
                <p:cNvPr id="35882" name="Group 13"/>
                <p:cNvGrpSpPr>
                  <a:grpSpLocks/>
                </p:cNvGrpSpPr>
                <p:nvPr/>
              </p:nvGrpSpPr>
              <p:grpSpPr bwMode="auto">
                <a:xfrm>
                  <a:off x="1295400" y="1752600"/>
                  <a:ext cx="762000" cy="152400"/>
                  <a:chOff x="1295400" y="1828800"/>
                  <a:chExt cx="762000" cy="152400"/>
                </a:xfrm>
              </p:grpSpPr>
              <p:sp>
                <p:nvSpPr>
                  <p:cNvPr id="53" name="Oval 52"/>
                  <p:cNvSpPr/>
                  <p:nvPr/>
                </p:nvSpPr>
                <p:spPr>
                  <a:xfrm>
                    <a:off x="1295712" y="1829157"/>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1447683"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1751625"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1905196" y="1829157"/>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3" name="TextBox 48"/>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7" name="Straight Connector 26"/>
              <p:cNvCxnSpPr/>
              <p:nvPr/>
            </p:nvCxnSpPr>
            <p:spPr>
              <a:xfrm>
                <a:off x="1142727" y="1524000"/>
                <a:ext cx="15197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5903" idx="1"/>
              </p:cNvCxnSpPr>
              <p:nvPr/>
            </p:nvCxnSpPr>
            <p:spPr>
              <a:xfrm>
                <a:off x="1142727" y="1524000"/>
                <a:ext cx="305541"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5903" idx="3"/>
              </p:cNvCxnSpPr>
              <p:nvPr/>
            </p:nvCxnSpPr>
            <p:spPr>
              <a:xfrm>
                <a:off x="1142727" y="1524000"/>
                <a:ext cx="609483"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74" idx="7"/>
              </p:cNvCxnSpPr>
              <p:nvPr/>
            </p:nvCxnSpPr>
            <p:spPr>
              <a:xfrm>
                <a:off x="1142727" y="1524000"/>
                <a:ext cx="815844" cy="250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8" idx="4"/>
              </p:cNvCxnSpPr>
              <p:nvPr/>
            </p:nvCxnSpPr>
            <p:spPr>
              <a:xfrm flipH="1">
                <a:off x="1294697" y="1524000"/>
                <a:ext cx="763055"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68" idx="4"/>
                <a:endCxn id="35903" idx="1"/>
              </p:cNvCxnSpPr>
              <p:nvPr/>
            </p:nvCxnSpPr>
            <p:spPr>
              <a:xfrm flipH="1">
                <a:off x="1448268" y="1524000"/>
                <a:ext cx="609484"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8" idx="4"/>
                <a:endCxn id="35903" idx="3"/>
              </p:cNvCxnSpPr>
              <p:nvPr/>
            </p:nvCxnSpPr>
            <p:spPr>
              <a:xfrm flipH="1">
                <a:off x="1752210" y="1524000"/>
                <a:ext cx="305542"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8" idx="4"/>
                <a:endCxn id="74" idx="0"/>
              </p:cNvCxnSpPr>
              <p:nvPr/>
            </p:nvCxnSpPr>
            <p:spPr>
              <a:xfrm flipH="1">
                <a:off x="1905780" y="1524000"/>
                <a:ext cx="15197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66" name="TextBox 17"/>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6" name="Straight Connector 18"/>
              <p:cNvCxnSpPr>
                <a:stCxn id="74" idx="4"/>
                <a:endCxn id="59" idx="0"/>
              </p:cNvCxnSpPr>
              <p:nvPr/>
            </p:nvCxnSpPr>
            <p:spPr>
              <a:xfrm flipH="1">
                <a:off x="1294697" y="1905000"/>
                <a:ext cx="611083"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19"/>
              <p:cNvCxnSpPr>
                <a:stCxn id="74" idx="4"/>
                <a:endCxn id="35889" idx="1"/>
              </p:cNvCxnSpPr>
              <p:nvPr/>
            </p:nvCxnSpPr>
            <p:spPr>
              <a:xfrm flipH="1">
                <a:off x="1448268" y="1905000"/>
                <a:ext cx="457513" cy="15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0"/>
              <p:cNvCxnSpPr>
                <a:endCxn id="59" idx="0"/>
              </p:cNvCxnSpPr>
              <p:nvPr/>
            </p:nvCxnSpPr>
            <p:spPr>
              <a:xfrm>
                <a:off x="1294697" y="1906587"/>
                <a:ext cx="0" cy="13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5889" idx="1"/>
              </p:cNvCxnSpPr>
              <p:nvPr/>
            </p:nvCxnSpPr>
            <p:spPr>
              <a:xfrm>
                <a:off x="1294697" y="1906587"/>
                <a:ext cx="153571" cy="150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5889" idx="3"/>
              </p:cNvCxnSpPr>
              <p:nvPr/>
            </p:nvCxnSpPr>
            <p:spPr>
              <a:xfrm>
                <a:off x="1294697" y="1906587"/>
                <a:ext cx="457513" cy="150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62" idx="0"/>
              </p:cNvCxnSpPr>
              <p:nvPr/>
            </p:nvCxnSpPr>
            <p:spPr>
              <a:xfrm>
                <a:off x="1294697" y="1905000"/>
                <a:ext cx="611083"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73" name="TextBox 38"/>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43" name="Straight Connector 42"/>
              <p:cNvCxnSpPr>
                <a:stCxn id="74" idx="4"/>
                <a:endCxn id="61" idx="0"/>
              </p:cNvCxnSpPr>
              <p:nvPr/>
            </p:nvCxnSpPr>
            <p:spPr>
              <a:xfrm flipH="1">
                <a:off x="1752210" y="1906587"/>
                <a:ext cx="153571" cy="13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4" idx="4"/>
                <a:endCxn id="62" idx="0"/>
              </p:cNvCxnSpPr>
              <p:nvPr/>
            </p:nvCxnSpPr>
            <p:spPr>
              <a:xfrm>
                <a:off x="1905780" y="1905000"/>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76" name="TextBox 41"/>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46" name="Straight Connector 45"/>
              <p:cNvCxnSpPr>
                <a:stCxn id="53" idx="4"/>
                <a:endCxn id="35876" idx="0"/>
              </p:cNvCxnSpPr>
              <p:nvPr/>
            </p:nvCxnSpPr>
            <p:spPr>
              <a:xfrm>
                <a:off x="1294697" y="2500312"/>
                <a:ext cx="305542" cy="24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35876" idx="0"/>
              </p:cNvCxnSpPr>
              <p:nvPr/>
            </p:nvCxnSpPr>
            <p:spPr>
              <a:xfrm>
                <a:off x="1448268" y="2514600"/>
                <a:ext cx="15197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35876" idx="0"/>
              </p:cNvCxnSpPr>
              <p:nvPr/>
            </p:nvCxnSpPr>
            <p:spPr>
              <a:xfrm flipH="1">
                <a:off x="1600239" y="2514600"/>
                <a:ext cx="15197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56" idx="4"/>
                <a:endCxn id="35876" idx="0"/>
              </p:cNvCxnSpPr>
              <p:nvPr/>
            </p:nvCxnSpPr>
            <p:spPr>
              <a:xfrm flipH="1">
                <a:off x="1600239" y="2500312"/>
                <a:ext cx="305541" cy="24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81" name="TextBox 46"/>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sp>
          <p:nvSpPr>
            <p:cNvPr id="10" name="Right Brace 9"/>
            <p:cNvSpPr/>
            <p:nvPr/>
          </p:nvSpPr>
          <p:spPr>
            <a:xfrm rot="5400000">
              <a:off x="2438401" y="76199"/>
              <a:ext cx="381000" cy="3124201"/>
            </a:xfrm>
            <a:prstGeom prst="rightBrace">
              <a:avLst>
                <a:gd name="adj1" fmla="val 33239"/>
                <a:gd name="adj2" fmla="val 7276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TextBox 10"/>
            <p:cNvSpPr txBox="1"/>
            <p:nvPr/>
          </p:nvSpPr>
          <p:spPr>
            <a:xfrm>
              <a:off x="1220371" y="1066800"/>
              <a:ext cx="1447722"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1400" dirty="0">
                  <a:latin typeface="Courier New" pitchFamily="49" charset="0"/>
                  <a:cs typeface="Courier New" pitchFamily="49" charset="0"/>
                </a:rPr>
                <a:t>LSDEK</a:t>
              </a:r>
              <a:r>
                <a:rPr lang="en-US" sz="1400" b="1" dirty="0">
                  <a:latin typeface="Courier New" pitchFamily="49" charset="0"/>
                  <a:cs typeface="Courier New" pitchFamily="49" charset="0"/>
                </a:rPr>
                <a:t>I</a:t>
              </a:r>
              <a:r>
                <a:rPr lang="en-US" sz="1400" dirty="0">
                  <a:latin typeface="Courier New" pitchFamily="49" charset="0"/>
                  <a:cs typeface="Courier New" pitchFamily="49" charset="0"/>
                </a:rPr>
                <a:t>INVDF</a:t>
              </a:r>
              <a:endParaRPr lang="en-US" sz="1200" dirty="0">
                <a:latin typeface="Courier New" pitchFamily="49" charset="0"/>
                <a:cs typeface="Courier New" pitchFamily="49" charset="0"/>
              </a:endParaRPr>
            </a:p>
          </p:txBody>
        </p:sp>
        <p:sp>
          <p:nvSpPr>
            <p:cNvPr id="12" name="TextBox 11"/>
            <p:cNvSpPr txBox="1"/>
            <p:nvPr/>
          </p:nvSpPr>
          <p:spPr>
            <a:xfrm>
              <a:off x="2895249" y="1066800"/>
              <a:ext cx="1372537"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1400" dirty="0">
                  <a:latin typeface="Courier New" pitchFamily="49" charset="0"/>
                  <a:cs typeface="Courier New" pitchFamily="49" charset="0"/>
                </a:rPr>
                <a:t>KPSEE</a:t>
              </a:r>
              <a:r>
                <a:rPr lang="en-US" sz="1400" b="1" dirty="0">
                  <a:latin typeface="Courier New" pitchFamily="49" charset="0"/>
                  <a:cs typeface="Courier New" pitchFamily="49" charset="0"/>
                </a:rPr>
                <a:t>R</a:t>
              </a:r>
              <a:r>
                <a:rPr lang="en-US" sz="1400" dirty="0">
                  <a:latin typeface="Courier New" pitchFamily="49" charset="0"/>
                  <a:cs typeface="Courier New" pitchFamily="49" charset="0"/>
                </a:rPr>
                <a:t>VREII</a:t>
              </a:r>
            </a:p>
          </p:txBody>
        </p:sp>
        <p:sp>
          <p:nvSpPr>
            <p:cNvPr id="14" name="Right Arrow 13"/>
            <p:cNvSpPr/>
            <p:nvPr/>
          </p:nvSpPr>
          <p:spPr>
            <a:xfrm rot="10800000">
              <a:off x="2820064" y="19812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0800000">
              <a:off x="2820064" y="23622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6" name="Right Arrow 15"/>
            <p:cNvSpPr/>
            <p:nvPr/>
          </p:nvSpPr>
          <p:spPr>
            <a:xfrm rot="10800000">
              <a:off x="2820064" y="26670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 name="Right Arrow 18"/>
            <p:cNvSpPr/>
            <p:nvPr/>
          </p:nvSpPr>
          <p:spPr>
            <a:xfrm rot="10800000">
              <a:off x="2820064" y="29718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rot="10800000">
              <a:off x="2820064" y="33528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35844" name="Picture 76" descr="gp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343400"/>
            <a:ext cx="3352800"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 name="TextBox 4"/>
          <p:cNvSpPr txBox="1">
            <a:spLocks noChangeArrowheads="1"/>
          </p:cNvSpPr>
          <p:nvPr/>
        </p:nvSpPr>
        <p:spPr bwMode="auto">
          <a:xfrm>
            <a:off x="6705600" y="6400800"/>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&amp; Cheng, 2012</a:t>
            </a:r>
          </a:p>
        </p:txBody>
      </p:sp>
    </p:spTree>
    <p:extLst>
      <p:ext uri="{BB962C8B-B14F-4D97-AF65-F5344CB8AC3E}">
        <p14:creationId xmlns:p14="http://schemas.microsoft.com/office/powerpoint/2010/main" val="31793846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96400" cy="1143000"/>
          </a:xfrm>
          <a:extLst/>
        </p:spPr>
        <p:txBody>
          <a:bodyPr rtlCol="0">
            <a:normAutofit fontScale="90000"/>
          </a:bodyPr>
          <a:lstStyle/>
          <a:p>
            <a:pPr algn="l" fontAlgn="auto">
              <a:spcAft>
                <a:spcPts val="0"/>
              </a:spcAft>
              <a:defRPr/>
            </a:pPr>
            <a:r>
              <a:rPr lang="en-US" b="1" dirty="0">
                <a:ln w="1905"/>
                <a:solidFill>
                  <a:srgbClr val="000000"/>
                </a:solidFill>
                <a:effectLst>
                  <a:innerShdw blurRad="69850" dist="43180" dir="5400000">
                    <a:srgbClr val="000000">
                      <a:alpha val="65000"/>
                    </a:srgbClr>
                  </a:innerShdw>
                </a:effectLst>
                <a:ea typeface="+mj-ea"/>
              </a:rPr>
              <a:t>Boosted Ensembles for Contact Prediction</a:t>
            </a:r>
          </a:p>
        </p:txBody>
      </p:sp>
      <p:grpSp>
        <p:nvGrpSpPr>
          <p:cNvPr id="49154" name="Group 172"/>
          <p:cNvGrpSpPr>
            <a:grpSpLocks/>
          </p:cNvGrpSpPr>
          <p:nvPr/>
        </p:nvGrpSpPr>
        <p:grpSpPr bwMode="auto">
          <a:xfrm>
            <a:off x="457200" y="1143000"/>
            <a:ext cx="4800600" cy="2819400"/>
            <a:chOff x="1066800" y="1219200"/>
            <a:chExt cx="4114800" cy="2209800"/>
          </a:xfrm>
        </p:grpSpPr>
        <p:grpSp>
          <p:nvGrpSpPr>
            <p:cNvPr id="49159" name="Group 133"/>
            <p:cNvGrpSpPr>
              <a:grpSpLocks/>
            </p:cNvGrpSpPr>
            <p:nvPr/>
          </p:nvGrpSpPr>
          <p:grpSpPr bwMode="auto">
            <a:xfrm>
              <a:off x="1066800" y="1219200"/>
              <a:ext cx="1066800" cy="1828800"/>
              <a:chOff x="1066800" y="1219200"/>
              <a:chExt cx="1066800" cy="1828800"/>
            </a:xfrm>
          </p:grpSpPr>
          <p:grpSp>
            <p:nvGrpSpPr>
              <p:cNvPr id="49272" name="Group 25"/>
              <p:cNvGrpSpPr>
                <a:grpSpLocks/>
              </p:cNvGrpSpPr>
              <p:nvPr/>
            </p:nvGrpSpPr>
            <p:grpSpPr bwMode="auto">
              <a:xfrm>
                <a:off x="1219200" y="1611868"/>
                <a:ext cx="762000" cy="307777"/>
                <a:chOff x="1295400" y="1611868"/>
                <a:chExt cx="762000" cy="307777"/>
              </a:xfrm>
            </p:grpSpPr>
            <p:grpSp>
              <p:nvGrpSpPr>
                <p:cNvPr id="49320" name="Group 13"/>
                <p:cNvGrpSpPr>
                  <a:grpSpLocks/>
                </p:cNvGrpSpPr>
                <p:nvPr/>
              </p:nvGrpSpPr>
              <p:grpSpPr bwMode="auto">
                <a:xfrm>
                  <a:off x="1295400" y="1752600"/>
                  <a:ext cx="762000" cy="152400"/>
                  <a:chOff x="1295400" y="1828800"/>
                  <a:chExt cx="762000" cy="152400"/>
                </a:xfrm>
              </p:grpSpPr>
              <p:sp>
                <p:nvSpPr>
                  <p:cNvPr id="337"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8"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9"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0"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21" name="TextBox 335"/>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3" name="Group 28"/>
              <p:cNvGrpSpPr>
                <a:grpSpLocks/>
              </p:cNvGrpSpPr>
              <p:nvPr/>
            </p:nvGrpSpPr>
            <p:grpSpPr bwMode="auto">
              <a:xfrm>
                <a:off x="1066800" y="1219200"/>
                <a:ext cx="1066800" cy="307777"/>
                <a:chOff x="1066800" y="1219200"/>
                <a:chExt cx="1066800" cy="307777"/>
              </a:xfrm>
            </p:grpSpPr>
            <p:grpSp>
              <p:nvGrpSpPr>
                <p:cNvPr id="49312" name="Group 27"/>
                <p:cNvGrpSpPr>
                  <a:grpSpLocks/>
                </p:cNvGrpSpPr>
                <p:nvPr/>
              </p:nvGrpSpPr>
              <p:grpSpPr bwMode="auto">
                <a:xfrm>
                  <a:off x="1066800" y="1371600"/>
                  <a:ext cx="1066800" cy="152400"/>
                  <a:chOff x="1066800" y="1371600"/>
                  <a:chExt cx="1066800" cy="152400"/>
                </a:xfrm>
              </p:grpSpPr>
              <p:sp>
                <p:nvSpPr>
                  <p:cNvPr id="329"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0"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1"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2"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3"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4"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13" name="TextBox 327"/>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4" name="Group 29"/>
              <p:cNvGrpSpPr>
                <a:grpSpLocks/>
              </p:cNvGrpSpPr>
              <p:nvPr/>
            </p:nvGrpSpPr>
            <p:grpSpPr bwMode="auto">
              <a:xfrm>
                <a:off x="1219200" y="1902023"/>
                <a:ext cx="762000" cy="307777"/>
                <a:chOff x="1295400" y="1611868"/>
                <a:chExt cx="762000" cy="307777"/>
              </a:xfrm>
            </p:grpSpPr>
            <p:grpSp>
              <p:nvGrpSpPr>
                <p:cNvPr id="49306" name="Group 13"/>
                <p:cNvGrpSpPr>
                  <a:grpSpLocks/>
                </p:cNvGrpSpPr>
                <p:nvPr/>
              </p:nvGrpSpPr>
              <p:grpSpPr bwMode="auto">
                <a:xfrm>
                  <a:off x="1295400" y="1752600"/>
                  <a:ext cx="762000" cy="152400"/>
                  <a:chOff x="1295400" y="1828800"/>
                  <a:chExt cx="762000" cy="152400"/>
                </a:xfrm>
              </p:grpSpPr>
              <p:sp>
                <p:nvSpPr>
                  <p:cNvPr id="323" name="Oval 322"/>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4" name="Oval 323"/>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5" name="Oval 324"/>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6" name="Oval 35"/>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07" name="TextBox 32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5" name="Group 36"/>
              <p:cNvGrpSpPr>
                <a:grpSpLocks/>
              </p:cNvGrpSpPr>
              <p:nvPr/>
            </p:nvGrpSpPr>
            <p:grpSpPr bwMode="auto">
              <a:xfrm>
                <a:off x="1219200" y="2206823"/>
                <a:ext cx="762000" cy="307777"/>
                <a:chOff x="1295400" y="1611868"/>
                <a:chExt cx="762000" cy="307777"/>
              </a:xfrm>
            </p:grpSpPr>
            <p:grpSp>
              <p:nvGrpSpPr>
                <p:cNvPr id="49300" name="Group 13"/>
                <p:cNvGrpSpPr>
                  <a:grpSpLocks/>
                </p:cNvGrpSpPr>
                <p:nvPr/>
              </p:nvGrpSpPr>
              <p:grpSpPr bwMode="auto">
                <a:xfrm>
                  <a:off x="1295400" y="1752600"/>
                  <a:ext cx="762000" cy="152400"/>
                  <a:chOff x="1295400" y="1828800"/>
                  <a:chExt cx="762000" cy="152400"/>
                </a:xfrm>
              </p:grpSpPr>
              <p:sp>
                <p:nvSpPr>
                  <p:cNvPr id="317" name="Oval 316"/>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8" name="Oval 317"/>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9" name="Oval 41"/>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0" name="Oval 319"/>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01" name="TextBox 315"/>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91" name="Straight Connector 29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a:endCxn id="49321"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endCxn id="49321"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55"/>
              <p:cNvCxnSpPr>
                <a:endCxn id="49294"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61"/>
              <p:cNvCxnSpPr>
                <a:endCxn id="49321"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64"/>
              <p:cNvCxnSpPr>
                <a:endCxn id="49321"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endCxn id="49294"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84" name="TextBox 298"/>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00" name="Straight Connector 299"/>
              <p:cNvCxnSpPr>
                <a:stCxn id="49294" idx="4"/>
                <a:endCxn id="323"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49294" idx="4"/>
                <a:endCxn id="49307"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a:endCxn id="323"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endCxn id="49307"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endCxn id="49307"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1" name="TextBox 305"/>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07" name="Straight Connector 89"/>
              <p:cNvCxnSpPr>
                <a:stCxn id="49294" idx="4"/>
                <a:endCxn id="325"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a:stCxn id="49294" idx="4"/>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4" name="TextBox 95"/>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310" name="Straight Connector 309"/>
              <p:cNvCxnSpPr>
                <a:stCxn id="317" idx="4"/>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101"/>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320" idx="4"/>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9" name="TextBox 313"/>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grpSp>
          <p:nvGrpSpPr>
            <p:cNvPr id="49160" name="Group 134"/>
            <p:cNvGrpSpPr>
              <a:grpSpLocks/>
            </p:cNvGrpSpPr>
            <p:nvPr/>
          </p:nvGrpSpPr>
          <p:grpSpPr bwMode="auto">
            <a:xfrm>
              <a:off x="2362200" y="1219200"/>
              <a:ext cx="1066800" cy="1828800"/>
              <a:chOff x="1066800" y="1219200"/>
              <a:chExt cx="1066800" cy="1828800"/>
            </a:xfrm>
          </p:grpSpPr>
          <p:grpSp>
            <p:nvGrpSpPr>
              <p:cNvPr id="49218" name="Group 25"/>
              <p:cNvGrpSpPr>
                <a:grpSpLocks/>
              </p:cNvGrpSpPr>
              <p:nvPr/>
            </p:nvGrpSpPr>
            <p:grpSpPr bwMode="auto">
              <a:xfrm>
                <a:off x="1219200" y="1611868"/>
                <a:ext cx="762000" cy="307777"/>
                <a:chOff x="1295400" y="1611868"/>
                <a:chExt cx="762000" cy="307777"/>
              </a:xfrm>
            </p:grpSpPr>
            <p:grpSp>
              <p:nvGrpSpPr>
                <p:cNvPr id="49266" name="Group 13"/>
                <p:cNvGrpSpPr>
                  <a:grpSpLocks/>
                </p:cNvGrpSpPr>
                <p:nvPr/>
              </p:nvGrpSpPr>
              <p:grpSpPr bwMode="auto">
                <a:xfrm>
                  <a:off x="1295400" y="1752600"/>
                  <a:ext cx="762000" cy="152400"/>
                  <a:chOff x="1295400" y="1828800"/>
                  <a:chExt cx="762000" cy="152400"/>
                </a:xfrm>
              </p:grpSpPr>
              <p:sp>
                <p:nvSpPr>
                  <p:cNvPr id="283"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4"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5"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67" name="TextBox 28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19" name="Group 28"/>
              <p:cNvGrpSpPr>
                <a:grpSpLocks/>
              </p:cNvGrpSpPr>
              <p:nvPr/>
            </p:nvGrpSpPr>
            <p:grpSpPr bwMode="auto">
              <a:xfrm>
                <a:off x="1066800" y="1219200"/>
                <a:ext cx="1066800" cy="307777"/>
                <a:chOff x="1066800" y="1219200"/>
                <a:chExt cx="1066800" cy="307777"/>
              </a:xfrm>
            </p:grpSpPr>
            <p:grpSp>
              <p:nvGrpSpPr>
                <p:cNvPr id="49258" name="Group 27"/>
                <p:cNvGrpSpPr>
                  <a:grpSpLocks/>
                </p:cNvGrpSpPr>
                <p:nvPr/>
              </p:nvGrpSpPr>
              <p:grpSpPr bwMode="auto">
                <a:xfrm>
                  <a:off x="1066800" y="1371600"/>
                  <a:ext cx="1066800" cy="152400"/>
                  <a:chOff x="1066800" y="1371600"/>
                  <a:chExt cx="1066800" cy="152400"/>
                </a:xfrm>
              </p:grpSpPr>
              <p:sp>
                <p:nvSpPr>
                  <p:cNvPr id="275"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7"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8"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9"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0"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59" name="TextBox 273"/>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20" name="Group 29"/>
              <p:cNvGrpSpPr>
                <a:grpSpLocks/>
              </p:cNvGrpSpPr>
              <p:nvPr/>
            </p:nvGrpSpPr>
            <p:grpSpPr bwMode="auto">
              <a:xfrm>
                <a:off x="1219200" y="1902023"/>
                <a:ext cx="762000" cy="307777"/>
                <a:chOff x="1295400" y="1611868"/>
                <a:chExt cx="762000" cy="307777"/>
              </a:xfrm>
            </p:grpSpPr>
            <p:grpSp>
              <p:nvGrpSpPr>
                <p:cNvPr id="49252" name="Group 13"/>
                <p:cNvGrpSpPr>
                  <a:grpSpLocks/>
                </p:cNvGrpSpPr>
                <p:nvPr/>
              </p:nvGrpSpPr>
              <p:grpSpPr bwMode="auto">
                <a:xfrm>
                  <a:off x="1295400" y="1752600"/>
                  <a:ext cx="762000" cy="152400"/>
                  <a:chOff x="1295400" y="1828800"/>
                  <a:chExt cx="762000" cy="152400"/>
                </a:xfrm>
              </p:grpSpPr>
              <p:sp>
                <p:nvSpPr>
                  <p:cNvPr id="269" name="Oval 268"/>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0" name="Oval 269"/>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1" name="Oval 270"/>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2" name="Oval 271"/>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53" name="TextBox 26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21" name="Group 36"/>
              <p:cNvGrpSpPr>
                <a:grpSpLocks/>
              </p:cNvGrpSpPr>
              <p:nvPr/>
            </p:nvGrpSpPr>
            <p:grpSpPr bwMode="auto">
              <a:xfrm>
                <a:off x="1219200" y="2206823"/>
                <a:ext cx="762000" cy="307777"/>
                <a:chOff x="1295400" y="1611868"/>
                <a:chExt cx="762000" cy="307777"/>
              </a:xfrm>
            </p:grpSpPr>
            <p:grpSp>
              <p:nvGrpSpPr>
                <p:cNvPr id="49246" name="Group 13"/>
                <p:cNvGrpSpPr>
                  <a:grpSpLocks/>
                </p:cNvGrpSpPr>
                <p:nvPr/>
              </p:nvGrpSpPr>
              <p:grpSpPr bwMode="auto">
                <a:xfrm>
                  <a:off x="1295400" y="1752600"/>
                  <a:ext cx="762000" cy="152400"/>
                  <a:chOff x="1295400" y="1828800"/>
                  <a:chExt cx="762000" cy="152400"/>
                </a:xfrm>
              </p:grpSpPr>
              <p:sp>
                <p:nvSpPr>
                  <p:cNvPr id="263" name="Oval 262"/>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4" name="Oval 263"/>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5" name="Oval 264"/>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 name="Oval 265"/>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47" name="TextBox 26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37" name="Straight Connector 236"/>
              <p:cNvCxnSpPr>
                <a:endCxn id="279" idx="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endCxn id="49267"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endCxn id="49267"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endCxn id="284"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278" idx="4"/>
                <a:endCxn id="279" idx="0"/>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78" idx="4"/>
                <a:endCxn id="49267"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stCxn id="278" idx="4"/>
                <a:endCxn id="49267"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a:stCxn id="278" idx="4"/>
                <a:endCxn id="284"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30" name="TextBox 244"/>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246" name="Straight Connector 245"/>
              <p:cNvCxnSpPr>
                <a:stCxn id="284" idx="4"/>
                <a:endCxn id="269"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84" idx="4"/>
                <a:endCxn id="49253"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279" idx="4"/>
                <a:endCxn id="269"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279" idx="4"/>
                <a:endCxn id="49253"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79" idx="4"/>
                <a:endCxn id="49253"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279" idx="4"/>
                <a:endCxn id="272" idx="0"/>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37" name="TextBox 251"/>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253" name="Straight Connector 252"/>
              <p:cNvCxnSpPr>
                <a:stCxn id="284" idx="4"/>
                <a:endCxn id="271"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284" idx="4"/>
                <a:endCxn id="272" idx="0"/>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40" name="TextBox 254"/>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256" name="Straight Connector 255"/>
              <p:cNvCxnSpPr>
                <a:stCxn id="263" idx="4"/>
                <a:endCxn id="49240" idx="0"/>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endCxn id="49240" idx="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endCxn id="49240" idx="0"/>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266" idx="4"/>
                <a:endCxn id="49240" idx="0"/>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45" name="TextBox 259"/>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grpSp>
          <p:nvGrpSpPr>
            <p:cNvPr id="49161" name="Group 189"/>
            <p:cNvGrpSpPr>
              <a:grpSpLocks/>
            </p:cNvGrpSpPr>
            <p:nvPr/>
          </p:nvGrpSpPr>
          <p:grpSpPr bwMode="auto">
            <a:xfrm>
              <a:off x="4114800" y="1219200"/>
              <a:ext cx="1066800" cy="1828800"/>
              <a:chOff x="1066800" y="1219200"/>
              <a:chExt cx="1066800" cy="1828800"/>
            </a:xfrm>
          </p:grpSpPr>
          <p:grpSp>
            <p:nvGrpSpPr>
              <p:cNvPr id="49164" name="Group 25"/>
              <p:cNvGrpSpPr>
                <a:grpSpLocks/>
              </p:cNvGrpSpPr>
              <p:nvPr/>
            </p:nvGrpSpPr>
            <p:grpSpPr bwMode="auto">
              <a:xfrm>
                <a:off x="1219200" y="1611868"/>
                <a:ext cx="762000" cy="307777"/>
                <a:chOff x="1295400" y="1611868"/>
                <a:chExt cx="762000" cy="307777"/>
              </a:xfrm>
            </p:grpSpPr>
            <p:grpSp>
              <p:nvGrpSpPr>
                <p:cNvPr id="49212" name="Group 13"/>
                <p:cNvGrpSpPr>
                  <a:grpSpLocks/>
                </p:cNvGrpSpPr>
                <p:nvPr/>
              </p:nvGrpSpPr>
              <p:grpSpPr bwMode="auto">
                <a:xfrm>
                  <a:off x="1295400" y="1752600"/>
                  <a:ext cx="762000" cy="152400"/>
                  <a:chOff x="1295400" y="1828800"/>
                  <a:chExt cx="762000" cy="152400"/>
                </a:xfrm>
              </p:grpSpPr>
              <p:sp>
                <p:nvSpPr>
                  <p:cNvPr id="229"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0"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1"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2"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13" name="TextBox 22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5" name="Group 28"/>
              <p:cNvGrpSpPr>
                <a:grpSpLocks/>
              </p:cNvGrpSpPr>
              <p:nvPr/>
            </p:nvGrpSpPr>
            <p:grpSpPr bwMode="auto">
              <a:xfrm>
                <a:off x="1066800" y="1219200"/>
                <a:ext cx="1066800" cy="307777"/>
                <a:chOff x="1066800" y="1219200"/>
                <a:chExt cx="1066800" cy="307777"/>
              </a:xfrm>
            </p:grpSpPr>
            <p:grpSp>
              <p:nvGrpSpPr>
                <p:cNvPr id="49204" name="Group 27"/>
                <p:cNvGrpSpPr>
                  <a:grpSpLocks/>
                </p:cNvGrpSpPr>
                <p:nvPr/>
              </p:nvGrpSpPr>
              <p:grpSpPr bwMode="auto">
                <a:xfrm>
                  <a:off x="1066800" y="1371600"/>
                  <a:ext cx="1066800" cy="152400"/>
                  <a:chOff x="1066800" y="1371600"/>
                  <a:chExt cx="1066800" cy="152400"/>
                </a:xfrm>
              </p:grpSpPr>
              <p:sp>
                <p:nvSpPr>
                  <p:cNvPr id="221"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2"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3"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4"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6"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05" name="TextBox 219"/>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6" name="Group 29"/>
              <p:cNvGrpSpPr>
                <a:grpSpLocks/>
              </p:cNvGrpSpPr>
              <p:nvPr/>
            </p:nvGrpSpPr>
            <p:grpSpPr bwMode="auto">
              <a:xfrm>
                <a:off x="1219200" y="1902023"/>
                <a:ext cx="762000" cy="307777"/>
                <a:chOff x="1295400" y="1611868"/>
                <a:chExt cx="762000" cy="307777"/>
              </a:xfrm>
            </p:grpSpPr>
            <p:grpSp>
              <p:nvGrpSpPr>
                <p:cNvPr id="49198" name="Group 13"/>
                <p:cNvGrpSpPr>
                  <a:grpSpLocks/>
                </p:cNvGrpSpPr>
                <p:nvPr/>
              </p:nvGrpSpPr>
              <p:grpSpPr bwMode="auto">
                <a:xfrm>
                  <a:off x="1295400" y="1752600"/>
                  <a:ext cx="762000" cy="152400"/>
                  <a:chOff x="1295400" y="1828800"/>
                  <a:chExt cx="762000" cy="152400"/>
                </a:xfrm>
              </p:grpSpPr>
              <p:sp>
                <p:nvSpPr>
                  <p:cNvPr id="215" name="Oval 214"/>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6" name="Oval 215"/>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7" name="Oval 216"/>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8" name="Oval 217"/>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9" name="TextBox 213"/>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7" name="Group 36"/>
              <p:cNvGrpSpPr>
                <a:grpSpLocks/>
              </p:cNvGrpSpPr>
              <p:nvPr/>
            </p:nvGrpSpPr>
            <p:grpSpPr bwMode="auto">
              <a:xfrm>
                <a:off x="1219200" y="2206823"/>
                <a:ext cx="762000" cy="307777"/>
                <a:chOff x="1295400" y="1611868"/>
                <a:chExt cx="762000" cy="307777"/>
              </a:xfrm>
            </p:grpSpPr>
            <p:grpSp>
              <p:nvGrpSpPr>
                <p:cNvPr id="49192" name="Group 13"/>
                <p:cNvGrpSpPr>
                  <a:grpSpLocks/>
                </p:cNvGrpSpPr>
                <p:nvPr/>
              </p:nvGrpSpPr>
              <p:grpSpPr bwMode="auto">
                <a:xfrm>
                  <a:off x="1295400" y="1752600"/>
                  <a:ext cx="762000" cy="152400"/>
                  <a:chOff x="1295400" y="1828800"/>
                  <a:chExt cx="762000" cy="152400"/>
                </a:xfrm>
              </p:grpSpPr>
              <p:sp>
                <p:nvSpPr>
                  <p:cNvPr id="209" name="Oval 208"/>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Oval 209"/>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 name="Oval 210"/>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2" name="Oval 211"/>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3" name="TextBox 20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183" name="Straight Connector 182"/>
              <p:cNvCxnSpPr>
                <a:endCxn id="225" idx="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endCxn id="49213"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endCxn id="49213"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endCxn id="230"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224" idx="4"/>
                <a:endCxn id="225" idx="0"/>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224" idx="4"/>
                <a:endCxn id="49213"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224" idx="4"/>
                <a:endCxn id="49213"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224" idx="4"/>
                <a:endCxn id="230"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76" name="TextBox 190"/>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192" name="Straight Connector 191"/>
              <p:cNvCxnSpPr>
                <a:stCxn id="230" idx="4"/>
                <a:endCxn id="215"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230" idx="4"/>
                <a:endCxn id="49199"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225" idx="4"/>
                <a:endCxn id="215"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225" idx="4"/>
                <a:endCxn id="49199"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225" idx="4"/>
                <a:endCxn id="49199"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225" idx="4"/>
                <a:endCxn id="218" idx="0"/>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3" name="TextBox 197"/>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199" name="Straight Connector 198"/>
              <p:cNvCxnSpPr>
                <a:stCxn id="230" idx="4"/>
                <a:endCxn id="217"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230" idx="4"/>
                <a:endCxn id="218" idx="0"/>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6" name="TextBox 200"/>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202" name="Straight Connector 201"/>
              <p:cNvCxnSpPr>
                <a:stCxn id="209" idx="4"/>
                <a:endCxn id="49186" idx="0"/>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49186" idx="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49186" idx="0"/>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212" idx="4"/>
                <a:endCxn id="49186" idx="0"/>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91" name="TextBox 205"/>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sp>
          <p:nvSpPr>
            <p:cNvPr id="49162" name="TextBox 176"/>
            <p:cNvSpPr txBox="1">
              <a:spLocks noChangeArrowheads="1"/>
            </p:cNvSpPr>
            <p:nvPr/>
          </p:nvSpPr>
          <p:spPr bwMode="auto">
            <a:xfrm>
              <a:off x="3352800" y="1676400"/>
              <a:ext cx="152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latin typeface="Calibri" charset="0"/>
                </a:rPr>
                <a:t>……</a:t>
              </a:r>
            </a:p>
          </p:txBody>
        </p:sp>
        <p:sp>
          <p:nvSpPr>
            <p:cNvPr id="178" name="Right Brace 177"/>
            <p:cNvSpPr/>
            <p:nvPr/>
          </p:nvSpPr>
          <p:spPr>
            <a:xfrm rot="5400000">
              <a:off x="2933828" y="1409829"/>
              <a:ext cx="380743" cy="3657600"/>
            </a:xfrm>
            <a:prstGeom prst="rightBrace">
              <a:avLst>
                <a:gd name="adj1" fmla="val 3323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49155" name="TextBox 95"/>
          <p:cNvSpPr txBox="1">
            <a:spLocks noChangeArrowheads="1"/>
          </p:cNvSpPr>
          <p:nvPr/>
        </p:nvSpPr>
        <p:spPr bwMode="auto">
          <a:xfrm>
            <a:off x="2651125" y="4090988"/>
            <a:ext cx="457200" cy="304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sp>
        <p:nvSpPr>
          <p:cNvPr id="341" name="Right Arrow 340"/>
          <p:cNvSpPr/>
          <p:nvPr/>
        </p:nvSpPr>
        <p:spPr>
          <a:xfrm rot="13892218">
            <a:off x="2917826" y="4560887"/>
            <a:ext cx="508000" cy="301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57" name="TextBox 341"/>
          <p:cNvSpPr txBox="1">
            <a:spLocks noChangeArrowheads="1"/>
          </p:cNvSpPr>
          <p:nvPr/>
        </p:nvSpPr>
        <p:spPr bwMode="auto">
          <a:xfrm>
            <a:off x="1295400" y="4953000"/>
            <a:ext cx="3581400" cy="120032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Calibri" charset="0"/>
              </a:rPr>
              <a:t>Final output of ensemble is the weighted sum of individual DN outputs.</a:t>
            </a:r>
          </a:p>
        </p:txBody>
      </p:sp>
      <p:sp>
        <p:nvSpPr>
          <p:cNvPr id="49158" name="TextBox 174"/>
          <p:cNvSpPr txBox="1">
            <a:spLocks noChangeArrowheads="1"/>
          </p:cNvSpPr>
          <p:nvPr/>
        </p:nvSpPr>
        <p:spPr bwMode="auto">
          <a:xfrm>
            <a:off x="5181600" y="6489700"/>
            <a:ext cx="4953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Eickholt and Cheng, </a:t>
            </a:r>
            <a:r>
              <a:rPr lang="en-US" sz="1800" i="1">
                <a:latin typeface="Calibri" charset="0"/>
              </a:rPr>
              <a:t>Bioinformatics </a:t>
            </a:r>
            <a:r>
              <a:rPr lang="en-US" sz="1800">
                <a:latin typeface="Calibri" charset="0"/>
              </a:rPr>
              <a:t>(2012)</a:t>
            </a:r>
          </a:p>
        </p:txBody>
      </p:sp>
      <p:pic>
        <p:nvPicPr>
          <p:cNvPr id="3" name="Picture 2"/>
          <p:cNvPicPr>
            <a:picLocks noChangeAspect="1"/>
          </p:cNvPicPr>
          <p:nvPr/>
        </p:nvPicPr>
        <p:blipFill>
          <a:blip r:embed="rId2"/>
          <a:stretch>
            <a:fillRect/>
          </a:stretch>
        </p:blipFill>
        <p:spPr>
          <a:xfrm>
            <a:off x="5286810" y="2286000"/>
            <a:ext cx="3831328" cy="2895600"/>
          </a:xfrm>
          <a:prstGeom prst="rect">
            <a:avLst/>
          </a:prstGeom>
        </p:spPr>
      </p:pic>
    </p:spTree>
    <p:extLst>
      <p:ext uri="{BB962C8B-B14F-4D97-AF65-F5344CB8AC3E}">
        <p14:creationId xmlns:p14="http://schemas.microsoft.com/office/powerpoint/2010/main" val="878622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normAutofit fontScale="90000"/>
          </a:bodyPr>
          <a:lstStyle/>
          <a:p>
            <a:pPr>
              <a:defRPr/>
            </a:pPr>
            <a:r>
              <a:rPr lang="en-US" b="1" dirty="0">
                <a:ln w="1905"/>
                <a:solidFill>
                  <a:srgbClr val="000000"/>
                </a:solidFill>
                <a:effectLst>
                  <a:innerShdw blurRad="69850" dist="43180" dir="5400000">
                    <a:srgbClr val="000000">
                      <a:alpha val="65000"/>
                    </a:srgbClr>
                  </a:innerShdw>
                </a:effectLst>
              </a:rPr>
              <a:t>Results on Test Data Set (196 Proteins) and CASP</a:t>
            </a:r>
          </a:p>
        </p:txBody>
      </p:sp>
      <p:graphicFrame>
        <p:nvGraphicFramePr>
          <p:cNvPr id="6" name="Table 5"/>
          <p:cNvGraphicFramePr>
            <a:graphicFrameLocks noGrp="1"/>
          </p:cNvGraphicFramePr>
          <p:nvPr>
            <p:extLst>
              <p:ext uri="{D42A27DB-BD31-4B8C-83A1-F6EECF244321}">
                <p14:modId xmlns:p14="http://schemas.microsoft.com/office/powerpoint/2010/main" val="1617250712"/>
              </p:ext>
            </p:extLst>
          </p:nvPr>
        </p:nvGraphicFramePr>
        <p:xfrm>
          <a:off x="228599" y="1981200"/>
          <a:ext cx="4387852" cy="4206876"/>
        </p:xfrm>
        <a:graphic>
          <a:graphicData uri="http://schemas.openxmlformats.org/drawingml/2006/table">
            <a:tbl>
              <a:tblPr/>
              <a:tblGrid>
                <a:gridCol w="1775996">
                  <a:extLst>
                    <a:ext uri="{9D8B030D-6E8A-4147-A177-3AD203B41FA5}">
                      <a16:colId xmlns:a16="http://schemas.microsoft.com/office/drawing/2014/main" val="20000"/>
                    </a:ext>
                  </a:extLst>
                </a:gridCol>
                <a:gridCol w="1305928">
                  <a:extLst>
                    <a:ext uri="{9D8B030D-6E8A-4147-A177-3AD203B41FA5}">
                      <a16:colId xmlns:a16="http://schemas.microsoft.com/office/drawing/2014/main" val="20001"/>
                    </a:ext>
                  </a:extLst>
                </a:gridCol>
                <a:gridCol w="1305928">
                  <a:extLst>
                    <a:ext uri="{9D8B030D-6E8A-4147-A177-3AD203B41FA5}">
                      <a16:colId xmlns:a16="http://schemas.microsoft.com/office/drawing/2014/main" val="20002"/>
                    </a:ext>
                  </a:extLst>
                </a:gridCol>
              </a:tblGrid>
              <a:tr h="1188876">
                <a:tc>
                  <a:txBody>
                    <a:bodyPr/>
                    <a:lstStyle/>
                    <a:p>
                      <a:pPr marL="0" marR="0" algn="just">
                        <a:lnSpc>
                          <a:spcPct val="100000"/>
                        </a:lnSpc>
                        <a:spcBef>
                          <a:spcPts val="0"/>
                        </a:spcBef>
                        <a:spcAft>
                          <a:spcPts val="0"/>
                        </a:spcAft>
                      </a:pPr>
                      <a:r>
                        <a:rPr lang="en-US" sz="2000" b="1" dirty="0">
                          <a:latin typeface="Times New Roman"/>
                          <a:ea typeface="Times New Roman"/>
                          <a:cs typeface="Times New Roman"/>
                        </a:rPr>
                        <a:t>Metric</a:t>
                      </a: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latin typeface="Times New Roman"/>
                          <a:ea typeface="Times New Roman"/>
                          <a:cs typeface="Times New Roman"/>
                        </a:rPr>
                        <a:t>Acc. L/5</a:t>
                      </a: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latin typeface="Times New Roman"/>
                          <a:ea typeface="Times New Roman"/>
                          <a:cs typeface="Times New Roman"/>
                        </a:rPr>
                        <a:t>Acc. L/5 (one</a:t>
                      </a:r>
                      <a:r>
                        <a:rPr lang="en-US" sz="2000" b="1" baseline="0" dirty="0">
                          <a:latin typeface="Times New Roman"/>
                          <a:ea typeface="Times New Roman"/>
                          <a:cs typeface="Times New Roman"/>
                        </a:rPr>
                        <a:t> shift)</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006000">
                <a:tc>
                  <a:txBody>
                    <a:bodyPr/>
                    <a:lstStyle/>
                    <a:p>
                      <a:pPr marL="0" marR="0" algn="just">
                        <a:lnSpc>
                          <a:spcPct val="100000"/>
                        </a:lnSpc>
                        <a:spcBef>
                          <a:spcPts val="0"/>
                        </a:spcBef>
                        <a:spcAft>
                          <a:spcPts val="0"/>
                        </a:spcAft>
                      </a:pPr>
                      <a:r>
                        <a:rPr lang="en-US" sz="2000" b="1" dirty="0">
                          <a:latin typeface="Times New Roman"/>
                          <a:ea typeface="Times New Roman"/>
                          <a:cs typeface="Times New Roman"/>
                        </a:rPr>
                        <a:t>Short Range </a:t>
                      </a:r>
                      <a:r>
                        <a:rPr lang="en-US" sz="1800" b="1" dirty="0">
                          <a:latin typeface="Times New Roman"/>
                          <a:ea typeface="Times New Roman"/>
                          <a:cs typeface="Times New Roman"/>
                        </a:rPr>
                        <a:t>(6 &lt;= |</a:t>
                      </a:r>
                      <a:r>
                        <a:rPr lang="en-US" sz="1800" b="1" dirty="0" err="1">
                          <a:latin typeface="Times New Roman"/>
                          <a:ea typeface="Times New Roman"/>
                          <a:cs typeface="Times New Roman"/>
                        </a:rPr>
                        <a:t>i</a:t>
                      </a:r>
                      <a:r>
                        <a:rPr lang="en-US" sz="1800" b="1" dirty="0">
                          <a:latin typeface="Times New Roman"/>
                          <a:ea typeface="Times New Roman"/>
                          <a:cs typeface="Times New Roman"/>
                        </a:rPr>
                        <a:t>-j|</a:t>
                      </a:r>
                      <a:r>
                        <a:rPr lang="en-US" sz="1800" b="1" baseline="0" dirty="0">
                          <a:latin typeface="Times New Roman"/>
                          <a:ea typeface="Times New Roman"/>
                          <a:cs typeface="Times New Roman"/>
                        </a:rPr>
                        <a:t> &lt;12)</a:t>
                      </a:r>
                      <a:r>
                        <a:rPr lang="en-US" sz="1800" b="1" dirty="0">
                          <a:latin typeface="Times New Roman"/>
                          <a:ea typeface="Times New Roman"/>
                          <a:cs typeface="Times New Roman"/>
                        </a:rPr>
                        <a:t> </a:t>
                      </a: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latin typeface="Times New Roman" pitchFamily="18" charset="0"/>
                          <a:ea typeface="Calibri"/>
                          <a:cs typeface="Times New Roman" pitchFamily="18" charset="0"/>
                        </a:rPr>
                        <a:t>0.51</a:t>
                      </a: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latin typeface="Times New Roman" pitchFamily="18" charset="0"/>
                          <a:ea typeface="Calibri"/>
                          <a:cs typeface="Times New Roman" pitchFamily="18" charset="0"/>
                        </a:rPr>
                        <a:t>0.79</a:t>
                      </a: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10854">
                <a:tc>
                  <a:txBody>
                    <a:bodyPr/>
                    <a:lstStyle/>
                    <a:p>
                      <a:pPr marL="0" marR="0" algn="just">
                        <a:lnSpc>
                          <a:spcPct val="100000"/>
                        </a:lnSpc>
                        <a:spcBef>
                          <a:spcPts val="0"/>
                        </a:spcBef>
                        <a:spcAft>
                          <a:spcPts val="0"/>
                        </a:spcAft>
                      </a:pPr>
                      <a:r>
                        <a:rPr lang="en-US" sz="2000" b="1" dirty="0">
                          <a:latin typeface="Times New Roman"/>
                          <a:ea typeface="Times New Roman"/>
                          <a:cs typeface="Times New Roman"/>
                        </a:rPr>
                        <a:t>Medium Range</a:t>
                      </a:r>
                    </a:p>
                    <a:p>
                      <a:pPr marL="0" marR="0" algn="just">
                        <a:lnSpc>
                          <a:spcPct val="100000"/>
                        </a:lnSpc>
                        <a:spcBef>
                          <a:spcPts val="0"/>
                        </a:spcBef>
                        <a:spcAft>
                          <a:spcPts val="0"/>
                        </a:spcAft>
                      </a:pPr>
                      <a:r>
                        <a:rPr lang="en-US" sz="1800" b="1" dirty="0">
                          <a:latin typeface="Times New Roman"/>
                          <a:ea typeface="Times New Roman"/>
                          <a:cs typeface="Times New Roman"/>
                        </a:rPr>
                        <a:t>(12 &lt;= |</a:t>
                      </a:r>
                      <a:r>
                        <a:rPr lang="en-US" sz="1800" b="1" dirty="0" err="1">
                          <a:latin typeface="Times New Roman"/>
                          <a:ea typeface="Times New Roman"/>
                          <a:cs typeface="Times New Roman"/>
                        </a:rPr>
                        <a:t>i</a:t>
                      </a:r>
                      <a:r>
                        <a:rPr lang="en-US" sz="1800" b="1" dirty="0">
                          <a:latin typeface="Times New Roman"/>
                          <a:ea typeface="Times New Roman"/>
                          <a:cs typeface="Times New Roman"/>
                        </a:rPr>
                        <a:t>-j| &lt;24)</a:t>
                      </a: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latin typeface="Times New Roman" pitchFamily="18" charset="0"/>
                          <a:ea typeface="Calibri"/>
                          <a:cs typeface="Times New Roman" pitchFamily="18" charset="0"/>
                        </a:rPr>
                        <a:t>0.38</a:t>
                      </a: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latin typeface="Times New Roman" pitchFamily="18" charset="0"/>
                          <a:ea typeface="Calibri"/>
                          <a:cs typeface="Times New Roman" pitchFamily="18" charset="0"/>
                        </a:rPr>
                        <a:t>0.65</a:t>
                      </a: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01146">
                <a:tc>
                  <a:txBody>
                    <a:bodyPr/>
                    <a:lstStyle/>
                    <a:p>
                      <a:pPr marL="0" marR="0" algn="just">
                        <a:lnSpc>
                          <a:spcPct val="100000"/>
                        </a:lnSpc>
                        <a:spcBef>
                          <a:spcPts val="0"/>
                        </a:spcBef>
                        <a:spcAft>
                          <a:spcPts val="0"/>
                        </a:spcAft>
                      </a:pPr>
                      <a:r>
                        <a:rPr lang="en-US" sz="2000" b="1" dirty="0">
                          <a:latin typeface="Times New Roman"/>
                          <a:ea typeface="Times New Roman"/>
                          <a:cs typeface="Times New Roman"/>
                        </a:rPr>
                        <a:t>Long</a:t>
                      </a:r>
                      <a:r>
                        <a:rPr lang="en-US" sz="2000" b="1" baseline="0" dirty="0">
                          <a:latin typeface="Times New Roman"/>
                          <a:ea typeface="Times New Roman"/>
                          <a:cs typeface="Times New Roman"/>
                        </a:rPr>
                        <a:t> Range</a:t>
                      </a:r>
                    </a:p>
                    <a:p>
                      <a:pPr marL="0" marR="0" algn="just">
                        <a:lnSpc>
                          <a:spcPct val="100000"/>
                        </a:lnSpc>
                        <a:spcBef>
                          <a:spcPts val="0"/>
                        </a:spcBef>
                        <a:spcAft>
                          <a:spcPts val="0"/>
                        </a:spcAft>
                      </a:pPr>
                      <a:r>
                        <a:rPr lang="en-US" sz="2000" b="1" baseline="0" dirty="0">
                          <a:latin typeface="Times New Roman"/>
                          <a:ea typeface="Times New Roman"/>
                          <a:cs typeface="Times New Roman"/>
                        </a:rPr>
                        <a:t>(|</a:t>
                      </a:r>
                      <a:r>
                        <a:rPr lang="en-US" sz="2000" b="1" baseline="0" dirty="0" err="1">
                          <a:latin typeface="Times New Roman"/>
                          <a:ea typeface="Times New Roman"/>
                          <a:cs typeface="Times New Roman"/>
                        </a:rPr>
                        <a:t>i</a:t>
                      </a:r>
                      <a:r>
                        <a:rPr lang="en-US" sz="2000" b="1" baseline="0" dirty="0">
                          <a:latin typeface="Times New Roman"/>
                          <a:ea typeface="Times New Roman"/>
                          <a:cs typeface="Times New Roman"/>
                        </a:rPr>
                        <a:t>-j| &gt;= 24)</a:t>
                      </a:r>
                      <a:endParaRPr lang="en-US" sz="20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latin typeface="Times New Roman" pitchFamily="18" charset="0"/>
                          <a:ea typeface="Calibri"/>
                          <a:cs typeface="Times New Roman" pitchFamily="18" charset="0"/>
                        </a:rPr>
                        <a:t>0.34</a:t>
                      </a: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latin typeface="Times New Roman" pitchFamily="18" charset="0"/>
                          <a:ea typeface="Calibri"/>
                          <a:cs typeface="Times New Roman" pitchFamily="18" charset="0"/>
                        </a:rPr>
                        <a:t>0.55</a:t>
                      </a: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2"/>
          <a:stretch>
            <a:fillRect/>
          </a:stretch>
        </p:blipFill>
        <p:spPr>
          <a:xfrm>
            <a:off x="6324600" y="2057400"/>
            <a:ext cx="1143000" cy="1143000"/>
          </a:xfrm>
          <a:prstGeom prst="rect">
            <a:avLst/>
          </a:prstGeom>
        </p:spPr>
      </p:pic>
      <p:pic>
        <p:nvPicPr>
          <p:cNvPr id="5" name="Picture 4"/>
          <p:cNvPicPr>
            <a:picLocks noChangeAspect="1"/>
          </p:cNvPicPr>
          <p:nvPr/>
        </p:nvPicPr>
        <p:blipFill>
          <a:blip r:embed="rId3"/>
          <a:stretch>
            <a:fillRect/>
          </a:stretch>
        </p:blipFill>
        <p:spPr>
          <a:xfrm>
            <a:off x="4800600" y="2057400"/>
            <a:ext cx="1143000" cy="1143000"/>
          </a:xfrm>
          <a:prstGeom prst="rect">
            <a:avLst/>
          </a:prstGeom>
        </p:spPr>
      </p:pic>
      <p:pic>
        <p:nvPicPr>
          <p:cNvPr id="8" name="Picture 7"/>
          <p:cNvPicPr>
            <a:picLocks noChangeAspect="1"/>
          </p:cNvPicPr>
          <p:nvPr/>
        </p:nvPicPr>
        <p:blipFill>
          <a:blip r:embed="rId4"/>
          <a:stretch>
            <a:fillRect/>
          </a:stretch>
        </p:blipFill>
        <p:spPr>
          <a:xfrm>
            <a:off x="7905813" y="2057400"/>
            <a:ext cx="1143000" cy="1143000"/>
          </a:xfrm>
          <a:prstGeom prst="rect">
            <a:avLst/>
          </a:prstGeom>
        </p:spPr>
      </p:pic>
      <p:pic>
        <p:nvPicPr>
          <p:cNvPr id="9" name="Picture 8"/>
          <p:cNvPicPr>
            <a:picLocks noChangeAspect="1"/>
          </p:cNvPicPr>
          <p:nvPr/>
        </p:nvPicPr>
        <p:blipFill>
          <a:blip r:embed="rId5"/>
          <a:stretch>
            <a:fillRect/>
          </a:stretch>
        </p:blipFill>
        <p:spPr>
          <a:xfrm>
            <a:off x="4953000" y="4114800"/>
            <a:ext cx="3975100" cy="2044700"/>
          </a:xfrm>
          <a:prstGeom prst="rect">
            <a:avLst/>
          </a:prstGeom>
        </p:spPr>
      </p:pic>
      <p:sp>
        <p:nvSpPr>
          <p:cNvPr id="10" name="TextBox 9"/>
          <p:cNvSpPr txBox="1"/>
          <p:nvPr/>
        </p:nvSpPr>
        <p:spPr>
          <a:xfrm>
            <a:off x="4953000" y="3429000"/>
            <a:ext cx="698178" cy="369332"/>
          </a:xfrm>
          <a:prstGeom prst="rect">
            <a:avLst/>
          </a:prstGeom>
          <a:noFill/>
        </p:spPr>
        <p:txBody>
          <a:bodyPr wrap="none" rtlCol="0">
            <a:spAutoFit/>
          </a:bodyPr>
          <a:lstStyle/>
          <a:p>
            <a:r>
              <a:rPr lang="en-US" dirty="0"/>
              <a:t>2012</a:t>
            </a:r>
          </a:p>
        </p:txBody>
      </p:sp>
      <p:sp>
        <p:nvSpPr>
          <p:cNvPr id="11" name="TextBox 10"/>
          <p:cNvSpPr txBox="1"/>
          <p:nvPr/>
        </p:nvSpPr>
        <p:spPr>
          <a:xfrm>
            <a:off x="6629400" y="3440668"/>
            <a:ext cx="698178" cy="369332"/>
          </a:xfrm>
          <a:prstGeom prst="rect">
            <a:avLst/>
          </a:prstGeom>
          <a:noFill/>
        </p:spPr>
        <p:txBody>
          <a:bodyPr wrap="none" rtlCol="0">
            <a:spAutoFit/>
          </a:bodyPr>
          <a:lstStyle/>
          <a:p>
            <a:r>
              <a:rPr lang="en-US" dirty="0"/>
              <a:t>2014</a:t>
            </a:r>
          </a:p>
        </p:txBody>
      </p:sp>
      <p:sp>
        <p:nvSpPr>
          <p:cNvPr id="12" name="TextBox 11"/>
          <p:cNvSpPr txBox="1"/>
          <p:nvPr/>
        </p:nvSpPr>
        <p:spPr>
          <a:xfrm>
            <a:off x="8153400" y="3429000"/>
            <a:ext cx="698178" cy="369332"/>
          </a:xfrm>
          <a:prstGeom prst="rect">
            <a:avLst/>
          </a:prstGeom>
          <a:noFill/>
        </p:spPr>
        <p:txBody>
          <a:bodyPr wrap="none" rtlCol="0">
            <a:spAutoFit/>
          </a:bodyPr>
          <a:lstStyle/>
          <a:p>
            <a:r>
              <a:rPr lang="en-US" dirty="0"/>
              <a:t>2016</a:t>
            </a:r>
          </a:p>
        </p:txBody>
      </p:sp>
      <p:sp>
        <p:nvSpPr>
          <p:cNvPr id="13" name="TextBox 12"/>
          <p:cNvSpPr txBox="1"/>
          <p:nvPr/>
        </p:nvSpPr>
        <p:spPr>
          <a:xfrm>
            <a:off x="6705600" y="6248400"/>
            <a:ext cx="698178" cy="369332"/>
          </a:xfrm>
          <a:prstGeom prst="rect">
            <a:avLst/>
          </a:prstGeom>
          <a:noFill/>
        </p:spPr>
        <p:txBody>
          <a:bodyPr wrap="none" rtlCol="0">
            <a:spAutoFit/>
          </a:bodyPr>
          <a:lstStyle/>
          <a:p>
            <a:r>
              <a:rPr lang="en-US" dirty="0"/>
              <a:t>2017</a:t>
            </a:r>
          </a:p>
        </p:txBody>
      </p:sp>
    </p:spTree>
    <p:extLst>
      <p:ext uri="{BB962C8B-B14F-4D97-AF65-F5344CB8AC3E}">
        <p14:creationId xmlns:p14="http://schemas.microsoft.com/office/powerpoint/2010/main" val="26181112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5305"/>
            <a:ext cx="8229600" cy="1143000"/>
          </a:xfrm>
        </p:spPr>
        <p:txBody>
          <a:bodyPr/>
          <a:lstStyle/>
          <a:p>
            <a:r>
              <a:rPr lang="en-US" b="1" dirty="0"/>
              <a:t>Deep Recurrent Neural Network </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8310548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Temporal and Spatial Series Problem</a:t>
            </a:r>
          </a:p>
        </p:txBody>
      </p:sp>
      <p:sp>
        <p:nvSpPr>
          <p:cNvPr id="5" name="Footer Placeholder 4"/>
          <p:cNvSpPr>
            <a:spLocks noGrp="1"/>
          </p:cNvSpPr>
          <p:nvPr>
            <p:ph type="ftr" sz="quarter" idx="11"/>
          </p:nvPr>
        </p:nvSpPr>
        <p:spPr/>
        <p:txBody>
          <a:bodyPr/>
          <a:lstStyle/>
          <a:p>
            <a:r>
              <a:rPr lang="en-US"/>
              <a:t>CS8725 - Supervised Learning</a:t>
            </a:r>
          </a:p>
        </p:txBody>
      </p:sp>
      <p:pic>
        <p:nvPicPr>
          <p:cNvPr id="6" name="Picture 5"/>
          <p:cNvPicPr>
            <a:picLocks noChangeAspect="1"/>
          </p:cNvPicPr>
          <p:nvPr/>
        </p:nvPicPr>
        <p:blipFill>
          <a:blip r:embed="rId2"/>
          <a:stretch>
            <a:fillRect/>
          </a:stretch>
        </p:blipFill>
        <p:spPr>
          <a:xfrm>
            <a:off x="749300" y="1866900"/>
            <a:ext cx="7645400" cy="4127500"/>
          </a:xfrm>
          <a:prstGeom prst="rect">
            <a:avLst/>
          </a:prstGeom>
        </p:spPr>
      </p:pic>
    </p:spTree>
    <p:extLst>
      <p:ext uri="{BB962C8B-B14F-4D97-AF65-F5344CB8AC3E}">
        <p14:creationId xmlns:p14="http://schemas.microsoft.com/office/powerpoint/2010/main" val="4044201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Recurrent Neural Network</a:t>
            </a:r>
          </a:p>
        </p:txBody>
      </p:sp>
      <p:pic>
        <p:nvPicPr>
          <p:cNvPr id="5" name="Picture 4" descr="Screen Shot 2017-10-17 at 6.48.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296335"/>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4376141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Recurrent Neural Network</a:t>
            </a:r>
          </a:p>
        </p:txBody>
      </p:sp>
      <p:pic>
        <p:nvPicPr>
          <p:cNvPr id="5" name="Picture 4" descr="Screen Shot 2017-10-17 at 6.48.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9144000" cy="476877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1758562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Increase the expressive power of RNN with more depth</a:t>
            </a:r>
          </a:p>
        </p:txBody>
      </p:sp>
      <p:pic>
        <p:nvPicPr>
          <p:cNvPr id="5" name="Picture 4" descr="Screen Shot 2017-10-17 at 6.53.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540"/>
            <a:ext cx="9144000" cy="5000442"/>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844273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685800" y="-76200"/>
            <a:ext cx="7772400" cy="1143000"/>
          </a:xfrm>
        </p:spPr>
        <p:txBody>
          <a:bodyPr/>
          <a:lstStyle/>
          <a:p>
            <a:pPr eaLnBrk="1" hangingPunct="1"/>
            <a:r>
              <a:rPr lang="en-US" b="1" dirty="0">
                <a:latin typeface="Times New Roman" charset="0"/>
              </a:rPr>
              <a:t>Two-Layer Neural Network</a:t>
            </a:r>
          </a:p>
        </p:txBody>
      </p:sp>
      <p:graphicFrame>
        <p:nvGraphicFramePr>
          <p:cNvPr id="119810" name="Object 59"/>
          <p:cNvGraphicFramePr>
            <a:graphicFrameLocks noGrp="1" noChangeAspect="1"/>
          </p:cNvGraphicFramePr>
          <p:nvPr>
            <p:ph sz="half" idx="1"/>
          </p:nvPr>
        </p:nvGraphicFramePr>
        <p:xfrm>
          <a:off x="6934200" y="1828800"/>
          <a:ext cx="1143000" cy="952500"/>
        </p:xfrm>
        <a:graphic>
          <a:graphicData uri="http://schemas.openxmlformats.org/presentationml/2006/ole">
            <mc:AlternateContent xmlns:mc="http://schemas.openxmlformats.org/markup-compatibility/2006">
              <mc:Choice xmlns:v="urn:schemas-microsoft-com:vml" Requires="v">
                <p:oleObj spid="_x0000_s69721" name="Equation" r:id="rId4" imgW="533169" imgH="444307" progId="Equation.3">
                  <p:embed/>
                </p:oleObj>
              </mc:Choice>
              <mc:Fallback>
                <p:oleObj name="Equation" r:id="rId4" imgW="533169"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828800"/>
                        <a:ext cx="1143000"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19811" name="Object 65"/>
          <p:cNvGraphicFramePr>
            <a:graphicFrameLocks noGrp="1" noChangeAspect="1"/>
          </p:cNvGraphicFramePr>
          <p:nvPr>
            <p:ph sz="quarter" idx="2"/>
          </p:nvPr>
        </p:nvGraphicFramePr>
        <p:xfrm>
          <a:off x="6946900" y="3378200"/>
          <a:ext cx="1206500" cy="1000125"/>
        </p:xfrm>
        <a:graphic>
          <a:graphicData uri="http://schemas.openxmlformats.org/presentationml/2006/ole">
            <mc:AlternateContent xmlns:mc="http://schemas.openxmlformats.org/markup-compatibility/2006">
              <mc:Choice xmlns:v="urn:schemas-microsoft-com:vml" Requires="v">
                <p:oleObj spid="_x0000_s69722" name="Equation" r:id="rId6" imgW="520474" imgH="431613" progId="Equation.3">
                  <p:embed/>
                </p:oleObj>
              </mc:Choice>
              <mc:Fallback>
                <p:oleObj name="Equation" r:id="rId6" imgW="520474"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6900" y="3378200"/>
                        <a:ext cx="1206500" cy="100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19812" name="Oval 4"/>
          <p:cNvSpPr>
            <a:spLocks noChangeArrowheads="1"/>
          </p:cNvSpPr>
          <p:nvPr/>
        </p:nvSpPr>
        <p:spPr bwMode="auto">
          <a:xfrm>
            <a:off x="811213"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9813" name="Oval 5"/>
          <p:cNvSpPr>
            <a:spLocks noChangeArrowheads="1"/>
          </p:cNvSpPr>
          <p:nvPr/>
        </p:nvSpPr>
        <p:spPr bwMode="auto">
          <a:xfrm>
            <a:off x="3402013"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9814" name="Oval 7"/>
          <p:cNvSpPr>
            <a:spLocks noChangeArrowheads="1"/>
          </p:cNvSpPr>
          <p:nvPr/>
        </p:nvSpPr>
        <p:spPr bwMode="auto">
          <a:xfrm>
            <a:off x="877888"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19815" name="Oval 8"/>
          <p:cNvSpPr>
            <a:spLocks noChangeArrowheads="1"/>
          </p:cNvSpPr>
          <p:nvPr/>
        </p:nvSpPr>
        <p:spPr bwMode="auto">
          <a:xfrm>
            <a:off x="1954213"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19816" name="Oval 9"/>
          <p:cNvSpPr>
            <a:spLocks noChangeArrowheads="1"/>
          </p:cNvSpPr>
          <p:nvPr/>
        </p:nvSpPr>
        <p:spPr bwMode="auto">
          <a:xfrm>
            <a:off x="3935413"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19817" name="Text Box 10"/>
          <p:cNvSpPr txBox="1">
            <a:spLocks noChangeArrowheads="1"/>
          </p:cNvSpPr>
          <p:nvPr/>
        </p:nvSpPr>
        <p:spPr bwMode="auto">
          <a:xfrm>
            <a:off x="3005138" y="29368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19818" name="Text Box 11"/>
          <p:cNvSpPr txBox="1">
            <a:spLocks noChangeArrowheads="1"/>
          </p:cNvSpPr>
          <p:nvPr/>
        </p:nvSpPr>
        <p:spPr bwMode="auto">
          <a:xfrm>
            <a:off x="2836863" y="15652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19819" name="Oval 12"/>
          <p:cNvSpPr>
            <a:spLocks noChangeArrowheads="1"/>
          </p:cNvSpPr>
          <p:nvPr/>
        </p:nvSpPr>
        <p:spPr bwMode="auto">
          <a:xfrm>
            <a:off x="9906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19820" name="Oval 13"/>
          <p:cNvSpPr>
            <a:spLocks noChangeArrowheads="1"/>
          </p:cNvSpPr>
          <p:nvPr/>
        </p:nvSpPr>
        <p:spPr bwMode="auto">
          <a:xfrm>
            <a:off x="1954213"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19821" name="Oval 14"/>
          <p:cNvSpPr>
            <a:spLocks noChangeArrowheads="1"/>
          </p:cNvSpPr>
          <p:nvPr/>
        </p:nvSpPr>
        <p:spPr bwMode="auto">
          <a:xfrm>
            <a:off x="3935413"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19822" name="Text Box 15"/>
          <p:cNvSpPr txBox="1">
            <a:spLocks noChangeArrowheads="1"/>
          </p:cNvSpPr>
          <p:nvPr/>
        </p:nvSpPr>
        <p:spPr bwMode="auto">
          <a:xfrm>
            <a:off x="3005138" y="45370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19823" name="Line 16"/>
          <p:cNvSpPr>
            <a:spLocks noChangeShapeType="1"/>
          </p:cNvSpPr>
          <p:nvPr/>
        </p:nvSpPr>
        <p:spPr bwMode="auto">
          <a:xfrm flipH="1" flipV="1">
            <a:off x="1268413" y="3581400"/>
            <a:ext cx="762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24" name="Line 17"/>
          <p:cNvSpPr>
            <a:spLocks noChangeShapeType="1"/>
          </p:cNvSpPr>
          <p:nvPr/>
        </p:nvSpPr>
        <p:spPr bwMode="auto">
          <a:xfrm flipV="1">
            <a:off x="2411413"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25" name="Line 18"/>
          <p:cNvSpPr>
            <a:spLocks noChangeShapeType="1"/>
          </p:cNvSpPr>
          <p:nvPr/>
        </p:nvSpPr>
        <p:spPr bwMode="auto">
          <a:xfrm flipH="1" flipV="1">
            <a:off x="1344613" y="3581400"/>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26" name="Line 19"/>
          <p:cNvSpPr>
            <a:spLocks noChangeShapeType="1"/>
          </p:cNvSpPr>
          <p:nvPr/>
        </p:nvSpPr>
        <p:spPr bwMode="auto">
          <a:xfrm flipH="1" flipV="1">
            <a:off x="1420813" y="3505200"/>
            <a:ext cx="2590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27" name="Line 20"/>
          <p:cNvSpPr>
            <a:spLocks noChangeShapeType="1"/>
          </p:cNvSpPr>
          <p:nvPr/>
        </p:nvSpPr>
        <p:spPr bwMode="auto">
          <a:xfrm flipV="1">
            <a:off x="2640013" y="3505200"/>
            <a:ext cx="1447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28" name="Line 21"/>
          <p:cNvSpPr>
            <a:spLocks noChangeShapeType="1"/>
          </p:cNvSpPr>
          <p:nvPr/>
        </p:nvSpPr>
        <p:spPr bwMode="auto">
          <a:xfrm flipH="1" flipV="1">
            <a:off x="2640013" y="3505200"/>
            <a:ext cx="1524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29" name="Line 22"/>
          <p:cNvSpPr>
            <a:spLocks noChangeShapeType="1"/>
          </p:cNvSpPr>
          <p:nvPr/>
        </p:nvSpPr>
        <p:spPr bwMode="auto">
          <a:xfrm flipV="1">
            <a:off x="4316413"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30" name="Line 29"/>
          <p:cNvSpPr>
            <a:spLocks noChangeShapeType="1"/>
          </p:cNvSpPr>
          <p:nvPr/>
        </p:nvSpPr>
        <p:spPr bwMode="auto">
          <a:xfrm flipV="1">
            <a:off x="1192213"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31" name="Line 30"/>
          <p:cNvSpPr>
            <a:spLocks noChangeShapeType="1"/>
          </p:cNvSpPr>
          <p:nvPr/>
        </p:nvSpPr>
        <p:spPr bwMode="auto">
          <a:xfrm flipV="1">
            <a:off x="3783013"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32" name="Text Box 31"/>
          <p:cNvSpPr txBox="1">
            <a:spLocks noChangeArrowheads="1"/>
          </p:cNvSpPr>
          <p:nvPr/>
        </p:nvSpPr>
        <p:spPr bwMode="auto">
          <a:xfrm>
            <a:off x="1192213" y="990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1</a:t>
            </a:r>
          </a:p>
        </p:txBody>
      </p:sp>
      <p:sp>
        <p:nvSpPr>
          <p:cNvPr id="119833" name="Text Box 32"/>
          <p:cNvSpPr txBox="1">
            <a:spLocks noChangeArrowheads="1"/>
          </p:cNvSpPr>
          <p:nvPr/>
        </p:nvSpPr>
        <p:spPr bwMode="auto">
          <a:xfrm>
            <a:off x="3919538" y="955675"/>
            <a:ext cx="4270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c</a:t>
            </a:r>
          </a:p>
        </p:txBody>
      </p:sp>
      <p:sp>
        <p:nvSpPr>
          <p:cNvPr id="119834" name="Text Box 33"/>
          <p:cNvSpPr txBox="1">
            <a:spLocks noChangeArrowheads="1"/>
          </p:cNvSpPr>
          <p:nvPr/>
        </p:nvSpPr>
        <p:spPr bwMode="auto">
          <a:xfrm>
            <a:off x="1162050" y="5146675"/>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1</a:t>
            </a:r>
          </a:p>
        </p:txBody>
      </p:sp>
      <p:sp>
        <p:nvSpPr>
          <p:cNvPr id="119835" name="Text Box 34"/>
          <p:cNvSpPr txBox="1">
            <a:spLocks noChangeArrowheads="1"/>
          </p:cNvSpPr>
          <p:nvPr/>
        </p:nvSpPr>
        <p:spPr bwMode="auto">
          <a:xfrm>
            <a:off x="2166938" y="5181600"/>
            <a:ext cx="393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i</a:t>
            </a:r>
          </a:p>
        </p:txBody>
      </p:sp>
      <p:sp>
        <p:nvSpPr>
          <p:cNvPr id="119836" name="Text Box 35"/>
          <p:cNvSpPr txBox="1">
            <a:spLocks noChangeArrowheads="1"/>
          </p:cNvSpPr>
          <p:nvPr/>
        </p:nvSpPr>
        <p:spPr bwMode="auto">
          <a:xfrm>
            <a:off x="4132263" y="51054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d</a:t>
            </a:r>
          </a:p>
        </p:txBody>
      </p:sp>
      <p:sp>
        <p:nvSpPr>
          <p:cNvPr id="119837" name="Oval 36"/>
          <p:cNvSpPr>
            <a:spLocks noChangeArrowheads="1"/>
          </p:cNvSpPr>
          <p:nvPr/>
        </p:nvSpPr>
        <p:spPr bwMode="auto">
          <a:xfrm>
            <a:off x="1954213"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9838" name="Text Box 37"/>
          <p:cNvSpPr txBox="1">
            <a:spLocks noChangeArrowheads="1"/>
          </p:cNvSpPr>
          <p:nvPr/>
        </p:nvSpPr>
        <p:spPr bwMode="auto">
          <a:xfrm>
            <a:off x="2430463" y="990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k</a:t>
            </a:r>
          </a:p>
        </p:txBody>
      </p:sp>
      <p:sp>
        <p:nvSpPr>
          <p:cNvPr id="119839" name="Line 38"/>
          <p:cNvSpPr>
            <a:spLocks noChangeShapeType="1"/>
          </p:cNvSpPr>
          <p:nvPr/>
        </p:nvSpPr>
        <p:spPr bwMode="auto">
          <a:xfrm flipH="1" flipV="1">
            <a:off x="1192213" y="2209800"/>
            <a:ext cx="66675"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0" name="Line 39"/>
          <p:cNvSpPr>
            <a:spLocks noChangeShapeType="1"/>
          </p:cNvSpPr>
          <p:nvPr/>
        </p:nvSpPr>
        <p:spPr bwMode="auto">
          <a:xfrm flipH="1" flipV="1">
            <a:off x="1344613" y="2209800"/>
            <a:ext cx="685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1" name="Line 41"/>
          <p:cNvSpPr>
            <a:spLocks noChangeShapeType="1"/>
          </p:cNvSpPr>
          <p:nvPr/>
        </p:nvSpPr>
        <p:spPr bwMode="auto">
          <a:xfrm flipH="1" flipV="1">
            <a:off x="1497013" y="2133600"/>
            <a:ext cx="2514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2" name="Line 42"/>
          <p:cNvSpPr>
            <a:spLocks noChangeShapeType="1"/>
          </p:cNvSpPr>
          <p:nvPr/>
        </p:nvSpPr>
        <p:spPr bwMode="auto">
          <a:xfrm flipV="1">
            <a:off x="2335213" y="2209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3" name="Line 44"/>
          <p:cNvSpPr>
            <a:spLocks noChangeShapeType="1"/>
          </p:cNvSpPr>
          <p:nvPr/>
        </p:nvSpPr>
        <p:spPr bwMode="auto">
          <a:xfrm flipV="1">
            <a:off x="2716213" y="2209800"/>
            <a:ext cx="914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4" name="Line 45"/>
          <p:cNvSpPr>
            <a:spLocks noChangeShapeType="1"/>
          </p:cNvSpPr>
          <p:nvPr/>
        </p:nvSpPr>
        <p:spPr bwMode="auto">
          <a:xfrm flipH="1" flipV="1">
            <a:off x="2640013" y="21336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5" name="Line 46"/>
          <p:cNvSpPr>
            <a:spLocks noChangeShapeType="1"/>
          </p:cNvSpPr>
          <p:nvPr/>
        </p:nvSpPr>
        <p:spPr bwMode="auto">
          <a:xfrm flipH="1" flipV="1">
            <a:off x="4087813" y="21336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46" name="Text Box 48"/>
          <p:cNvSpPr txBox="1">
            <a:spLocks noChangeArrowheads="1"/>
          </p:cNvSpPr>
          <p:nvPr/>
        </p:nvSpPr>
        <p:spPr bwMode="auto">
          <a:xfrm>
            <a:off x="1182688" y="2362200"/>
            <a:ext cx="420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1</a:t>
            </a:r>
          </a:p>
        </p:txBody>
      </p:sp>
      <p:sp>
        <p:nvSpPr>
          <p:cNvPr id="119847" name="Text Box 49"/>
          <p:cNvSpPr txBox="1">
            <a:spLocks noChangeArrowheads="1"/>
          </p:cNvSpPr>
          <p:nvPr/>
        </p:nvSpPr>
        <p:spPr bwMode="auto">
          <a:xfrm>
            <a:off x="2492375" y="2514600"/>
            <a:ext cx="3762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j</a:t>
            </a:r>
          </a:p>
        </p:txBody>
      </p:sp>
      <p:sp>
        <p:nvSpPr>
          <p:cNvPr id="119848" name="Text Box 50"/>
          <p:cNvSpPr txBox="1">
            <a:spLocks noChangeArrowheads="1"/>
          </p:cNvSpPr>
          <p:nvPr/>
        </p:nvSpPr>
        <p:spPr bwMode="auto">
          <a:xfrm>
            <a:off x="4300538" y="2438400"/>
            <a:ext cx="5000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M</a:t>
            </a:r>
          </a:p>
        </p:txBody>
      </p:sp>
      <p:sp>
        <p:nvSpPr>
          <p:cNvPr id="119849" name="Text Box 51"/>
          <p:cNvSpPr txBox="1">
            <a:spLocks noChangeArrowheads="1"/>
          </p:cNvSpPr>
          <p:nvPr/>
        </p:nvSpPr>
        <p:spPr bwMode="auto">
          <a:xfrm>
            <a:off x="1968500" y="3733800"/>
            <a:ext cx="519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ji</a:t>
            </a:r>
          </a:p>
        </p:txBody>
      </p:sp>
      <p:sp>
        <p:nvSpPr>
          <p:cNvPr id="119850" name="Text Box 52"/>
          <p:cNvSpPr txBox="1">
            <a:spLocks noChangeArrowheads="1"/>
          </p:cNvSpPr>
          <p:nvPr/>
        </p:nvSpPr>
        <p:spPr bwMode="auto">
          <a:xfrm>
            <a:off x="812800" y="381000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11</a:t>
            </a:r>
          </a:p>
        </p:txBody>
      </p:sp>
      <p:sp>
        <p:nvSpPr>
          <p:cNvPr id="119851" name="Text Box 53"/>
          <p:cNvSpPr txBox="1">
            <a:spLocks noChangeArrowheads="1"/>
          </p:cNvSpPr>
          <p:nvPr/>
        </p:nvSpPr>
        <p:spPr bwMode="auto">
          <a:xfrm>
            <a:off x="1268413" y="3810000"/>
            <a:ext cx="5635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1i</a:t>
            </a:r>
          </a:p>
        </p:txBody>
      </p:sp>
      <p:sp>
        <p:nvSpPr>
          <p:cNvPr id="119852" name="Line 54"/>
          <p:cNvSpPr>
            <a:spLocks noChangeShapeType="1"/>
          </p:cNvSpPr>
          <p:nvPr/>
        </p:nvSpPr>
        <p:spPr bwMode="auto">
          <a:xfrm flipV="1">
            <a:off x="1639888" y="2057400"/>
            <a:ext cx="1838325"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53" name="Text Box 55"/>
          <p:cNvSpPr txBox="1">
            <a:spLocks noChangeArrowheads="1"/>
          </p:cNvSpPr>
          <p:nvPr/>
        </p:nvSpPr>
        <p:spPr bwMode="auto">
          <a:xfrm>
            <a:off x="1801813" y="2209800"/>
            <a:ext cx="5635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kj</a:t>
            </a:r>
          </a:p>
        </p:txBody>
      </p:sp>
      <p:sp>
        <p:nvSpPr>
          <p:cNvPr id="119854" name="Text Box 56"/>
          <p:cNvSpPr txBox="1">
            <a:spLocks noChangeArrowheads="1"/>
          </p:cNvSpPr>
          <p:nvPr/>
        </p:nvSpPr>
        <p:spPr bwMode="auto">
          <a:xfrm>
            <a:off x="4608513" y="955675"/>
            <a:ext cx="1030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Output</a:t>
            </a:r>
          </a:p>
        </p:txBody>
      </p:sp>
      <p:sp>
        <p:nvSpPr>
          <p:cNvPr id="119855" name="Text Box 57"/>
          <p:cNvSpPr txBox="1">
            <a:spLocks noChangeArrowheads="1"/>
          </p:cNvSpPr>
          <p:nvPr/>
        </p:nvSpPr>
        <p:spPr bwMode="auto">
          <a:xfrm>
            <a:off x="4692650" y="1485900"/>
            <a:ext cx="452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function: </a:t>
            </a:r>
            <a:r>
              <a:rPr lang="en-US" sz="1800" i="1"/>
              <a:t>f</a:t>
            </a:r>
            <a:r>
              <a:rPr lang="en-US" sz="1800"/>
              <a:t> (linear,sigmoid, softmax)</a:t>
            </a:r>
          </a:p>
        </p:txBody>
      </p:sp>
      <p:sp>
        <p:nvSpPr>
          <p:cNvPr id="119856" name="Text Box 58"/>
          <p:cNvSpPr txBox="1">
            <a:spLocks noChangeArrowheads="1"/>
          </p:cNvSpPr>
          <p:nvPr/>
        </p:nvSpPr>
        <p:spPr bwMode="auto">
          <a:xfrm>
            <a:off x="4679950" y="1825625"/>
            <a:ext cx="2178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of unit </a:t>
            </a:r>
            <a:r>
              <a:rPr lang="en-US" sz="1800" i="1"/>
              <a:t>a</a:t>
            </a:r>
            <a:r>
              <a:rPr lang="en-US" sz="1800" baseline="-25000"/>
              <a:t>k</a:t>
            </a:r>
            <a:r>
              <a:rPr lang="en-US" sz="1800"/>
              <a:t>: </a:t>
            </a:r>
          </a:p>
        </p:txBody>
      </p:sp>
      <p:sp>
        <p:nvSpPr>
          <p:cNvPr id="119857" name="Text Box 61"/>
          <p:cNvSpPr txBox="1">
            <a:spLocks noChangeArrowheads="1"/>
          </p:cNvSpPr>
          <p:nvPr/>
        </p:nvSpPr>
        <p:spPr bwMode="auto">
          <a:xfrm>
            <a:off x="4699000" y="2933700"/>
            <a:ext cx="429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function: </a:t>
            </a:r>
            <a:r>
              <a:rPr lang="en-US" sz="1800" i="1"/>
              <a:t>g</a:t>
            </a:r>
            <a:r>
              <a:rPr lang="en-US" sz="1800"/>
              <a:t> (linear, tanh, sigmoid)</a:t>
            </a:r>
          </a:p>
        </p:txBody>
      </p:sp>
      <p:sp>
        <p:nvSpPr>
          <p:cNvPr id="119858" name="Text Box 62"/>
          <p:cNvSpPr txBox="1">
            <a:spLocks noChangeArrowheads="1"/>
          </p:cNvSpPr>
          <p:nvPr/>
        </p:nvSpPr>
        <p:spPr bwMode="auto">
          <a:xfrm>
            <a:off x="4713288" y="3352800"/>
            <a:ext cx="2144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of unit </a:t>
            </a:r>
            <a:r>
              <a:rPr lang="en-US" sz="1800" i="1"/>
              <a:t>a</a:t>
            </a:r>
            <a:r>
              <a:rPr lang="en-US" sz="1800" i="1" baseline="-25000"/>
              <a:t>j</a:t>
            </a:r>
            <a:r>
              <a:rPr lang="en-US" sz="1800"/>
              <a:t>: </a:t>
            </a:r>
          </a:p>
        </p:txBody>
      </p:sp>
      <p:graphicFrame>
        <p:nvGraphicFramePr>
          <p:cNvPr id="119859" name="Object 67"/>
          <p:cNvGraphicFramePr>
            <a:graphicFrameLocks noGrp="1" noChangeAspect="1"/>
          </p:cNvGraphicFramePr>
          <p:nvPr>
            <p:ph sz="quarter" idx="3"/>
          </p:nvPr>
        </p:nvGraphicFramePr>
        <p:xfrm>
          <a:off x="4981575" y="4754563"/>
          <a:ext cx="3676650" cy="946150"/>
        </p:xfrm>
        <a:graphic>
          <a:graphicData uri="http://schemas.openxmlformats.org/presentationml/2006/ole">
            <mc:AlternateContent xmlns:mc="http://schemas.openxmlformats.org/markup-compatibility/2006">
              <mc:Choice xmlns:v="urn:schemas-microsoft-com:vml" Requires="v">
                <p:oleObj spid="_x0000_s69723" name="Equation" r:id="rId8" imgW="1726451" imgH="444307" progId="Equation.3">
                  <p:embed/>
                </p:oleObj>
              </mc:Choice>
              <mc:Fallback>
                <p:oleObj name="Equation" r:id="rId8" imgW="1726451" imgH="44430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1575" y="4754563"/>
                        <a:ext cx="3676650" cy="946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19860" name="Oval 69"/>
          <p:cNvSpPr>
            <a:spLocks noChangeArrowheads="1"/>
          </p:cNvSpPr>
          <p:nvPr/>
        </p:nvSpPr>
        <p:spPr bwMode="auto">
          <a:xfrm>
            <a:off x="0" y="2819400"/>
            <a:ext cx="838200" cy="762000"/>
          </a:xfrm>
          <a:prstGeom prst="ellipse">
            <a:avLst/>
          </a:prstGeom>
          <a:solidFill>
            <a:srgbClr val="FF9900"/>
          </a:solidFill>
          <a:ln w="9525">
            <a:solidFill>
              <a:schemeClr val="tx1"/>
            </a:solidFill>
            <a:round/>
            <a:headEnd/>
            <a:tailEnd/>
          </a:ln>
        </p:spPr>
        <p:txBody>
          <a:bodyPr wrap="none" anchor="ctr"/>
          <a:lstStyle/>
          <a:p>
            <a:pPr algn="ctr"/>
            <a:r>
              <a:rPr lang="en-US"/>
              <a:t>Z</a:t>
            </a:r>
            <a:r>
              <a:rPr lang="en-US" baseline="-25000"/>
              <a:t>0</a:t>
            </a:r>
            <a:r>
              <a:rPr lang="en-US"/>
              <a:t>=1</a:t>
            </a:r>
          </a:p>
        </p:txBody>
      </p:sp>
      <p:sp>
        <p:nvSpPr>
          <p:cNvPr id="119861" name="Line 70"/>
          <p:cNvSpPr>
            <a:spLocks noChangeShapeType="1"/>
          </p:cNvSpPr>
          <p:nvPr/>
        </p:nvSpPr>
        <p:spPr bwMode="auto">
          <a:xfrm flipV="1">
            <a:off x="381000" y="2133600"/>
            <a:ext cx="6096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62" name="Oval 71"/>
          <p:cNvSpPr>
            <a:spLocks noChangeArrowheads="1"/>
          </p:cNvSpPr>
          <p:nvPr/>
        </p:nvSpPr>
        <p:spPr bwMode="auto">
          <a:xfrm>
            <a:off x="76200" y="4419600"/>
            <a:ext cx="838200" cy="762000"/>
          </a:xfrm>
          <a:prstGeom prst="ellipse">
            <a:avLst/>
          </a:prstGeom>
          <a:solidFill>
            <a:schemeClr val="accent2"/>
          </a:solidFill>
          <a:ln w="9525">
            <a:solidFill>
              <a:schemeClr val="tx1"/>
            </a:solidFill>
            <a:round/>
            <a:headEnd/>
            <a:tailEnd/>
          </a:ln>
        </p:spPr>
        <p:txBody>
          <a:bodyPr wrap="none" anchor="ctr"/>
          <a:lstStyle/>
          <a:p>
            <a:pPr algn="ctr"/>
            <a:r>
              <a:rPr lang="en-US"/>
              <a:t>1</a:t>
            </a:r>
          </a:p>
        </p:txBody>
      </p:sp>
      <p:sp>
        <p:nvSpPr>
          <p:cNvPr id="119863" name="Line 72"/>
          <p:cNvSpPr>
            <a:spLocks noChangeShapeType="1"/>
          </p:cNvSpPr>
          <p:nvPr/>
        </p:nvSpPr>
        <p:spPr bwMode="auto">
          <a:xfrm flipV="1">
            <a:off x="457200" y="3505200"/>
            <a:ext cx="609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9864" name="Text Box 73"/>
          <p:cNvSpPr txBox="1">
            <a:spLocks noChangeArrowheads="1"/>
          </p:cNvSpPr>
          <p:nvPr/>
        </p:nvSpPr>
        <p:spPr bwMode="auto">
          <a:xfrm>
            <a:off x="228600" y="5181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0</a:t>
            </a:r>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36104846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Long-term dependencies</a:t>
            </a:r>
          </a:p>
        </p:txBody>
      </p:sp>
      <p:pic>
        <p:nvPicPr>
          <p:cNvPr id="5" name="Picture 4" descr="Screen Shot 2017-10-17 at 6.56.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193323"/>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5168003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
            <a:ext cx="8229600" cy="1143000"/>
          </a:xfrm>
        </p:spPr>
        <p:txBody>
          <a:bodyPr/>
          <a:lstStyle/>
          <a:p>
            <a:r>
              <a:rPr lang="en-US" b="1" dirty="0"/>
              <a:t>RNN Tricks</a:t>
            </a:r>
          </a:p>
        </p:txBody>
      </p:sp>
      <p:sp>
        <p:nvSpPr>
          <p:cNvPr id="3" name="Content Placeholder 2"/>
          <p:cNvSpPr>
            <a:spLocks noGrp="1"/>
          </p:cNvSpPr>
          <p:nvPr>
            <p:ph sz="half" idx="1"/>
          </p:nvPr>
        </p:nvSpPr>
        <p:spPr>
          <a:xfrm>
            <a:off x="358422" y="1600200"/>
            <a:ext cx="8433261" cy="2633133"/>
          </a:xfrm>
        </p:spPr>
        <p:txBody>
          <a:bodyPr/>
          <a:lstStyle/>
          <a:p>
            <a:r>
              <a:rPr lang="en-US" dirty="0"/>
              <a:t>Clipping gradients (avoid exploding gradients)</a:t>
            </a:r>
          </a:p>
          <a:p>
            <a:r>
              <a:rPr lang="en-US" dirty="0"/>
              <a:t>Momentum</a:t>
            </a:r>
          </a:p>
          <a:p>
            <a:r>
              <a:rPr lang="en-US" dirty="0"/>
              <a:t>Initialization (start in right ballpark avoids exploding/vanishing)</a:t>
            </a:r>
          </a:p>
          <a:p>
            <a:r>
              <a:rPr lang="en-US" dirty="0"/>
              <a:t>LSTM self-loops (avoid vanishing gradient)</a:t>
            </a:r>
          </a:p>
        </p:txBody>
      </p:sp>
      <p:sp>
        <p:nvSpPr>
          <p:cNvPr id="5" name="Rectangle 4"/>
          <p:cNvSpPr/>
          <p:nvPr/>
        </p:nvSpPr>
        <p:spPr>
          <a:xfrm>
            <a:off x="56868" y="896995"/>
            <a:ext cx="9144000" cy="369332"/>
          </a:xfrm>
          <a:prstGeom prst="rect">
            <a:avLst/>
          </a:prstGeom>
        </p:spPr>
        <p:txBody>
          <a:bodyPr wrap="square">
            <a:spAutoFit/>
          </a:bodyPr>
          <a:lstStyle/>
          <a:p>
            <a:r>
              <a:rPr lang="en-US" dirty="0"/>
              <a:t>(</a:t>
            </a:r>
            <a:r>
              <a:rPr lang="en-US" dirty="0" err="1"/>
              <a:t>Pascanu</a:t>
            </a:r>
            <a:r>
              <a:rPr lang="en-US" dirty="0"/>
              <a:t>, </a:t>
            </a:r>
            <a:r>
              <a:rPr lang="en-US" dirty="0" err="1"/>
              <a:t>Mikolov</a:t>
            </a:r>
            <a:r>
              <a:rPr lang="en-US" dirty="0"/>
              <a:t>, </a:t>
            </a:r>
            <a:r>
              <a:rPr lang="en-US" dirty="0" err="1"/>
              <a:t>Bengio</a:t>
            </a:r>
            <a:r>
              <a:rPr lang="en-US" dirty="0"/>
              <a:t>, ICML 2013; </a:t>
            </a:r>
            <a:r>
              <a:rPr lang="en-US" dirty="0" err="1"/>
              <a:t>Bengio</a:t>
            </a:r>
            <a:r>
              <a:rPr lang="en-US" dirty="0"/>
              <a:t>, Boulanger &amp; </a:t>
            </a:r>
            <a:r>
              <a:rPr lang="en-US" dirty="0" err="1"/>
              <a:t>Pascanu</a:t>
            </a:r>
            <a:r>
              <a:rPr lang="en-US" dirty="0"/>
              <a:t>, ICASSP 2013)</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3639946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a:extLst>
              <a:ext uri="{FF2B5EF4-FFF2-40B4-BE49-F238E27FC236}">
                <a16:creationId xmlns:a16="http://schemas.microsoft.com/office/drawing/2014/main" id="{C8AA2DBA-A8D5-B242-9F6C-F7DBBFF9072F}"/>
              </a:ext>
            </a:extLst>
          </p:cNvPr>
          <p:cNvSpPr>
            <a:spLocks noGrp="1" noChangeArrowheads="1"/>
          </p:cNvSpPr>
          <p:nvPr>
            <p:ph type="title"/>
          </p:nvPr>
        </p:nvSpPr>
        <p:spPr>
          <a:xfrm>
            <a:off x="685800" y="152400"/>
            <a:ext cx="7772400" cy="1143000"/>
          </a:xfrm>
        </p:spPr>
        <p:txBody>
          <a:bodyPr/>
          <a:lstStyle/>
          <a:p>
            <a:pPr eaLnBrk="1" hangingPunct="1"/>
            <a:r>
              <a:rPr lang="en-US" altLang="en-US">
                <a:ea typeface="ＭＳ Ｐゴシック" panose="020B0600070205080204" pitchFamily="34" charset="-128"/>
              </a:rPr>
              <a:t>Long Short Term Memory (LSTM)</a:t>
            </a:r>
          </a:p>
        </p:txBody>
      </p:sp>
      <p:sp>
        <p:nvSpPr>
          <p:cNvPr id="3" name="Content Placeholder 2">
            <a:extLst>
              <a:ext uri="{FF2B5EF4-FFF2-40B4-BE49-F238E27FC236}">
                <a16:creationId xmlns:a16="http://schemas.microsoft.com/office/drawing/2014/main" id="{D53D5B61-528C-BD4C-B188-631E94FF5207}"/>
              </a:ext>
            </a:extLst>
          </p:cNvPr>
          <p:cNvSpPr>
            <a:spLocks noGrp="1" noChangeArrowheads="1"/>
          </p:cNvSpPr>
          <p:nvPr>
            <p:ph sz="half" idx="1"/>
          </p:nvPr>
        </p:nvSpPr>
        <p:spPr>
          <a:xfrm>
            <a:off x="457200" y="1600200"/>
            <a:ext cx="4038600" cy="3394075"/>
          </a:xfrm>
        </p:spPr>
        <p:txBody>
          <a:bodyPr>
            <a:normAutofit fontScale="85000" lnSpcReduction="20000"/>
          </a:bodyPr>
          <a:lstStyle/>
          <a:p>
            <a:pPr eaLnBrk="1" hangingPunct="1"/>
            <a:r>
              <a:rPr lang="en-US" altLang="en-US">
                <a:ea typeface="ＭＳ Ｐゴシック" panose="020B0600070205080204" pitchFamily="34" charset="-128"/>
                <a:cs typeface="Arial" panose="020B0604020202020204" pitchFamily="34" charset="0"/>
              </a:rPr>
              <a:t>Hochreiter &amp; Schmidhuber (1997) solved the problem of getting an RNN to remember things for a long time (like hundreds of time steps). </a:t>
            </a:r>
          </a:p>
          <a:p>
            <a:pPr eaLnBrk="1" hangingPunct="1"/>
            <a:r>
              <a:rPr lang="en-US" altLang="en-US">
                <a:ea typeface="ＭＳ Ｐゴシック" panose="020B0600070205080204" pitchFamily="34" charset="-128"/>
                <a:cs typeface="Arial" panose="020B0604020202020204" pitchFamily="34" charset="0"/>
              </a:rPr>
              <a:t>They designed a memory cell using logistic and linear units with </a:t>
            </a:r>
            <a:r>
              <a:rPr lang="en-US" altLang="en-US" u="sng">
                <a:ea typeface="ＭＳ Ｐゴシック" panose="020B0600070205080204" pitchFamily="34" charset="-128"/>
                <a:cs typeface="Arial" panose="020B0604020202020204" pitchFamily="34" charset="0"/>
              </a:rPr>
              <a:t>multiplicative interactions</a:t>
            </a:r>
            <a:r>
              <a:rPr lang="en-US" altLang="en-US">
                <a:ea typeface="ＭＳ Ｐゴシック" panose="020B0600070205080204" pitchFamily="34" charset="-128"/>
                <a:cs typeface="Arial" panose="020B0604020202020204" pitchFamily="34" charset="0"/>
              </a:rPr>
              <a:t>. </a:t>
            </a:r>
          </a:p>
        </p:txBody>
      </p:sp>
      <p:sp>
        <p:nvSpPr>
          <p:cNvPr id="4" name="Content Placeholder 3">
            <a:extLst>
              <a:ext uri="{FF2B5EF4-FFF2-40B4-BE49-F238E27FC236}">
                <a16:creationId xmlns:a16="http://schemas.microsoft.com/office/drawing/2014/main" id="{F18F9B34-FBC0-A542-BA0E-D51AA52428FE}"/>
              </a:ext>
            </a:extLst>
          </p:cNvPr>
          <p:cNvSpPr>
            <a:spLocks noGrp="1" noChangeArrowheads="1"/>
          </p:cNvSpPr>
          <p:nvPr>
            <p:ph sz="half" idx="2"/>
          </p:nvPr>
        </p:nvSpPr>
        <p:spPr>
          <a:xfrm>
            <a:off x="4648200" y="1600200"/>
            <a:ext cx="4038600" cy="3394075"/>
          </a:xfrm>
        </p:spPr>
        <p:txBody>
          <a:bodyPr>
            <a:normAutofit fontScale="85000" lnSpcReduction="20000"/>
          </a:bodyPr>
          <a:lstStyle/>
          <a:p>
            <a:pPr eaLnBrk="1" hangingPunct="1"/>
            <a:r>
              <a:rPr lang="en-US" altLang="en-US">
                <a:ea typeface="ＭＳ Ｐゴシック" panose="020B0600070205080204" pitchFamily="34" charset="-128"/>
                <a:cs typeface="Arial" panose="020B0604020202020204" pitchFamily="34" charset="0"/>
              </a:rPr>
              <a:t>Information gets into the cell whenever its “write” gate is on.</a:t>
            </a:r>
          </a:p>
          <a:p>
            <a:pPr eaLnBrk="1" hangingPunct="1"/>
            <a:r>
              <a:rPr lang="en-US" altLang="en-US">
                <a:ea typeface="ＭＳ Ｐゴシック" panose="020B0600070205080204" pitchFamily="34" charset="-128"/>
                <a:cs typeface="Arial" panose="020B0604020202020204" pitchFamily="34" charset="0"/>
              </a:rPr>
              <a:t>The information stays in the cell so long as its “keep” gate is on.</a:t>
            </a:r>
          </a:p>
          <a:p>
            <a:pPr eaLnBrk="1" hangingPunct="1"/>
            <a:r>
              <a:rPr lang="en-US" altLang="en-US">
                <a:ea typeface="ＭＳ Ｐゴシック" panose="020B0600070205080204" pitchFamily="34" charset="-128"/>
                <a:cs typeface="Arial" panose="020B0604020202020204" pitchFamily="34" charset="0"/>
              </a:rPr>
              <a:t>Information can be read from the cell by turning on its “read” gate.</a:t>
            </a:r>
          </a:p>
        </p:txBody>
      </p:sp>
    </p:spTree>
    <p:extLst>
      <p:ext uri="{BB962C8B-B14F-4D97-AF65-F5344CB8AC3E}">
        <p14:creationId xmlns:p14="http://schemas.microsoft.com/office/powerpoint/2010/main" val="221308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a:extLst>
              <a:ext uri="{FF2B5EF4-FFF2-40B4-BE49-F238E27FC236}">
                <a16:creationId xmlns:a16="http://schemas.microsoft.com/office/drawing/2014/main" id="{F4E415CF-ED11-8C48-AAA9-D23719CC67FA}"/>
              </a:ext>
            </a:extLst>
          </p:cNvPr>
          <p:cNvSpPr>
            <a:spLocks noGrp="1" noChangeArrowheads="1"/>
          </p:cNvSpPr>
          <p:nvPr>
            <p:ph type="title"/>
          </p:nvPr>
        </p:nvSpPr>
        <p:spPr>
          <a:xfrm>
            <a:off x="457200" y="304800"/>
            <a:ext cx="8229600" cy="857250"/>
          </a:xfrm>
        </p:spPr>
        <p:txBody>
          <a:bodyPr>
            <a:normAutofit fontScale="90000"/>
          </a:bodyPr>
          <a:lstStyle/>
          <a:p>
            <a:pPr eaLnBrk="1" hangingPunct="1"/>
            <a:r>
              <a:rPr lang="en-US" altLang="en-US">
                <a:ea typeface="ＭＳ Ｐゴシック" panose="020B0600070205080204" pitchFamily="34" charset="-128"/>
              </a:rPr>
              <a:t>Implementing a memory cell in a neural network</a:t>
            </a:r>
          </a:p>
        </p:txBody>
      </p:sp>
      <p:sp>
        <p:nvSpPr>
          <p:cNvPr id="3" name="Content Placeholder 2">
            <a:extLst>
              <a:ext uri="{FF2B5EF4-FFF2-40B4-BE49-F238E27FC236}">
                <a16:creationId xmlns:a16="http://schemas.microsoft.com/office/drawing/2014/main" id="{D2012221-5200-8D4B-AAF0-94C1D9EC69E6}"/>
              </a:ext>
            </a:extLst>
          </p:cNvPr>
          <p:cNvSpPr>
            <a:spLocks noGrp="1"/>
          </p:cNvSpPr>
          <p:nvPr>
            <p:ph sz="half" idx="1"/>
          </p:nvPr>
        </p:nvSpPr>
        <p:spPr>
          <a:xfrm>
            <a:off x="-185738" y="1803400"/>
            <a:ext cx="5197476" cy="3943350"/>
          </a:xfrm>
        </p:spPr>
        <p:txBody>
          <a:bodyPr rtlCol="0">
            <a:normAutofit fontScale="85000" lnSpcReduction="20000"/>
          </a:bodyPr>
          <a:lstStyle/>
          <a:p>
            <a:pPr eaLnBrk="1" fontAlgn="auto" hangingPunct="1">
              <a:spcAft>
                <a:spcPts val="0"/>
              </a:spcAft>
              <a:buFont typeface="Arial"/>
              <a:buChar char="•"/>
              <a:defRPr/>
            </a:pPr>
            <a:r>
              <a:rPr lang="en-US" dirty="0">
                <a:ea typeface="+mn-ea"/>
                <a:cs typeface="Arial"/>
              </a:rPr>
              <a:t>To preserve information for a long time in the activities of an RNN, we use a circuit that implements an analog memory cell.</a:t>
            </a:r>
          </a:p>
          <a:p>
            <a:pPr lvl="1" eaLnBrk="1" fontAlgn="auto" hangingPunct="1">
              <a:spcAft>
                <a:spcPts val="0"/>
              </a:spcAft>
              <a:buFont typeface="Arial"/>
              <a:buChar char="–"/>
              <a:defRPr/>
            </a:pPr>
            <a:r>
              <a:rPr lang="en-US" u="sng" dirty="0">
                <a:ea typeface="+mn-ea"/>
                <a:cs typeface="Arial"/>
              </a:rPr>
              <a:t>A linear unit that has a self-link with a weight of 1 </a:t>
            </a:r>
            <a:r>
              <a:rPr lang="en-US" dirty="0">
                <a:ea typeface="+mn-ea"/>
                <a:cs typeface="Arial"/>
              </a:rPr>
              <a:t>will maintain its state.</a:t>
            </a:r>
          </a:p>
          <a:p>
            <a:pPr lvl="1" eaLnBrk="1" fontAlgn="auto" hangingPunct="1">
              <a:spcAft>
                <a:spcPts val="0"/>
              </a:spcAft>
              <a:buFont typeface="Arial"/>
              <a:buChar char="–"/>
              <a:defRPr/>
            </a:pPr>
            <a:r>
              <a:rPr lang="en-US" dirty="0">
                <a:ea typeface="+mn-ea"/>
                <a:cs typeface="Arial"/>
              </a:rPr>
              <a:t>Information is stored in the cell by activating its write gate. </a:t>
            </a:r>
          </a:p>
          <a:p>
            <a:pPr lvl="1" eaLnBrk="1" fontAlgn="auto" hangingPunct="1">
              <a:spcAft>
                <a:spcPts val="0"/>
              </a:spcAft>
              <a:buFont typeface="Arial"/>
              <a:buChar char="–"/>
              <a:defRPr/>
            </a:pPr>
            <a:r>
              <a:rPr lang="en-US" dirty="0">
                <a:ea typeface="+mn-ea"/>
                <a:cs typeface="Arial"/>
              </a:rPr>
              <a:t>Information is retrieved by activating the read gate.</a:t>
            </a:r>
          </a:p>
          <a:p>
            <a:pPr lvl="1" eaLnBrk="1" fontAlgn="auto" hangingPunct="1">
              <a:spcAft>
                <a:spcPts val="0"/>
              </a:spcAft>
              <a:buFont typeface="Arial"/>
              <a:buChar char="–"/>
              <a:defRPr/>
            </a:pPr>
            <a:r>
              <a:rPr lang="en-US" dirty="0">
                <a:ea typeface="+mn-ea"/>
                <a:cs typeface="Arial"/>
              </a:rPr>
              <a:t>We can </a:t>
            </a:r>
            <a:r>
              <a:rPr lang="en-US" u="sng" dirty="0" err="1">
                <a:ea typeface="+mn-ea"/>
                <a:cs typeface="Arial"/>
              </a:rPr>
              <a:t>backpropagate</a:t>
            </a:r>
            <a:r>
              <a:rPr lang="en-US" u="sng" dirty="0">
                <a:ea typeface="+mn-ea"/>
                <a:cs typeface="Arial"/>
              </a:rPr>
              <a:t> through this circuit </a:t>
            </a:r>
            <a:r>
              <a:rPr lang="en-US" dirty="0">
                <a:ea typeface="+mn-ea"/>
                <a:cs typeface="Arial"/>
              </a:rPr>
              <a:t>because logistics are have nice derivatives.</a:t>
            </a:r>
          </a:p>
          <a:p>
            <a:pPr lvl="1" eaLnBrk="1" fontAlgn="auto" hangingPunct="1">
              <a:spcAft>
                <a:spcPts val="0"/>
              </a:spcAft>
              <a:buFont typeface="Arial"/>
              <a:buChar char="–"/>
              <a:defRPr/>
            </a:pPr>
            <a:endParaRPr lang="en-US" dirty="0">
              <a:ea typeface="+mn-ea"/>
            </a:endParaRPr>
          </a:p>
        </p:txBody>
      </p:sp>
      <p:sp>
        <p:nvSpPr>
          <p:cNvPr id="5" name="Oval 4">
            <a:extLst>
              <a:ext uri="{FF2B5EF4-FFF2-40B4-BE49-F238E27FC236}">
                <a16:creationId xmlns:a16="http://schemas.microsoft.com/office/drawing/2014/main" id="{E092CA1D-1224-884F-A6EC-E99573621E43}"/>
              </a:ext>
            </a:extLst>
          </p:cNvPr>
          <p:cNvSpPr>
            <a:spLocks noChangeArrowheads="1"/>
          </p:cNvSpPr>
          <p:nvPr/>
        </p:nvSpPr>
        <p:spPr bwMode="auto">
          <a:xfrm>
            <a:off x="6637338" y="3024188"/>
            <a:ext cx="881062" cy="830262"/>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7" name="Straight Arrow Connector 6">
            <a:extLst>
              <a:ext uri="{FF2B5EF4-FFF2-40B4-BE49-F238E27FC236}">
                <a16:creationId xmlns:a16="http://schemas.microsoft.com/office/drawing/2014/main" id="{598F034E-8BF9-E444-8D20-86E15477C689}"/>
              </a:ext>
            </a:extLst>
          </p:cNvPr>
          <p:cNvCxnSpPr>
            <a:cxnSpLocks noChangeShapeType="1"/>
            <a:endCxn id="5" idx="3"/>
          </p:cNvCxnSpPr>
          <p:nvPr/>
        </p:nvCxnSpPr>
        <p:spPr bwMode="auto">
          <a:xfrm flipV="1">
            <a:off x="6326188" y="3732213"/>
            <a:ext cx="441325" cy="935037"/>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11732FF6-1A70-1A4A-BADE-7CE2D94884E3}"/>
              </a:ext>
            </a:extLst>
          </p:cNvPr>
          <p:cNvCxnSpPr>
            <a:cxnSpLocks noChangeShapeType="1"/>
            <a:stCxn id="5" idx="5"/>
          </p:cNvCxnSpPr>
          <p:nvPr/>
        </p:nvCxnSpPr>
        <p:spPr bwMode="auto">
          <a:xfrm>
            <a:off x="7389813" y="3732213"/>
            <a:ext cx="382587" cy="935037"/>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2F649F87-C6E8-A541-9E67-BFF071B6517E}"/>
              </a:ext>
            </a:extLst>
          </p:cNvPr>
          <p:cNvSpPr txBox="1">
            <a:spLocks noChangeArrowheads="1"/>
          </p:cNvSpPr>
          <p:nvPr/>
        </p:nvSpPr>
        <p:spPr bwMode="auto">
          <a:xfrm>
            <a:off x="7389813" y="4667250"/>
            <a:ext cx="1517650" cy="708025"/>
          </a:xfrm>
          <a:prstGeom prst="rect">
            <a:avLst/>
          </a:prstGeom>
          <a:solidFill>
            <a:srgbClr val="EEECE1"/>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output to rest of RNN</a:t>
            </a:r>
          </a:p>
        </p:txBody>
      </p:sp>
      <p:sp>
        <p:nvSpPr>
          <p:cNvPr id="13" name="TextBox 12">
            <a:extLst>
              <a:ext uri="{FF2B5EF4-FFF2-40B4-BE49-F238E27FC236}">
                <a16:creationId xmlns:a16="http://schemas.microsoft.com/office/drawing/2014/main" id="{B7231423-3739-1340-B4BE-F353F7B61F52}"/>
              </a:ext>
            </a:extLst>
          </p:cNvPr>
          <p:cNvSpPr txBox="1">
            <a:spLocks noChangeArrowheads="1"/>
          </p:cNvSpPr>
          <p:nvPr/>
        </p:nvSpPr>
        <p:spPr bwMode="auto">
          <a:xfrm>
            <a:off x="5391150" y="4684713"/>
            <a:ext cx="1517650" cy="708025"/>
          </a:xfrm>
          <a:prstGeom prst="rect">
            <a:avLst/>
          </a:prstGeom>
          <a:solidFill>
            <a:schemeClr val="bg2"/>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input from rest of RNN</a:t>
            </a:r>
          </a:p>
        </p:txBody>
      </p:sp>
      <p:sp>
        <p:nvSpPr>
          <p:cNvPr id="14" name="Oval 13">
            <a:extLst>
              <a:ext uri="{FF2B5EF4-FFF2-40B4-BE49-F238E27FC236}">
                <a16:creationId xmlns:a16="http://schemas.microsoft.com/office/drawing/2014/main" id="{294DD854-96D6-1645-B2DE-4A26C672B221}"/>
              </a:ext>
            </a:extLst>
          </p:cNvPr>
          <p:cNvSpPr>
            <a:spLocks noChangeArrowheads="1"/>
          </p:cNvSpPr>
          <p:nvPr/>
        </p:nvSpPr>
        <p:spPr bwMode="auto">
          <a:xfrm>
            <a:off x="8040688" y="3659188"/>
            <a:ext cx="881062" cy="830262"/>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5" name="Oval 14">
            <a:extLst>
              <a:ext uri="{FF2B5EF4-FFF2-40B4-BE49-F238E27FC236}">
                <a16:creationId xmlns:a16="http://schemas.microsoft.com/office/drawing/2014/main" id="{145D13ED-584D-EA44-B5EF-51D41ABAA572}"/>
              </a:ext>
            </a:extLst>
          </p:cNvPr>
          <p:cNvSpPr>
            <a:spLocks noChangeArrowheads="1"/>
          </p:cNvSpPr>
          <p:nvPr/>
        </p:nvSpPr>
        <p:spPr bwMode="auto">
          <a:xfrm>
            <a:off x="5157788" y="3657600"/>
            <a:ext cx="881062" cy="830263"/>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9" name="TextBox 18">
            <a:extLst>
              <a:ext uri="{FF2B5EF4-FFF2-40B4-BE49-F238E27FC236}">
                <a16:creationId xmlns:a16="http://schemas.microsoft.com/office/drawing/2014/main" id="{D746EE6D-41E3-3049-BE47-6E5ABE42FF28}"/>
              </a:ext>
            </a:extLst>
          </p:cNvPr>
          <p:cNvSpPr txBox="1">
            <a:spLocks noChangeArrowheads="1"/>
          </p:cNvSpPr>
          <p:nvPr/>
        </p:nvSpPr>
        <p:spPr bwMode="auto">
          <a:xfrm>
            <a:off x="8148638" y="3703638"/>
            <a:ext cx="102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read gate</a:t>
            </a:r>
          </a:p>
        </p:txBody>
      </p:sp>
      <p:sp>
        <p:nvSpPr>
          <p:cNvPr id="20" name="TextBox 19">
            <a:extLst>
              <a:ext uri="{FF2B5EF4-FFF2-40B4-BE49-F238E27FC236}">
                <a16:creationId xmlns:a16="http://schemas.microsoft.com/office/drawing/2014/main" id="{3F59F6E9-B78B-ED46-B248-5D9107DA1FCA}"/>
              </a:ext>
            </a:extLst>
          </p:cNvPr>
          <p:cNvSpPr txBox="1">
            <a:spLocks noChangeArrowheads="1"/>
          </p:cNvSpPr>
          <p:nvPr/>
        </p:nvSpPr>
        <p:spPr bwMode="auto">
          <a:xfrm>
            <a:off x="5265738" y="3683000"/>
            <a:ext cx="874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write gate</a:t>
            </a:r>
          </a:p>
        </p:txBody>
      </p:sp>
      <p:sp>
        <p:nvSpPr>
          <p:cNvPr id="21" name="Oval 20">
            <a:extLst>
              <a:ext uri="{FF2B5EF4-FFF2-40B4-BE49-F238E27FC236}">
                <a16:creationId xmlns:a16="http://schemas.microsoft.com/office/drawing/2014/main" id="{08909FD5-2B1D-BD40-90FB-B41C643364A1}"/>
              </a:ext>
            </a:extLst>
          </p:cNvPr>
          <p:cNvSpPr>
            <a:spLocks noChangeArrowheads="1"/>
          </p:cNvSpPr>
          <p:nvPr/>
        </p:nvSpPr>
        <p:spPr bwMode="auto">
          <a:xfrm>
            <a:off x="6637338" y="1598613"/>
            <a:ext cx="881062"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22" name="TextBox 21">
            <a:extLst>
              <a:ext uri="{FF2B5EF4-FFF2-40B4-BE49-F238E27FC236}">
                <a16:creationId xmlns:a16="http://schemas.microsoft.com/office/drawing/2014/main" id="{1BC7A007-4785-354C-8636-4118E39A16C2}"/>
              </a:ext>
            </a:extLst>
          </p:cNvPr>
          <p:cNvSpPr txBox="1">
            <a:spLocks noChangeArrowheads="1"/>
          </p:cNvSpPr>
          <p:nvPr/>
        </p:nvSpPr>
        <p:spPr bwMode="auto">
          <a:xfrm>
            <a:off x="6724650" y="1624013"/>
            <a:ext cx="1185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keep gate</a:t>
            </a:r>
          </a:p>
        </p:txBody>
      </p:sp>
      <p:cxnSp>
        <p:nvCxnSpPr>
          <p:cNvPr id="24" name="Curved Connector 23">
            <a:extLst>
              <a:ext uri="{FF2B5EF4-FFF2-40B4-BE49-F238E27FC236}">
                <a16:creationId xmlns:a16="http://schemas.microsoft.com/office/drawing/2014/main" id="{139E85B0-B417-C948-8DCF-42988DFF7478}"/>
              </a:ext>
            </a:extLst>
          </p:cNvPr>
          <p:cNvCxnSpPr>
            <a:cxnSpLocks noChangeShapeType="1"/>
            <a:stCxn id="5" idx="2"/>
            <a:endCxn id="5" idx="6"/>
          </p:cNvCxnSpPr>
          <p:nvPr/>
        </p:nvCxnSpPr>
        <p:spPr bwMode="auto">
          <a:xfrm rot="10800000" flipH="1">
            <a:off x="6637338" y="3440113"/>
            <a:ext cx="881062" cy="12700"/>
          </a:xfrm>
          <a:prstGeom prst="curvedConnector5">
            <a:avLst>
              <a:gd name="adj1" fmla="val -25963"/>
              <a:gd name="adj2" fmla="val 5066662"/>
              <a:gd name="adj3" fmla="val 125963"/>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Isosceles Triangle 28">
            <a:extLst>
              <a:ext uri="{FF2B5EF4-FFF2-40B4-BE49-F238E27FC236}">
                <a16:creationId xmlns:a16="http://schemas.microsoft.com/office/drawing/2014/main" id="{56B664BF-43CC-DD48-BCAD-9C1250023419}"/>
              </a:ext>
            </a:extLst>
          </p:cNvPr>
          <p:cNvSpPr>
            <a:spLocks noChangeArrowheads="1"/>
          </p:cNvSpPr>
          <p:nvPr/>
        </p:nvSpPr>
        <p:spPr bwMode="auto">
          <a:xfrm>
            <a:off x="6964363" y="2609850"/>
            <a:ext cx="236537" cy="207963"/>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30" name="Isosceles Triangle 29">
            <a:extLst>
              <a:ext uri="{FF2B5EF4-FFF2-40B4-BE49-F238E27FC236}">
                <a16:creationId xmlns:a16="http://schemas.microsoft.com/office/drawing/2014/main" id="{A4E6EDBC-F367-CE46-8415-63D5110CD3CC}"/>
              </a:ext>
            </a:extLst>
          </p:cNvPr>
          <p:cNvSpPr>
            <a:spLocks noChangeArrowheads="1"/>
          </p:cNvSpPr>
          <p:nvPr/>
        </p:nvSpPr>
        <p:spPr bwMode="auto">
          <a:xfrm rot="4072946">
            <a:off x="7603331" y="4115595"/>
            <a:ext cx="212725" cy="201612"/>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31" name="Isosceles Triangle 30">
            <a:extLst>
              <a:ext uri="{FF2B5EF4-FFF2-40B4-BE49-F238E27FC236}">
                <a16:creationId xmlns:a16="http://schemas.microsoft.com/office/drawing/2014/main" id="{9E49FCCC-ACEF-504F-8F1A-EF5180525677}"/>
              </a:ext>
            </a:extLst>
          </p:cNvPr>
          <p:cNvSpPr>
            <a:spLocks noChangeArrowheads="1"/>
          </p:cNvSpPr>
          <p:nvPr/>
        </p:nvSpPr>
        <p:spPr bwMode="auto">
          <a:xfrm rot="17544066">
            <a:off x="6300787" y="4116388"/>
            <a:ext cx="246063" cy="211138"/>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33" name="Straight Connector 32">
            <a:extLst>
              <a:ext uri="{FF2B5EF4-FFF2-40B4-BE49-F238E27FC236}">
                <a16:creationId xmlns:a16="http://schemas.microsoft.com/office/drawing/2014/main" id="{6F1E7436-DEDA-4744-B40D-5FF6B9040A52}"/>
              </a:ext>
            </a:extLst>
          </p:cNvPr>
          <p:cNvCxnSpPr>
            <a:cxnSpLocks noChangeShapeType="1"/>
            <a:stCxn id="30" idx="0"/>
            <a:endCxn id="14" idx="2"/>
          </p:cNvCxnSpPr>
          <p:nvPr/>
        </p:nvCxnSpPr>
        <p:spPr bwMode="auto">
          <a:xfrm flipV="1">
            <a:off x="7802563" y="4075113"/>
            <a:ext cx="238125" cy="103187"/>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39E1B07A-BCF1-B745-A6D0-BCD448F53635}"/>
              </a:ext>
            </a:extLst>
          </p:cNvPr>
          <p:cNvCxnSpPr>
            <a:cxnSpLocks noChangeShapeType="1"/>
            <a:stCxn id="15" idx="6"/>
            <a:endCxn id="31" idx="0"/>
          </p:cNvCxnSpPr>
          <p:nvPr/>
        </p:nvCxnSpPr>
        <p:spPr bwMode="auto">
          <a:xfrm>
            <a:off x="6038850" y="4071938"/>
            <a:ext cx="287338" cy="109537"/>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619488B7-A9AC-AE4D-87C7-A15900971307}"/>
              </a:ext>
            </a:extLst>
          </p:cNvPr>
          <p:cNvCxnSpPr>
            <a:cxnSpLocks noChangeShapeType="1"/>
            <a:stCxn id="29" idx="0"/>
            <a:endCxn id="21" idx="4"/>
          </p:cNvCxnSpPr>
          <p:nvPr/>
        </p:nvCxnSpPr>
        <p:spPr bwMode="auto">
          <a:xfrm flipH="1" flipV="1">
            <a:off x="7078663" y="2427288"/>
            <a:ext cx="3175" cy="182562"/>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 name="TextBox 46">
            <a:extLst>
              <a:ext uri="{FF2B5EF4-FFF2-40B4-BE49-F238E27FC236}">
                <a16:creationId xmlns:a16="http://schemas.microsoft.com/office/drawing/2014/main" id="{92B0DB79-F507-E84F-975F-C2E1E1BE2F35}"/>
              </a:ext>
            </a:extLst>
          </p:cNvPr>
          <p:cNvSpPr txBox="1">
            <a:spLocks noChangeArrowheads="1"/>
          </p:cNvSpPr>
          <p:nvPr/>
        </p:nvSpPr>
        <p:spPr bwMode="auto">
          <a:xfrm>
            <a:off x="6688138" y="3221038"/>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 1.73</a:t>
            </a:r>
          </a:p>
        </p:txBody>
      </p:sp>
      <p:cxnSp>
        <p:nvCxnSpPr>
          <p:cNvPr id="48" name="Straight Arrow Connector 47">
            <a:extLst>
              <a:ext uri="{FF2B5EF4-FFF2-40B4-BE49-F238E27FC236}">
                <a16:creationId xmlns:a16="http://schemas.microsoft.com/office/drawing/2014/main" id="{5C46F875-8C9D-CB43-95AC-5374CF2A03B2}"/>
              </a:ext>
            </a:extLst>
          </p:cNvPr>
          <p:cNvCxnSpPr>
            <a:cxnSpLocks noChangeShapeType="1"/>
            <a:endCxn id="21" idx="2"/>
          </p:cNvCxnSpPr>
          <p:nvPr/>
        </p:nvCxnSpPr>
        <p:spPr bwMode="auto">
          <a:xfrm>
            <a:off x="5773738" y="2012950"/>
            <a:ext cx="863600" cy="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Arrow Connector 50">
            <a:extLst>
              <a:ext uri="{FF2B5EF4-FFF2-40B4-BE49-F238E27FC236}">
                <a16:creationId xmlns:a16="http://schemas.microsoft.com/office/drawing/2014/main" id="{19BAE8BC-0D30-5842-AB58-B656352BE91A}"/>
              </a:ext>
            </a:extLst>
          </p:cNvPr>
          <p:cNvCxnSpPr>
            <a:cxnSpLocks noChangeShapeType="1"/>
            <a:endCxn id="15" idx="0"/>
          </p:cNvCxnSpPr>
          <p:nvPr/>
        </p:nvCxnSpPr>
        <p:spPr bwMode="auto">
          <a:xfrm>
            <a:off x="5599113" y="2817813"/>
            <a:ext cx="0" cy="839787"/>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Arrow Connector 54">
            <a:extLst>
              <a:ext uri="{FF2B5EF4-FFF2-40B4-BE49-F238E27FC236}">
                <a16:creationId xmlns:a16="http://schemas.microsoft.com/office/drawing/2014/main" id="{CBE04F76-9EBE-5D4B-B7D1-4081B41D3658}"/>
              </a:ext>
            </a:extLst>
          </p:cNvPr>
          <p:cNvCxnSpPr>
            <a:cxnSpLocks noChangeShapeType="1"/>
            <a:endCxn id="14" idx="0"/>
          </p:cNvCxnSpPr>
          <p:nvPr/>
        </p:nvCxnSpPr>
        <p:spPr bwMode="auto">
          <a:xfrm>
            <a:off x="8482013" y="2844800"/>
            <a:ext cx="0" cy="814388"/>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14081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9" grpId="0"/>
      <p:bldP spid="20" grpId="0"/>
      <p:bldP spid="21" grpId="0" animBg="1"/>
      <p:bldP spid="22" grpId="0"/>
      <p:bldP spid="29" grpId="0" animBg="1"/>
      <p:bldP spid="30" grpId="0" animBg="1"/>
      <p:bldP spid="31" grpId="0" animBg="1"/>
      <p:bldP spid="4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a:extLst>
              <a:ext uri="{FF2B5EF4-FFF2-40B4-BE49-F238E27FC236}">
                <a16:creationId xmlns:a16="http://schemas.microsoft.com/office/drawing/2014/main" id="{AB32E512-9B76-C547-BFAD-63A524DAE2D5}"/>
              </a:ext>
            </a:extLst>
          </p:cNvPr>
          <p:cNvSpPr>
            <a:spLocks noGrp="1" noChangeArrowheads="1"/>
          </p:cNvSpPr>
          <p:nvPr>
            <p:ph type="title"/>
          </p:nvPr>
        </p:nvSpPr>
        <p:spPr>
          <a:xfrm>
            <a:off x="457200" y="842963"/>
            <a:ext cx="8229600" cy="857250"/>
          </a:xfrm>
        </p:spPr>
        <p:txBody>
          <a:bodyPr>
            <a:normAutofit fontScale="90000"/>
          </a:bodyPr>
          <a:lstStyle/>
          <a:p>
            <a:pPr eaLnBrk="1" hangingPunct="1"/>
            <a:r>
              <a:rPr lang="en-US" altLang="en-US">
                <a:ea typeface="ＭＳ Ｐゴシック" panose="020B0600070205080204" pitchFamily="34" charset="-128"/>
              </a:rPr>
              <a:t>Backpropagation through a memory cell</a:t>
            </a:r>
          </a:p>
        </p:txBody>
      </p:sp>
      <p:sp>
        <p:nvSpPr>
          <p:cNvPr id="5" name="Oval 4">
            <a:extLst>
              <a:ext uri="{FF2B5EF4-FFF2-40B4-BE49-F238E27FC236}">
                <a16:creationId xmlns:a16="http://schemas.microsoft.com/office/drawing/2014/main" id="{5857ACCA-53DB-DD46-892D-853E8EE367EF}"/>
              </a:ext>
            </a:extLst>
          </p:cNvPr>
          <p:cNvSpPr>
            <a:spLocks noChangeArrowheads="1"/>
          </p:cNvSpPr>
          <p:nvPr/>
        </p:nvSpPr>
        <p:spPr bwMode="auto">
          <a:xfrm>
            <a:off x="7180263" y="3041650"/>
            <a:ext cx="879475" cy="830263"/>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6" name="Straight Arrow Connector 5">
            <a:extLst>
              <a:ext uri="{FF2B5EF4-FFF2-40B4-BE49-F238E27FC236}">
                <a16:creationId xmlns:a16="http://schemas.microsoft.com/office/drawing/2014/main" id="{4700A8F8-A69B-1046-BD54-7EABC3DCF8C3}"/>
              </a:ext>
            </a:extLst>
          </p:cNvPr>
          <p:cNvCxnSpPr>
            <a:cxnSpLocks noChangeShapeType="1"/>
            <a:endCxn id="5" idx="3"/>
          </p:cNvCxnSpPr>
          <p:nvPr/>
        </p:nvCxnSpPr>
        <p:spPr bwMode="auto">
          <a:xfrm flipV="1">
            <a:off x="7308850" y="3749675"/>
            <a:ext cx="0" cy="1138238"/>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4DA76859-8A20-0842-B7E4-D31D1DB7383A}"/>
              </a:ext>
            </a:extLst>
          </p:cNvPr>
          <p:cNvCxnSpPr>
            <a:cxnSpLocks noChangeShapeType="1"/>
            <a:stCxn id="5" idx="5"/>
          </p:cNvCxnSpPr>
          <p:nvPr/>
        </p:nvCxnSpPr>
        <p:spPr bwMode="auto">
          <a:xfrm>
            <a:off x="7931150" y="3749675"/>
            <a:ext cx="0" cy="1138238"/>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Oval 7">
            <a:extLst>
              <a:ext uri="{FF2B5EF4-FFF2-40B4-BE49-F238E27FC236}">
                <a16:creationId xmlns:a16="http://schemas.microsoft.com/office/drawing/2014/main" id="{93E61A04-77F3-9A43-A12A-890295B38658}"/>
              </a:ext>
            </a:extLst>
          </p:cNvPr>
          <p:cNvSpPr>
            <a:spLocks noChangeArrowheads="1"/>
          </p:cNvSpPr>
          <p:nvPr/>
        </p:nvSpPr>
        <p:spPr bwMode="auto">
          <a:xfrm>
            <a:off x="8170863" y="3810000"/>
            <a:ext cx="879475" cy="830263"/>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9" name="Oval 8">
            <a:extLst>
              <a:ext uri="{FF2B5EF4-FFF2-40B4-BE49-F238E27FC236}">
                <a16:creationId xmlns:a16="http://schemas.microsoft.com/office/drawing/2014/main" id="{99E3F866-277F-594B-9BE9-1744B8342931}"/>
              </a:ext>
            </a:extLst>
          </p:cNvPr>
          <p:cNvSpPr>
            <a:spLocks noChangeArrowheads="1"/>
          </p:cNvSpPr>
          <p:nvPr/>
        </p:nvSpPr>
        <p:spPr bwMode="auto">
          <a:xfrm>
            <a:off x="6224588" y="3827463"/>
            <a:ext cx="881062"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0" name="TextBox 9">
            <a:extLst>
              <a:ext uri="{FF2B5EF4-FFF2-40B4-BE49-F238E27FC236}">
                <a16:creationId xmlns:a16="http://schemas.microsoft.com/office/drawing/2014/main" id="{847C86FB-C057-F848-AF9B-7639A902C6BA}"/>
              </a:ext>
            </a:extLst>
          </p:cNvPr>
          <p:cNvSpPr txBox="1">
            <a:spLocks noChangeArrowheads="1"/>
          </p:cNvSpPr>
          <p:nvPr/>
        </p:nvSpPr>
        <p:spPr bwMode="auto">
          <a:xfrm>
            <a:off x="8259763" y="3789363"/>
            <a:ext cx="102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read </a:t>
            </a:r>
          </a:p>
          <a:p>
            <a:pPr eaLnBrk="1" hangingPunct="1">
              <a:spcBef>
                <a:spcPct val="0"/>
              </a:spcBef>
              <a:buFontTx/>
              <a:buNone/>
            </a:pPr>
            <a:r>
              <a:rPr lang="en-US" altLang="en-US" sz="2000">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971E5406-4143-924C-B7DB-8B3C1259D834}"/>
              </a:ext>
            </a:extLst>
          </p:cNvPr>
          <p:cNvSpPr txBox="1">
            <a:spLocks noChangeArrowheads="1"/>
          </p:cNvSpPr>
          <p:nvPr/>
        </p:nvSpPr>
        <p:spPr bwMode="auto">
          <a:xfrm>
            <a:off x="6288088" y="3814763"/>
            <a:ext cx="72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write   0</a:t>
            </a:r>
          </a:p>
        </p:txBody>
      </p:sp>
      <p:sp>
        <p:nvSpPr>
          <p:cNvPr id="12" name="Oval 11">
            <a:extLst>
              <a:ext uri="{FF2B5EF4-FFF2-40B4-BE49-F238E27FC236}">
                <a16:creationId xmlns:a16="http://schemas.microsoft.com/office/drawing/2014/main" id="{20B3160A-A18C-3742-95D2-FA87025AEAFE}"/>
              </a:ext>
            </a:extLst>
          </p:cNvPr>
          <p:cNvSpPr>
            <a:spLocks noChangeArrowheads="1"/>
          </p:cNvSpPr>
          <p:nvPr/>
        </p:nvSpPr>
        <p:spPr bwMode="auto">
          <a:xfrm>
            <a:off x="5588000" y="2259013"/>
            <a:ext cx="881063"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3" name="TextBox 12">
            <a:extLst>
              <a:ext uri="{FF2B5EF4-FFF2-40B4-BE49-F238E27FC236}">
                <a16:creationId xmlns:a16="http://schemas.microsoft.com/office/drawing/2014/main" id="{E0850981-5A8A-4844-B6E1-629D90D610DF}"/>
              </a:ext>
            </a:extLst>
          </p:cNvPr>
          <p:cNvSpPr txBox="1">
            <a:spLocks noChangeArrowheads="1"/>
          </p:cNvSpPr>
          <p:nvPr/>
        </p:nvSpPr>
        <p:spPr bwMode="auto">
          <a:xfrm>
            <a:off x="5675313" y="2284413"/>
            <a:ext cx="793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keep 1</a:t>
            </a:r>
          </a:p>
        </p:txBody>
      </p:sp>
      <p:sp>
        <p:nvSpPr>
          <p:cNvPr id="15" name="Isosceles Triangle 14">
            <a:extLst>
              <a:ext uri="{FF2B5EF4-FFF2-40B4-BE49-F238E27FC236}">
                <a16:creationId xmlns:a16="http://schemas.microsoft.com/office/drawing/2014/main" id="{CB983701-0B78-4248-9242-F33E2106AF44}"/>
              </a:ext>
            </a:extLst>
          </p:cNvPr>
          <p:cNvSpPr>
            <a:spLocks noChangeArrowheads="1"/>
          </p:cNvSpPr>
          <p:nvPr/>
        </p:nvSpPr>
        <p:spPr bwMode="auto">
          <a:xfrm>
            <a:off x="5913438" y="3252788"/>
            <a:ext cx="238125" cy="20955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6" name="Isosceles Triangle 15">
            <a:extLst>
              <a:ext uri="{FF2B5EF4-FFF2-40B4-BE49-F238E27FC236}">
                <a16:creationId xmlns:a16="http://schemas.microsoft.com/office/drawing/2014/main" id="{25224256-612B-4F40-AC14-4604307425D3}"/>
              </a:ext>
            </a:extLst>
          </p:cNvPr>
          <p:cNvSpPr>
            <a:spLocks noChangeArrowheads="1"/>
          </p:cNvSpPr>
          <p:nvPr/>
        </p:nvSpPr>
        <p:spPr bwMode="auto">
          <a:xfrm rot="5400000">
            <a:off x="7942263" y="4132262"/>
            <a:ext cx="211138" cy="201613"/>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7" name="Isosceles Triangle 16">
            <a:extLst>
              <a:ext uri="{FF2B5EF4-FFF2-40B4-BE49-F238E27FC236}">
                <a16:creationId xmlns:a16="http://schemas.microsoft.com/office/drawing/2014/main" id="{FCCD191A-276D-0645-84AA-2829CCAFA81C}"/>
              </a:ext>
            </a:extLst>
          </p:cNvPr>
          <p:cNvSpPr>
            <a:spLocks noChangeArrowheads="1"/>
          </p:cNvSpPr>
          <p:nvPr/>
        </p:nvSpPr>
        <p:spPr bwMode="auto">
          <a:xfrm rot="16200000">
            <a:off x="7072313" y="4133850"/>
            <a:ext cx="246062" cy="211138"/>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20" name="Straight Connector 19">
            <a:extLst>
              <a:ext uri="{FF2B5EF4-FFF2-40B4-BE49-F238E27FC236}">
                <a16:creationId xmlns:a16="http://schemas.microsoft.com/office/drawing/2014/main" id="{1D569999-F7F1-C741-B5A3-C8F0B832D8B7}"/>
              </a:ext>
            </a:extLst>
          </p:cNvPr>
          <p:cNvCxnSpPr>
            <a:cxnSpLocks noChangeShapeType="1"/>
            <a:stCxn id="15" idx="0"/>
            <a:endCxn id="12" idx="4"/>
          </p:cNvCxnSpPr>
          <p:nvPr/>
        </p:nvCxnSpPr>
        <p:spPr bwMode="auto">
          <a:xfrm flipH="1" flipV="1">
            <a:off x="6027738" y="3087688"/>
            <a:ext cx="4762" cy="1651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6E313291-5B5E-8143-A469-739FDDB87F09}"/>
              </a:ext>
            </a:extLst>
          </p:cNvPr>
          <p:cNvSpPr txBox="1">
            <a:spLocks noChangeArrowheads="1"/>
          </p:cNvSpPr>
          <p:nvPr/>
        </p:nvSpPr>
        <p:spPr bwMode="auto">
          <a:xfrm>
            <a:off x="7229475" y="3254375"/>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 1.7</a:t>
            </a:r>
          </a:p>
        </p:txBody>
      </p:sp>
      <p:cxnSp>
        <p:nvCxnSpPr>
          <p:cNvPr id="22" name="Straight Arrow Connector 21">
            <a:extLst>
              <a:ext uri="{FF2B5EF4-FFF2-40B4-BE49-F238E27FC236}">
                <a16:creationId xmlns:a16="http://schemas.microsoft.com/office/drawing/2014/main" id="{7A2E5FB1-0214-E440-BABC-20F09B34BEFF}"/>
              </a:ext>
            </a:extLst>
          </p:cNvPr>
          <p:cNvCxnSpPr>
            <a:cxnSpLocks noChangeShapeType="1"/>
            <a:endCxn id="12" idx="0"/>
          </p:cNvCxnSpPr>
          <p:nvPr/>
        </p:nvCxnSpPr>
        <p:spPr bwMode="auto">
          <a:xfrm flipH="1">
            <a:off x="6027738" y="1754188"/>
            <a:ext cx="4762" cy="504825"/>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3131A3E3-3560-544B-9041-8469E9C5B1C6}"/>
              </a:ext>
            </a:extLst>
          </p:cNvPr>
          <p:cNvCxnSpPr>
            <a:cxnSpLocks noChangeShapeType="1"/>
            <a:endCxn id="9" idx="4"/>
          </p:cNvCxnSpPr>
          <p:nvPr/>
        </p:nvCxnSpPr>
        <p:spPr bwMode="auto">
          <a:xfrm flipV="1">
            <a:off x="6665913" y="4656138"/>
            <a:ext cx="0" cy="468312"/>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341CBAF3-630D-0A41-BAE6-3B1F817576D9}"/>
              </a:ext>
            </a:extLst>
          </p:cNvPr>
          <p:cNvCxnSpPr>
            <a:cxnSpLocks noChangeShapeType="1"/>
            <a:stCxn id="8" idx="4"/>
          </p:cNvCxnSpPr>
          <p:nvPr/>
        </p:nvCxnSpPr>
        <p:spPr bwMode="auto">
          <a:xfrm>
            <a:off x="8610600" y="4640263"/>
            <a:ext cx="0" cy="619125"/>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 name="Oval 38">
            <a:extLst>
              <a:ext uri="{FF2B5EF4-FFF2-40B4-BE49-F238E27FC236}">
                <a16:creationId xmlns:a16="http://schemas.microsoft.com/office/drawing/2014/main" id="{7173591B-D12D-2C42-8352-783B7020A13F}"/>
              </a:ext>
            </a:extLst>
          </p:cNvPr>
          <p:cNvSpPr>
            <a:spLocks noChangeArrowheads="1"/>
          </p:cNvSpPr>
          <p:nvPr/>
        </p:nvSpPr>
        <p:spPr bwMode="auto">
          <a:xfrm>
            <a:off x="4097338" y="3059113"/>
            <a:ext cx="881062"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40" name="Straight Arrow Connector 39">
            <a:extLst>
              <a:ext uri="{FF2B5EF4-FFF2-40B4-BE49-F238E27FC236}">
                <a16:creationId xmlns:a16="http://schemas.microsoft.com/office/drawing/2014/main" id="{14F8A5BB-D615-0F4C-A732-CD00B9748CDD}"/>
              </a:ext>
            </a:extLst>
          </p:cNvPr>
          <p:cNvCxnSpPr>
            <a:cxnSpLocks noChangeShapeType="1"/>
            <a:endCxn id="39" idx="3"/>
          </p:cNvCxnSpPr>
          <p:nvPr/>
        </p:nvCxnSpPr>
        <p:spPr bwMode="auto">
          <a:xfrm flipV="1">
            <a:off x="4227513" y="3767138"/>
            <a:ext cx="0" cy="113665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Arrow Connector 40">
            <a:extLst>
              <a:ext uri="{FF2B5EF4-FFF2-40B4-BE49-F238E27FC236}">
                <a16:creationId xmlns:a16="http://schemas.microsoft.com/office/drawing/2014/main" id="{E3E3BD08-F3E8-8F40-AA30-D42E399E56E1}"/>
              </a:ext>
            </a:extLst>
          </p:cNvPr>
          <p:cNvCxnSpPr>
            <a:cxnSpLocks noChangeShapeType="1"/>
            <a:stCxn id="39" idx="5"/>
          </p:cNvCxnSpPr>
          <p:nvPr/>
        </p:nvCxnSpPr>
        <p:spPr bwMode="auto">
          <a:xfrm>
            <a:off x="4849813" y="3767138"/>
            <a:ext cx="0" cy="113665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 name="Oval 41">
            <a:extLst>
              <a:ext uri="{FF2B5EF4-FFF2-40B4-BE49-F238E27FC236}">
                <a16:creationId xmlns:a16="http://schemas.microsoft.com/office/drawing/2014/main" id="{AC08C30C-EDDE-AF41-AB05-CA7ED18B5FE3}"/>
              </a:ext>
            </a:extLst>
          </p:cNvPr>
          <p:cNvSpPr>
            <a:spLocks noChangeArrowheads="1"/>
          </p:cNvSpPr>
          <p:nvPr/>
        </p:nvSpPr>
        <p:spPr bwMode="auto">
          <a:xfrm>
            <a:off x="5072063" y="3827463"/>
            <a:ext cx="879475"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43" name="Oval 42">
            <a:extLst>
              <a:ext uri="{FF2B5EF4-FFF2-40B4-BE49-F238E27FC236}">
                <a16:creationId xmlns:a16="http://schemas.microsoft.com/office/drawing/2014/main" id="{4850D3A9-226D-7541-84D2-E8BED0885104}"/>
              </a:ext>
            </a:extLst>
          </p:cNvPr>
          <p:cNvSpPr>
            <a:spLocks noChangeArrowheads="1"/>
          </p:cNvSpPr>
          <p:nvPr/>
        </p:nvSpPr>
        <p:spPr bwMode="auto">
          <a:xfrm>
            <a:off x="3125788" y="3843338"/>
            <a:ext cx="881062" cy="830262"/>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44" name="TextBox 43">
            <a:extLst>
              <a:ext uri="{FF2B5EF4-FFF2-40B4-BE49-F238E27FC236}">
                <a16:creationId xmlns:a16="http://schemas.microsoft.com/office/drawing/2014/main" id="{FED89E02-ABE9-164F-95E0-B4C9439E98BF}"/>
              </a:ext>
            </a:extLst>
          </p:cNvPr>
          <p:cNvSpPr txBox="1">
            <a:spLocks noChangeArrowheads="1"/>
          </p:cNvSpPr>
          <p:nvPr/>
        </p:nvSpPr>
        <p:spPr bwMode="auto">
          <a:xfrm>
            <a:off x="5143500" y="3806825"/>
            <a:ext cx="102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read </a:t>
            </a:r>
          </a:p>
          <a:p>
            <a:pPr eaLnBrk="1" hangingPunct="1">
              <a:spcBef>
                <a:spcPct val="0"/>
              </a:spcBef>
              <a:buFontTx/>
              <a:buNone/>
            </a:pPr>
            <a:r>
              <a:rPr lang="en-US" altLang="en-US" sz="2000">
                <a:latin typeface="Arial" panose="020B0604020202020204" pitchFamily="34" charset="0"/>
                <a:cs typeface="Arial" panose="020B0604020202020204" pitchFamily="34" charset="0"/>
              </a:rPr>
              <a:t>0</a:t>
            </a:r>
          </a:p>
        </p:txBody>
      </p:sp>
      <p:sp>
        <p:nvSpPr>
          <p:cNvPr id="45" name="TextBox 44">
            <a:extLst>
              <a:ext uri="{FF2B5EF4-FFF2-40B4-BE49-F238E27FC236}">
                <a16:creationId xmlns:a16="http://schemas.microsoft.com/office/drawing/2014/main" id="{B9620292-5812-B140-A66B-8CB2C66AEB8D}"/>
              </a:ext>
            </a:extLst>
          </p:cNvPr>
          <p:cNvSpPr txBox="1">
            <a:spLocks noChangeArrowheads="1"/>
          </p:cNvSpPr>
          <p:nvPr/>
        </p:nvSpPr>
        <p:spPr bwMode="auto">
          <a:xfrm>
            <a:off x="3189288" y="3832225"/>
            <a:ext cx="72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write   0</a:t>
            </a:r>
          </a:p>
        </p:txBody>
      </p:sp>
      <p:sp>
        <p:nvSpPr>
          <p:cNvPr id="46" name="Isosceles Triangle 45">
            <a:extLst>
              <a:ext uri="{FF2B5EF4-FFF2-40B4-BE49-F238E27FC236}">
                <a16:creationId xmlns:a16="http://schemas.microsoft.com/office/drawing/2014/main" id="{0D219952-BFD2-D149-86ED-4DD3B8D7B885}"/>
              </a:ext>
            </a:extLst>
          </p:cNvPr>
          <p:cNvSpPr>
            <a:spLocks noChangeArrowheads="1"/>
          </p:cNvSpPr>
          <p:nvPr/>
        </p:nvSpPr>
        <p:spPr bwMode="auto">
          <a:xfrm rot="5400000">
            <a:off x="4860925" y="4149726"/>
            <a:ext cx="211137" cy="201612"/>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47" name="Isosceles Triangle 46">
            <a:extLst>
              <a:ext uri="{FF2B5EF4-FFF2-40B4-BE49-F238E27FC236}">
                <a16:creationId xmlns:a16="http://schemas.microsoft.com/office/drawing/2014/main" id="{A14F6477-27EF-7A40-9EBF-E76996515D25}"/>
              </a:ext>
            </a:extLst>
          </p:cNvPr>
          <p:cNvSpPr>
            <a:spLocks noChangeArrowheads="1"/>
          </p:cNvSpPr>
          <p:nvPr/>
        </p:nvSpPr>
        <p:spPr bwMode="auto">
          <a:xfrm rot="16200000">
            <a:off x="3988594" y="4150519"/>
            <a:ext cx="247650" cy="211138"/>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50" name="TextBox 49">
            <a:extLst>
              <a:ext uri="{FF2B5EF4-FFF2-40B4-BE49-F238E27FC236}">
                <a16:creationId xmlns:a16="http://schemas.microsoft.com/office/drawing/2014/main" id="{01FC31F6-7756-5445-8CC9-4B9C13CFCABA}"/>
              </a:ext>
            </a:extLst>
          </p:cNvPr>
          <p:cNvSpPr txBox="1">
            <a:spLocks noChangeArrowheads="1"/>
          </p:cNvSpPr>
          <p:nvPr/>
        </p:nvSpPr>
        <p:spPr bwMode="auto">
          <a:xfrm>
            <a:off x="4148138" y="3254375"/>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 1.7</a:t>
            </a:r>
          </a:p>
        </p:txBody>
      </p:sp>
      <p:cxnSp>
        <p:nvCxnSpPr>
          <p:cNvPr id="51" name="Straight Arrow Connector 50">
            <a:extLst>
              <a:ext uri="{FF2B5EF4-FFF2-40B4-BE49-F238E27FC236}">
                <a16:creationId xmlns:a16="http://schemas.microsoft.com/office/drawing/2014/main" id="{B787EFB7-EDE7-4745-B938-BDA92EF9952F}"/>
              </a:ext>
            </a:extLst>
          </p:cNvPr>
          <p:cNvCxnSpPr>
            <a:cxnSpLocks noChangeShapeType="1"/>
            <a:endCxn id="43" idx="4"/>
          </p:cNvCxnSpPr>
          <p:nvPr/>
        </p:nvCxnSpPr>
        <p:spPr bwMode="auto">
          <a:xfrm flipV="1">
            <a:off x="3567113" y="4673600"/>
            <a:ext cx="0" cy="46831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Arrow Connector 51">
            <a:extLst>
              <a:ext uri="{FF2B5EF4-FFF2-40B4-BE49-F238E27FC236}">
                <a16:creationId xmlns:a16="http://schemas.microsoft.com/office/drawing/2014/main" id="{C679AEBA-8CB4-5E47-AB28-659B36CABADD}"/>
              </a:ext>
            </a:extLst>
          </p:cNvPr>
          <p:cNvCxnSpPr>
            <a:cxnSpLocks noChangeShapeType="1"/>
            <a:stCxn id="42" idx="4"/>
          </p:cNvCxnSpPr>
          <p:nvPr/>
        </p:nvCxnSpPr>
        <p:spPr bwMode="auto">
          <a:xfrm>
            <a:off x="5511800" y="4656138"/>
            <a:ext cx="0" cy="485775"/>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 name="Oval 52">
            <a:extLst>
              <a:ext uri="{FF2B5EF4-FFF2-40B4-BE49-F238E27FC236}">
                <a16:creationId xmlns:a16="http://schemas.microsoft.com/office/drawing/2014/main" id="{BDF8C91A-74A4-814C-9939-B60654AD3D75}"/>
              </a:ext>
            </a:extLst>
          </p:cNvPr>
          <p:cNvSpPr>
            <a:spLocks noChangeArrowheads="1"/>
          </p:cNvSpPr>
          <p:nvPr/>
        </p:nvSpPr>
        <p:spPr bwMode="auto">
          <a:xfrm>
            <a:off x="1066800" y="3059113"/>
            <a:ext cx="881063"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54" name="Straight Arrow Connector 53">
            <a:extLst>
              <a:ext uri="{FF2B5EF4-FFF2-40B4-BE49-F238E27FC236}">
                <a16:creationId xmlns:a16="http://schemas.microsoft.com/office/drawing/2014/main" id="{0933F8E7-ADF3-FA45-AC16-777048E137DA}"/>
              </a:ext>
            </a:extLst>
          </p:cNvPr>
          <p:cNvCxnSpPr>
            <a:cxnSpLocks noChangeShapeType="1"/>
            <a:endCxn id="53" idx="3"/>
          </p:cNvCxnSpPr>
          <p:nvPr/>
        </p:nvCxnSpPr>
        <p:spPr bwMode="auto">
          <a:xfrm flipV="1">
            <a:off x="1195388" y="3767138"/>
            <a:ext cx="0" cy="113665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Arrow Connector 54">
            <a:extLst>
              <a:ext uri="{FF2B5EF4-FFF2-40B4-BE49-F238E27FC236}">
                <a16:creationId xmlns:a16="http://schemas.microsoft.com/office/drawing/2014/main" id="{1B1CB9BA-121F-064A-8E02-554E125C4A33}"/>
              </a:ext>
            </a:extLst>
          </p:cNvPr>
          <p:cNvCxnSpPr>
            <a:cxnSpLocks noChangeShapeType="1"/>
            <a:stCxn id="53" idx="5"/>
          </p:cNvCxnSpPr>
          <p:nvPr/>
        </p:nvCxnSpPr>
        <p:spPr bwMode="auto">
          <a:xfrm>
            <a:off x="1819275" y="3767138"/>
            <a:ext cx="0" cy="113665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6" name="Oval 55">
            <a:extLst>
              <a:ext uri="{FF2B5EF4-FFF2-40B4-BE49-F238E27FC236}">
                <a16:creationId xmlns:a16="http://schemas.microsoft.com/office/drawing/2014/main" id="{75ABFB29-617F-814D-9949-BB571C7076E6}"/>
              </a:ext>
            </a:extLst>
          </p:cNvPr>
          <p:cNvSpPr>
            <a:spLocks noChangeArrowheads="1"/>
          </p:cNvSpPr>
          <p:nvPr/>
        </p:nvSpPr>
        <p:spPr bwMode="auto">
          <a:xfrm>
            <a:off x="2039938" y="3827463"/>
            <a:ext cx="881062"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57" name="Oval 56">
            <a:extLst>
              <a:ext uri="{FF2B5EF4-FFF2-40B4-BE49-F238E27FC236}">
                <a16:creationId xmlns:a16="http://schemas.microsoft.com/office/drawing/2014/main" id="{93EF7730-730D-4146-8ADE-A0112079BD05}"/>
              </a:ext>
            </a:extLst>
          </p:cNvPr>
          <p:cNvSpPr>
            <a:spLocks noChangeArrowheads="1"/>
          </p:cNvSpPr>
          <p:nvPr/>
        </p:nvSpPr>
        <p:spPr bwMode="auto">
          <a:xfrm>
            <a:off x="95250" y="3843338"/>
            <a:ext cx="881063" cy="830262"/>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208932" name="TextBox 57">
            <a:extLst>
              <a:ext uri="{FF2B5EF4-FFF2-40B4-BE49-F238E27FC236}">
                <a16:creationId xmlns:a16="http://schemas.microsoft.com/office/drawing/2014/main" id="{06FCF0A0-A936-554F-8F80-94A19AE00143}"/>
              </a:ext>
            </a:extLst>
          </p:cNvPr>
          <p:cNvSpPr txBox="1">
            <a:spLocks noChangeArrowheads="1"/>
          </p:cNvSpPr>
          <p:nvPr/>
        </p:nvSpPr>
        <p:spPr bwMode="auto">
          <a:xfrm>
            <a:off x="2112963" y="3806825"/>
            <a:ext cx="102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read </a:t>
            </a:r>
          </a:p>
          <a:p>
            <a:pPr eaLnBrk="1" hangingPunct="1">
              <a:spcBef>
                <a:spcPct val="0"/>
              </a:spcBef>
              <a:buFontTx/>
              <a:buNone/>
            </a:pPr>
            <a:r>
              <a:rPr lang="en-US" altLang="en-US" sz="2000">
                <a:latin typeface="Arial" panose="020B0604020202020204" pitchFamily="34" charset="0"/>
                <a:cs typeface="Arial" panose="020B0604020202020204" pitchFamily="34" charset="0"/>
              </a:rPr>
              <a:t>0</a:t>
            </a:r>
          </a:p>
        </p:txBody>
      </p:sp>
      <p:sp>
        <p:nvSpPr>
          <p:cNvPr id="208933" name="TextBox 58">
            <a:extLst>
              <a:ext uri="{FF2B5EF4-FFF2-40B4-BE49-F238E27FC236}">
                <a16:creationId xmlns:a16="http://schemas.microsoft.com/office/drawing/2014/main" id="{D00346DA-C8BC-EA42-80E3-65621AD0A53B}"/>
              </a:ext>
            </a:extLst>
          </p:cNvPr>
          <p:cNvSpPr txBox="1">
            <a:spLocks noChangeArrowheads="1"/>
          </p:cNvSpPr>
          <p:nvPr/>
        </p:nvSpPr>
        <p:spPr bwMode="auto">
          <a:xfrm>
            <a:off x="158750" y="3832225"/>
            <a:ext cx="728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write   1</a:t>
            </a:r>
          </a:p>
        </p:txBody>
      </p:sp>
      <p:sp>
        <p:nvSpPr>
          <p:cNvPr id="60" name="Isosceles Triangle 59">
            <a:extLst>
              <a:ext uri="{FF2B5EF4-FFF2-40B4-BE49-F238E27FC236}">
                <a16:creationId xmlns:a16="http://schemas.microsoft.com/office/drawing/2014/main" id="{1873915B-F3BF-974C-A846-EE583C5932A9}"/>
              </a:ext>
            </a:extLst>
          </p:cNvPr>
          <p:cNvSpPr>
            <a:spLocks noChangeArrowheads="1"/>
          </p:cNvSpPr>
          <p:nvPr/>
        </p:nvSpPr>
        <p:spPr bwMode="auto">
          <a:xfrm rot="5400000">
            <a:off x="1829594" y="4150519"/>
            <a:ext cx="211137" cy="200025"/>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61" name="Isosceles Triangle 60">
            <a:extLst>
              <a:ext uri="{FF2B5EF4-FFF2-40B4-BE49-F238E27FC236}">
                <a16:creationId xmlns:a16="http://schemas.microsoft.com/office/drawing/2014/main" id="{5CBE2797-1522-CB4D-BE37-C4DB1C87306A}"/>
              </a:ext>
            </a:extLst>
          </p:cNvPr>
          <p:cNvSpPr>
            <a:spLocks noChangeArrowheads="1"/>
          </p:cNvSpPr>
          <p:nvPr/>
        </p:nvSpPr>
        <p:spPr bwMode="auto">
          <a:xfrm rot="16200000">
            <a:off x="958057" y="4150519"/>
            <a:ext cx="247650" cy="211137"/>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208936" name="TextBox 61">
            <a:extLst>
              <a:ext uri="{FF2B5EF4-FFF2-40B4-BE49-F238E27FC236}">
                <a16:creationId xmlns:a16="http://schemas.microsoft.com/office/drawing/2014/main" id="{DF16F4F9-494F-324D-9795-344CBC2753B9}"/>
              </a:ext>
            </a:extLst>
          </p:cNvPr>
          <p:cNvSpPr txBox="1">
            <a:spLocks noChangeArrowheads="1"/>
          </p:cNvSpPr>
          <p:nvPr/>
        </p:nvSpPr>
        <p:spPr bwMode="auto">
          <a:xfrm>
            <a:off x="1116013" y="3254375"/>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 1.7</a:t>
            </a:r>
          </a:p>
        </p:txBody>
      </p:sp>
      <p:cxnSp>
        <p:nvCxnSpPr>
          <p:cNvPr id="63" name="Straight Arrow Connector 62">
            <a:extLst>
              <a:ext uri="{FF2B5EF4-FFF2-40B4-BE49-F238E27FC236}">
                <a16:creationId xmlns:a16="http://schemas.microsoft.com/office/drawing/2014/main" id="{F159896E-3ADA-F947-AE07-13BFFA3BDB6C}"/>
              </a:ext>
            </a:extLst>
          </p:cNvPr>
          <p:cNvCxnSpPr>
            <a:cxnSpLocks noChangeShapeType="1"/>
            <a:endCxn id="57" idx="4"/>
          </p:cNvCxnSpPr>
          <p:nvPr/>
        </p:nvCxnSpPr>
        <p:spPr bwMode="auto">
          <a:xfrm flipV="1">
            <a:off x="534988" y="4673600"/>
            <a:ext cx="0" cy="46831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Straight Arrow Connector 63">
            <a:extLst>
              <a:ext uri="{FF2B5EF4-FFF2-40B4-BE49-F238E27FC236}">
                <a16:creationId xmlns:a16="http://schemas.microsoft.com/office/drawing/2014/main" id="{3936B7DE-0D73-F147-BAB4-8A922912949F}"/>
              </a:ext>
            </a:extLst>
          </p:cNvPr>
          <p:cNvCxnSpPr>
            <a:cxnSpLocks noChangeShapeType="1"/>
            <a:stCxn id="56" idx="4"/>
          </p:cNvCxnSpPr>
          <p:nvPr/>
        </p:nvCxnSpPr>
        <p:spPr bwMode="auto">
          <a:xfrm>
            <a:off x="2481263" y="4656138"/>
            <a:ext cx="0" cy="468312"/>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4" name="TextBox 73">
            <a:extLst>
              <a:ext uri="{FF2B5EF4-FFF2-40B4-BE49-F238E27FC236}">
                <a16:creationId xmlns:a16="http://schemas.microsoft.com/office/drawing/2014/main" id="{71B34BEF-41AF-B840-8B02-D7A4905B6CCC}"/>
              </a:ext>
            </a:extLst>
          </p:cNvPr>
          <p:cNvSpPr txBox="1">
            <a:spLocks noChangeArrowheads="1"/>
          </p:cNvSpPr>
          <p:nvPr/>
        </p:nvSpPr>
        <p:spPr bwMode="auto">
          <a:xfrm>
            <a:off x="7618413" y="4879975"/>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 1.7</a:t>
            </a:r>
          </a:p>
        </p:txBody>
      </p:sp>
      <p:sp>
        <p:nvSpPr>
          <p:cNvPr id="208940" name="TextBox 74">
            <a:extLst>
              <a:ext uri="{FF2B5EF4-FFF2-40B4-BE49-F238E27FC236}">
                <a16:creationId xmlns:a16="http://schemas.microsoft.com/office/drawing/2014/main" id="{F47B7BBA-877C-4149-BC8C-DD41B3B869C2}"/>
              </a:ext>
            </a:extLst>
          </p:cNvPr>
          <p:cNvSpPr txBox="1">
            <a:spLocks noChangeArrowheads="1"/>
          </p:cNvSpPr>
          <p:nvPr/>
        </p:nvSpPr>
        <p:spPr bwMode="auto">
          <a:xfrm>
            <a:off x="857250" y="4913313"/>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 1.7</a:t>
            </a:r>
          </a:p>
        </p:txBody>
      </p:sp>
      <p:cxnSp>
        <p:nvCxnSpPr>
          <p:cNvPr id="78" name="Straight Arrow Connector 77">
            <a:extLst>
              <a:ext uri="{FF2B5EF4-FFF2-40B4-BE49-F238E27FC236}">
                <a16:creationId xmlns:a16="http://schemas.microsoft.com/office/drawing/2014/main" id="{DEE00BE7-2151-1141-8DA8-E0C6D50F3611}"/>
              </a:ext>
            </a:extLst>
          </p:cNvPr>
          <p:cNvCxnSpPr>
            <a:cxnSpLocks noChangeShapeType="1"/>
            <a:endCxn id="53" idx="2"/>
          </p:cNvCxnSpPr>
          <p:nvPr/>
        </p:nvCxnSpPr>
        <p:spPr bwMode="auto">
          <a:xfrm flipV="1">
            <a:off x="-271463" y="3473450"/>
            <a:ext cx="1338263" cy="1270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1" name="Straight Arrow Connector 80">
            <a:extLst>
              <a:ext uri="{FF2B5EF4-FFF2-40B4-BE49-F238E27FC236}">
                <a16:creationId xmlns:a16="http://schemas.microsoft.com/office/drawing/2014/main" id="{70620C86-2074-D145-9656-7B01E803AB90}"/>
              </a:ext>
            </a:extLst>
          </p:cNvPr>
          <p:cNvCxnSpPr>
            <a:cxnSpLocks noChangeShapeType="1"/>
            <a:stCxn id="53" idx="6"/>
            <a:endCxn id="50" idx="1"/>
          </p:cNvCxnSpPr>
          <p:nvPr/>
        </p:nvCxnSpPr>
        <p:spPr bwMode="auto">
          <a:xfrm flipV="1">
            <a:off x="1947863" y="3454400"/>
            <a:ext cx="2200275" cy="1905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Arrow Connector 85">
            <a:extLst>
              <a:ext uri="{FF2B5EF4-FFF2-40B4-BE49-F238E27FC236}">
                <a16:creationId xmlns:a16="http://schemas.microsoft.com/office/drawing/2014/main" id="{71893972-0402-7C46-94D7-62DB8EE74B85}"/>
              </a:ext>
            </a:extLst>
          </p:cNvPr>
          <p:cNvCxnSpPr>
            <a:cxnSpLocks noChangeShapeType="1"/>
            <a:stCxn id="39" idx="6"/>
            <a:endCxn id="5" idx="2"/>
          </p:cNvCxnSpPr>
          <p:nvPr/>
        </p:nvCxnSpPr>
        <p:spPr bwMode="auto">
          <a:xfrm flipV="1">
            <a:off x="4978400" y="3455988"/>
            <a:ext cx="2201863" cy="17462"/>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Straight Arrow Connector 91">
            <a:extLst>
              <a:ext uri="{FF2B5EF4-FFF2-40B4-BE49-F238E27FC236}">
                <a16:creationId xmlns:a16="http://schemas.microsoft.com/office/drawing/2014/main" id="{88666D96-74AF-C842-96F7-450F79FB237A}"/>
              </a:ext>
            </a:extLst>
          </p:cNvPr>
          <p:cNvCxnSpPr>
            <a:cxnSpLocks noChangeShapeType="1"/>
            <a:stCxn id="5" idx="6"/>
          </p:cNvCxnSpPr>
          <p:nvPr/>
        </p:nvCxnSpPr>
        <p:spPr bwMode="auto">
          <a:xfrm flipV="1">
            <a:off x="8059738" y="3441700"/>
            <a:ext cx="1247775" cy="14288"/>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4" name="Oval 93">
            <a:extLst>
              <a:ext uri="{FF2B5EF4-FFF2-40B4-BE49-F238E27FC236}">
                <a16:creationId xmlns:a16="http://schemas.microsoft.com/office/drawing/2014/main" id="{3502A2F1-60AE-534F-B2FC-1FB7B0941953}"/>
              </a:ext>
            </a:extLst>
          </p:cNvPr>
          <p:cNvSpPr>
            <a:spLocks noChangeArrowheads="1"/>
          </p:cNvSpPr>
          <p:nvPr/>
        </p:nvSpPr>
        <p:spPr bwMode="auto">
          <a:xfrm>
            <a:off x="2506663" y="2259013"/>
            <a:ext cx="879475"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95" name="TextBox 94">
            <a:extLst>
              <a:ext uri="{FF2B5EF4-FFF2-40B4-BE49-F238E27FC236}">
                <a16:creationId xmlns:a16="http://schemas.microsoft.com/office/drawing/2014/main" id="{67F04D89-24CE-8441-A525-BF60809262B3}"/>
              </a:ext>
            </a:extLst>
          </p:cNvPr>
          <p:cNvSpPr txBox="1">
            <a:spLocks noChangeArrowheads="1"/>
          </p:cNvSpPr>
          <p:nvPr/>
        </p:nvSpPr>
        <p:spPr bwMode="auto">
          <a:xfrm>
            <a:off x="2592388" y="2284413"/>
            <a:ext cx="793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keep 1</a:t>
            </a:r>
          </a:p>
        </p:txBody>
      </p:sp>
      <p:sp>
        <p:nvSpPr>
          <p:cNvPr id="96" name="Isosceles Triangle 95">
            <a:extLst>
              <a:ext uri="{FF2B5EF4-FFF2-40B4-BE49-F238E27FC236}">
                <a16:creationId xmlns:a16="http://schemas.microsoft.com/office/drawing/2014/main" id="{620E011D-0145-AA44-A1CA-5199364B46C7}"/>
              </a:ext>
            </a:extLst>
          </p:cNvPr>
          <p:cNvSpPr>
            <a:spLocks noChangeArrowheads="1"/>
          </p:cNvSpPr>
          <p:nvPr/>
        </p:nvSpPr>
        <p:spPr bwMode="auto">
          <a:xfrm>
            <a:off x="2832100" y="3252788"/>
            <a:ext cx="236538" cy="20955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97" name="Straight Connector 96">
            <a:extLst>
              <a:ext uri="{FF2B5EF4-FFF2-40B4-BE49-F238E27FC236}">
                <a16:creationId xmlns:a16="http://schemas.microsoft.com/office/drawing/2014/main" id="{85D1D285-805A-AD4C-9DC0-2A27B87CECC4}"/>
              </a:ext>
            </a:extLst>
          </p:cNvPr>
          <p:cNvCxnSpPr>
            <a:cxnSpLocks noChangeShapeType="1"/>
          </p:cNvCxnSpPr>
          <p:nvPr/>
        </p:nvCxnSpPr>
        <p:spPr bwMode="auto">
          <a:xfrm flipH="1" flipV="1">
            <a:off x="2946400" y="3087688"/>
            <a:ext cx="4763" cy="182562"/>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8" name="Straight Arrow Connector 97">
            <a:extLst>
              <a:ext uri="{FF2B5EF4-FFF2-40B4-BE49-F238E27FC236}">
                <a16:creationId xmlns:a16="http://schemas.microsoft.com/office/drawing/2014/main" id="{150ECAF9-73ED-F04F-8FF2-0CD11B13B359}"/>
              </a:ext>
            </a:extLst>
          </p:cNvPr>
          <p:cNvCxnSpPr>
            <a:cxnSpLocks noChangeShapeType="1"/>
          </p:cNvCxnSpPr>
          <p:nvPr/>
        </p:nvCxnSpPr>
        <p:spPr bwMode="auto">
          <a:xfrm>
            <a:off x="2946400" y="1754188"/>
            <a:ext cx="0" cy="504825"/>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 name="Oval 98">
            <a:extLst>
              <a:ext uri="{FF2B5EF4-FFF2-40B4-BE49-F238E27FC236}">
                <a16:creationId xmlns:a16="http://schemas.microsoft.com/office/drawing/2014/main" id="{6CA274C4-79EE-EC48-BF02-2670C1E0ED68}"/>
              </a:ext>
            </a:extLst>
          </p:cNvPr>
          <p:cNvSpPr>
            <a:spLocks noChangeArrowheads="1"/>
          </p:cNvSpPr>
          <p:nvPr/>
        </p:nvSpPr>
        <p:spPr bwMode="auto">
          <a:xfrm>
            <a:off x="8212138" y="2259013"/>
            <a:ext cx="881062" cy="828675"/>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100" name="TextBox 99">
            <a:extLst>
              <a:ext uri="{FF2B5EF4-FFF2-40B4-BE49-F238E27FC236}">
                <a16:creationId xmlns:a16="http://schemas.microsoft.com/office/drawing/2014/main" id="{19A5BB8E-DD8B-C04F-91AC-EC5A5394154C}"/>
              </a:ext>
            </a:extLst>
          </p:cNvPr>
          <p:cNvSpPr txBox="1">
            <a:spLocks noChangeArrowheads="1"/>
          </p:cNvSpPr>
          <p:nvPr/>
        </p:nvSpPr>
        <p:spPr bwMode="auto">
          <a:xfrm>
            <a:off x="8299450" y="2284413"/>
            <a:ext cx="844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keep 0</a:t>
            </a:r>
          </a:p>
        </p:txBody>
      </p:sp>
      <p:sp>
        <p:nvSpPr>
          <p:cNvPr id="101" name="Isosceles Triangle 100">
            <a:extLst>
              <a:ext uri="{FF2B5EF4-FFF2-40B4-BE49-F238E27FC236}">
                <a16:creationId xmlns:a16="http://schemas.microsoft.com/office/drawing/2014/main" id="{77FCF45D-C2C2-5445-B9DA-043BE9628EB1}"/>
              </a:ext>
            </a:extLst>
          </p:cNvPr>
          <p:cNvSpPr>
            <a:spLocks noChangeArrowheads="1"/>
          </p:cNvSpPr>
          <p:nvPr/>
        </p:nvSpPr>
        <p:spPr bwMode="auto">
          <a:xfrm>
            <a:off x="8539163" y="3236913"/>
            <a:ext cx="236537" cy="207962"/>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102" name="Straight Connector 101">
            <a:extLst>
              <a:ext uri="{FF2B5EF4-FFF2-40B4-BE49-F238E27FC236}">
                <a16:creationId xmlns:a16="http://schemas.microsoft.com/office/drawing/2014/main" id="{407EE54C-1656-AF4F-843C-32B8AAFC8686}"/>
              </a:ext>
            </a:extLst>
          </p:cNvPr>
          <p:cNvCxnSpPr>
            <a:cxnSpLocks noChangeShapeType="1"/>
            <a:stCxn id="101" idx="0"/>
            <a:endCxn id="99" idx="4"/>
          </p:cNvCxnSpPr>
          <p:nvPr/>
        </p:nvCxnSpPr>
        <p:spPr bwMode="auto">
          <a:xfrm flipH="1" flipV="1">
            <a:off x="8653463" y="3087688"/>
            <a:ext cx="3175" cy="149225"/>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3" name="Straight Arrow Connector 102">
            <a:extLst>
              <a:ext uri="{FF2B5EF4-FFF2-40B4-BE49-F238E27FC236}">
                <a16:creationId xmlns:a16="http://schemas.microsoft.com/office/drawing/2014/main" id="{C025F80E-6CF8-CB43-8C57-2FCE60933D68}"/>
              </a:ext>
            </a:extLst>
          </p:cNvPr>
          <p:cNvCxnSpPr>
            <a:cxnSpLocks noChangeShapeType="1"/>
            <a:endCxn id="99" idx="0"/>
          </p:cNvCxnSpPr>
          <p:nvPr/>
        </p:nvCxnSpPr>
        <p:spPr bwMode="auto">
          <a:xfrm flipH="1">
            <a:off x="8653463" y="1754188"/>
            <a:ext cx="3175" cy="504825"/>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4" name="Oval 103">
            <a:extLst>
              <a:ext uri="{FF2B5EF4-FFF2-40B4-BE49-F238E27FC236}">
                <a16:creationId xmlns:a16="http://schemas.microsoft.com/office/drawing/2014/main" id="{B1299E0A-0A32-024B-A0DF-CC61FB7C5CCD}"/>
              </a:ext>
            </a:extLst>
          </p:cNvPr>
          <p:cNvSpPr>
            <a:spLocks noChangeArrowheads="1"/>
          </p:cNvSpPr>
          <p:nvPr/>
        </p:nvSpPr>
        <p:spPr bwMode="auto">
          <a:xfrm>
            <a:off x="92075" y="2251075"/>
            <a:ext cx="879475" cy="830263"/>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sp>
        <p:nvSpPr>
          <p:cNvPr id="208956" name="TextBox 104">
            <a:extLst>
              <a:ext uri="{FF2B5EF4-FFF2-40B4-BE49-F238E27FC236}">
                <a16:creationId xmlns:a16="http://schemas.microsoft.com/office/drawing/2014/main" id="{8BA0DC39-B47C-624D-992A-8D97DEAC274F}"/>
              </a:ext>
            </a:extLst>
          </p:cNvPr>
          <p:cNvSpPr txBox="1">
            <a:spLocks noChangeArrowheads="1"/>
          </p:cNvSpPr>
          <p:nvPr/>
        </p:nvSpPr>
        <p:spPr bwMode="auto">
          <a:xfrm>
            <a:off x="177800" y="2278063"/>
            <a:ext cx="78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keep 0</a:t>
            </a:r>
          </a:p>
        </p:txBody>
      </p:sp>
      <p:sp>
        <p:nvSpPr>
          <p:cNvPr id="106" name="Isosceles Triangle 105">
            <a:extLst>
              <a:ext uri="{FF2B5EF4-FFF2-40B4-BE49-F238E27FC236}">
                <a16:creationId xmlns:a16="http://schemas.microsoft.com/office/drawing/2014/main" id="{D67148A5-DD71-1043-B487-347CC67C7D97}"/>
              </a:ext>
            </a:extLst>
          </p:cNvPr>
          <p:cNvSpPr>
            <a:spLocks noChangeArrowheads="1"/>
          </p:cNvSpPr>
          <p:nvPr/>
        </p:nvSpPr>
        <p:spPr bwMode="auto">
          <a:xfrm>
            <a:off x="417513" y="3262313"/>
            <a:ext cx="236537" cy="20955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endParaRPr>
          </a:p>
        </p:txBody>
      </p:sp>
      <p:cxnSp>
        <p:nvCxnSpPr>
          <p:cNvPr id="107" name="Straight Connector 106">
            <a:extLst>
              <a:ext uri="{FF2B5EF4-FFF2-40B4-BE49-F238E27FC236}">
                <a16:creationId xmlns:a16="http://schemas.microsoft.com/office/drawing/2014/main" id="{46DADC12-24DF-654A-97A4-B0AFDD493B07}"/>
              </a:ext>
            </a:extLst>
          </p:cNvPr>
          <p:cNvCxnSpPr>
            <a:cxnSpLocks noChangeShapeType="1"/>
            <a:stCxn id="106" idx="0"/>
            <a:endCxn id="104" idx="4"/>
          </p:cNvCxnSpPr>
          <p:nvPr/>
        </p:nvCxnSpPr>
        <p:spPr bwMode="auto">
          <a:xfrm flipH="1" flipV="1">
            <a:off x="531813" y="3081338"/>
            <a:ext cx="4762" cy="180975"/>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8" name="Straight Arrow Connector 107">
            <a:extLst>
              <a:ext uri="{FF2B5EF4-FFF2-40B4-BE49-F238E27FC236}">
                <a16:creationId xmlns:a16="http://schemas.microsoft.com/office/drawing/2014/main" id="{2DD19D21-148D-CC40-B1DD-654CAF4312EF}"/>
              </a:ext>
            </a:extLst>
          </p:cNvPr>
          <p:cNvCxnSpPr>
            <a:cxnSpLocks noChangeShapeType="1"/>
            <a:endCxn id="104" idx="0"/>
          </p:cNvCxnSpPr>
          <p:nvPr/>
        </p:nvCxnSpPr>
        <p:spPr bwMode="auto">
          <a:xfrm flipH="1">
            <a:off x="531813" y="1754188"/>
            <a:ext cx="4762" cy="496887"/>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8960" name="TextBox 121">
            <a:extLst>
              <a:ext uri="{FF2B5EF4-FFF2-40B4-BE49-F238E27FC236}">
                <a16:creationId xmlns:a16="http://schemas.microsoft.com/office/drawing/2014/main" id="{A52D6318-0E52-B242-9E32-BA682CF7E1EC}"/>
              </a:ext>
            </a:extLst>
          </p:cNvPr>
          <p:cNvSpPr txBox="1">
            <a:spLocks noChangeArrowheads="1"/>
          </p:cNvSpPr>
          <p:nvPr/>
        </p:nvSpPr>
        <p:spPr bwMode="auto">
          <a:xfrm>
            <a:off x="4013200" y="5076825"/>
            <a:ext cx="175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time </a:t>
            </a:r>
            <a:r>
              <a:rPr lang="en-US" altLang="en-US" sz="2000">
                <a:solidFill>
                  <a:srgbClr val="FF0000"/>
                </a:solidFill>
                <a:latin typeface="Arial" panose="020B0604020202020204" pitchFamily="34" charset="0"/>
                <a:sym typeface="Wingdings" pitchFamily="2" charset="2"/>
              </a:rPr>
              <a:t></a:t>
            </a:r>
            <a:endParaRPr lang="en-US" altLang="en-US" sz="2000">
              <a:solidFill>
                <a:srgbClr val="FF0000"/>
              </a:solidFill>
              <a:latin typeface="Arial" panose="020B0604020202020204" pitchFamily="34" charset="0"/>
            </a:endParaRPr>
          </a:p>
        </p:txBody>
      </p:sp>
    </p:spTree>
    <p:extLst>
      <p:ext uri="{BB962C8B-B14F-4D97-AF65-F5344CB8AC3E}">
        <p14:creationId xmlns:p14="http://schemas.microsoft.com/office/powerpoint/2010/main" val="4034682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P spid="11" grpId="0"/>
      <p:bldP spid="12" grpId="0" animBg="1"/>
      <p:bldP spid="13" grpId="0"/>
      <p:bldP spid="15" grpId="0" animBg="1"/>
      <p:bldP spid="16" grpId="0" animBg="1"/>
      <p:bldP spid="17" grpId="0" animBg="1"/>
      <p:bldP spid="21" grpId="0"/>
      <p:bldP spid="39" grpId="0" animBg="1"/>
      <p:bldP spid="42" grpId="0" animBg="1"/>
      <p:bldP spid="43" grpId="0" animBg="1"/>
      <p:bldP spid="44" grpId="0"/>
      <p:bldP spid="45" grpId="0"/>
      <p:bldP spid="46" grpId="0" animBg="1"/>
      <p:bldP spid="47" grpId="0" animBg="1"/>
      <p:bldP spid="50" grpId="0"/>
      <p:bldP spid="74" grpId="0"/>
      <p:bldP spid="94" grpId="0" animBg="1"/>
      <p:bldP spid="95" grpId="0"/>
      <p:bldP spid="96" grpId="0" animBg="1"/>
      <p:bldP spid="99" grpId="0" animBg="1"/>
      <p:bldP spid="100" grpId="0"/>
      <p:bldP spid="10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a:extLst>
              <a:ext uri="{FF2B5EF4-FFF2-40B4-BE49-F238E27FC236}">
                <a16:creationId xmlns:a16="http://schemas.microsoft.com/office/drawing/2014/main" id="{FB99F180-B90F-C445-BE7F-092881D65200}"/>
              </a:ext>
            </a:extLst>
          </p:cNvPr>
          <p:cNvSpPr>
            <a:spLocks noGrp="1" noChangeArrowheads="1"/>
          </p:cNvSpPr>
          <p:nvPr>
            <p:ph type="title"/>
          </p:nvPr>
        </p:nvSpPr>
        <p:spPr/>
        <p:txBody>
          <a:bodyPr>
            <a:normAutofit fontScale="90000"/>
          </a:bodyPr>
          <a:lstStyle/>
          <a:p>
            <a:r>
              <a:rPr lang="en-US" altLang="en-US">
                <a:ea typeface="ＭＳ Ｐゴシック" panose="020B0600070205080204" pitchFamily="34" charset="-128"/>
              </a:rPr>
              <a:t>A simple LSTM block with only input, output, and forget gates</a:t>
            </a:r>
          </a:p>
        </p:txBody>
      </p:sp>
      <p:pic>
        <p:nvPicPr>
          <p:cNvPr id="209922" name="Picture 2">
            <a:extLst>
              <a:ext uri="{FF2B5EF4-FFF2-40B4-BE49-F238E27FC236}">
                <a16:creationId xmlns:a16="http://schemas.microsoft.com/office/drawing/2014/main" id="{442C46F6-AB9E-0D4D-81D6-859778B5E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920875"/>
            <a:ext cx="5002213"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3">
            <a:extLst>
              <a:ext uri="{FF2B5EF4-FFF2-40B4-BE49-F238E27FC236}">
                <a16:creationId xmlns:a16="http://schemas.microsoft.com/office/drawing/2014/main" id="{50FB66DE-48F4-0340-82A2-3AF660CF60AE}"/>
              </a:ext>
            </a:extLst>
          </p:cNvPr>
          <p:cNvSpPr>
            <a:spLocks noChangeArrowheads="1"/>
          </p:cNvSpPr>
          <p:nvPr/>
        </p:nvSpPr>
        <p:spPr bwMode="auto">
          <a:xfrm>
            <a:off x="1122363" y="4951413"/>
            <a:ext cx="7043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https://ipfs.io/ipfs/QmXoypizjW3WknFiJnKLwHCnL72vedxjQkDDP1mXWo6uco/wiki/Long_short-term_memory.html</a:t>
            </a:r>
          </a:p>
        </p:txBody>
      </p:sp>
    </p:spTree>
    <p:extLst>
      <p:ext uri="{BB962C8B-B14F-4D97-AF65-F5344CB8AC3E}">
        <p14:creationId xmlns:p14="http://schemas.microsoft.com/office/powerpoint/2010/main" val="22292425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RNN Tricks</a:t>
            </a:r>
          </a:p>
        </p:txBody>
      </p:sp>
      <p:pic>
        <p:nvPicPr>
          <p:cNvPr id="5" name="Picture 4" descr="Screen Shot 2017-10-17 at 7.0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700"/>
            <a:ext cx="9144000" cy="3513021"/>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0083067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219200"/>
            <a:ext cx="7772400" cy="152400"/>
          </a:xfrm>
        </p:spPr>
        <p:txBody>
          <a:bodyPr>
            <a:normAutofit fontScale="90000"/>
          </a:bodyPr>
          <a:lstStyle/>
          <a:p>
            <a:pPr eaLnBrk="1" hangingPunct="1"/>
            <a:r>
              <a:rPr lang="en-US" sz="4000" dirty="0">
                <a:latin typeface="Times New Roman" charset="0"/>
                <a:ea typeface="ＭＳ Ｐゴシック" charset="0"/>
                <a:cs typeface="ＭＳ Ｐゴシック" charset="0"/>
              </a:rPr>
              <a:t>1D:  Secondary Structure Prediction</a:t>
            </a:r>
            <a:br>
              <a:rPr lang="en-US" sz="4000" dirty="0">
                <a:latin typeface="Times New Roman" charset="0"/>
                <a:ea typeface="ＭＳ Ｐゴシック" charset="0"/>
                <a:cs typeface="ＭＳ Ｐゴシック" charset="0"/>
              </a:rPr>
            </a:br>
            <a:br>
              <a:rPr lang="en-US" sz="4000" dirty="0">
                <a:latin typeface="Times New Roman" charset="0"/>
                <a:ea typeface="ＭＳ Ｐゴシック" charset="0"/>
                <a:cs typeface="ＭＳ Ｐゴシック" charset="0"/>
              </a:rPr>
            </a:br>
            <a:endParaRPr lang="en-US" sz="4000" dirty="0">
              <a:latin typeface="Times New Roman" charset="0"/>
              <a:ea typeface="ＭＳ Ｐゴシック" charset="0"/>
              <a:cs typeface="ＭＳ Ｐゴシック" charset="0"/>
            </a:endParaRPr>
          </a:p>
        </p:txBody>
      </p:sp>
      <p:sp>
        <p:nvSpPr>
          <p:cNvPr id="35843" name="Text Box 3"/>
          <p:cNvSpPr txBox="1">
            <a:spLocks noChangeArrowheads="1"/>
          </p:cNvSpPr>
          <p:nvPr/>
        </p:nvSpPr>
        <p:spPr bwMode="auto">
          <a:xfrm>
            <a:off x="76200" y="3489325"/>
            <a:ext cx="635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3333FF"/>
                </a:solidFill>
              </a:rPr>
              <a:t>Coil</a:t>
            </a:r>
          </a:p>
        </p:txBody>
      </p:sp>
      <p:sp>
        <p:nvSpPr>
          <p:cNvPr id="35844" name="Text Box 4"/>
          <p:cNvSpPr txBox="1">
            <a:spLocks noChangeArrowheads="1"/>
          </p:cNvSpPr>
          <p:nvPr/>
        </p:nvSpPr>
        <p:spPr bwMode="auto">
          <a:xfrm>
            <a:off x="5257800" y="1600200"/>
            <a:ext cx="3886200" cy="449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6000"/>
              </a:lnSpc>
              <a:buClr>
                <a:srgbClr val="000000"/>
              </a:buClr>
              <a:buSzPct val="100000"/>
              <a:buFont typeface="Arial" charset="0"/>
              <a:buNone/>
            </a:pPr>
            <a:r>
              <a:rPr lang="en-GB" altLang="zh-CN" dirty="0">
                <a:ea typeface="SimSun" charset="0"/>
                <a:cs typeface="SimSun" charset="0"/>
              </a:rPr>
              <a:t>MWLKKFGINLLIGQSVOR</a:t>
            </a:r>
            <a:endParaRPr lang="en-US" b="1" dirty="0">
              <a:ea typeface="SimSun" charset="0"/>
              <a:cs typeface="SimSun" charset="0"/>
            </a:endParaRPr>
          </a:p>
        </p:txBody>
      </p:sp>
      <p:sp>
        <p:nvSpPr>
          <p:cNvPr id="35845" name="Text Box 5"/>
          <p:cNvSpPr txBox="1">
            <a:spLocks noChangeArrowheads="1"/>
          </p:cNvSpPr>
          <p:nvPr/>
        </p:nvSpPr>
        <p:spPr bwMode="auto">
          <a:xfrm>
            <a:off x="5318125" y="4689475"/>
            <a:ext cx="3760014"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CCCC</a:t>
            </a:r>
            <a:r>
              <a:rPr lang="en-US" dirty="0">
                <a:solidFill>
                  <a:srgbClr val="FF6600"/>
                </a:solidFill>
              </a:rPr>
              <a:t>HHHHH</a:t>
            </a:r>
            <a:r>
              <a:rPr lang="en-US" dirty="0"/>
              <a:t>CCC</a:t>
            </a:r>
            <a:r>
              <a:rPr lang="en-US" dirty="0">
                <a:solidFill>
                  <a:srgbClr val="FFCC66"/>
                </a:solidFill>
              </a:rPr>
              <a:t>SSSSSS</a:t>
            </a:r>
            <a:endParaRPr lang="en-US" dirty="0"/>
          </a:p>
          <a:p>
            <a:pPr eaLnBrk="1" hangingPunct="1"/>
            <a:endParaRPr lang="en-US" dirty="0"/>
          </a:p>
          <a:p>
            <a:pPr eaLnBrk="1" hangingPunct="1"/>
            <a:endParaRPr lang="en-US" dirty="0"/>
          </a:p>
        </p:txBody>
      </p:sp>
      <p:sp>
        <p:nvSpPr>
          <p:cNvPr id="35846" name="Text Box 6"/>
          <p:cNvSpPr txBox="1">
            <a:spLocks noChangeArrowheads="1"/>
          </p:cNvSpPr>
          <p:nvPr/>
        </p:nvSpPr>
        <p:spPr bwMode="auto">
          <a:xfrm>
            <a:off x="3321050" y="6216650"/>
            <a:ext cx="59753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t>Cheng, Randall, Sweredoski, Baldi. </a:t>
            </a:r>
            <a:r>
              <a:rPr lang="en-US" sz="1600" b="1" i="1"/>
              <a:t>Nucleic Acid Research</a:t>
            </a:r>
            <a:r>
              <a:rPr lang="en-US" sz="1600" b="1"/>
              <a:t>, 2005</a:t>
            </a:r>
          </a:p>
        </p:txBody>
      </p:sp>
      <p:sp>
        <p:nvSpPr>
          <p:cNvPr id="35847" name="Rectangle 7"/>
          <p:cNvSpPr>
            <a:spLocks noChangeArrowheads="1"/>
          </p:cNvSpPr>
          <p:nvPr/>
        </p:nvSpPr>
        <p:spPr bwMode="auto">
          <a:xfrm>
            <a:off x="5943600" y="2895600"/>
            <a:ext cx="26670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dirty="0"/>
              <a:t>Neural Networks</a:t>
            </a:r>
          </a:p>
        </p:txBody>
      </p:sp>
      <p:sp>
        <p:nvSpPr>
          <p:cNvPr id="35848" name="Line 8"/>
          <p:cNvSpPr>
            <a:spLocks noChangeShapeType="1"/>
          </p:cNvSpPr>
          <p:nvPr/>
        </p:nvSpPr>
        <p:spPr bwMode="auto">
          <a:xfrm>
            <a:off x="7010400" y="1981200"/>
            <a:ext cx="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849" name="Line 9"/>
          <p:cNvSpPr>
            <a:spLocks noChangeShapeType="1"/>
          </p:cNvSpPr>
          <p:nvPr/>
        </p:nvSpPr>
        <p:spPr bwMode="auto">
          <a:xfrm>
            <a:off x="7010400" y="3810000"/>
            <a:ext cx="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35850"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752600"/>
            <a:ext cx="3094038" cy="4114800"/>
          </a:xfrm>
          <a:noFill/>
        </p:spPr>
      </p:pic>
      <p:sp>
        <p:nvSpPr>
          <p:cNvPr id="35851" name="Line 11"/>
          <p:cNvSpPr>
            <a:spLocks noChangeShapeType="1"/>
          </p:cNvSpPr>
          <p:nvPr/>
        </p:nvSpPr>
        <p:spPr bwMode="auto">
          <a:xfrm>
            <a:off x="635000" y="3708400"/>
            <a:ext cx="457200" cy="0"/>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852" name="Text Box 12"/>
          <p:cNvSpPr txBox="1">
            <a:spLocks noChangeArrowheads="1"/>
          </p:cNvSpPr>
          <p:nvPr/>
        </p:nvSpPr>
        <p:spPr bwMode="auto">
          <a:xfrm>
            <a:off x="288925" y="5272088"/>
            <a:ext cx="931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3333FF"/>
                </a:solidFill>
              </a:rPr>
              <a:t>Strand</a:t>
            </a:r>
          </a:p>
        </p:txBody>
      </p:sp>
      <p:sp>
        <p:nvSpPr>
          <p:cNvPr id="35853" name="Line 13"/>
          <p:cNvSpPr>
            <a:spLocks noChangeShapeType="1"/>
          </p:cNvSpPr>
          <p:nvPr/>
        </p:nvSpPr>
        <p:spPr bwMode="auto">
          <a:xfrm flipV="1">
            <a:off x="1219200" y="4648200"/>
            <a:ext cx="1143000" cy="762000"/>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854" name="Text Box 14"/>
          <p:cNvSpPr txBox="1">
            <a:spLocks noChangeArrowheads="1"/>
          </p:cNvSpPr>
          <p:nvPr/>
        </p:nvSpPr>
        <p:spPr bwMode="auto">
          <a:xfrm>
            <a:off x="4098925" y="2224088"/>
            <a:ext cx="7604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3333FF"/>
                </a:solidFill>
              </a:rPr>
              <a:t>Helix</a:t>
            </a:r>
          </a:p>
        </p:txBody>
      </p:sp>
      <p:sp>
        <p:nvSpPr>
          <p:cNvPr id="35855" name="Line 15"/>
          <p:cNvSpPr>
            <a:spLocks noChangeShapeType="1"/>
          </p:cNvSpPr>
          <p:nvPr/>
        </p:nvSpPr>
        <p:spPr bwMode="auto">
          <a:xfrm flipH="1">
            <a:off x="3657600" y="2590800"/>
            <a:ext cx="685800" cy="457200"/>
          </a:xfrm>
          <a:prstGeom prst="line">
            <a:avLst/>
          </a:prstGeom>
          <a:noFill/>
          <a:ln w="38100">
            <a:solidFill>
              <a:srgbClr val="3333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401502213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8" y="-7582"/>
            <a:ext cx="9166578" cy="1143000"/>
          </a:xfrm>
        </p:spPr>
        <p:txBody>
          <a:bodyPr>
            <a:normAutofit fontScale="90000"/>
          </a:bodyPr>
          <a:lstStyle/>
          <a:p>
            <a:r>
              <a:rPr lang="en-US" b="1" dirty="0"/>
              <a:t>Bidirectional Recurrent Neural Network for Protein Secondary Structure Prediction</a:t>
            </a:r>
          </a:p>
        </p:txBody>
      </p:sp>
      <p:sp>
        <p:nvSpPr>
          <p:cNvPr id="5" name="Footer Placeholder 4"/>
          <p:cNvSpPr>
            <a:spLocks noGrp="1"/>
          </p:cNvSpPr>
          <p:nvPr>
            <p:ph type="ftr" sz="quarter" idx="11"/>
          </p:nvPr>
        </p:nvSpPr>
        <p:spPr/>
        <p:txBody>
          <a:bodyPr/>
          <a:lstStyle/>
          <a:p>
            <a:r>
              <a:rPr lang="en-US"/>
              <a:t>CS8725 - Supervised Learning</a:t>
            </a:r>
          </a:p>
        </p:txBody>
      </p:sp>
      <p:pic>
        <p:nvPicPr>
          <p:cNvPr id="6" name="Picture 2"/>
          <p:cNvPicPr>
            <a:picLocks noChangeAspect="1" noChangeArrowheads="1"/>
          </p:cNvPicPr>
          <p:nvPr/>
        </p:nvPicPr>
        <p:blipFill>
          <a:blip r:embed="rId2" cstate="print"/>
          <a:srcRect/>
          <a:stretch>
            <a:fillRect/>
          </a:stretch>
        </p:blipFill>
        <p:spPr bwMode="auto">
          <a:xfrm>
            <a:off x="479250" y="1191862"/>
            <a:ext cx="7377840" cy="5164488"/>
          </a:xfrm>
          <a:prstGeom prst="rect">
            <a:avLst/>
          </a:prstGeom>
          <a:noFill/>
          <a:ln w="9525">
            <a:noFill/>
            <a:round/>
            <a:headEnd/>
            <a:tailEnd/>
          </a:ln>
        </p:spPr>
      </p:pic>
      <p:sp>
        <p:nvSpPr>
          <p:cNvPr id="7" name="TextBox 6"/>
          <p:cNvSpPr txBox="1"/>
          <p:nvPr/>
        </p:nvSpPr>
        <p:spPr>
          <a:xfrm>
            <a:off x="6420555" y="6123827"/>
            <a:ext cx="2094105" cy="646331"/>
          </a:xfrm>
          <a:prstGeom prst="rect">
            <a:avLst/>
          </a:prstGeom>
          <a:noFill/>
        </p:spPr>
        <p:txBody>
          <a:bodyPr wrap="none" rtlCol="0">
            <a:spAutoFit/>
          </a:bodyPr>
          <a:lstStyle/>
          <a:p>
            <a:r>
              <a:rPr lang="en-US" dirty="0" err="1"/>
              <a:t>Pollastri</a:t>
            </a:r>
            <a:r>
              <a:rPr lang="en-US" dirty="0"/>
              <a:t>, </a:t>
            </a:r>
            <a:r>
              <a:rPr lang="en-US" dirty="0" err="1"/>
              <a:t>Baldi</a:t>
            </a:r>
            <a:r>
              <a:rPr lang="en-US" dirty="0"/>
              <a:t>, 2002</a:t>
            </a:r>
          </a:p>
          <a:p>
            <a:r>
              <a:rPr lang="en-US" dirty="0"/>
              <a:t>Cheng et al., 2006</a:t>
            </a:r>
          </a:p>
        </p:txBody>
      </p:sp>
    </p:spTree>
    <p:extLst>
      <p:ext uri="{BB962C8B-B14F-4D97-AF65-F5344CB8AC3E}">
        <p14:creationId xmlns:p14="http://schemas.microsoft.com/office/powerpoint/2010/main" val="30211302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7-10-17 at 7.37.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79378" cy="6858000"/>
          </a:xfrm>
          <a:prstGeom prst="rect">
            <a:avLst/>
          </a:prstGeom>
        </p:spPr>
      </p:pic>
      <p:sp>
        <p:nvSpPr>
          <p:cNvPr id="3" name="Footer Placeholder 2"/>
          <p:cNvSpPr>
            <a:spLocks noGrp="1"/>
          </p:cNvSpPr>
          <p:nvPr>
            <p:ph type="ftr" sz="quarter" idx="11"/>
          </p:nvPr>
        </p:nvSpPr>
        <p:spPr>
          <a:xfrm>
            <a:off x="2150541" y="6356350"/>
            <a:ext cx="2895600" cy="365125"/>
          </a:xfrm>
        </p:spPr>
        <p:txBody>
          <a:bodyPr/>
          <a:lstStyle/>
          <a:p>
            <a:r>
              <a:rPr lang="en-US" dirty="0"/>
              <a:t>CS8725 - Supervised Learning</a:t>
            </a:r>
          </a:p>
        </p:txBody>
      </p:sp>
    </p:spTree>
    <p:extLst>
      <p:ext uri="{BB962C8B-B14F-4D97-AF65-F5344CB8AC3E}">
        <p14:creationId xmlns:p14="http://schemas.microsoft.com/office/powerpoint/2010/main" val="2614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p:txBody>
          <a:bodyPr/>
          <a:lstStyle/>
          <a:p>
            <a:pPr eaLnBrk="1" hangingPunct="1"/>
            <a:r>
              <a:rPr lang="en-US" b="1" dirty="0">
                <a:latin typeface="Times New Roman" charset="0"/>
              </a:rPr>
              <a:t>Adjust Weights by Training</a:t>
            </a:r>
          </a:p>
        </p:txBody>
      </p:sp>
      <p:sp>
        <p:nvSpPr>
          <p:cNvPr id="121858" name="Rectangle 3"/>
          <p:cNvSpPr>
            <a:spLocks noGrp="1" noChangeArrowheads="1"/>
          </p:cNvSpPr>
          <p:nvPr>
            <p:ph type="body" idx="1"/>
          </p:nvPr>
        </p:nvSpPr>
        <p:spPr/>
        <p:txBody>
          <a:bodyPr/>
          <a:lstStyle/>
          <a:p>
            <a:pPr eaLnBrk="1" hangingPunct="1">
              <a:lnSpc>
                <a:spcPct val="90000"/>
              </a:lnSpc>
            </a:pPr>
            <a:r>
              <a:rPr lang="en-US">
                <a:latin typeface="Times New Roman" charset="0"/>
              </a:rPr>
              <a:t>How to adjust weights?</a:t>
            </a:r>
          </a:p>
          <a:p>
            <a:pPr eaLnBrk="1" hangingPunct="1">
              <a:lnSpc>
                <a:spcPct val="90000"/>
              </a:lnSpc>
            </a:pPr>
            <a:r>
              <a:rPr lang="en-US">
                <a:latin typeface="Times New Roman" charset="0"/>
              </a:rPr>
              <a:t>Adjust weights using known examples (training data) (</a:t>
            </a:r>
            <a:r>
              <a:rPr lang="en-US" i="1">
                <a:latin typeface="Times New Roman" charset="0"/>
              </a:rPr>
              <a:t>x</a:t>
            </a:r>
            <a:r>
              <a:rPr lang="en-US" baseline="-25000">
                <a:latin typeface="Times New Roman" charset="0"/>
              </a:rPr>
              <a:t>1</a:t>
            </a:r>
            <a:r>
              <a:rPr lang="en-US">
                <a:latin typeface="Times New Roman" charset="0"/>
              </a:rPr>
              <a:t>,</a:t>
            </a:r>
            <a:r>
              <a:rPr lang="en-US" i="1">
                <a:latin typeface="Times New Roman" charset="0"/>
              </a:rPr>
              <a:t>x</a:t>
            </a:r>
            <a:r>
              <a:rPr lang="en-US" baseline="-25000">
                <a:latin typeface="Times New Roman" charset="0"/>
              </a:rPr>
              <a:t>2</a:t>
            </a:r>
            <a:r>
              <a:rPr lang="en-US">
                <a:latin typeface="Times New Roman" charset="0"/>
              </a:rPr>
              <a:t>,</a:t>
            </a:r>
            <a:r>
              <a:rPr lang="en-US" i="1">
                <a:latin typeface="Times New Roman" charset="0"/>
              </a:rPr>
              <a:t>x</a:t>
            </a:r>
            <a:r>
              <a:rPr lang="en-US" baseline="-25000">
                <a:latin typeface="Times New Roman" charset="0"/>
              </a:rPr>
              <a:t>3</a:t>
            </a:r>
            <a:r>
              <a:rPr lang="en-US">
                <a:latin typeface="Times New Roman" charset="0"/>
              </a:rPr>
              <a:t>,…,</a:t>
            </a:r>
            <a:r>
              <a:rPr lang="en-US" i="1">
                <a:latin typeface="Times New Roman" charset="0"/>
              </a:rPr>
              <a:t>x</a:t>
            </a:r>
            <a:r>
              <a:rPr lang="en-US" baseline="-25000">
                <a:latin typeface="Times New Roman" charset="0"/>
              </a:rPr>
              <a:t>d</a:t>
            </a:r>
            <a:r>
              <a:rPr lang="en-US">
                <a:latin typeface="Times New Roman" charset="0"/>
              </a:rPr>
              <a:t>,t). </a:t>
            </a:r>
          </a:p>
          <a:p>
            <a:pPr eaLnBrk="1" hangingPunct="1">
              <a:lnSpc>
                <a:spcPct val="90000"/>
              </a:lnSpc>
            </a:pPr>
            <a:r>
              <a:rPr lang="en-US">
                <a:latin typeface="Times New Roman" charset="0"/>
              </a:rPr>
              <a:t>Try to adjust weights so that the difference between the output of the neural network </a:t>
            </a:r>
            <a:r>
              <a:rPr lang="en-US" i="1">
                <a:latin typeface="Times New Roman" charset="0"/>
              </a:rPr>
              <a:t>y</a:t>
            </a:r>
            <a:r>
              <a:rPr lang="en-US">
                <a:latin typeface="Times New Roman" charset="0"/>
              </a:rPr>
              <a:t> and t (target) becomes smaller and smaller.</a:t>
            </a:r>
          </a:p>
          <a:p>
            <a:pPr eaLnBrk="1" hangingPunct="1">
              <a:lnSpc>
                <a:spcPct val="90000"/>
              </a:lnSpc>
            </a:pPr>
            <a:r>
              <a:rPr lang="en-US">
                <a:latin typeface="Times New Roman" charset="0"/>
              </a:rPr>
              <a:t>Goal is to minimize Error (difference) as we did for one layer neural network</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988277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3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5153"/>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917728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45.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700"/>
            <a:ext cx="9144000" cy="604533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775451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7-10-17 at 7.4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600"/>
            <a:ext cx="9144000" cy="5873436"/>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205039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7-10-17 at 7.46.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0130001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10-17 at 7.4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
            <a:ext cx="9144000" cy="652653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919169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50.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016415"/>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957168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Saddle Point</a:t>
            </a:r>
          </a:p>
        </p:txBody>
      </p:sp>
      <p:sp>
        <p:nvSpPr>
          <p:cNvPr id="5" name="Footer Placeholder 4"/>
          <p:cNvSpPr>
            <a:spLocks noGrp="1"/>
          </p:cNvSpPr>
          <p:nvPr>
            <p:ph type="ftr" sz="quarter" idx="11"/>
          </p:nvPr>
        </p:nvSpPr>
        <p:spPr/>
        <p:txBody>
          <a:bodyPr/>
          <a:lstStyle/>
          <a:p>
            <a:r>
              <a:rPr lang="en-US"/>
              <a:t>CS8725 - Supervised Learning</a:t>
            </a:r>
          </a:p>
        </p:txBody>
      </p:sp>
      <p:pic>
        <p:nvPicPr>
          <p:cNvPr id="6" name="Picture 5" descr="Screen Shot 2017-11-03 at 9.57.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0600"/>
            <a:ext cx="9144000" cy="2333134"/>
          </a:xfrm>
          <a:prstGeom prst="rect">
            <a:avLst/>
          </a:prstGeom>
        </p:spPr>
      </p:pic>
    </p:spTree>
    <p:extLst>
      <p:ext uri="{BB962C8B-B14F-4D97-AF65-F5344CB8AC3E}">
        <p14:creationId xmlns:p14="http://schemas.microsoft.com/office/powerpoint/2010/main" val="8550892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5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9070632" cy="685800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2317125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5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7405"/>
          </a:xfrm>
          <a:prstGeom prst="rect">
            <a:avLst/>
          </a:prstGeom>
        </p:spPr>
      </p:pic>
      <p:sp>
        <p:nvSpPr>
          <p:cNvPr id="6" name="TextBox 5"/>
          <p:cNvSpPr txBox="1"/>
          <p:nvPr/>
        </p:nvSpPr>
        <p:spPr>
          <a:xfrm>
            <a:off x="56872" y="6331917"/>
            <a:ext cx="587639" cy="549778"/>
          </a:xfrm>
          <a:prstGeom prst="rect">
            <a:avLst/>
          </a:prstGeom>
          <a:solidFill>
            <a:schemeClr val="bg1"/>
          </a:solidFill>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1100858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522"/>
            <a:ext cx="8229600" cy="1143000"/>
          </a:xfrm>
        </p:spPr>
        <p:txBody>
          <a:bodyPr/>
          <a:lstStyle/>
          <a:p>
            <a:r>
              <a:rPr lang="en-US" b="1" dirty="0"/>
              <a:t>Piecewise Linear Nonlinearity</a:t>
            </a:r>
          </a:p>
        </p:txBody>
      </p:sp>
      <p:pic>
        <p:nvPicPr>
          <p:cNvPr id="5" name="Picture 4" descr="Screen Shot 2017-10-17 at 7.56.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3476"/>
            <a:ext cx="9144000" cy="6024415"/>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341387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685800" y="152400"/>
            <a:ext cx="7772400" cy="1143000"/>
          </a:xfrm>
        </p:spPr>
        <p:txBody>
          <a:bodyPr>
            <a:normAutofit fontScale="90000"/>
          </a:bodyPr>
          <a:lstStyle/>
          <a:p>
            <a:r>
              <a:rPr lang="en-US" sz="4000" b="1" dirty="0">
                <a:latin typeface="Times New Roman" charset="0"/>
              </a:rPr>
              <a:t>Adjust Weights using Gradient Descent</a:t>
            </a:r>
          </a:p>
        </p:txBody>
      </p:sp>
      <p:sp>
        <p:nvSpPr>
          <p:cNvPr id="123906" name="Text Box 3"/>
          <p:cNvSpPr txBox="1">
            <a:spLocks noChangeArrowheads="1"/>
          </p:cNvSpPr>
          <p:nvPr/>
        </p:nvSpPr>
        <p:spPr bwMode="auto">
          <a:xfrm>
            <a:off x="669925" y="2092325"/>
            <a:ext cx="3802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Data: </a:t>
            </a:r>
            <a:r>
              <a:rPr lang="en-US" i="1"/>
              <a:t>(x</a:t>
            </a:r>
            <a:r>
              <a:rPr lang="en-US" i="1" baseline="-25000"/>
              <a:t>1</a:t>
            </a:r>
            <a:r>
              <a:rPr lang="en-US" i="1"/>
              <a:t>,x</a:t>
            </a:r>
            <a:r>
              <a:rPr lang="en-US" i="1" baseline="-25000"/>
              <a:t>2</a:t>
            </a:r>
            <a:r>
              <a:rPr lang="en-US" i="1"/>
              <a:t>,x</a:t>
            </a:r>
            <a:r>
              <a:rPr lang="en-US" i="1" baseline="-25000"/>
              <a:t>3</a:t>
            </a:r>
            <a:r>
              <a:rPr lang="en-US" i="1"/>
              <a:t>,…,x</a:t>
            </a:r>
            <a:r>
              <a:rPr lang="en-US" i="1" baseline="-25000"/>
              <a:t>n</a:t>
            </a:r>
            <a:r>
              <a:rPr lang="en-US" i="1"/>
              <a:t>)   </a:t>
            </a:r>
            <a:r>
              <a:rPr lang="en-US"/>
              <a:t>target</a:t>
            </a:r>
            <a:r>
              <a:rPr lang="en-US" i="1"/>
              <a:t> t.</a:t>
            </a:r>
          </a:p>
        </p:txBody>
      </p:sp>
      <p:sp>
        <p:nvSpPr>
          <p:cNvPr id="123907" name="Text Box 4"/>
          <p:cNvSpPr txBox="1">
            <a:spLocks noChangeArrowheads="1"/>
          </p:cNvSpPr>
          <p:nvPr/>
        </p:nvSpPr>
        <p:spPr bwMode="auto">
          <a:xfrm>
            <a:off x="365125" y="1676400"/>
            <a:ext cx="1166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Known:</a:t>
            </a:r>
          </a:p>
        </p:txBody>
      </p:sp>
      <p:sp>
        <p:nvSpPr>
          <p:cNvPr id="123908" name="Text Box 5"/>
          <p:cNvSpPr txBox="1">
            <a:spLocks noChangeArrowheads="1"/>
          </p:cNvSpPr>
          <p:nvPr/>
        </p:nvSpPr>
        <p:spPr bwMode="auto">
          <a:xfrm>
            <a:off x="365125" y="2667000"/>
            <a:ext cx="27749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Unknown weights </a:t>
            </a:r>
            <a:r>
              <a:rPr lang="en-US" i="1" dirty="0"/>
              <a:t>w</a:t>
            </a:r>
            <a:r>
              <a:rPr lang="en-US" dirty="0"/>
              <a:t>:</a:t>
            </a:r>
          </a:p>
          <a:p>
            <a:pPr eaLnBrk="1" hangingPunct="1"/>
            <a:r>
              <a:rPr lang="en-US" dirty="0"/>
              <a:t>     </a:t>
            </a:r>
            <a:r>
              <a:rPr lang="en-US" i="1" dirty="0"/>
              <a:t>w</a:t>
            </a:r>
            <a:r>
              <a:rPr lang="en-US" i="1" baseline="-25000" dirty="0"/>
              <a:t>11</a:t>
            </a:r>
            <a:r>
              <a:rPr lang="en-US" i="1" dirty="0"/>
              <a:t>, w</a:t>
            </a:r>
            <a:r>
              <a:rPr lang="en-US" i="1" baseline="-25000" dirty="0"/>
              <a:t>12</a:t>
            </a:r>
            <a:r>
              <a:rPr lang="en-US" i="1" dirty="0"/>
              <a:t>,…..</a:t>
            </a:r>
          </a:p>
        </p:txBody>
      </p:sp>
      <p:sp>
        <p:nvSpPr>
          <p:cNvPr id="123909" name="Text Box 6"/>
          <p:cNvSpPr txBox="1">
            <a:spLocks noChangeArrowheads="1"/>
          </p:cNvSpPr>
          <p:nvPr/>
        </p:nvSpPr>
        <p:spPr bwMode="auto">
          <a:xfrm>
            <a:off x="76200" y="3581400"/>
            <a:ext cx="90678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Randomly initialize weights</a:t>
            </a:r>
          </a:p>
          <a:p>
            <a:pPr eaLnBrk="1" hangingPunct="1"/>
            <a:r>
              <a:rPr lang="en-US" dirty="0"/>
              <a:t>Repeat</a:t>
            </a:r>
          </a:p>
          <a:p>
            <a:pPr eaLnBrk="1" hangingPunct="1"/>
            <a:r>
              <a:rPr lang="en-US" dirty="0"/>
              <a:t>     for each example, compute output </a:t>
            </a:r>
            <a:r>
              <a:rPr lang="en-US" i="1" dirty="0"/>
              <a:t>y </a:t>
            </a:r>
            <a:r>
              <a:rPr lang="en-US" dirty="0"/>
              <a:t>calculate error </a:t>
            </a:r>
            <a:r>
              <a:rPr lang="en-US" i="1" dirty="0"/>
              <a:t>E</a:t>
            </a:r>
            <a:r>
              <a:rPr lang="en-US" dirty="0"/>
              <a:t> = </a:t>
            </a:r>
            <a:r>
              <a:rPr lang="en-US" i="1" dirty="0"/>
              <a:t>(y-t)</a:t>
            </a:r>
            <a:r>
              <a:rPr lang="en-US" i="1" baseline="30000" dirty="0"/>
              <a:t>2</a:t>
            </a:r>
          </a:p>
          <a:p>
            <a:pPr eaLnBrk="1" hangingPunct="1"/>
            <a:r>
              <a:rPr lang="en-US" dirty="0"/>
              <a:t>	compute the derivative of </a:t>
            </a:r>
            <a:r>
              <a:rPr lang="en-US" i="1" dirty="0"/>
              <a:t>E</a:t>
            </a:r>
            <a:r>
              <a:rPr lang="en-US" dirty="0"/>
              <a:t> over </a:t>
            </a:r>
            <a:r>
              <a:rPr lang="en-US" i="1" dirty="0"/>
              <a:t>w</a:t>
            </a:r>
            <a:r>
              <a:rPr lang="en-US" dirty="0"/>
              <a:t>: </a:t>
            </a:r>
            <a:r>
              <a:rPr lang="en-US" i="1" dirty="0" err="1"/>
              <a:t>dw</a:t>
            </a:r>
            <a:r>
              <a:rPr lang="en-US" i="1" dirty="0"/>
              <a:t>=</a:t>
            </a:r>
          </a:p>
          <a:p>
            <a:pPr eaLnBrk="1" hangingPunct="1"/>
            <a:r>
              <a:rPr lang="en-US" dirty="0"/>
              <a:t>	</a:t>
            </a:r>
            <a:r>
              <a:rPr lang="en-US" i="1" dirty="0" err="1"/>
              <a:t>w</a:t>
            </a:r>
            <a:r>
              <a:rPr lang="en-US" baseline="-25000" dirty="0" err="1"/>
              <a:t>new</a:t>
            </a:r>
            <a:r>
              <a:rPr lang="en-US" dirty="0"/>
              <a:t> = </a:t>
            </a:r>
            <a:r>
              <a:rPr lang="en-US" i="1" dirty="0" err="1"/>
              <a:t>w</a:t>
            </a:r>
            <a:r>
              <a:rPr lang="en-US" baseline="-25000" dirty="0" err="1"/>
              <a:t>prev</a:t>
            </a:r>
            <a:r>
              <a:rPr lang="en-US" dirty="0"/>
              <a:t> – </a:t>
            </a:r>
            <a:r>
              <a:rPr lang="el-GR" i="1" dirty="0">
                <a:cs typeface="Times New Roman" charset="0"/>
              </a:rPr>
              <a:t>η</a:t>
            </a:r>
            <a:r>
              <a:rPr lang="en-US" dirty="0">
                <a:cs typeface="Times New Roman" charset="0"/>
              </a:rPr>
              <a:t> * </a:t>
            </a:r>
            <a:r>
              <a:rPr lang="en-US" i="1" dirty="0" err="1">
                <a:cs typeface="Times New Roman" charset="0"/>
              </a:rPr>
              <a:t>dw</a:t>
            </a:r>
            <a:endParaRPr lang="en-US" i="1" dirty="0">
              <a:cs typeface="Times New Roman" charset="0"/>
            </a:endParaRPr>
          </a:p>
        </p:txBody>
      </p:sp>
      <p:sp>
        <p:nvSpPr>
          <p:cNvPr id="123910" name="Text Box 7"/>
          <p:cNvSpPr txBox="1">
            <a:spLocks noChangeArrowheads="1"/>
          </p:cNvSpPr>
          <p:nvPr/>
        </p:nvSpPr>
        <p:spPr bwMode="auto">
          <a:xfrm>
            <a:off x="76200" y="5715000"/>
            <a:ext cx="79192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Until error </a:t>
            </a:r>
            <a:r>
              <a:rPr lang="en-US" dirty="0" err="1"/>
              <a:t>doesn</a:t>
            </a:r>
            <a:r>
              <a:rPr lang="ja-JP" altLang="en-US" dirty="0"/>
              <a:t>’</a:t>
            </a:r>
            <a:r>
              <a:rPr lang="en-US" altLang="ja-JP" dirty="0"/>
              <a:t>t decrease or max </a:t>
            </a:r>
            <a:r>
              <a:rPr lang="en-US" altLang="ja-JP" dirty="0" err="1"/>
              <a:t>num</a:t>
            </a:r>
            <a:r>
              <a:rPr lang="en-US" altLang="ja-JP" dirty="0"/>
              <a:t> of iterations (epochs)</a:t>
            </a:r>
            <a:endParaRPr lang="en-US" dirty="0"/>
          </a:p>
        </p:txBody>
      </p:sp>
      <p:sp>
        <p:nvSpPr>
          <p:cNvPr id="123911" name="Line 8"/>
          <p:cNvSpPr>
            <a:spLocks noChangeShapeType="1"/>
          </p:cNvSpPr>
          <p:nvPr/>
        </p:nvSpPr>
        <p:spPr bwMode="auto">
          <a:xfrm>
            <a:off x="6400800" y="4267200"/>
            <a:ext cx="2743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2" name="Line 9"/>
          <p:cNvSpPr>
            <a:spLocks noChangeShapeType="1"/>
          </p:cNvSpPr>
          <p:nvPr/>
        </p:nvSpPr>
        <p:spPr bwMode="auto">
          <a:xfrm flipV="1">
            <a:off x="6400800" y="1905000"/>
            <a:ext cx="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3" name="Text Box 10"/>
          <p:cNvSpPr txBox="1">
            <a:spLocks noChangeArrowheads="1"/>
          </p:cNvSpPr>
          <p:nvPr/>
        </p:nvSpPr>
        <p:spPr bwMode="auto">
          <a:xfrm>
            <a:off x="5497513" y="1905000"/>
            <a:ext cx="827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Error</a:t>
            </a:r>
          </a:p>
        </p:txBody>
      </p:sp>
      <p:sp>
        <p:nvSpPr>
          <p:cNvPr id="123914" name="Text Box 11"/>
          <p:cNvSpPr txBox="1">
            <a:spLocks noChangeArrowheads="1"/>
          </p:cNvSpPr>
          <p:nvPr/>
        </p:nvSpPr>
        <p:spPr bwMode="auto">
          <a:xfrm>
            <a:off x="8594725" y="4232275"/>
            <a:ext cx="47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p>
        </p:txBody>
      </p:sp>
      <p:sp>
        <p:nvSpPr>
          <p:cNvPr id="123915" name="Text Box 12"/>
          <p:cNvSpPr txBox="1">
            <a:spLocks noChangeArrowheads="1"/>
          </p:cNvSpPr>
          <p:nvPr/>
        </p:nvSpPr>
        <p:spPr bwMode="auto">
          <a:xfrm>
            <a:off x="365125" y="6213475"/>
            <a:ext cx="4494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Note: </a:t>
            </a:r>
            <a:r>
              <a:rPr lang="el-GR" i="1"/>
              <a:t>η</a:t>
            </a:r>
            <a:r>
              <a:rPr lang="en-US"/>
              <a:t> is learning rate or step size.</a:t>
            </a:r>
          </a:p>
        </p:txBody>
      </p:sp>
      <p:sp>
        <p:nvSpPr>
          <p:cNvPr id="123916" name="Line 13"/>
          <p:cNvSpPr>
            <a:spLocks noChangeShapeType="1"/>
          </p:cNvSpPr>
          <p:nvPr/>
        </p:nvSpPr>
        <p:spPr bwMode="auto">
          <a:xfrm>
            <a:off x="8001000" y="19812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7" name="Text Box 14"/>
          <p:cNvSpPr txBox="1">
            <a:spLocks noChangeArrowheads="1"/>
          </p:cNvSpPr>
          <p:nvPr/>
        </p:nvSpPr>
        <p:spPr bwMode="auto">
          <a:xfrm>
            <a:off x="7315200" y="1565275"/>
            <a:ext cx="11477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Minima</a:t>
            </a:r>
          </a:p>
        </p:txBody>
      </p:sp>
      <p:sp>
        <p:nvSpPr>
          <p:cNvPr id="123918" name="Line 15"/>
          <p:cNvSpPr>
            <a:spLocks noChangeShapeType="1"/>
          </p:cNvSpPr>
          <p:nvPr/>
        </p:nvSpPr>
        <p:spPr bwMode="auto">
          <a:xfrm>
            <a:off x="7086600" y="3124200"/>
            <a:ext cx="914400" cy="914400"/>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9" name="Freeform 16"/>
          <p:cNvSpPr>
            <a:spLocks/>
          </p:cNvSpPr>
          <p:nvPr/>
        </p:nvSpPr>
        <p:spPr bwMode="auto">
          <a:xfrm>
            <a:off x="7143750" y="2419350"/>
            <a:ext cx="1609725" cy="1416050"/>
          </a:xfrm>
          <a:custGeom>
            <a:avLst/>
            <a:gdLst>
              <a:gd name="T0" fmla="*/ 2147483647 w 1014"/>
              <a:gd name="T1" fmla="*/ 0 h 892"/>
              <a:gd name="T2" fmla="*/ 2147483647 w 1014"/>
              <a:gd name="T3" fmla="*/ 2147483647 h 892"/>
              <a:gd name="T4" fmla="*/ 2147483647 w 1014"/>
              <a:gd name="T5" fmla="*/ 2147483647 h 892"/>
              <a:gd name="T6" fmla="*/ 2147483647 w 1014"/>
              <a:gd name="T7" fmla="*/ 2147483647 h 892"/>
              <a:gd name="T8" fmla="*/ 2147483647 w 1014"/>
              <a:gd name="T9" fmla="*/ 2147483647 h 892"/>
              <a:gd name="T10" fmla="*/ 2147483647 w 1014"/>
              <a:gd name="T11" fmla="*/ 2147483647 h 892"/>
              <a:gd name="T12" fmla="*/ 2147483647 w 1014"/>
              <a:gd name="T13" fmla="*/ 2147483647 h 892"/>
              <a:gd name="T14" fmla="*/ 2147483647 w 1014"/>
              <a:gd name="T15" fmla="*/ 2147483647 h 892"/>
              <a:gd name="T16" fmla="*/ 2147483647 w 1014"/>
              <a:gd name="T17" fmla="*/ 2147483647 h 892"/>
              <a:gd name="T18" fmla="*/ 2147483647 w 1014"/>
              <a:gd name="T19" fmla="*/ 2147483647 h 892"/>
              <a:gd name="T20" fmla="*/ 2147483647 w 1014"/>
              <a:gd name="T21" fmla="*/ 2147483647 h 892"/>
              <a:gd name="T22" fmla="*/ 2147483647 w 1014"/>
              <a:gd name="T23" fmla="*/ 2147483647 h 892"/>
              <a:gd name="T24" fmla="*/ 2147483647 w 1014"/>
              <a:gd name="T25" fmla="*/ 2147483647 h 892"/>
              <a:gd name="T26" fmla="*/ 2147483647 w 1014"/>
              <a:gd name="T27" fmla="*/ 2147483647 h 892"/>
              <a:gd name="T28" fmla="*/ 2147483647 w 1014"/>
              <a:gd name="T29" fmla="*/ 2147483647 h 892"/>
              <a:gd name="T30" fmla="*/ 2147483647 w 1014"/>
              <a:gd name="T31" fmla="*/ 2147483647 h 892"/>
              <a:gd name="T32" fmla="*/ 2147483647 w 1014"/>
              <a:gd name="T33" fmla="*/ 2147483647 h 892"/>
              <a:gd name="T34" fmla="*/ 2147483647 w 1014"/>
              <a:gd name="T35" fmla="*/ 2147483647 h 8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4"/>
              <a:gd name="T55" fmla="*/ 0 h 892"/>
              <a:gd name="T56" fmla="*/ 1014 w 1014"/>
              <a:gd name="T57" fmla="*/ 892 h 8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4" h="892">
                <a:moveTo>
                  <a:pt x="21" y="0"/>
                </a:moveTo>
                <a:cubicBezTo>
                  <a:pt x="6" y="61"/>
                  <a:pt x="0" y="256"/>
                  <a:pt x="49" y="330"/>
                </a:cubicBezTo>
                <a:cubicBezTo>
                  <a:pt x="51" y="340"/>
                  <a:pt x="51" y="350"/>
                  <a:pt x="56" y="359"/>
                </a:cubicBezTo>
                <a:cubicBezTo>
                  <a:pt x="59" y="365"/>
                  <a:pt x="68" y="367"/>
                  <a:pt x="71" y="373"/>
                </a:cubicBezTo>
                <a:cubicBezTo>
                  <a:pt x="76" y="384"/>
                  <a:pt x="74" y="397"/>
                  <a:pt x="78" y="408"/>
                </a:cubicBezTo>
                <a:cubicBezTo>
                  <a:pt x="99" y="461"/>
                  <a:pt x="112" y="477"/>
                  <a:pt x="141" y="520"/>
                </a:cubicBezTo>
                <a:cubicBezTo>
                  <a:pt x="181" y="579"/>
                  <a:pt x="203" y="652"/>
                  <a:pt x="246" y="710"/>
                </a:cubicBezTo>
                <a:cubicBezTo>
                  <a:pt x="265" y="736"/>
                  <a:pt x="295" y="749"/>
                  <a:pt x="316" y="773"/>
                </a:cubicBezTo>
                <a:cubicBezTo>
                  <a:pt x="346" y="808"/>
                  <a:pt x="371" y="828"/>
                  <a:pt x="415" y="843"/>
                </a:cubicBezTo>
                <a:cubicBezTo>
                  <a:pt x="449" y="869"/>
                  <a:pt x="485" y="884"/>
                  <a:pt x="527" y="892"/>
                </a:cubicBezTo>
                <a:cubicBezTo>
                  <a:pt x="560" y="890"/>
                  <a:pt x="593" y="890"/>
                  <a:pt x="625" y="885"/>
                </a:cubicBezTo>
                <a:cubicBezTo>
                  <a:pt x="649" y="881"/>
                  <a:pt x="672" y="858"/>
                  <a:pt x="696" y="850"/>
                </a:cubicBezTo>
                <a:cubicBezTo>
                  <a:pt x="716" y="830"/>
                  <a:pt x="739" y="814"/>
                  <a:pt x="759" y="794"/>
                </a:cubicBezTo>
                <a:cubicBezTo>
                  <a:pt x="767" y="769"/>
                  <a:pt x="796" y="729"/>
                  <a:pt x="815" y="710"/>
                </a:cubicBezTo>
                <a:cubicBezTo>
                  <a:pt x="827" y="675"/>
                  <a:pt x="837" y="649"/>
                  <a:pt x="857" y="618"/>
                </a:cubicBezTo>
                <a:cubicBezTo>
                  <a:pt x="871" y="562"/>
                  <a:pt x="887" y="502"/>
                  <a:pt x="913" y="450"/>
                </a:cubicBezTo>
                <a:cubicBezTo>
                  <a:pt x="927" y="378"/>
                  <a:pt x="968" y="322"/>
                  <a:pt x="991" y="253"/>
                </a:cubicBezTo>
                <a:cubicBezTo>
                  <a:pt x="1014" y="184"/>
                  <a:pt x="991" y="108"/>
                  <a:pt x="991" y="3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920" name="Line 17"/>
          <p:cNvSpPr>
            <a:spLocks noChangeShapeType="1"/>
          </p:cNvSpPr>
          <p:nvPr/>
        </p:nvSpPr>
        <p:spPr bwMode="auto">
          <a:xfrm flipH="1">
            <a:off x="8566150" y="2590800"/>
            <a:ext cx="228600" cy="914400"/>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aphicFrame>
        <p:nvGraphicFramePr>
          <p:cNvPr id="123922" name="Object 19"/>
          <p:cNvGraphicFramePr>
            <a:graphicFrameLocks noGrp="1" noChangeAspect="1"/>
          </p:cNvGraphicFramePr>
          <p:nvPr>
            <p:ph idx="1"/>
            <p:extLst>
              <p:ext uri="{D42A27DB-BD31-4B8C-83A1-F6EECF244321}">
                <p14:modId xmlns:p14="http://schemas.microsoft.com/office/powerpoint/2010/main" val="4063778200"/>
              </p:ext>
            </p:extLst>
          </p:nvPr>
        </p:nvGraphicFramePr>
        <p:xfrm>
          <a:off x="5821363" y="4695825"/>
          <a:ext cx="357187" cy="584200"/>
        </p:xfrm>
        <a:graphic>
          <a:graphicData uri="http://schemas.openxmlformats.org/presentationml/2006/ole">
            <mc:AlternateContent xmlns:mc="http://schemas.openxmlformats.org/markup-compatibility/2006">
              <mc:Choice xmlns:v="urn:schemas-microsoft-com:vml" Requires="v">
                <p:oleObj spid="_x0000_s34033" name="Equation" r:id="rId4" imgW="241195" imgH="393529" progId="Equation.3">
                  <p:embed/>
                </p:oleObj>
              </mc:Choice>
              <mc:Fallback>
                <p:oleObj name="Equation" r:id="rId4" imgW="241195"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363" y="4695825"/>
                        <a:ext cx="357187" cy="58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23923" name="Oval 20"/>
          <p:cNvSpPr>
            <a:spLocks noChangeArrowheads="1"/>
          </p:cNvSpPr>
          <p:nvPr/>
        </p:nvSpPr>
        <p:spPr bwMode="auto">
          <a:xfrm>
            <a:off x="7543800" y="356711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924" name="Oval 21"/>
          <p:cNvSpPr>
            <a:spLocks noChangeArrowheads="1"/>
          </p:cNvSpPr>
          <p:nvPr/>
        </p:nvSpPr>
        <p:spPr bwMode="auto">
          <a:xfrm>
            <a:off x="8686800" y="2819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6467215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Stochastic Neurons as </a:t>
            </a:r>
            <a:r>
              <a:rPr lang="en-US" sz="2400" b="1" dirty="0" err="1"/>
              <a:t>Regularizer</a:t>
            </a:r>
            <a:r>
              <a:rPr lang="en-US" sz="2400" b="1" dirty="0"/>
              <a:t>:</a:t>
            </a:r>
            <a:br>
              <a:rPr lang="en-US" sz="2400" b="1" dirty="0"/>
            </a:br>
            <a:r>
              <a:rPr lang="en-US" sz="2400" b="1" dirty="0"/>
              <a:t>Improving neural networks by </a:t>
            </a:r>
            <a:r>
              <a:rPr lang="en-US" sz="2400" b="1" dirty="0" err="1"/>
              <a:t>prevenHng</a:t>
            </a:r>
            <a:r>
              <a:rPr lang="en-US" sz="2400" b="1" dirty="0"/>
              <a:t> co-</a:t>
            </a:r>
            <a:r>
              <a:rPr lang="en-US" sz="2400" b="1" dirty="0" err="1"/>
              <a:t>adaptaHon</a:t>
            </a:r>
            <a:br>
              <a:rPr lang="en-US" sz="2400" b="1" dirty="0"/>
            </a:br>
            <a:r>
              <a:rPr lang="en-US" sz="2400" b="1" dirty="0"/>
              <a:t>of feature detectors (Hinton et al 2012, </a:t>
            </a:r>
            <a:r>
              <a:rPr lang="en-US" sz="2400" b="1" dirty="0" err="1"/>
              <a:t>arXiv</a:t>
            </a:r>
            <a:r>
              <a:rPr lang="en-US" sz="2400" b="1" dirty="0"/>
              <a:t>)</a:t>
            </a:r>
          </a:p>
        </p:txBody>
      </p:sp>
      <p:pic>
        <p:nvPicPr>
          <p:cNvPr id="5" name="Picture 4" descr="Screen Shot 2017-10-17 at 7.58.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4691063"/>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809082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58.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9144000" cy="6486563"/>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763088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5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543197"/>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1480263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EC5F-745B-D54D-83CB-77FE5EF6AEA7}"/>
              </a:ext>
            </a:extLst>
          </p:cNvPr>
          <p:cNvSpPr>
            <a:spLocks noGrp="1"/>
          </p:cNvSpPr>
          <p:nvPr>
            <p:ph type="title"/>
          </p:nvPr>
        </p:nvSpPr>
        <p:spPr/>
        <p:txBody>
          <a:bodyPr/>
          <a:lstStyle/>
          <a:p>
            <a:r>
              <a:rPr lang="en-US" dirty="0"/>
              <a:t>Prediction Phase</a:t>
            </a:r>
          </a:p>
        </p:txBody>
      </p:sp>
      <p:sp>
        <p:nvSpPr>
          <p:cNvPr id="5" name="Footer Placeholder 4">
            <a:extLst>
              <a:ext uri="{FF2B5EF4-FFF2-40B4-BE49-F238E27FC236}">
                <a16:creationId xmlns:a16="http://schemas.microsoft.com/office/drawing/2014/main" id="{F733E132-DC45-E94A-B4E4-6728ED1BD01E}"/>
              </a:ext>
            </a:extLst>
          </p:cNvPr>
          <p:cNvSpPr>
            <a:spLocks noGrp="1"/>
          </p:cNvSpPr>
          <p:nvPr>
            <p:ph type="ftr" sz="quarter" idx="11"/>
          </p:nvPr>
        </p:nvSpPr>
        <p:spPr/>
        <p:txBody>
          <a:bodyPr/>
          <a:lstStyle/>
          <a:p>
            <a:r>
              <a:rPr lang="en-US"/>
              <a:t>CS8725 - Supervised Learning</a:t>
            </a:r>
          </a:p>
        </p:txBody>
      </p:sp>
      <p:pic>
        <p:nvPicPr>
          <p:cNvPr id="7" name="Picture 6">
            <a:extLst>
              <a:ext uri="{FF2B5EF4-FFF2-40B4-BE49-F238E27FC236}">
                <a16:creationId xmlns:a16="http://schemas.microsoft.com/office/drawing/2014/main" id="{B760EFC2-BC81-1342-B03D-F2B46884BF38}"/>
              </a:ext>
            </a:extLst>
          </p:cNvPr>
          <p:cNvPicPr>
            <a:picLocks noChangeAspect="1"/>
          </p:cNvPicPr>
          <p:nvPr/>
        </p:nvPicPr>
        <p:blipFill>
          <a:blip r:embed="rId2"/>
          <a:stretch>
            <a:fillRect/>
          </a:stretch>
        </p:blipFill>
        <p:spPr>
          <a:xfrm>
            <a:off x="0" y="2320509"/>
            <a:ext cx="9144000" cy="2216981"/>
          </a:xfrm>
          <a:prstGeom prst="rect">
            <a:avLst/>
          </a:prstGeom>
        </p:spPr>
      </p:pic>
    </p:spTree>
    <p:extLst>
      <p:ext uri="{BB962C8B-B14F-4D97-AF65-F5344CB8AC3E}">
        <p14:creationId xmlns:p14="http://schemas.microsoft.com/office/powerpoint/2010/main" val="180011710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Early Stopping</a:t>
            </a:r>
          </a:p>
        </p:txBody>
      </p:sp>
      <p:pic>
        <p:nvPicPr>
          <p:cNvPr id="5" name="Picture 4" descr="Screen Shot 2017-10-17 at 8.00.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9341"/>
            <a:ext cx="9144000" cy="4877615"/>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8237011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8.01.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0"/>
            <a:ext cx="8849802" cy="685800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04665504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8.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600"/>
            <a:ext cx="9144000" cy="5124401"/>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7896689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2194"/>
            <a:ext cx="8229600" cy="1143000"/>
          </a:xfrm>
        </p:spPr>
        <p:txBody>
          <a:bodyPr/>
          <a:lstStyle/>
          <a:p>
            <a:r>
              <a:rPr lang="en-US" b="1" dirty="0"/>
              <a:t>Deep </a:t>
            </a:r>
            <a:r>
              <a:rPr lang="en-US" b="1" dirty="0" err="1"/>
              <a:t>AutoEncoder</a:t>
            </a:r>
            <a:endParaRPr lang="en-US" b="1" dirty="0"/>
          </a:p>
        </p:txBody>
      </p:sp>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477506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2113122-FEEE-3F4D-9334-924C9E701460}"/>
              </a:ext>
            </a:extLst>
          </p:cNvPr>
          <p:cNvSpPr>
            <a:spLocks noGrp="1"/>
          </p:cNvSpPr>
          <p:nvPr>
            <p:ph type="ftr" sz="quarter" idx="11"/>
          </p:nvPr>
        </p:nvSpPr>
        <p:spPr/>
        <p:txBody>
          <a:bodyPr/>
          <a:lstStyle/>
          <a:p>
            <a:r>
              <a:rPr lang="en-US"/>
              <a:t>CS8725 - Supervised Learning</a:t>
            </a:r>
          </a:p>
        </p:txBody>
      </p:sp>
      <p:pic>
        <p:nvPicPr>
          <p:cNvPr id="7" name="Picture 6">
            <a:extLst>
              <a:ext uri="{FF2B5EF4-FFF2-40B4-BE49-F238E27FC236}">
                <a16:creationId xmlns:a16="http://schemas.microsoft.com/office/drawing/2014/main" id="{0AB12F0A-A1CB-8640-B702-6C27137A5BF6}"/>
              </a:ext>
            </a:extLst>
          </p:cNvPr>
          <p:cNvPicPr>
            <a:picLocks noChangeAspect="1"/>
          </p:cNvPicPr>
          <p:nvPr/>
        </p:nvPicPr>
        <p:blipFill>
          <a:blip r:embed="rId2"/>
          <a:stretch>
            <a:fillRect/>
          </a:stretch>
        </p:blipFill>
        <p:spPr>
          <a:xfrm>
            <a:off x="781050" y="1679713"/>
            <a:ext cx="7581900" cy="3657600"/>
          </a:xfrm>
          <a:prstGeom prst="rect">
            <a:avLst/>
          </a:prstGeom>
        </p:spPr>
      </p:pic>
    </p:spTree>
    <p:extLst>
      <p:ext uri="{BB962C8B-B14F-4D97-AF65-F5344CB8AC3E}">
        <p14:creationId xmlns:p14="http://schemas.microsoft.com/office/powerpoint/2010/main" val="15094635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B8EAB4E-FC17-C444-B36F-044CA20D2966}"/>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AAEF9C25-A229-DA49-8210-C492163BB610}"/>
              </a:ext>
            </a:extLst>
          </p:cNvPr>
          <p:cNvPicPr>
            <a:picLocks noChangeAspect="1"/>
          </p:cNvPicPr>
          <p:nvPr/>
        </p:nvPicPr>
        <p:blipFill>
          <a:blip r:embed="rId2"/>
          <a:stretch>
            <a:fillRect/>
          </a:stretch>
        </p:blipFill>
        <p:spPr>
          <a:xfrm>
            <a:off x="387350" y="2152650"/>
            <a:ext cx="8369300" cy="2552700"/>
          </a:xfrm>
          <a:prstGeom prst="rect">
            <a:avLst/>
          </a:prstGeom>
        </p:spPr>
      </p:pic>
    </p:spTree>
    <p:extLst>
      <p:ext uri="{BB962C8B-B14F-4D97-AF65-F5344CB8AC3E}">
        <p14:creationId xmlns:p14="http://schemas.microsoft.com/office/powerpoint/2010/main" val="138310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685800" y="152400"/>
            <a:ext cx="7772400" cy="1143000"/>
          </a:xfrm>
        </p:spPr>
        <p:txBody>
          <a:bodyPr>
            <a:normAutofit/>
          </a:bodyPr>
          <a:lstStyle/>
          <a:p>
            <a:pPr eaLnBrk="1" hangingPunct="1"/>
            <a:r>
              <a:rPr lang="en-US" sz="4000" b="1" dirty="0">
                <a:latin typeface="Times New Roman" charset="0"/>
              </a:rPr>
              <a:t>Stochastic Gradient Descent</a:t>
            </a:r>
          </a:p>
        </p:txBody>
      </p:sp>
      <p:sp>
        <p:nvSpPr>
          <p:cNvPr id="123906" name="Text Box 3"/>
          <p:cNvSpPr txBox="1">
            <a:spLocks noChangeArrowheads="1"/>
          </p:cNvSpPr>
          <p:nvPr/>
        </p:nvSpPr>
        <p:spPr bwMode="auto">
          <a:xfrm>
            <a:off x="669925" y="2092325"/>
            <a:ext cx="3802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Data: </a:t>
            </a:r>
            <a:r>
              <a:rPr lang="en-US" i="1"/>
              <a:t>(x</a:t>
            </a:r>
            <a:r>
              <a:rPr lang="en-US" i="1" baseline="-25000"/>
              <a:t>1</a:t>
            </a:r>
            <a:r>
              <a:rPr lang="en-US" i="1"/>
              <a:t>,x</a:t>
            </a:r>
            <a:r>
              <a:rPr lang="en-US" i="1" baseline="-25000"/>
              <a:t>2</a:t>
            </a:r>
            <a:r>
              <a:rPr lang="en-US" i="1"/>
              <a:t>,x</a:t>
            </a:r>
            <a:r>
              <a:rPr lang="en-US" i="1" baseline="-25000"/>
              <a:t>3</a:t>
            </a:r>
            <a:r>
              <a:rPr lang="en-US" i="1"/>
              <a:t>,…,x</a:t>
            </a:r>
            <a:r>
              <a:rPr lang="en-US" i="1" baseline="-25000"/>
              <a:t>n</a:t>
            </a:r>
            <a:r>
              <a:rPr lang="en-US" i="1"/>
              <a:t>)   </a:t>
            </a:r>
            <a:r>
              <a:rPr lang="en-US"/>
              <a:t>target</a:t>
            </a:r>
            <a:r>
              <a:rPr lang="en-US" i="1"/>
              <a:t> t.</a:t>
            </a:r>
          </a:p>
        </p:txBody>
      </p:sp>
      <p:sp>
        <p:nvSpPr>
          <p:cNvPr id="123907" name="Text Box 4"/>
          <p:cNvSpPr txBox="1">
            <a:spLocks noChangeArrowheads="1"/>
          </p:cNvSpPr>
          <p:nvPr/>
        </p:nvSpPr>
        <p:spPr bwMode="auto">
          <a:xfrm>
            <a:off x="365125" y="1676400"/>
            <a:ext cx="1166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Known:</a:t>
            </a:r>
          </a:p>
        </p:txBody>
      </p:sp>
      <p:sp>
        <p:nvSpPr>
          <p:cNvPr id="123908" name="Text Box 5"/>
          <p:cNvSpPr txBox="1">
            <a:spLocks noChangeArrowheads="1"/>
          </p:cNvSpPr>
          <p:nvPr/>
        </p:nvSpPr>
        <p:spPr bwMode="auto">
          <a:xfrm>
            <a:off x="365125" y="2667000"/>
            <a:ext cx="27749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Unknown weights </a:t>
            </a:r>
            <a:r>
              <a:rPr lang="en-US" i="1" dirty="0"/>
              <a:t>w</a:t>
            </a:r>
            <a:r>
              <a:rPr lang="en-US" dirty="0"/>
              <a:t>:</a:t>
            </a:r>
          </a:p>
          <a:p>
            <a:pPr eaLnBrk="1" hangingPunct="1"/>
            <a:r>
              <a:rPr lang="en-US" dirty="0"/>
              <a:t>     </a:t>
            </a:r>
            <a:r>
              <a:rPr lang="en-US" i="1" dirty="0"/>
              <a:t>w</a:t>
            </a:r>
            <a:r>
              <a:rPr lang="en-US" i="1" baseline="-25000" dirty="0"/>
              <a:t>11</a:t>
            </a:r>
            <a:r>
              <a:rPr lang="en-US" i="1" dirty="0"/>
              <a:t>, w</a:t>
            </a:r>
            <a:r>
              <a:rPr lang="en-US" i="1" baseline="-25000" dirty="0"/>
              <a:t>12</a:t>
            </a:r>
            <a:r>
              <a:rPr lang="en-US" i="1" dirty="0"/>
              <a:t>,…..</a:t>
            </a:r>
          </a:p>
        </p:txBody>
      </p:sp>
      <p:sp>
        <p:nvSpPr>
          <p:cNvPr id="123909" name="Text Box 6"/>
          <p:cNvSpPr txBox="1">
            <a:spLocks noChangeArrowheads="1"/>
          </p:cNvSpPr>
          <p:nvPr/>
        </p:nvSpPr>
        <p:spPr bwMode="auto">
          <a:xfrm>
            <a:off x="76200" y="3422650"/>
            <a:ext cx="90678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Randomly initialize weights</a:t>
            </a:r>
          </a:p>
          <a:p>
            <a:pPr eaLnBrk="1" hangingPunct="1"/>
            <a:r>
              <a:rPr lang="en-US" dirty="0"/>
              <a:t>Repeat</a:t>
            </a:r>
          </a:p>
          <a:p>
            <a:pPr eaLnBrk="1" hangingPunct="1"/>
            <a:r>
              <a:rPr lang="en-US" dirty="0"/>
              <a:t>      Randomize the order of examples, divide into batches</a:t>
            </a:r>
          </a:p>
          <a:p>
            <a:pPr eaLnBrk="1" hangingPunct="1"/>
            <a:r>
              <a:rPr lang="en-US" dirty="0"/>
              <a:t>      for each example in a batch, compute output </a:t>
            </a:r>
            <a:r>
              <a:rPr lang="en-US" i="1" dirty="0"/>
              <a:t>y </a:t>
            </a:r>
            <a:r>
              <a:rPr lang="en-US" dirty="0"/>
              <a:t>and error </a:t>
            </a:r>
            <a:r>
              <a:rPr lang="en-US" i="1" dirty="0"/>
              <a:t>E</a:t>
            </a:r>
            <a:r>
              <a:rPr lang="en-US" dirty="0"/>
              <a:t> = </a:t>
            </a:r>
            <a:r>
              <a:rPr lang="en-US" i="1" dirty="0"/>
              <a:t>(y-t)</a:t>
            </a:r>
            <a:r>
              <a:rPr lang="en-US" i="1" baseline="30000" dirty="0"/>
              <a:t>2</a:t>
            </a:r>
          </a:p>
          <a:p>
            <a:pPr eaLnBrk="1" hangingPunct="1"/>
            <a:r>
              <a:rPr lang="en-US" dirty="0"/>
              <a:t>	compute the derivative of </a:t>
            </a:r>
            <a:r>
              <a:rPr lang="en-US" i="1" dirty="0"/>
              <a:t>E</a:t>
            </a:r>
            <a:r>
              <a:rPr lang="en-US" dirty="0"/>
              <a:t> over </a:t>
            </a:r>
            <a:r>
              <a:rPr lang="en-US" i="1" dirty="0"/>
              <a:t>w</a:t>
            </a:r>
            <a:r>
              <a:rPr lang="en-US" dirty="0"/>
              <a:t>: </a:t>
            </a:r>
            <a:r>
              <a:rPr lang="en-US" i="1" dirty="0" err="1"/>
              <a:t>dw</a:t>
            </a:r>
            <a:r>
              <a:rPr lang="en-US" i="1" dirty="0"/>
              <a:t>=</a:t>
            </a:r>
          </a:p>
          <a:p>
            <a:pPr eaLnBrk="1" hangingPunct="1"/>
            <a:r>
              <a:rPr lang="en-US" dirty="0"/>
              <a:t>	Add the derivatives of a batch together</a:t>
            </a:r>
          </a:p>
          <a:p>
            <a:pPr eaLnBrk="1" hangingPunct="1"/>
            <a:r>
              <a:rPr lang="en-US" i="1" dirty="0"/>
              <a:t>      </a:t>
            </a:r>
            <a:r>
              <a:rPr lang="en-US" i="1" dirty="0" err="1"/>
              <a:t>w</a:t>
            </a:r>
            <a:r>
              <a:rPr lang="en-US" baseline="-25000" dirty="0" err="1"/>
              <a:t>new</a:t>
            </a:r>
            <a:r>
              <a:rPr lang="en-US" dirty="0"/>
              <a:t> = </a:t>
            </a:r>
            <a:r>
              <a:rPr lang="en-US" i="1" dirty="0" err="1"/>
              <a:t>w</a:t>
            </a:r>
            <a:r>
              <a:rPr lang="en-US" baseline="-25000" dirty="0" err="1"/>
              <a:t>prev</a:t>
            </a:r>
            <a:r>
              <a:rPr lang="en-US" dirty="0"/>
              <a:t> – </a:t>
            </a:r>
            <a:r>
              <a:rPr lang="el-GR" i="1" dirty="0">
                <a:cs typeface="Times New Roman" charset="0"/>
              </a:rPr>
              <a:t>η</a:t>
            </a:r>
            <a:r>
              <a:rPr lang="en-US" dirty="0">
                <a:cs typeface="Times New Roman" charset="0"/>
              </a:rPr>
              <a:t> * </a:t>
            </a:r>
            <a:r>
              <a:rPr lang="en-US" i="1" dirty="0" err="1">
                <a:cs typeface="Times New Roman" charset="0"/>
              </a:rPr>
              <a:t>dw</a:t>
            </a:r>
            <a:endParaRPr lang="en-US" i="1" dirty="0">
              <a:cs typeface="Times New Roman" charset="0"/>
            </a:endParaRPr>
          </a:p>
        </p:txBody>
      </p:sp>
      <p:sp>
        <p:nvSpPr>
          <p:cNvPr id="123910" name="Text Box 7"/>
          <p:cNvSpPr txBox="1">
            <a:spLocks noChangeArrowheads="1"/>
          </p:cNvSpPr>
          <p:nvPr/>
        </p:nvSpPr>
        <p:spPr bwMode="auto">
          <a:xfrm>
            <a:off x="76200" y="5984875"/>
            <a:ext cx="79192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Until error </a:t>
            </a:r>
            <a:r>
              <a:rPr lang="en-US" dirty="0" err="1"/>
              <a:t>doesn</a:t>
            </a:r>
            <a:r>
              <a:rPr lang="ja-JP" altLang="en-US" dirty="0"/>
              <a:t>’</a:t>
            </a:r>
            <a:r>
              <a:rPr lang="en-US" altLang="ja-JP" dirty="0"/>
              <a:t>t decrease or max </a:t>
            </a:r>
            <a:r>
              <a:rPr lang="en-US" altLang="ja-JP" dirty="0" err="1"/>
              <a:t>num</a:t>
            </a:r>
            <a:r>
              <a:rPr lang="en-US" altLang="ja-JP" dirty="0"/>
              <a:t> of iterations (epochs)</a:t>
            </a:r>
            <a:endParaRPr lang="en-US" dirty="0"/>
          </a:p>
        </p:txBody>
      </p:sp>
      <p:sp>
        <p:nvSpPr>
          <p:cNvPr id="123911" name="Line 8"/>
          <p:cNvSpPr>
            <a:spLocks noChangeShapeType="1"/>
          </p:cNvSpPr>
          <p:nvPr/>
        </p:nvSpPr>
        <p:spPr bwMode="auto">
          <a:xfrm>
            <a:off x="6400800" y="4267200"/>
            <a:ext cx="2743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2" name="Line 9"/>
          <p:cNvSpPr>
            <a:spLocks noChangeShapeType="1"/>
          </p:cNvSpPr>
          <p:nvPr/>
        </p:nvSpPr>
        <p:spPr bwMode="auto">
          <a:xfrm flipV="1">
            <a:off x="6400800" y="1905000"/>
            <a:ext cx="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3" name="Text Box 10"/>
          <p:cNvSpPr txBox="1">
            <a:spLocks noChangeArrowheads="1"/>
          </p:cNvSpPr>
          <p:nvPr/>
        </p:nvSpPr>
        <p:spPr bwMode="auto">
          <a:xfrm>
            <a:off x="5497513" y="1905000"/>
            <a:ext cx="827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Error</a:t>
            </a:r>
          </a:p>
        </p:txBody>
      </p:sp>
      <p:sp>
        <p:nvSpPr>
          <p:cNvPr id="123914" name="Text Box 11"/>
          <p:cNvSpPr txBox="1">
            <a:spLocks noChangeArrowheads="1"/>
          </p:cNvSpPr>
          <p:nvPr/>
        </p:nvSpPr>
        <p:spPr bwMode="auto">
          <a:xfrm>
            <a:off x="8594725" y="4232275"/>
            <a:ext cx="47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p>
        </p:txBody>
      </p:sp>
      <p:sp>
        <p:nvSpPr>
          <p:cNvPr id="123915" name="Text Box 12"/>
          <p:cNvSpPr txBox="1">
            <a:spLocks noChangeArrowheads="1"/>
          </p:cNvSpPr>
          <p:nvPr/>
        </p:nvSpPr>
        <p:spPr bwMode="auto">
          <a:xfrm>
            <a:off x="365125" y="6372225"/>
            <a:ext cx="4494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Note: </a:t>
            </a:r>
            <a:r>
              <a:rPr lang="el-GR" i="1"/>
              <a:t>η</a:t>
            </a:r>
            <a:r>
              <a:rPr lang="en-US"/>
              <a:t> is learning rate or step size.</a:t>
            </a:r>
          </a:p>
        </p:txBody>
      </p:sp>
      <p:sp>
        <p:nvSpPr>
          <p:cNvPr id="123916" name="Line 13"/>
          <p:cNvSpPr>
            <a:spLocks noChangeShapeType="1"/>
          </p:cNvSpPr>
          <p:nvPr/>
        </p:nvSpPr>
        <p:spPr bwMode="auto">
          <a:xfrm>
            <a:off x="8001000" y="19812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7" name="Text Box 14"/>
          <p:cNvSpPr txBox="1">
            <a:spLocks noChangeArrowheads="1"/>
          </p:cNvSpPr>
          <p:nvPr/>
        </p:nvSpPr>
        <p:spPr bwMode="auto">
          <a:xfrm>
            <a:off x="7315200" y="1565275"/>
            <a:ext cx="11477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Minima</a:t>
            </a:r>
          </a:p>
        </p:txBody>
      </p:sp>
      <p:sp>
        <p:nvSpPr>
          <p:cNvPr id="123918" name="Line 15"/>
          <p:cNvSpPr>
            <a:spLocks noChangeShapeType="1"/>
          </p:cNvSpPr>
          <p:nvPr/>
        </p:nvSpPr>
        <p:spPr bwMode="auto">
          <a:xfrm>
            <a:off x="7086600" y="3124200"/>
            <a:ext cx="914400" cy="914400"/>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919" name="Freeform 16"/>
          <p:cNvSpPr>
            <a:spLocks/>
          </p:cNvSpPr>
          <p:nvPr/>
        </p:nvSpPr>
        <p:spPr bwMode="auto">
          <a:xfrm>
            <a:off x="7143750" y="2419350"/>
            <a:ext cx="1609725" cy="1416050"/>
          </a:xfrm>
          <a:custGeom>
            <a:avLst/>
            <a:gdLst>
              <a:gd name="T0" fmla="*/ 2147483647 w 1014"/>
              <a:gd name="T1" fmla="*/ 0 h 892"/>
              <a:gd name="T2" fmla="*/ 2147483647 w 1014"/>
              <a:gd name="T3" fmla="*/ 2147483647 h 892"/>
              <a:gd name="T4" fmla="*/ 2147483647 w 1014"/>
              <a:gd name="T5" fmla="*/ 2147483647 h 892"/>
              <a:gd name="T6" fmla="*/ 2147483647 w 1014"/>
              <a:gd name="T7" fmla="*/ 2147483647 h 892"/>
              <a:gd name="T8" fmla="*/ 2147483647 w 1014"/>
              <a:gd name="T9" fmla="*/ 2147483647 h 892"/>
              <a:gd name="T10" fmla="*/ 2147483647 w 1014"/>
              <a:gd name="T11" fmla="*/ 2147483647 h 892"/>
              <a:gd name="T12" fmla="*/ 2147483647 w 1014"/>
              <a:gd name="T13" fmla="*/ 2147483647 h 892"/>
              <a:gd name="T14" fmla="*/ 2147483647 w 1014"/>
              <a:gd name="T15" fmla="*/ 2147483647 h 892"/>
              <a:gd name="T16" fmla="*/ 2147483647 w 1014"/>
              <a:gd name="T17" fmla="*/ 2147483647 h 892"/>
              <a:gd name="T18" fmla="*/ 2147483647 w 1014"/>
              <a:gd name="T19" fmla="*/ 2147483647 h 892"/>
              <a:gd name="T20" fmla="*/ 2147483647 w 1014"/>
              <a:gd name="T21" fmla="*/ 2147483647 h 892"/>
              <a:gd name="T22" fmla="*/ 2147483647 w 1014"/>
              <a:gd name="T23" fmla="*/ 2147483647 h 892"/>
              <a:gd name="T24" fmla="*/ 2147483647 w 1014"/>
              <a:gd name="T25" fmla="*/ 2147483647 h 892"/>
              <a:gd name="T26" fmla="*/ 2147483647 w 1014"/>
              <a:gd name="T27" fmla="*/ 2147483647 h 892"/>
              <a:gd name="T28" fmla="*/ 2147483647 w 1014"/>
              <a:gd name="T29" fmla="*/ 2147483647 h 892"/>
              <a:gd name="T30" fmla="*/ 2147483647 w 1014"/>
              <a:gd name="T31" fmla="*/ 2147483647 h 892"/>
              <a:gd name="T32" fmla="*/ 2147483647 w 1014"/>
              <a:gd name="T33" fmla="*/ 2147483647 h 892"/>
              <a:gd name="T34" fmla="*/ 2147483647 w 1014"/>
              <a:gd name="T35" fmla="*/ 2147483647 h 8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4"/>
              <a:gd name="T55" fmla="*/ 0 h 892"/>
              <a:gd name="T56" fmla="*/ 1014 w 1014"/>
              <a:gd name="T57" fmla="*/ 892 h 8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4" h="892">
                <a:moveTo>
                  <a:pt x="21" y="0"/>
                </a:moveTo>
                <a:cubicBezTo>
                  <a:pt x="6" y="61"/>
                  <a:pt x="0" y="256"/>
                  <a:pt x="49" y="330"/>
                </a:cubicBezTo>
                <a:cubicBezTo>
                  <a:pt x="51" y="340"/>
                  <a:pt x="51" y="350"/>
                  <a:pt x="56" y="359"/>
                </a:cubicBezTo>
                <a:cubicBezTo>
                  <a:pt x="59" y="365"/>
                  <a:pt x="68" y="367"/>
                  <a:pt x="71" y="373"/>
                </a:cubicBezTo>
                <a:cubicBezTo>
                  <a:pt x="76" y="384"/>
                  <a:pt x="74" y="397"/>
                  <a:pt x="78" y="408"/>
                </a:cubicBezTo>
                <a:cubicBezTo>
                  <a:pt x="99" y="461"/>
                  <a:pt x="112" y="477"/>
                  <a:pt x="141" y="520"/>
                </a:cubicBezTo>
                <a:cubicBezTo>
                  <a:pt x="181" y="579"/>
                  <a:pt x="203" y="652"/>
                  <a:pt x="246" y="710"/>
                </a:cubicBezTo>
                <a:cubicBezTo>
                  <a:pt x="265" y="736"/>
                  <a:pt x="295" y="749"/>
                  <a:pt x="316" y="773"/>
                </a:cubicBezTo>
                <a:cubicBezTo>
                  <a:pt x="346" y="808"/>
                  <a:pt x="371" y="828"/>
                  <a:pt x="415" y="843"/>
                </a:cubicBezTo>
                <a:cubicBezTo>
                  <a:pt x="449" y="869"/>
                  <a:pt x="485" y="884"/>
                  <a:pt x="527" y="892"/>
                </a:cubicBezTo>
                <a:cubicBezTo>
                  <a:pt x="560" y="890"/>
                  <a:pt x="593" y="890"/>
                  <a:pt x="625" y="885"/>
                </a:cubicBezTo>
                <a:cubicBezTo>
                  <a:pt x="649" y="881"/>
                  <a:pt x="672" y="858"/>
                  <a:pt x="696" y="850"/>
                </a:cubicBezTo>
                <a:cubicBezTo>
                  <a:pt x="716" y="830"/>
                  <a:pt x="739" y="814"/>
                  <a:pt x="759" y="794"/>
                </a:cubicBezTo>
                <a:cubicBezTo>
                  <a:pt x="767" y="769"/>
                  <a:pt x="796" y="729"/>
                  <a:pt x="815" y="710"/>
                </a:cubicBezTo>
                <a:cubicBezTo>
                  <a:pt x="827" y="675"/>
                  <a:pt x="837" y="649"/>
                  <a:pt x="857" y="618"/>
                </a:cubicBezTo>
                <a:cubicBezTo>
                  <a:pt x="871" y="562"/>
                  <a:pt x="887" y="502"/>
                  <a:pt x="913" y="450"/>
                </a:cubicBezTo>
                <a:cubicBezTo>
                  <a:pt x="927" y="378"/>
                  <a:pt x="968" y="322"/>
                  <a:pt x="991" y="253"/>
                </a:cubicBezTo>
                <a:cubicBezTo>
                  <a:pt x="1014" y="184"/>
                  <a:pt x="991" y="108"/>
                  <a:pt x="991" y="3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920" name="Line 17"/>
          <p:cNvSpPr>
            <a:spLocks noChangeShapeType="1"/>
          </p:cNvSpPr>
          <p:nvPr/>
        </p:nvSpPr>
        <p:spPr bwMode="auto">
          <a:xfrm flipH="1">
            <a:off x="8566150" y="2590800"/>
            <a:ext cx="228600" cy="914400"/>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aphicFrame>
        <p:nvGraphicFramePr>
          <p:cNvPr id="123922" name="Object 19"/>
          <p:cNvGraphicFramePr>
            <a:graphicFrameLocks noGrp="1" noChangeAspect="1"/>
          </p:cNvGraphicFramePr>
          <p:nvPr>
            <p:ph idx="1"/>
            <p:extLst>
              <p:ext uri="{D42A27DB-BD31-4B8C-83A1-F6EECF244321}">
                <p14:modId xmlns:p14="http://schemas.microsoft.com/office/powerpoint/2010/main" val="3580833208"/>
              </p:ext>
            </p:extLst>
          </p:nvPr>
        </p:nvGraphicFramePr>
        <p:xfrm>
          <a:off x="5757863" y="4949825"/>
          <a:ext cx="357187" cy="584200"/>
        </p:xfrm>
        <a:graphic>
          <a:graphicData uri="http://schemas.openxmlformats.org/presentationml/2006/ole">
            <mc:AlternateContent xmlns:mc="http://schemas.openxmlformats.org/markup-compatibility/2006">
              <mc:Choice xmlns:v="urn:schemas-microsoft-com:vml" Requires="v">
                <p:oleObj spid="_x0000_s35057" name="Equation" r:id="rId4" imgW="241195" imgH="393529" progId="Equation.3">
                  <p:embed/>
                </p:oleObj>
              </mc:Choice>
              <mc:Fallback>
                <p:oleObj name="Equation" r:id="rId4" imgW="241195"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4949825"/>
                        <a:ext cx="357187" cy="58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23923" name="Oval 20"/>
          <p:cNvSpPr>
            <a:spLocks noChangeArrowheads="1"/>
          </p:cNvSpPr>
          <p:nvPr/>
        </p:nvSpPr>
        <p:spPr bwMode="auto">
          <a:xfrm>
            <a:off x="7543800" y="356711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924" name="Oval 21"/>
          <p:cNvSpPr>
            <a:spLocks noChangeArrowheads="1"/>
          </p:cNvSpPr>
          <p:nvPr/>
        </p:nvSpPr>
        <p:spPr bwMode="auto">
          <a:xfrm>
            <a:off x="8686800" y="2819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0238171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1527"/>
            <a:ext cx="8229600" cy="1143000"/>
          </a:xfrm>
        </p:spPr>
        <p:txBody>
          <a:bodyPr>
            <a:normAutofit fontScale="90000"/>
          </a:bodyPr>
          <a:lstStyle/>
          <a:p>
            <a:r>
              <a:rPr lang="en-US" b="1" dirty="0"/>
              <a:t>Generative Adversarial Network (GAN)</a:t>
            </a:r>
          </a:p>
        </p:txBody>
      </p:sp>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40622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7B47-36E2-904F-84C1-5C27B884B575}"/>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D002EA30-9FF8-AA40-9562-EA5E16C55627}"/>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D9A83421-B99B-A142-AC77-F050730EACD1}"/>
              </a:ext>
            </a:extLst>
          </p:cNvPr>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6671730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E213-7910-4049-A165-76D3B71924EE}"/>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7A47AE1B-91E5-FE4D-8ACE-E3CEAAA1501D}"/>
              </a:ext>
            </a:extLst>
          </p:cNvPr>
          <p:cNvSpPr>
            <a:spLocks noGrp="1"/>
          </p:cNvSpPr>
          <p:nvPr>
            <p:ph type="ftr" sz="quarter" idx="11"/>
          </p:nvPr>
        </p:nvSpPr>
        <p:spPr/>
        <p:txBody>
          <a:bodyPr/>
          <a:lstStyle/>
          <a:p>
            <a:r>
              <a:rPr lang="en-US"/>
              <a:t>CS8725 - Supervised Learning</a:t>
            </a:r>
          </a:p>
        </p:txBody>
      </p:sp>
      <p:pic>
        <p:nvPicPr>
          <p:cNvPr id="7" name="Picture 6">
            <a:extLst>
              <a:ext uri="{FF2B5EF4-FFF2-40B4-BE49-F238E27FC236}">
                <a16:creationId xmlns:a16="http://schemas.microsoft.com/office/drawing/2014/main" id="{C0886781-28EC-704C-9622-BBD6729ACB03}"/>
              </a:ext>
            </a:extLst>
          </p:cNvPr>
          <p:cNvPicPr>
            <a:picLocks noChangeAspect="1"/>
          </p:cNvPicPr>
          <p:nvPr/>
        </p:nvPicPr>
        <p:blipFill>
          <a:blip r:embed="rId2"/>
          <a:stretch>
            <a:fillRect/>
          </a:stretch>
        </p:blipFill>
        <p:spPr>
          <a:xfrm>
            <a:off x="723900" y="1752600"/>
            <a:ext cx="7696200" cy="3352800"/>
          </a:xfrm>
          <a:prstGeom prst="rect">
            <a:avLst/>
          </a:prstGeom>
        </p:spPr>
      </p:pic>
    </p:spTree>
    <p:extLst>
      <p:ext uri="{BB962C8B-B14F-4D97-AF65-F5344CB8AC3E}">
        <p14:creationId xmlns:p14="http://schemas.microsoft.com/office/powerpoint/2010/main" val="7291668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5193"/>
            <a:ext cx="8229600" cy="1143000"/>
          </a:xfrm>
        </p:spPr>
        <p:txBody>
          <a:bodyPr/>
          <a:lstStyle/>
          <a:p>
            <a:r>
              <a:rPr lang="en-US" b="1" dirty="0"/>
              <a:t>Deep Reinforcement Learning</a:t>
            </a:r>
          </a:p>
        </p:txBody>
      </p:sp>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4620960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A74D339-E693-BA42-91F3-4430D99B8D3E}"/>
              </a:ext>
            </a:extLst>
          </p:cNvPr>
          <p:cNvSpPr>
            <a:spLocks noGrp="1"/>
          </p:cNvSpPr>
          <p:nvPr>
            <p:ph type="ftr" sz="quarter" idx="11"/>
          </p:nvPr>
        </p:nvSpPr>
        <p:spPr/>
        <p:txBody>
          <a:bodyPr/>
          <a:lstStyle/>
          <a:p>
            <a:r>
              <a:rPr lang="en-US"/>
              <a:t>CS8725 - Supervised Learning</a:t>
            </a:r>
          </a:p>
        </p:txBody>
      </p:sp>
      <p:pic>
        <p:nvPicPr>
          <p:cNvPr id="7" name="Picture 6">
            <a:extLst>
              <a:ext uri="{FF2B5EF4-FFF2-40B4-BE49-F238E27FC236}">
                <a16:creationId xmlns:a16="http://schemas.microsoft.com/office/drawing/2014/main" id="{1438B40B-AE63-6148-AABD-9566E071BA6B}"/>
              </a:ext>
            </a:extLst>
          </p:cNvPr>
          <p:cNvPicPr>
            <a:picLocks noChangeAspect="1"/>
          </p:cNvPicPr>
          <p:nvPr/>
        </p:nvPicPr>
        <p:blipFill>
          <a:blip r:embed="rId2"/>
          <a:stretch>
            <a:fillRect/>
          </a:stretch>
        </p:blipFill>
        <p:spPr>
          <a:xfrm>
            <a:off x="719206" y="1435375"/>
            <a:ext cx="8165271" cy="3693215"/>
          </a:xfrm>
          <a:prstGeom prst="rect">
            <a:avLst/>
          </a:prstGeom>
        </p:spPr>
      </p:pic>
    </p:spTree>
    <p:extLst>
      <p:ext uri="{BB962C8B-B14F-4D97-AF65-F5344CB8AC3E}">
        <p14:creationId xmlns:p14="http://schemas.microsoft.com/office/powerpoint/2010/main" val="321674242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7F4E-15F2-0F4C-B7AF-14F3C92C4A15}"/>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842919A9-2467-8644-A556-FFE6BACA874F}"/>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2637E28B-F191-E14B-9E66-88020E936341}"/>
              </a:ext>
            </a:extLst>
          </p:cNvPr>
          <p:cNvPicPr>
            <a:picLocks noChangeAspect="1"/>
          </p:cNvPicPr>
          <p:nvPr/>
        </p:nvPicPr>
        <p:blipFill>
          <a:blip r:embed="rId2"/>
          <a:stretch>
            <a:fillRect/>
          </a:stretch>
        </p:blipFill>
        <p:spPr>
          <a:xfrm>
            <a:off x="337931" y="1647135"/>
            <a:ext cx="8602544" cy="2924865"/>
          </a:xfrm>
          <a:prstGeom prst="rect">
            <a:avLst/>
          </a:prstGeom>
        </p:spPr>
      </p:pic>
    </p:spTree>
    <p:extLst>
      <p:ext uri="{BB962C8B-B14F-4D97-AF65-F5344CB8AC3E}">
        <p14:creationId xmlns:p14="http://schemas.microsoft.com/office/powerpoint/2010/main" val="100572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Acknowledgements</a:t>
            </a:r>
          </a:p>
        </p:txBody>
      </p:sp>
      <p:sp>
        <p:nvSpPr>
          <p:cNvPr id="3" name="Content Placeholder 2"/>
          <p:cNvSpPr>
            <a:spLocks noGrp="1"/>
          </p:cNvSpPr>
          <p:nvPr>
            <p:ph idx="1"/>
          </p:nvPr>
        </p:nvSpPr>
        <p:spPr>
          <a:xfrm>
            <a:off x="457200" y="1290401"/>
            <a:ext cx="8229600" cy="1730054"/>
          </a:xfrm>
        </p:spPr>
        <p:txBody>
          <a:bodyPr>
            <a:normAutofit fontScale="92500" lnSpcReduction="20000"/>
          </a:bodyPr>
          <a:lstStyle/>
          <a:p>
            <a:pPr marL="0" indent="0">
              <a:buNone/>
            </a:pPr>
            <a:r>
              <a:rPr lang="en-US" dirty="0"/>
              <a:t>Some content of this teaching presentation was drawn from many sources created by great scientists in the field of deep learning (Hinton, </a:t>
            </a:r>
            <a:r>
              <a:rPr lang="en-US" dirty="0" err="1"/>
              <a:t>LeCun</a:t>
            </a:r>
            <a:r>
              <a:rPr lang="en-US" dirty="0"/>
              <a:t>, </a:t>
            </a:r>
            <a:r>
              <a:rPr lang="en-US" dirty="0" err="1"/>
              <a:t>Bengio</a:t>
            </a:r>
            <a:r>
              <a:rPr lang="en-US" dirty="0"/>
              <a:t>, Ng, et al.). </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61866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normAutofit fontScale="90000"/>
          </a:bodyPr>
          <a:lstStyle/>
          <a:p>
            <a:pPr eaLnBrk="1" hangingPunct="1"/>
            <a:r>
              <a:rPr lang="en-US" sz="4000" b="1" dirty="0">
                <a:latin typeface="Times New Roman" charset="0"/>
              </a:rPr>
              <a:t>Neural Network Learning: Two Processes</a:t>
            </a:r>
          </a:p>
        </p:txBody>
      </p:sp>
      <p:sp>
        <p:nvSpPr>
          <p:cNvPr id="128002" name="Rectangle 3"/>
          <p:cNvSpPr>
            <a:spLocks noGrp="1" noChangeArrowheads="1"/>
          </p:cNvSpPr>
          <p:nvPr>
            <p:ph type="body" idx="1"/>
          </p:nvPr>
        </p:nvSpPr>
        <p:spPr/>
        <p:txBody>
          <a:bodyPr/>
          <a:lstStyle/>
          <a:p>
            <a:pPr eaLnBrk="1" hangingPunct="1"/>
            <a:r>
              <a:rPr lang="en-US">
                <a:latin typeface="Times New Roman" charset="0"/>
              </a:rPr>
              <a:t>Forward propagation: present an example (data) into neural network. Compute activation into units and output from units. </a:t>
            </a:r>
          </a:p>
          <a:p>
            <a:pPr eaLnBrk="1" hangingPunct="1"/>
            <a:r>
              <a:rPr lang="en-US">
                <a:latin typeface="Times New Roman" charset="0"/>
              </a:rPr>
              <a:t>Backward propagation: propagate error back from output layer to the input layer and compute derivatives (or gradients). </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96702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228600"/>
            <a:ext cx="7772400" cy="1143000"/>
          </a:xfrm>
        </p:spPr>
        <p:txBody>
          <a:bodyPr/>
          <a:lstStyle/>
          <a:p>
            <a:pPr eaLnBrk="1" hangingPunct="1"/>
            <a:r>
              <a:rPr lang="en-US" b="1" dirty="0">
                <a:latin typeface="Times New Roman" charset="0"/>
              </a:rPr>
              <a:t>Forward Propagation</a:t>
            </a:r>
          </a:p>
        </p:txBody>
      </p:sp>
      <p:graphicFrame>
        <p:nvGraphicFramePr>
          <p:cNvPr id="130050" name="Object 3"/>
          <p:cNvGraphicFramePr>
            <a:graphicFrameLocks noGrp="1" noChangeAspect="1"/>
          </p:cNvGraphicFramePr>
          <p:nvPr>
            <p:ph sz="half" idx="1"/>
          </p:nvPr>
        </p:nvGraphicFramePr>
        <p:xfrm>
          <a:off x="6629400" y="1752600"/>
          <a:ext cx="914400" cy="762000"/>
        </p:xfrm>
        <a:graphic>
          <a:graphicData uri="http://schemas.openxmlformats.org/presentationml/2006/ole">
            <mc:AlternateContent xmlns:mc="http://schemas.openxmlformats.org/markup-compatibility/2006">
              <mc:Choice xmlns:v="urn:schemas-microsoft-com:vml" Requires="v">
                <p:oleObj spid="_x0000_s16112" name="Equation" r:id="rId4" imgW="533169" imgH="444307" progId="Equation.3">
                  <p:embed/>
                </p:oleObj>
              </mc:Choice>
              <mc:Fallback>
                <p:oleObj name="Equation" r:id="rId4" imgW="533169"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752600"/>
                        <a:ext cx="9144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0051" name="Object 4"/>
          <p:cNvGraphicFramePr>
            <a:graphicFrameLocks noGrp="1" noChangeAspect="1"/>
          </p:cNvGraphicFramePr>
          <p:nvPr>
            <p:ph sz="quarter" idx="2"/>
          </p:nvPr>
        </p:nvGraphicFramePr>
        <p:xfrm>
          <a:off x="6642100" y="3495675"/>
          <a:ext cx="1206500" cy="1000125"/>
        </p:xfrm>
        <a:graphic>
          <a:graphicData uri="http://schemas.openxmlformats.org/presentationml/2006/ole">
            <mc:AlternateContent xmlns:mc="http://schemas.openxmlformats.org/markup-compatibility/2006">
              <mc:Choice xmlns:v="urn:schemas-microsoft-com:vml" Requires="v">
                <p:oleObj spid="_x0000_s16113" name="Equation" r:id="rId6" imgW="520474" imgH="431613" progId="Equation.3">
                  <p:embed/>
                </p:oleObj>
              </mc:Choice>
              <mc:Fallback>
                <p:oleObj name="Equation" r:id="rId6" imgW="520474"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100" y="3495675"/>
                        <a:ext cx="1206500" cy="100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30052" name="Oval 5"/>
          <p:cNvSpPr>
            <a:spLocks noChangeArrowheads="1"/>
          </p:cNvSpPr>
          <p:nvPr/>
        </p:nvSpPr>
        <p:spPr bwMode="auto">
          <a:xfrm>
            <a:off x="609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0053" name="Oval 6"/>
          <p:cNvSpPr>
            <a:spLocks noChangeArrowheads="1"/>
          </p:cNvSpPr>
          <p:nvPr/>
        </p:nvSpPr>
        <p:spPr bwMode="auto">
          <a:xfrm>
            <a:off x="32004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0054" name="Oval 7"/>
          <p:cNvSpPr>
            <a:spLocks noChangeArrowheads="1"/>
          </p:cNvSpPr>
          <p:nvPr/>
        </p:nvSpPr>
        <p:spPr bwMode="auto">
          <a:xfrm>
            <a:off x="5334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0055" name="Oval 8"/>
          <p:cNvSpPr>
            <a:spLocks noChangeArrowheads="1"/>
          </p:cNvSpPr>
          <p:nvPr/>
        </p:nvSpPr>
        <p:spPr bwMode="auto">
          <a:xfrm>
            <a:off x="17526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0056" name="Oval 9"/>
          <p:cNvSpPr>
            <a:spLocks noChangeArrowheads="1"/>
          </p:cNvSpPr>
          <p:nvPr/>
        </p:nvSpPr>
        <p:spPr bwMode="auto">
          <a:xfrm>
            <a:off x="37338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0057" name="Text Box 10"/>
          <p:cNvSpPr txBox="1">
            <a:spLocks noChangeArrowheads="1"/>
          </p:cNvSpPr>
          <p:nvPr/>
        </p:nvSpPr>
        <p:spPr bwMode="auto">
          <a:xfrm>
            <a:off x="2803525" y="29368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0058" name="Text Box 11"/>
          <p:cNvSpPr txBox="1">
            <a:spLocks noChangeArrowheads="1"/>
          </p:cNvSpPr>
          <p:nvPr/>
        </p:nvSpPr>
        <p:spPr bwMode="auto">
          <a:xfrm>
            <a:off x="2635250" y="15652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0059" name="Oval 12"/>
          <p:cNvSpPr>
            <a:spLocks noChangeArrowheads="1"/>
          </p:cNvSpPr>
          <p:nvPr/>
        </p:nvSpPr>
        <p:spPr bwMode="auto">
          <a:xfrm>
            <a:off x="5334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0060" name="Oval 13"/>
          <p:cNvSpPr>
            <a:spLocks noChangeArrowheads="1"/>
          </p:cNvSpPr>
          <p:nvPr/>
        </p:nvSpPr>
        <p:spPr bwMode="auto">
          <a:xfrm>
            <a:off x="17526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0061" name="Oval 14"/>
          <p:cNvSpPr>
            <a:spLocks noChangeArrowheads="1"/>
          </p:cNvSpPr>
          <p:nvPr/>
        </p:nvSpPr>
        <p:spPr bwMode="auto">
          <a:xfrm>
            <a:off x="37338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0062" name="Text Box 15"/>
          <p:cNvSpPr txBox="1">
            <a:spLocks noChangeArrowheads="1"/>
          </p:cNvSpPr>
          <p:nvPr/>
        </p:nvSpPr>
        <p:spPr bwMode="auto">
          <a:xfrm>
            <a:off x="2803525" y="45370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0063" name="Line 16"/>
          <p:cNvSpPr>
            <a:spLocks noChangeShapeType="1"/>
          </p:cNvSpPr>
          <p:nvPr/>
        </p:nvSpPr>
        <p:spPr bwMode="auto">
          <a:xfrm flipV="1">
            <a:off x="914400" y="3581400"/>
            <a:ext cx="152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4" name="Line 17"/>
          <p:cNvSpPr>
            <a:spLocks noChangeShapeType="1"/>
          </p:cNvSpPr>
          <p:nvPr/>
        </p:nvSpPr>
        <p:spPr bwMode="auto">
          <a:xfrm flipV="1">
            <a:off x="2209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5" name="Line 18"/>
          <p:cNvSpPr>
            <a:spLocks noChangeShapeType="1"/>
          </p:cNvSpPr>
          <p:nvPr/>
        </p:nvSpPr>
        <p:spPr bwMode="auto">
          <a:xfrm flipH="1" flipV="1">
            <a:off x="1143000" y="3581400"/>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6" name="Line 19"/>
          <p:cNvSpPr>
            <a:spLocks noChangeShapeType="1"/>
          </p:cNvSpPr>
          <p:nvPr/>
        </p:nvSpPr>
        <p:spPr bwMode="auto">
          <a:xfrm flipH="1" flipV="1">
            <a:off x="1219200" y="3505200"/>
            <a:ext cx="2590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7" name="Line 20"/>
          <p:cNvSpPr>
            <a:spLocks noChangeShapeType="1"/>
          </p:cNvSpPr>
          <p:nvPr/>
        </p:nvSpPr>
        <p:spPr bwMode="auto">
          <a:xfrm flipV="1">
            <a:off x="2438400" y="3505200"/>
            <a:ext cx="1447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8" name="Line 21"/>
          <p:cNvSpPr>
            <a:spLocks noChangeShapeType="1"/>
          </p:cNvSpPr>
          <p:nvPr/>
        </p:nvSpPr>
        <p:spPr bwMode="auto">
          <a:xfrm flipH="1" flipV="1">
            <a:off x="2438400" y="3505200"/>
            <a:ext cx="1524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9" name="Line 22"/>
          <p:cNvSpPr>
            <a:spLocks noChangeShapeType="1"/>
          </p:cNvSpPr>
          <p:nvPr/>
        </p:nvSpPr>
        <p:spPr bwMode="auto">
          <a:xfrm flipV="1">
            <a:off x="4114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70" name="Line 23"/>
          <p:cNvSpPr>
            <a:spLocks noChangeShapeType="1"/>
          </p:cNvSpPr>
          <p:nvPr/>
        </p:nvSpPr>
        <p:spPr bwMode="auto">
          <a:xfrm flipV="1">
            <a:off x="9906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71" name="Line 24"/>
          <p:cNvSpPr>
            <a:spLocks noChangeShapeType="1"/>
          </p:cNvSpPr>
          <p:nvPr/>
        </p:nvSpPr>
        <p:spPr bwMode="auto">
          <a:xfrm flipV="1">
            <a:off x="35814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72" name="Text Box 25"/>
          <p:cNvSpPr txBox="1">
            <a:spLocks noChangeArrowheads="1"/>
          </p:cNvSpPr>
          <p:nvPr/>
        </p:nvSpPr>
        <p:spPr bwMode="auto">
          <a:xfrm>
            <a:off x="990600" y="9906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1</a:t>
            </a:r>
          </a:p>
        </p:txBody>
      </p:sp>
      <p:sp>
        <p:nvSpPr>
          <p:cNvPr id="130073" name="Text Box 26"/>
          <p:cNvSpPr txBox="1">
            <a:spLocks noChangeArrowheads="1"/>
          </p:cNvSpPr>
          <p:nvPr/>
        </p:nvSpPr>
        <p:spPr bwMode="auto">
          <a:xfrm>
            <a:off x="3717925" y="955675"/>
            <a:ext cx="4095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c</a:t>
            </a:r>
          </a:p>
        </p:txBody>
      </p:sp>
      <p:sp>
        <p:nvSpPr>
          <p:cNvPr id="130074" name="Text Box 27"/>
          <p:cNvSpPr txBox="1">
            <a:spLocks noChangeArrowheads="1"/>
          </p:cNvSpPr>
          <p:nvPr/>
        </p:nvSpPr>
        <p:spPr bwMode="auto">
          <a:xfrm>
            <a:off x="822325" y="5146675"/>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1</a:t>
            </a:r>
          </a:p>
        </p:txBody>
      </p:sp>
      <p:sp>
        <p:nvSpPr>
          <p:cNvPr id="130075" name="Text Box 28"/>
          <p:cNvSpPr txBox="1">
            <a:spLocks noChangeArrowheads="1"/>
          </p:cNvSpPr>
          <p:nvPr/>
        </p:nvSpPr>
        <p:spPr bwMode="auto">
          <a:xfrm>
            <a:off x="1985963" y="5153025"/>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i</a:t>
            </a:r>
          </a:p>
        </p:txBody>
      </p:sp>
      <p:sp>
        <p:nvSpPr>
          <p:cNvPr id="130076" name="Text Box 29"/>
          <p:cNvSpPr txBox="1">
            <a:spLocks noChangeArrowheads="1"/>
          </p:cNvSpPr>
          <p:nvPr/>
        </p:nvSpPr>
        <p:spPr bwMode="auto">
          <a:xfrm>
            <a:off x="3930650" y="51054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d</a:t>
            </a:r>
          </a:p>
        </p:txBody>
      </p:sp>
      <p:sp>
        <p:nvSpPr>
          <p:cNvPr id="130077" name="Oval 30"/>
          <p:cNvSpPr>
            <a:spLocks noChangeArrowheads="1"/>
          </p:cNvSpPr>
          <p:nvPr/>
        </p:nvSpPr>
        <p:spPr bwMode="auto">
          <a:xfrm>
            <a:off x="1752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0078" name="Text Box 31"/>
          <p:cNvSpPr txBox="1">
            <a:spLocks noChangeArrowheads="1"/>
          </p:cNvSpPr>
          <p:nvPr/>
        </p:nvSpPr>
        <p:spPr bwMode="auto">
          <a:xfrm>
            <a:off x="2228850" y="9906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k</a:t>
            </a:r>
          </a:p>
        </p:txBody>
      </p:sp>
      <p:sp>
        <p:nvSpPr>
          <p:cNvPr id="130079" name="Line 32"/>
          <p:cNvSpPr>
            <a:spLocks noChangeShapeType="1"/>
          </p:cNvSpPr>
          <p:nvPr/>
        </p:nvSpPr>
        <p:spPr bwMode="auto">
          <a:xfrm flipV="1">
            <a:off x="914400" y="2209800"/>
            <a:ext cx="76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0" name="Line 33"/>
          <p:cNvSpPr>
            <a:spLocks noChangeShapeType="1"/>
          </p:cNvSpPr>
          <p:nvPr/>
        </p:nvSpPr>
        <p:spPr bwMode="auto">
          <a:xfrm flipH="1" flipV="1">
            <a:off x="1143000" y="2209800"/>
            <a:ext cx="685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1" name="Line 34"/>
          <p:cNvSpPr>
            <a:spLocks noChangeShapeType="1"/>
          </p:cNvSpPr>
          <p:nvPr/>
        </p:nvSpPr>
        <p:spPr bwMode="auto">
          <a:xfrm flipH="1" flipV="1">
            <a:off x="1295400" y="2133600"/>
            <a:ext cx="2514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2" name="Line 35"/>
          <p:cNvSpPr>
            <a:spLocks noChangeShapeType="1"/>
          </p:cNvSpPr>
          <p:nvPr/>
        </p:nvSpPr>
        <p:spPr bwMode="auto">
          <a:xfrm flipV="1">
            <a:off x="2133600" y="2209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3" name="Line 36"/>
          <p:cNvSpPr>
            <a:spLocks noChangeShapeType="1"/>
          </p:cNvSpPr>
          <p:nvPr/>
        </p:nvSpPr>
        <p:spPr bwMode="auto">
          <a:xfrm flipV="1">
            <a:off x="2514600" y="2209800"/>
            <a:ext cx="914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4" name="Line 37"/>
          <p:cNvSpPr>
            <a:spLocks noChangeShapeType="1"/>
          </p:cNvSpPr>
          <p:nvPr/>
        </p:nvSpPr>
        <p:spPr bwMode="auto">
          <a:xfrm flipH="1" flipV="1">
            <a:off x="2438400" y="21336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5" name="Line 38"/>
          <p:cNvSpPr>
            <a:spLocks noChangeShapeType="1"/>
          </p:cNvSpPr>
          <p:nvPr/>
        </p:nvSpPr>
        <p:spPr bwMode="auto">
          <a:xfrm flipH="1" flipV="1">
            <a:off x="3886200" y="21336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6" name="Text Box 39"/>
          <p:cNvSpPr txBox="1">
            <a:spLocks noChangeArrowheads="1"/>
          </p:cNvSpPr>
          <p:nvPr/>
        </p:nvSpPr>
        <p:spPr bwMode="auto">
          <a:xfrm>
            <a:off x="1050925" y="2479675"/>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z</a:t>
            </a:r>
            <a:r>
              <a:rPr lang="en-US" baseline="-25000"/>
              <a:t>1</a:t>
            </a:r>
          </a:p>
        </p:txBody>
      </p:sp>
      <p:sp>
        <p:nvSpPr>
          <p:cNvPr id="130087" name="Text Box 40"/>
          <p:cNvSpPr txBox="1">
            <a:spLocks noChangeArrowheads="1"/>
          </p:cNvSpPr>
          <p:nvPr/>
        </p:nvSpPr>
        <p:spPr bwMode="auto">
          <a:xfrm>
            <a:off x="2290763" y="2514600"/>
            <a:ext cx="3603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z</a:t>
            </a:r>
            <a:r>
              <a:rPr lang="en-US" baseline="-25000"/>
              <a:t>j</a:t>
            </a:r>
          </a:p>
        </p:txBody>
      </p:sp>
      <p:sp>
        <p:nvSpPr>
          <p:cNvPr id="130088" name="Text Box 41"/>
          <p:cNvSpPr txBox="1">
            <a:spLocks noChangeArrowheads="1"/>
          </p:cNvSpPr>
          <p:nvPr/>
        </p:nvSpPr>
        <p:spPr bwMode="auto">
          <a:xfrm>
            <a:off x="4098925" y="2438400"/>
            <a:ext cx="484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z</a:t>
            </a:r>
            <a:r>
              <a:rPr lang="en-US" baseline="-25000"/>
              <a:t>M</a:t>
            </a:r>
          </a:p>
        </p:txBody>
      </p:sp>
      <p:sp>
        <p:nvSpPr>
          <p:cNvPr id="130089" name="Text Box 42"/>
          <p:cNvSpPr txBox="1">
            <a:spLocks noChangeArrowheads="1"/>
          </p:cNvSpPr>
          <p:nvPr/>
        </p:nvSpPr>
        <p:spPr bwMode="auto">
          <a:xfrm>
            <a:off x="1766888" y="3733800"/>
            <a:ext cx="501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ji</a:t>
            </a:r>
          </a:p>
        </p:txBody>
      </p:sp>
      <p:sp>
        <p:nvSpPr>
          <p:cNvPr id="130090" name="Text Box 43"/>
          <p:cNvSpPr txBox="1">
            <a:spLocks noChangeArrowheads="1"/>
          </p:cNvSpPr>
          <p:nvPr/>
        </p:nvSpPr>
        <p:spPr bwMode="auto">
          <a:xfrm>
            <a:off x="382588" y="38100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11</a:t>
            </a:r>
          </a:p>
        </p:txBody>
      </p:sp>
      <p:sp>
        <p:nvSpPr>
          <p:cNvPr id="130091" name="Text Box 44"/>
          <p:cNvSpPr txBox="1">
            <a:spLocks noChangeArrowheads="1"/>
          </p:cNvSpPr>
          <p:nvPr/>
        </p:nvSpPr>
        <p:spPr bwMode="auto">
          <a:xfrm>
            <a:off x="1066800" y="3810000"/>
            <a:ext cx="546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1i</a:t>
            </a:r>
          </a:p>
        </p:txBody>
      </p:sp>
      <p:sp>
        <p:nvSpPr>
          <p:cNvPr id="130092" name="Line 45"/>
          <p:cNvSpPr>
            <a:spLocks noChangeShapeType="1"/>
          </p:cNvSpPr>
          <p:nvPr/>
        </p:nvSpPr>
        <p:spPr bwMode="auto">
          <a:xfrm flipV="1">
            <a:off x="1295400" y="2057400"/>
            <a:ext cx="1981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93" name="Text Box 46"/>
          <p:cNvSpPr txBox="1">
            <a:spLocks noChangeArrowheads="1"/>
          </p:cNvSpPr>
          <p:nvPr/>
        </p:nvSpPr>
        <p:spPr bwMode="auto">
          <a:xfrm>
            <a:off x="1600200" y="2209800"/>
            <a:ext cx="546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kj</a:t>
            </a:r>
          </a:p>
        </p:txBody>
      </p:sp>
      <p:sp>
        <p:nvSpPr>
          <p:cNvPr id="130094" name="Text Box 47"/>
          <p:cNvSpPr txBox="1">
            <a:spLocks noChangeArrowheads="1"/>
          </p:cNvSpPr>
          <p:nvPr/>
        </p:nvSpPr>
        <p:spPr bwMode="auto">
          <a:xfrm>
            <a:off x="4343400" y="762000"/>
            <a:ext cx="1030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Output</a:t>
            </a:r>
          </a:p>
        </p:txBody>
      </p:sp>
      <p:sp>
        <p:nvSpPr>
          <p:cNvPr id="130095" name="Text Box 48"/>
          <p:cNvSpPr txBox="1">
            <a:spLocks noChangeArrowheads="1"/>
          </p:cNvSpPr>
          <p:nvPr/>
        </p:nvSpPr>
        <p:spPr bwMode="auto">
          <a:xfrm>
            <a:off x="4572000" y="1219200"/>
            <a:ext cx="452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function: </a:t>
            </a:r>
            <a:r>
              <a:rPr lang="en-US" sz="1800" i="1"/>
              <a:t>f</a:t>
            </a:r>
            <a:r>
              <a:rPr lang="en-US" sz="1800"/>
              <a:t> (linear,sigmoid, softmax)</a:t>
            </a:r>
          </a:p>
        </p:txBody>
      </p:sp>
      <p:sp>
        <p:nvSpPr>
          <p:cNvPr id="130096" name="Text Box 49"/>
          <p:cNvSpPr txBox="1">
            <a:spLocks noChangeArrowheads="1"/>
          </p:cNvSpPr>
          <p:nvPr/>
        </p:nvSpPr>
        <p:spPr bwMode="auto">
          <a:xfrm>
            <a:off x="4572000" y="1825625"/>
            <a:ext cx="2178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of unit </a:t>
            </a:r>
            <a:r>
              <a:rPr lang="en-US" sz="1800" i="1"/>
              <a:t>a</a:t>
            </a:r>
            <a:r>
              <a:rPr lang="en-US" sz="1800" baseline="-25000"/>
              <a:t>k</a:t>
            </a:r>
            <a:r>
              <a:rPr lang="en-US" sz="1800"/>
              <a:t>: </a:t>
            </a:r>
          </a:p>
        </p:txBody>
      </p:sp>
      <p:sp>
        <p:nvSpPr>
          <p:cNvPr id="130097" name="Text Box 50"/>
          <p:cNvSpPr txBox="1">
            <a:spLocks noChangeArrowheads="1"/>
          </p:cNvSpPr>
          <p:nvPr/>
        </p:nvSpPr>
        <p:spPr bwMode="auto">
          <a:xfrm>
            <a:off x="4546600" y="2933700"/>
            <a:ext cx="429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function: </a:t>
            </a:r>
            <a:r>
              <a:rPr lang="en-US" sz="1800" i="1"/>
              <a:t>g</a:t>
            </a:r>
            <a:r>
              <a:rPr lang="en-US" sz="1800"/>
              <a:t> (linear, tanh, sigmoid)</a:t>
            </a:r>
          </a:p>
        </p:txBody>
      </p:sp>
      <p:sp>
        <p:nvSpPr>
          <p:cNvPr id="130098" name="Text Box 51"/>
          <p:cNvSpPr txBox="1">
            <a:spLocks noChangeArrowheads="1"/>
          </p:cNvSpPr>
          <p:nvPr/>
        </p:nvSpPr>
        <p:spPr bwMode="auto">
          <a:xfrm>
            <a:off x="4560888" y="3352800"/>
            <a:ext cx="2144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of unit </a:t>
            </a:r>
            <a:r>
              <a:rPr lang="en-US" sz="1800" i="1"/>
              <a:t>a</a:t>
            </a:r>
            <a:r>
              <a:rPr lang="en-US" sz="1800" i="1" baseline="-25000"/>
              <a:t>j</a:t>
            </a:r>
            <a:r>
              <a:rPr lang="en-US" sz="1800"/>
              <a:t>: </a:t>
            </a:r>
          </a:p>
        </p:txBody>
      </p:sp>
      <p:sp>
        <p:nvSpPr>
          <p:cNvPr id="130099" name="Line 53"/>
          <p:cNvSpPr>
            <a:spLocks noChangeShapeType="1"/>
          </p:cNvSpPr>
          <p:nvPr/>
        </p:nvSpPr>
        <p:spPr bwMode="auto">
          <a:xfrm flipV="1">
            <a:off x="6934200" y="4419600"/>
            <a:ext cx="0" cy="9144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0" name="Line 55"/>
          <p:cNvSpPr>
            <a:spLocks noChangeShapeType="1"/>
          </p:cNvSpPr>
          <p:nvPr/>
        </p:nvSpPr>
        <p:spPr bwMode="auto">
          <a:xfrm flipV="1">
            <a:off x="6858000" y="32004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1" name="Text Box 56"/>
          <p:cNvSpPr txBox="1">
            <a:spLocks noChangeArrowheads="1"/>
          </p:cNvSpPr>
          <p:nvPr/>
        </p:nvSpPr>
        <p:spPr bwMode="auto">
          <a:xfrm>
            <a:off x="6634163" y="2590800"/>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j</a:t>
            </a:r>
          </a:p>
        </p:txBody>
      </p:sp>
      <p:sp>
        <p:nvSpPr>
          <p:cNvPr id="130102" name="Line 57"/>
          <p:cNvSpPr>
            <a:spLocks noChangeShapeType="1"/>
          </p:cNvSpPr>
          <p:nvPr/>
        </p:nvSpPr>
        <p:spPr bwMode="auto">
          <a:xfrm flipV="1">
            <a:off x="6858000" y="24384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3" name="Line 58"/>
          <p:cNvSpPr>
            <a:spLocks noChangeShapeType="1"/>
          </p:cNvSpPr>
          <p:nvPr/>
        </p:nvSpPr>
        <p:spPr bwMode="auto">
          <a:xfrm flipV="1">
            <a:off x="6781800" y="15240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4" name="Line 59"/>
          <p:cNvSpPr>
            <a:spLocks noChangeShapeType="1"/>
          </p:cNvSpPr>
          <p:nvPr/>
        </p:nvSpPr>
        <p:spPr bwMode="auto">
          <a:xfrm flipV="1">
            <a:off x="6781800" y="9906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5" name="Text Box 60"/>
          <p:cNvSpPr txBox="1">
            <a:spLocks noChangeArrowheads="1"/>
          </p:cNvSpPr>
          <p:nvPr/>
        </p:nvSpPr>
        <p:spPr bwMode="auto">
          <a:xfrm>
            <a:off x="6800850" y="6858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k</a:t>
            </a:r>
          </a:p>
        </p:txBody>
      </p:sp>
      <p:sp>
        <p:nvSpPr>
          <p:cNvPr id="130106" name="Text Box 61"/>
          <p:cNvSpPr txBox="1">
            <a:spLocks noChangeArrowheads="1"/>
          </p:cNvSpPr>
          <p:nvPr/>
        </p:nvSpPr>
        <p:spPr bwMode="auto">
          <a:xfrm>
            <a:off x="4876800" y="5603875"/>
            <a:ext cx="25296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t>Time complexity?</a:t>
            </a:r>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253287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228600"/>
            <a:ext cx="7772400" cy="1143000"/>
          </a:xfrm>
        </p:spPr>
        <p:txBody>
          <a:bodyPr/>
          <a:lstStyle/>
          <a:p>
            <a:pPr eaLnBrk="1" hangingPunct="1"/>
            <a:r>
              <a:rPr lang="en-US" b="1" dirty="0">
                <a:latin typeface="Times New Roman" charset="0"/>
              </a:rPr>
              <a:t>Forward Propagation</a:t>
            </a:r>
          </a:p>
        </p:txBody>
      </p:sp>
      <p:graphicFrame>
        <p:nvGraphicFramePr>
          <p:cNvPr id="130050" name="Object 3"/>
          <p:cNvGraphicFramePr>
            <a:graphicFrameLocks noGrp="1" noChangeAspect="1"/>
          </p:cNvGraphicFramePr>
          <p:nvPr>
            <p:ph sz="half" idx="1"/>
          </p:nvPr>
        </p:nvGraphicFramePr>
        <p:xfrm>
          <a:off x="6629400" y="1752600"/>
          <a:ext cx="914400" cy="762000"/>
        </p:xfrm>
        <a:graphic>
          <a:graphicData uri="http://schemas.openxmlformats.org/presentationml/2006/ole">
            <mc:AlternateContent xmlns:mc="http://schemas.openxmlformats.org/markup-compatibility/2006">
              <mc:Choice xmlns:v="urn:schemas-microsoft-com:vml" Requires="v">
                <p:oleObj spid="_x0000_s40346" name="Equation" r:id="rId4" imgW="533169" imgH="444307" progId="Equation.3">
                  <p:embed/>
                </p:oleObj>
              </mc:Choice>
              <mc:Fallback>
                <p:oleObj name="Equation" r:id="rId4" imgW="533169"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752600"/>
                        <a:ext cx="9144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0051" name="Object 4"/>
          <p:cNvGraphicFramePr>
            <a:graphicFrameLocks noGrp="1" noChangeAspect="1"/>
          </p:cNvGraphicFramePr>
          <p:nvPr>
            <p:ph sz="quarter" idx="2"/>
          </p:nvPr>
        </p:nvGraphicFramePr>
        <p:xfrm>
          <a:off x="6642100" y="3495675"/>
          <a:ext cx="1206500" cy="1000125"/>
        </p:xfrm>
        <a:graphic>
          <a:graphicData uri="http://schemas.openxmlformats.org/presentationml/2006/ole">
            <mc:AlternateContent xmlns:mc="http://schemas.openxmlformats.org/markup-compatibility/2006">
              <mc:Choice xmlns:v="urn:schemas-microsoft-com:vml" Requires="v">
                <p:oleObj spid="_x0000_s40347" name="Equation" r:id="rId6" imgW="520474" imgH="431613" progId="Equation.3">
                  <p:embed/>
                </p:oleObj>
              </mc:Choice>
              <mc:Fallback>
                <p:oleObj name="Equation" r:id="rId6" imgW="520474"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100" y="3495675"/>
                        <a:ext cx="1206500" cy="100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30052" name="Oval 5"/>
          <p:cNvSpPr>
            <a:spLocks noChangeArrowheads="1"/>
          </p:cNvSpPr>
          <p:nvPr/>
        </p:nvSpPr>
        <p:spPr bwMode="auto">
          <a:xfrm>
            <a:off x="609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0053" name="Oval 6"/>
          <p:cNvSpPr>
            <a:spLocks noChangeArrowheads="1"/>
          </p:cNvSpPr>
          <p:nvPr/>
        </p:nvSpPr>
        <p:spPr bwMode="auto">
          <a:xfrm>
            <a:off x="32004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0054" name="Oval 7"/>
          <p:cNvSpPr>
            <a:spLocks noChangeArrowheads="1"/>
          </p:cNvSpPr>
          <p:nvPr/>
        </p:nvSpPr>
        <p:spPr bwMode="auto">
          <a:xfrm>
            <a:off x="5334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0055" name="Oval 8"/>
          <p:cNvSpPr>
            <a:spLocks noChangeArrowheads="1"/>
          </p:cNvSpPr>
          <p:nvPr/>
        </p:nvSpPr>
        <p:spPr bwMode="auto">
          <a:xfrm>
            <a:off x="17526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0056" name="Oval 9"/>
          <p:cNvSpPr>
            <a:spLocks noChangeArrowheads="1"/>
          </p:cNvSpPr>
          <p:nvPr/>
        </p:nvSpPr>
        <p:spPr bwMode="auto">
          <a:xfrm>
            <a:off x="37338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0057" name="Text Box 10"/>
          <p:cNvSpPr txBox="1">
            <a:spLocks noChangeArrowheads="1"/>
          </p:cNvSpPr>
          <p:nvPr/>
        </p:nvSpPr>
        <p:spPr bwMode="auto">
          <a:xfrm>
            <a:off x="2803525" y="29368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0058" name="Text Box 11"/>
          <p:cNvSpPr txBox="1">
            <a:spLocks noChangeArrowheads="1"/>
          </p:cNvSpPr>
          <p:nvPr/>
        </p:nvSpPr>
        <p:spPr bwMode="auto">
          <a:xfrm>
            <a:off x="2635250" y="15652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0059" name="Oval 12"/>
          <p:cNvSpPr>
            <a:spLocks noChangeArrowheads="1"/>
          </p:cNvSpPr>
          <p:nvPr/>
        </p:nvSpPr>
        <p:spPr bwMode="auto">
          <a:xfrm>
            <a:off x="5334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0060" name="Oval 13"/>
          <p:cNvSpPr>
            <a:spLocks noChangeArrowheads="1"/>
          </p:cNvSpPr>
          <p:nvPr/>
        </p:nvSpPr>
        <p:spPr bwMode="auto">
          <a:xfrm>
            <a:off x="17526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0061" name="Oval 14"/>
          <p:cNvSpPr>
            <a:spLocks noChangeArrowheads="1"/>
          </p:cNvSpPr>
          <p:nvPr/>
        </p:nvSpPr>
        <p:spPr bwMode="auto">
          <a:xfrm>
            <a:off x="37338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0062" name="Text Box 15"/>
          <p:cNvSpPr txBox="1">
            <a:spLocks noChangeArrowheads="1"/>
          </p:cNvSpPr>
          <p:nvPr/>
        </p:nvSpPr>
        <p:spPr bwMode="auto">
          <a:xfrm>
            <a:off x="2803525" y="45370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0063" name="Line 16"/>
          <p:cNvSpPr>
            <a:spLocks noChangeShapeType="1"/>
          </p:cNvSpPr>
          <p:nvPr/>
        </p:nvSpPr>
        <p:spPr bwMode="auto">
          <a:xfrm flipV="1">
            <a:off x="914400" y="3581400"/>
            <a:ext cx="152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4" name="Line 17"/>
          <p:cNvSpPr>
            <a:spLocks noChangeShapeType="1"/>
          </p:cNvSpPr>
          <p:nvPr/>
        </p:nvSpPr>
        <p:spPr bwMode="auto">
          <a:xfrm flipV="1">
            <a:off x="2209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5" name="Line 18"/>
          <p:cNvSpPr>
            <a:spLocks noChangeShapeType="1"/>
          </p:cNvSpPr>
          <p:nvPr/>
        </p:nvSpPr>
        <p:spPr bwMode="auto">
          <a:xfrm flipH="1" flipV="1">
            <a:off x="1143000" y="3581400"/>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6" name="Line 19"/>
          <p:cNvSpPr>
            <a:spLocks noChangeShapeType="1"/>
          </p:cNvSpPr>
          <p:nvPr/>
        </p:nvSpPr>
        <p:spPr bwMode="auto">
          <a:xfrm flipH="1" flipV="1">
            <a:off x="1219200" y="3505200"/>
            <a:ext cx="2590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7" name="Line 20"/>
          <p:cNvSpPr>
            <a:spLocks noChangeShapeType="1"/>
          </p:cNvSpPr>
          <p:nvPr/>
        </p:nvSpPr>
        <p:spPr bwMode="auto">
          <a:xfrm flipV="1">
            <a:off x="2438400" y="3505200"/>
            <a:ext cx="1447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8" name="Line 21"/>
          <p:cNvSpPr>
            <a:spLocks noChangeShapeType="1"/>
          </p:cNvSpPr>
          <p:nvPr/>
        </p:nvSpPr>
        <p:spPr bwMode="auto">
          <a:xfrm flipH="1" flipV="1">
            <a:off x="2438400" y="3505200"/>
            <a:ext cx="1524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69" name="Line 22"/>
          <p:cNvSpPr>
            <a:spLocks noChangeShapeType="1"/>
          </p:cNvSpPr>
          <p:nvPr/>
        </p:nvSpPr>
        <p:spPr bwMode="auto">
          <a:xfrm flipV="1">
            <a:off x="4114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70" name="Line 23"/>
          <p:cNvSpPr>
            <a:spLocks noChangeShapeType="1"/>
          </p:cNvSpPr>
          <p:nvPr/>
        </p:nvSpPr>
        <p:spPr bwMode="auto">
          <a:xfrm flipV="1">
            <a:off x="9906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71" name="Line 24"/>
          <p:cNvSpPr>
            <a:spLocks noChangeShapeType="1"/>
          </p:cNvSpPr>
          <p:nvPr/>
        </p:nvSpPr>
        <p:spPr bwMode="auto">
          <a:xfrm flipV="1">
            <a:off x="35814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72" name="Text Box 25"/>
          <p:cNvSpPr txBox="1">
            <a:spLocks noChangeArrowheads="1"/>
          </p:cNvSpPr>
          <p:nvPr/>
        </p:nvSpPr>
        <p:spPr bwMode="auto">
          <a:xfrm>
            <a:off x="990600" y="9906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1</a:t>
            </a:r>
          </a:p>
        </p:txBody>
      </p:sp>
      <p:sp>
        <p:nvSpPr>
          <p:cNvPr id="130073" name="Text Box 26"/>
          <p:cNvSpPr txBox="1">
            <a:spLocks noChangeArrowheads="1"/>
          </p:cNvSpPr>
          <p:nvPr/>
        </p:nvSpPr>
        <p:spPr bwMode="auto">
          <a:xfrm>
            <a:off x="3717925" y="955675"/>
            <a:ext cx="4095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c</a:t>
            </a:r>
          </a:p>
        </p:txBody>
      </p:sp>
      <p:sp>
        <p:nvSpPr>
          <p:cNvPr id="130074" name="Text Box 27"/>
          <p:cNvSpPr txBox="1">
            <a:spLocks noChangeArrowheads="1"/>
          </p:cNvSpPr>
          <p:nvPr/>
        </p:nvSpPr>
        <p:spPr bwMode="auto">
          <a:xfrm>
            <a:off x="822325" y="5146675"/>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1</a:t>
            </a:r>
          </a:p>
        </p:txBody>
      </p:sp>
      <p:sp>
        <p:nvSpPr>
          <p:cNvPr id="130075" name="Text Box 28"/>
          <p:cNvSpPr txBox="1">
            <a:spLocks noChangeArrowheads="1"/>
          </p:cNvSpPr>
          <p:nvPr/>
        </p:nvSpPr>
        <p:spPr bwMode="auto">
          <a:xfrm>
            <a:off x="1985963" y="5153025"/>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i</a:t>
            </a:r>
          </a:p>
        </p:txBody>
      </p:sp>
      <p:sp>
        <p:nvSpPr>
          <p:cNvPr id="130076" name="Text Box 29"/>
          <p:cNvSpPr txBox="1">
            <a:spLocks noChangeArrowheads="1"/>
          </p:cNvSpPr>
          <p:nvPr/>
        </p:nvSpPr>
        <p:spPr bwMode="auto">
          <a:xfrm>
            <a:off x="3930650" y="51054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d</a:t>
            </a:r>
          </a:p>
        </p:txBody>
      </p:sp>
      <p:sp>
        <p:nvSpPr>
          <p:cNvPr id="130077" name="Oval 30"/>
          <p:cNvSpPr>
            <a:spLocks noChangeArrowheads="1"/>
          </p:cNvSpPr>
          <p:nvPr/>
        </p:nvSpPr>
        <p:spPr bwMode="auto">
          <a:xfrm>
            <a:off x="1752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0078" name="Text Box 31"/>
          <p:cNvSpPr txBox="1">
            <a:spLocks noChangeArrowheads="1"/>
          </p:cNvSpPr>
          <p:nvPr/>
        </p:nvSpPr>
        <p:spPr bwMode="auto">
          <a:xfrm>
            <a:off x="2228850" y="9906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k</a:t>
            </a:r>
          </a:p>
        </p:txBody>
      </p:sp>
      <p:sp>
        <p:nvSpPr>
          <p:cNvPr id="130079" name="Line 32"/>
          <p:cNvSpPr>
            <a:spLocks noChangeShapeType="1"/>
          </p:cNvSpPr>
          <p:nvPr/>
        </p:nvSpPr>
        <p:spPr bwMode="auto">
          <a:xfrm flipV="1">
            <a:off x="914400" y="2209800"/>
            <a:ext cx="76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0" name="Line 33"/>
          <p:cNvSpPr>
            <a:spLocks noChangeShapeType="1"/>
          </p:cNvSpPr>
          <p:nvPr/>
        </p:nvSpPr>
        <p:spPr bwMode="auto">
          <a:xfrm flipH="1" flipV="1">
            <a:off x="1143000" y="2209800"/>
            <a:ext cx="685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1" name="Line 34"/>
          <p:cNvSpPr>
            <a:spLocks noChangeShapeType="1"/>
          </p:cNvSpPr>
          <p:nvPr/>
        </p:nvSpPr>
        <p:spPr bwMode="auto">
          <a:xfrm flipH="1" flipV="1">
            <a:off x="1295400" y="2133600"/>
            <a:ext cx="2514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2" name="Line 35"/>
          <p:cNvSpPr>
            <a:spLocks noChangeShapeType="1"/>
          </p:cNvSpPr>
          <p:nvPr/>
        </p:nvSpPr>
        <p:spPr bwMode="auto">
          <a:xfrm flipV="1">
            <a:off x="2133600" y="2209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3" name="Line 36"/>
          <p:cNvSpPr>
            <a:spLocks noChangeShapeType="1"/>
          </p:cNvSpPr>
          <p:nvPr/>
        </p:nvSpPr>
        <p:spPr bwMode="auto">
          <a:xfrm flipV="1">
            <a:off x="2514600" y="2209800"/>
            <a:ext cx="914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4" name="Line 37"/>
          <p:cNvSpPr>
            <a:spLocks noChangeShapeType="1"/>
          </p:cNvSpPr>
          <p:nvPr/>
        </p:nvSpPr>
        <p:spPr bwMode="auto">
          <a:xfrm flipH="1" flipV="1">
            <a:off x="2438400" y="21336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5" name="Line 38"/>
          <p:cNvSpPr>
            <a:spLocks noChangeShapeType="1"/>
          </p:cNvSpPr>
          <p:nvPr/>
        </p:nvSpPr>
        <p:spPr bwMode="auto">
          <a:xfrm flipH="1" flipV="1">
            <a:off x="3886200" y="21336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86" name="Text Box 39"/>
          <p:cNvSpPr txBox="1">
            <a:spLocks noChangeArrowheads="1"/>
          </p:cNvSpPr>
          <p:nvPr/>
        </p:nvSpPr>
        <p:spPr bwMode="auto">
          <a:xfrm>
            <a:off x="1050925" y="2479675"/>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z</a:t>
            </a:r>
            <a:r>
              <a:rPr lang="en-US" baseline="-25000"/>
              <a:t>1</a:t>
            </a:r>
          </a:p>
        </p:txBody>
      </p:sp>
      <p:sp>
        <p:nvSpPr>
          <p:cNvPr id="130087" name="Text Box 40"/>
          <p:cNvSpPr txBox="1">
            <a:spLocks noChangeArrowheads="1"/>
          </p:cNvSpPr>
          <p:nvPr/>
        </p:nvSpPr>
        <p:spPr bwMode="auto">
          <a:xfrm>
            <a:off x="2290763" y="2514600"/>
            <a:ext cx="3603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z</a:t>
            </a:r>
            <a:r>
              <a:rPr lang="en-US" baseline="-25000"/>
              <a:t>j</a:t>
            </a:r>
          </a:p>
        </p:txBody>
      </p:sp>
      <p:sp>
        <p:nvSpPr>
          <p:cNvPr id="130088" name="Text Box 41"/>
          <p:cNvSpPr txBox="1">
            <a:spLocks noChangeArrowheads="1"/>
          </p:cNvSpPr>
          <p:nvPr/>
        </p:nvSpPr>
        <p:spPr bwMode="auto">
          <a:xfrm>
            <a:off x="4098925" y="2438400"/>
            <a:ext cx="484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z</a:t>
            </a:r>
            <a:r>
              <a:rPr lang="en-US" baseline="-25000"/>
              <a:t>M</a:t>
            </a:r>
          </a:p>
        </p:txBody>
      </p:sp>
      <p:sp>
        <p:nvSpPr>
          <p:cNvPr id="130089" name="Text Box 42"/>
          <p:cNvSpPr txBox="1">
            <a:spLocks noChangeArrowheads="1"/>
          </p:cNvSpPr>
          <p:nvPr/>
        </p:nvSpPr>
        <p:spPr bwMode="auto">
          <a:xfrm>
            <a:off x="1766888" y="3733800"/>
            <a:ext cx="501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ji</a:t>
            </a:r>
          </a:p>
        </p:txBody>
      </p:sp>
      <p:sp>
        <p:nvSpPr>
          <p:cNvPr id="130090" name="Text Box 43"/>
          <p:cNvSpPr txBox="1">
            <a:spLocks noChangeArrowheads="1"/>
          </p:cNvSpPr>
          <p:nvPr/>
        </p:nvSpPr>
        <p:spPr bwMode="auto">
          <a:xfrm>
            <a:off x="382588" y="38100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11</a:t>
            </a:r>
          </a:p>
        </p:txBody>
      </p:sp>
      <p:sp>
        <p:nvSpPr>
          <p:cNvPr id="130091" name="Text Box 44"/>
          <p:cNvSpPr txBox="1">
            <a:spLocks noChangeArrowheads="1"/>
          </p:cNvSpPr>
          <p:nvPr/>
        </p:nvSpPr>
        <p:spPr bwMode="auto">
          <a:xfrm>
            <a:off x="1066800" y="3810000"/>
            <a:ext cx="546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1i</a:t>
            </a:r>
          </a:p>
        </p:txBody>
      </p:sp>
      <p:sp>
        <p:nvSpPr>
          <p:cNvPr id="130092" name="Line 45"/>
          <p:cNvSpPr>
            <a:spLocks noChangeShapeType="1"/>
          </p:cNvSpPr>
          <p:nvPr/>
        </p:nvSpPr>
        <p:spPr bwMode="auto">
          <a:xfrm flipV="1">
            <a:off x="1295400" y="2057400"/>
            <a:ext cx="1981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093" name="Text Box 46"/>
          <p:cNvSpPr txBox="1">
            <a:spLocks noChangeArrowheads="1"/>
          </p:cNvSpPr>
          <p:nvPr/>
        </p:nvSpPr>
        <p:spPr bwMode="auto">
          <a:xfrm>
            <a:off x="1600200" y="2209800"/>
            <a:ext cx="546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kj</a:t>
            </a:r>
          </a:p>
        </p:txBody>
      </p:sp>
      <p:sp>
        <p:nvSpPr>
          <p:cNvPr id="130094" name="Text Box 47"/>
          <p:cNvSpPr txBox="1">
            <a:spLocks noChangeArrowheads="1"/>
          </p:cNvSpPr>
          <p:nvPr/>
        </p:nvSpPr>
        <p:spPr bwMode="auto">
          <a:xfrm>
            <a:off x="4343400" y="762000"/>
            <a:ext cx="1030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Output</a:t>
            </a:r>
          </a:p>
        </p:txBody>
      </p:sp>
      <p:sp>
        <p:nvSpPr>
          <p:cNvPr id="130095" name="Text Box 48"/>
          <p:cNvSpPr txBox="1">
            <a:spLocks noChangeArrowheads="1"/>
          </p:cNvSpPr>
          <p:nvPr/>
        </p:nvSpPr>
        <p:spPr bwMode="auto">
          <a:xfrm>
            <a:off x="4572000" y="1219200"/>
            <a:ext cx="452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function: </a:t>
            </a:r>
            <a:r>
              <a:rPr lang="en-US" sz="1800" i="1"/>
              <a:t>f</a:t>
            </a:r>
            <a:r>
              <a:rPr lang="en-US" sz="1800"/>
              <a:t> (linear,sigmoid, softmax)</a:t>
            </a:r>
          </a:p>
        </p:txBody>
      </p:sp>
      <p:sp>
        <p:nvSpPr>
          <p:cNvPr id="130096" name="Text Box 49"/>
          <p:cNvSpPr txBox="1">
            <a:spLocks noChangeArrowheads="1"/>
          </p:cNvSpPr>
          <p:nvPr/>
        </p:nvSpPr>
        <p:spPr bwMode="auto">
          <a:xfrm>
            <a:off x="4572000" y="1825625"/>
            <a:ext cx="2178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of unit </a:t>
            </a:r>
            <a:r>
              <a:rPr lang="en-US" sz="1800" i="1"/>
              <a:t>a</a:t>
            </a:r>
            <a:r>
              <a:rPr lang="en-US" sz="1800" baseline="-25000"/>
              <a:t>k</a:t>
            </a:r>
            <a:r>
              <a:rPr lang="en-US" sz="1800"/>
              <a:t>: </a:t>
            </a:r>
          </a:p>
        </p:txBody>
      </p:sp>
      <p:sp>
        <p:nvSpPr>
          <p:cNvPr id="130097" name="Text Box 50"/>
          <p:cNvSpPr txBox="1">
            <a:spLocks noChangeArrowheads="1"/>
          </p:cNvSpPr>
          <p:nvPr/>
        </p:nvSpPr>
        <p:spPr bwMode="auto">
          <a:xfrm>
            <a:off x="4546600" y="2933700"/>
            <a:ext cx="429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function: </a:t>
            </a:r>
            <a:r>
              <a:rPr lang="en-US" sz="1800" i="1"/>
              <a:t>g</a:t>
            </a:r>
            <a:r>
              <a:rPr lang="en-US" sz="1800"/>
              <a:t> (linear, tanh, sigmoid)</a:t>
            </a:r>
          </a:p>
        </p:txBody>
      </p:sp>
      <p:sp>
        <p:nvSpPr>
          <p:cNvPr id="130098" name="Text Box 51"/>
          <p:cNvSpPr txBox="1">
            <a:spLocks noChangeArrowheads="1"/>
          </p:cNvSpPr>
          <p:nvPr/>
        </p:nvSpPr>
        <p:spPr bwMode="auto">
          <a:xfrm>
            <a:off x="4560888" y="3352800"/>
            <a:ext cx="2144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Activation of unit </a:t>
            </a:r>
            <a:r>
              <a:rPr lang="en-US" sz="1800" i="1"/>
              <a:t>a</a:t>
            </a:r>
            <a:r>
              <a:rPr lang="en-US" sz="1800" i="1" baseline="-25000"/>
              <a:t>j</a:t>
            </a:r>
            <a:r>
              <a:rPr lang="en-US" sz="1800"/>
              <a:t>: </a:t>
            </a:r>
          </a:p>
        </p:txBody>
      </p:sp>
      <p:sp>
        <p:nvSpPr>
          <p:cNvPr id="130099" name="Line 53"/>
          <p:cNvSpPr>
            <a:spLocks noChangeShapeType="1"/>
          </p:cNvSpPr>
          <p:nvPr/>
        </p:nvSpPr>
        <p:spPr bwMode="auto">
          <a:xfrm flipV="1">
            <a:off x="6934200" y="4419600"/>
            <a:ext cx="0" cy="9144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0" name="Line 55"/>
          <p:cNvSpPr>
            <a:spLocks noChangeShapeType="1"/>
          </p:cNvSpPr>
          <p:nvPr/>
        </p:nvSpPr>
        <p:spPr bwMode="auto">
          <a:xfrm flipV="1">
            <a:off x="6858000" y="32004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1" name="Text Box 56"/>
          <p:cNvSpPr txBox="1">
            <a:spLocks noChangeArrowheads="1"/>
          </p:cNvSpPr>
          <p:nvPr/>
        </p:nvSpPr>
        <p:spPr bwMode="auto">
          <a:xfrm>
            <a:off x="6634163" y="2590800"/>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j</a:t>
            </a:r>
          </a:p>
        </p:txBody>
      </p:sp>
      <p:sp>
        <p:nvSpPr>
          <p:cNvPr id="130102" name="Line 57"/>
          <p:cNvSpPr>
            <a:spLocks noChangeShapeType="1"/>
          </p:cNvSpPr>
          <p:nvPr/>
        </p:nvSpPr>
        <p:spPr bwMode="auto">
          <a:xfrm flipV="1">
            <a:off x="6858000" y="24384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3" name="Line 58"/>
          <p:cNvSpPr>
            <a:spLocks noChangeShapeType="1"/>
          </p:cNvSpPr>
          <p:nvPr/>
        </p:nvSpPr>
        <p:spPr bwMode="auto">
          <a:xfrm flipV="1">
            <a:off x="6781800" y="15240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4" name="Line 59"/>
          <p:cNvSpPr>
            <a:spLocks noChangeShapeType="1"/>
          </p:cNvSpPr>
          <p:nvPr/>
        </p:nvSpPr>
        <p:spPr bwMode="auto">
          <a:xfrm flipV="1">
            <a:off x="6781800" y="9906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0105" name="Text Box 60"/>
          <p:cNvSpPr txBox="1">
            <a:spLocks noChangeArrowheads="1"/>
          </p:cNvSpPr>
          <p:nvPr/>
        </p:nvSpPr>
        <p:spPr bwMode="auto">
          <a:xfrm>
            <a:off x="6800850" y="6858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r>
              <a:rPr lang="en-US" baseline="-25000"/>
              <a:t>k</a:t>
            </a:r>
          </a:p>
        </p:txBody>
      </p:sp>
      <p:sp>
        <p:nvSpPr>
          <p:cNvPr id="130106" name="Text Box 61"/>
          <p:cNvSpPr txBox="1">
            <a:spLocks noChangeArrowheads="1"/>
          </p:cNvSpPr>
          <p:nvPr/>
        </p:nvSpPr>
        <p:spPr bwMode="auto">
          <a:xfrm>
            <a:off x="4876800" y="5603875"/>
            <a:ext cx="29845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Time complexity?</a:t>
            </a:r>
          </a:p>
          <a:p>
            <a:pPr eaLnBrk="1" hangingPunct="1"/>
            <a:r>
              <a:rPr lang="en-US" b="1"/>
              <a:t>O(dM + MC) = O(W)</a:t>
            </a:r>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99590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sz="quarter"/>
          </p:nvPr>
        </p:nvSpPr>
        <p:spPr>
          <a:xfrm>
            <a:off x="-990600" y="-152400"/>
            <a:ext cx="7772400" cy="1143000"/>
          </a:xfrm>
        </p:spPr>
        <p:txBody>
          <a:bodyPr/>
          <a:lstStyle/>
          <a:p>
            <a:pPr eaLnBrk="1" hangingPunct="1"/>
            <a:r>
              <a:rPr lang="en-US" b="1" dirty="0">
                <a:latin typeface="Times New Roman" charset="0"/>
              </a:rPr>
              <a:t>Backward Propagation</a:t>
            </a:r>
          </a:p>
        </p:txBody>
      </p:sp>
      <p:graphicFrame>
        <p:nvGraphicFramePr>
          <p:cNvPr id="132098" name="Object 3"/>
          <p:cNvGraphicFramePr>
            <a:graphicFrameLocks noGrp="1" noChangeAspect="1"/>
          </p:cNvGraphicFramePr>
          <p:nvPr>
            <p:ph sz="quarter" idx="1"/>
          </p:nvPr>
        </p:nvGraphicFramePr>
        <p:xfrm>
          <a:off x="4495800" y="1752600"/>
          <a:ext cx="838200" cy="698500"/>
        </p:xfrm>
        <a:graphic>
          <a:graphicData uri="http://schemas.openxmlformats.org/presentationml/2006/ole">
            <mc:AlternateContent xmlns:mc="http://schemas.openxmlformats.org/markup-compatibility/2006">
              <mc:Choice xmlns:v="urn:schemas-microsoft-com:vml" Requires="v">
                <p:oleObj spid="_x0000_s55142" name="Equation" r:id="rId4" imgW="533169" imgH="444307" progId="Equation.3">
                  <p:embed/>
                </p:oleObj>
              </mc:Choice>
              <mc:Fallback>
                <p:oleObj name="Equation" r:id="rId4" imgW="533169"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752600"/>
                        <a:ext cx="838200"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2099" name="Object 4"/>
          <p:cNvGraphicFramePr>
            <a:graphicFrameLocks noGrp="1" noChangeAspect="1"/>
          </p:cNvGraphicFramePr>
          <p:nvPr>
            <p:ph sz="quarter" idx="2"/>
          </p:nvPr>
        </p:nvGraphicFramePr>
        <p:xfrm>
          <a:off x="4648200" y="3505200"/>
          <a:ext cx="838200" cy="695325"/>
        </p:xfrm>
        <a:graphic>
          <a:graphicData uri="http://schemas.openxmlformats.org/presentationml/2006/ole">
            <mc:AlternateContent xmlns:mc="http://schemas.openxmlformats.org/markup-compatibility/2006">
              <mc:Choice xmlns:v="urn:schemas-microsoft-com:vml" Requires="v">
                <p:oleObj spid="_x0000_s55143" name="Equation" r:id="rId6" imgW="520474" imgH="431613" progId="Equation.3">
                  <p:embed/>
                </p:oleObj>
              </mc:Choice>
              <mc:Fallback>
                <p:oleObj name="Equation" r:id="rId6" imgW="520474"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505200"/>
                        <a:ext cx="838200" cy="695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2100" name="Object 61"/>
          <p:cNvGraphicFramePr>
            <a:graphicFrameLocks noGrp="1" noChangeAspect="1"/>
          </p:cNvGraphicFramePr>
          <p:nvPr>
            <p:ph sz="quarter" idx="3"/>
          </p:nvPr>
        </p:nvGraphicFramePr>
        <p:xfrm>
          <a:off x="6477000" y="152400"/>
          <a:ext cx="1600200" cy="592138"/>
        </p:xfrm>
        <a:graphic>
          <a:graphicData uri="http://schemas.openxmlformats.org/presentationml/2006/ole">
            <mc:AlternateContent xmlns:mc="http://schemas.openxmlformats.org/markup-compatibility/2006">
              <mc:Choice xmlns:v="urn:schemas-microsoft-com:vml" Requires="v">
                <p:oleObj spid="_x0000_s55144" name="Equation" r:id="rId8" imgW="1167893" imgH="431613" progId="Equation.3">
                  <p:embed/>
                </p:oleObj>
              </mc:Choice>
              <mc:Fallback>
                <p:oleObj name="Equation" r:id="rId8" imgW="1167893" imgH="4316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152400"/>
                        <a:ext cx="1600200" cy="592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32101" name="Oval 5"/>
          <p:cNvSpPr>
            <a:spLocks noChangeArrowheads="1"/>
          </p:cNvSpPr>
          <p:nvPr/>
        </p:nvSpPr>
        <p:spPr bwMode="auto">
          <a:xfrm>
            <a:off x="609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2102" name="Oval 6"/>
          <p:cNvSpPr>
            <a:spLocks noChangeArrowheads="1"/>
          </p:cNvSpPr>
          <p:nvPr/>
        </p:nvSpPr>
        <p:spPr bwMode="auto">
          <a:xfrm>
            <a:off x="32004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2103" name="Oval 7"/>
          <p:cNvSpPr>
            <a:spLocks noChangeArrowheads="1"/>
          </p:cNvSpPr>
          <p:nvPr/>
        </p:nvSpPr>
        <p:spPr bwMode="auto">
          <a:xfrm>
            <a:off x="5334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2104" name="Oval 8"/>
          <p:cNvSpPr>
            <a:spLocks noChangeArrowheads="1"/>
          </p:cNvSpPr>
          <p:nvPr/>
        </p:nvSpPr>
        <p:spPr bwMode="auto">
          <a:xfrm>
            <a:off x="17526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2105" name="Oval 9"/>
          <p:cNvSpPr>
            <a:spLocks noChangeArrowheads="1"/>
          </p:cNvSpPr>
          <p:nvPr/>
        </p:nvSpPr>
        <p:spPr bwMode="auto">
          <a:xfrm>
            <a:off x="37338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2106" name="Text Box 10"/>
          <p:cNvSpPr txBox="1">
            <a:spLocks noChangeArrowheads="1"/>
          </p:cNvSpPr>
          <p:nvPr/>
        </p:nvSpPr>
        <p:spPr bwMode="auto">
          <a:xfrm>
            <a:off x="2803525" y="29368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2107" name="Text Box 11"/>
          <p:cNvSpPr txBox="1">
            <a:spLocks noChangeArrowheads="1"/>
          </p:cNvSpPr>
          <p:nvPr/>
        </p:nvSpPr>
        <p:spPr bwMode="auto">
          <a:xfrm>
            <a:off x="2635250" y="15652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2108" name="Oval 12"/>
          <p:cNvSpPr>
            <a:spLocks noChangeArrowheads="1"/>
          </p:cNvSpPr>
          <p:nvPr/>
        </p:nvSpPr>
        <p:spPr bwMode="auto">
          <a:xfrm>
            <a:off x="5334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2109" name="Oval 13"/>
          <p:cNvSpPr>
            <a:spLocks noChangeArrowheads="1"/>
          </p:cNvSpPr>
          <p:nvPr/>
        </p:nvSpPr>
        <p:spPr bwMode="auto">
          <a:xfrm>
            <a:off x="17526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2110" name="Oval 14"/>
          <p:cNvSpPr>
            <a:spLocks noChangeArrowheads="1"/>
          </p:cNvSpPr>
          <p:nvPr/>
        </p:nvSpPr>
        <p:spPr bwMode="auto">
          <a:xfrm>
            <a:off x="37338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2111" name="Text Box 15"/>
          <p:cNvSpPr txBox="1">
            <a:spLocks noChangeArrowheads="1"/>
          </p:cNvSpPr>
          <p:nvPr/>
        </p:nvSpPr>
        <p:spPr bwMode="auto">
          <a:xfrm>
            <a:off x="2803525" y="45370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2112" name="Line 16"/>
          <p:cNvSpPr>
            <a:spLocks noChangeShapeType="1"/>
          </p:cNvSpPr>
          <p:nvPr/>
        </p:nvSpPr>
        <p:spPr bwMode="auto">
          <a:xfrm flipV="1">
            <a:off x="914400" y="3581400"/>
            <a:ext cx="152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3" name="Line 17"/>
          <p:cNvSpPr>
            <a:spLocks noChangeShapeType="1"/>
          </p:cNvSpPr>
          <p:nvPr/>
        </p:nvSpPr>
        <p:spPr bwMode="auto">
          <a:xfrm flipV="1">
            <a:off x="2209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4" name="Line 18"/>
          <p:cNvSpPr>
            <a:spLocks noChangeShapeType="1"/>
          </p:cNvSpPr>
          <p:nvPr/>
        </p:nvSpPr>
        <p:spPr bwMode="auto">
          <a:xfrm flipH="1" flipV="1">
            <a:off x="1143000" y="3581400"/>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5" name="Line 19"/>
          <p:cNvSpPr>
            <a:spLocks noChangeShapeType="1"/>
          </p:cNvSpPr>
          <p:nvPr/>
        </p:nvSpPr>
        <p:spPr bwMode="auto">
          <a:xfrm flipH="1" flipV="1">
            <a:off x="1219200" y="3505200"/>
            <a:ext cx="2590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6" name="Line 20"/>
          <p:cNvSpPr>
            <a:spLocks noChangeShapeType="1"/>
          </p:cNvSpPr>
          <p:nvPr/>
        </p:nvSpPr>
        <p:spPr bwMode="auto">
          <a:xfrm flipV="1">
            <a:off x="2438400" y="3505200"/>
            <a:ext cx="1447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7" name="Line 21"/>
          <p:cNvSpPr>
            <a:spLocks noChangeShapeType="1"/>
          </p:cNvSpPr>
          <p:nvPr/>
        </p:nvSpPr>
        <p:spPr bwMode="auto">
          <a:xfrm flipH="1" flipV="1">
            <a:off x="2438400" y="3505200"/>
            <a:ext cx="1524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8" name="Line 22"/>
          <p:cNvSpPr>
            <a:spLocks noChangeShapeType="1"/>
          </p:cNvSpPr>
          <p:nvPr/>
        </p:nvSpPr>
        <p:spPr bwMode="auto">
          <a:xfrm flipV="1">
            <a:off x="4114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9" name="Line 23"/>
          <p:cNvSpPr>
            <a:spLocks noChangeShapeType="1"/>
          </p:cNvSpPr>
          <p:nvPr/>
        </p:nvSpPr>
        <p:spPr bwMode="auto">
          <a:xfrm flipV="1">
            <a:off x="9906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20" name="Line 24"/>
          <p:cNvSpPr>
            <a:spLocks noChangeShapeType="1"/>
          </p:cNvSpPr>
          <p:nvPr/>
        </p:nvSpPr>
        <p:spPr bwMode="auto">
          <a:xfrm flipV="1">
            <a:off x="35814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21" name="Text Box 25"/>
          <p:cNvSpPr txBox="1">
            <a:spLocks noChangeArrowheads="1"/>
          </p:cNvSpPr>
          <p:nvPr/>
        </p:nvSpPr>
        <p:spPr bwMode="auto">
          <a:xfrm>
            <a:off x="990600" y="990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1</a:t>
            </a:r>
          </a:p>
        </p:txBody>
      </p:sp>
      <p:sp>
        <p:nvSpPr>
          <p:cNvPr id="132122" name="Text Box 26"/>
          <p:cNvSpPr txBox="1">
            <a:spLocks noChangeArrowheads="1"/>
          </p:cNvSpPr>
          <p:nvPr/>
        </p:nvSpPr>
        <p:spPr bwMode="auto">
          <a:xfrm>
            <a:off x="3717925" y="955675"/>
            <a:ext cx="4270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c</a:t>
            </a:r>
          </a:p>
        </p:txBody>
      </p:sp>
      <p:sp>
        <p:nvSpPr>
          <p:cNvPr id="132123" name="Text Box 27"/>
          <p:cNvSpPr txBox="1">
            <a:spLocks noChangeArrowheads="1"/>
          </p:cNvSpPr>
          <p:nvPr/>
        </p:nvSpPr>
        <p:spPr bwMode="auto">
          <a:xfrm>
            <a:off x="822325" y="5146675"/>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1</a:t>
            </a:r>
          </a:p>
        </p:txBody>
      </p:sp>
      <p:sp>
        <p:nvSpPr>
          <p:cNvPr id="132124" name="Text Box 28"/>
          <p:cNvSpPr txBox="1">
            <a:spLocks noChangeArrowheads="1"/>
          </p:cNvSpPr>
          <p:nvPr/>
        </p:nvSpPr>
        <p:spPr bwMode="auto">
          <a:xfrm>
            <a:off x="1965325" y="5181600"/>
            <a:ext cx="393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i</a:t>
            </a:r>
          </a:p>
        </p:txBody>
      </p:sp>
      <p:sp>
        <p:nvSpPr>
          <p:cNvPr id="132125" name="Text Box 29"/>
          <p:cNvSpPr txBox="1">
            <a:spLocks noChangeArrowheads="1"/>
          </p:cNvSpPr>
          <p:nvPr/>
        </p:nvSpPr>
        <p:spPr bwMode="auto">
          <a:xfrm>
            <a:off x="3930650" y="51054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d</a:t>
            </a:r>
          </a:p>
        </p:txBody>
      </p:sp>
      <p:sp>
        <p:nvSpPr>
          <p:cNvPr id="132126" name="Oval 30"/>
          <p:cNvSpPr>
            <a:spLocks noChangeArrowheads="1"/>
          </p:cNvSpPr>
          <p:nvPr/>
        </p:nvSpPr>
        <p:spPr bwMode="auto">
          <a:xfrm>
            <a:off x="1752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2127" name="Text Box 31"/>
          <p:cNvSpPr txBox="1">
            <a:spLocks noChangeArrowheads="1"/>
          </p:cNvSpPr>
          <p:nvPr/>
        </p:nvSpPr>
        <p:spPr bwMode="auto">
          <a:xfrm>
            <a:off x="2228850" y="990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k</a:t>
            </a:r>
          </a:p>
        </p:txBody>
      </p:sp>
      <p:sp>
        <p:nvSpPr>
          <p:cNvPr id="132128" name="Line 32"/>
          <p:cNvSpPr>
            <a:spLocks noChangeShapeType="1"/>
          </p:cNvSpPr>
          <p:nvPr/>
        </p:nvSpPr>
        <p:spPr bwMode="auto">
          <a:xfrm flipV="1">
            <a:off x="914400" y="2209800"/>
            <a:ext cx="76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29" name="Line 33"/>
          <p:cNvSpPr>
            <a:spLocks noChangeShapeType="1"/>
          </p:cNvSpPr>
          <p:nvPr/>
        </p:nvSpPr>
        <p:spPr bwMode="auto">
          <a:xfrm flipH="1" flipV="1">
            <a:off x="1143000" y="2209800"/>
            <a:ext cx="685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0" name="Line 34"/>
          <p:cNvSpPr>
            <a:spLocks noChangeShapeType="1"/>
          </p:cNvSpPr>
          <p:nvPr/>
        </p:nvSpPr>
        <p:spPr bwMode="auto">
          <a:xfrm flipH="1" flipV="1">
            <a:off x="1295400" y="2133600"/>
            <a:ext cx="2514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1" name="Line 35"/>
          <p:cNvSpPr>
            <a:spLocks noChangeShapeType="1"/>
          </p:cNvSpPr>
          <p:nvPr/>
        </p:nvSpPr>
        <p:spPr bwMode="auto">
          <a:xfrm flipV="1">
            <a:off x="2133600" y="2209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2" name="Line 36"/>
          <p:cNvSpPr>
            <a:spLocks noChangeShapeType="1"/>
          </p:cNvSpPr>
          <p:nvPr/>
        </p:nvSpPr>
        <p:spPr bwMode="auto">
          <a:xfrm flipV="1">
            <a:off x="2514600" y="2209800"/>
            <a:ext cx="914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3" name="Line 37"/>
          <p:cNvSpPr>
            <a:spLocks noChangeShapeType="1"/>
          </p:cNvSpPr>
          <p:nvPr/>
        </p:nvSpPr>
        <p:spPr bwMode="auto">
          <a:xfrm flipH="1" flipV="1">
            <a:off x="2438400" y="21336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4" name="Line 38"/>
          <p:cNvSpPr>
            <a:spLocks noChangeShapeType="1"/>
          </p:cNvSpPr>
          <p:nvPr/>
        </p:nvSpPr>
        <p:spPr bwMode="auto">
          <a:xfrm flipH="1" flipV="1">
            <a:off x="3886200" y="21336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5" name="Text Box 39"/>
          <p:cNvSpPr txBox="1">
            <a:spLocks noChangeArrowheads="1"/>
          </p:cNvSpPr>
          <p:nvPr/>
        </p:nvSpPr>
        <p:spPr bwMode="auto">
          <a:xfrm>
            <a:off x="533400" y="2479675"/>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1</a:t>
            </a:r>
          </a:p>
        </p:txBody>
      </p:sp>
      <p:sp>
        <p:nvSpPr>
          <p:cNvPr id="132136" name="Text Box 40"/>
          <p:cNvSpPr txBox="1">
            <a:spLocks noChangeArrowheads="1"/>
          </p:cNvSpPr>
          <p:nvPr/>
        </p:nvSpPr>
        <p:spPr bwMode="auto">
          <a:xfrm>
            <a:off x="2290763" y="2514600"/>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j</a:t>
            </a:r>
          </a:p>
        </p:txBody>
      </p:sp>
      <p:sp>
        <p:nvSpPr>
          <p:cNvPr id="132137" name="Text Box 41"/>
          <p:cNvSpPr txBox="1">
            <a:spLocks noChangeArrowheads="1"/>
          </p:cNvSpPr>
          <p:nvPr/>
        </p:nvSpPr>
        <p:spPr bwMode="auto">
          <a:xfrm>
            <a:off x="4098925" y="2438400"/>
            <a:ext cx="500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M</a:t>
            </a:r>
          </a:p>
        </p:txBody>
      </p:sp>
      <p:sp>
        <p:nvSpPr>
          <p:cNvPr id="132138" name="Text Box 42"/>
          <p:cNvSpPr txBox="1">
            <a:spLocks noChangeArrowheads="1"/>
          </p:cNvSpPr>
          <p:nvPr/>
        </p:nvSpPr>
        <p:spPr bwMode="auto">
          <a:xfrm>
            <a:off x="1766888" y="3733800"/>
            <a:ext cx="519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ji</a:t>
            </a:r>
          </a:p>
        </p:txBody>
      </p:sp>
      <p:sp>
        <p:nvSpPr>
          <p:cNvPr id="132139" name="Text Box 43"/>
          <p:cNvSpPr txBox="1">
            <a:spLocks noChangeArrowheads="1"/>
          </p:cNvSpPr>
          <p:nvPr/>
        </p:nvSpPr>
        <p:spPr bwMode="auto">
          <a:xfrm>
            <a:off x="382588" y="38100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11</a:t>
            </a:r>
          </a:p>
        </p:txBody>
      </p:sp>
      <p:sp>
        <p:nvSpPr>
          <p:cNvPr id="132140" name="Text Box 44"/>
          <p:cNvSpPr txBox="1">
            <a:spLocks noChangeArrowheads="1"/>
          </p:cNvSpPr>
          <p:nvPr/>
        </p:nvSpPr>
        <p:spPr bwMode="auto">
          <a:xfrm>
            <a:off x="1066800" y="3810000"/>
            <a:ext cx="563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1i</a:t>
            </a:r>
          </a:p>
        </p:txBody>
      </p:sp>
      <p:sp>
        <p:nvSpPr>
          <p:cNvPr id="132141" name="Line 45"/>
          <p:cNvSpPr>
            <a:spLocks noChangeShapeType="1"/>
          </p:cNvSpPr>
          <p:nvPr/>
        </p:nvSpPr>
        <p:spPr bwMode="auto">
          <a:xfrm flipV="1">
            <a:off x="1295400" y="2057400"/>
            <a:ext cx="1981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42" name="Text Box 46"/>
          <p:cNvSpPr txBox="1">
            <a:spLocks noChangeArrowheads="1"/>
          </p:cNvSpPr>
          <p:nvPr/>
        </p:nvSpPr>
        <p:spPr bwMode="auto">
          <a:xfrm>
            <a:off x="1600200" y="2209800"/>
            <a:ext cx="563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kj</a:t>
            </a:r>
          </a:p>
        </p:txBody>
      </p:sp>
      <p:sp>
        <p:nvSpPr>
          <p:cNvPr id="132143" name="Text Box 48"/>
          <p:cNvSpPr txBox="1">
            <a:spLocks noChangeArrowheads="1"/>
          </p:cNvSpPr>
          <p:nvPr/>
        </p:nvSpPr>
        <p:spPr bwMode="auto">
          <a:xfrm>
            <a:off x="4572000" y="1219200"/>
            <a:ext cx="260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f</a:t>
            </a:r>
          </a:p>
        </p:txBody>
      </p:sp>
      <p:sp>
        <p:nvSpPr>
          <p:cNvPr id="132144" name="Text Box 49"/>
          <p:cNvSpPr txBox="1">
            <a:spLocks noChangeArrowheads="1"/>
          </p:cNvSpPr>
          <p:nvPr/>
        </p:nvSpPr>
        <p:spPr bwMode="auto">
          <a:xfrm>
            <a:off x="4114800" y="1919288"/>
            <a:ext cx="5159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a</a:t>
            </a:r>
            <a:r>
              <a:rPr lang="en-US" sz="1800" b="1" baseline="-25000"/>
              <a:t>k</a:t>
            </a:r>
            <a:r>
              <a:rPr lang="en-US" sz="1800" b="1"/>
              <a:t>: </a:t>
            </a:r>
          </a:p>
        </p:txBody>
      </p:sp>
      <p:sp>
        <p:nvSpPr>
          <p:cNvPr id="132145" name="Text Box 50"/>
          <p:cNvSpPr txBox="1">
            <a:spLocks noChangeArrowheads="1"/>
          </p:cNvSpPr>
          <p:nvPr/>
        </p:nvSpPr>
        <p:spPr bwMode="auto">
          <a:xfrm>
            <a:off x="4572000" y="2933700"/>
            <a:ext cx="298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g</a:t>
            </a:r>
          </a:p>
        </p:txBody>
      </p:sp>
      <p:sp>
        <p:nvSpPr>
          <p:cNvPr id="132146" name="Text Box 51"/>
          <p:cNvSpPr txBox="1">
            <a:spLocks noChangeArrowheads="1"/>
          </p:cNvSpPr>
          <p:nvPr/>
        </p:nvSpPr>
        <p:spPr bwMode="auto">
          <a:xfrm>
            <a:off x="4249738" y="3657600"/>
            <a:ext cx="4746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a</a:t>
            </a:r>
            <a:r>
              <a:rPr lang="en-US" sz="1800" b="1" i="1" baseline="-25000"/>
              <a:t>j</a:t>
            </a:r>
            <a:r>
              <a:rPr lang="en-US" sz="1800" b="1"/>
              <a:t>: </a:t>
            </a:r>
          </a:p>
        </p:txBody>
      </p:sp>
      <p:sp>
        <p:nvSpPr>
          <p:cNvPr id="132147" name="Text Box 59"/>
          <p:cNvSpPr txBox="1">
            <a:spLocks noChangeArrowheads="1"/>
          </p:cNvSpPr>
          <p:nvPr/>
        </p:nvSpPr>
        <p:spPr bwMode="auto">
          <a:xfrm>
            <a:off x="5394325" y="5603875"/>
            <a:ext cx="25296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t>Time complexity?</a:t>
            </a:r>
          </a:p>
        </p:txBody>
      </p:sp>
      <p:graphicFrame>
        <p:nvGraphicFramePr>
          <p:cNvPr id="132148" name="Object 63"/>
          <p:cNvGraphicFramePr>
            <a:graphicFrameLocks noGrp="1" noChangeAspect="1"/>
          </p:cNvGraphicFramePr>
          <p:nvPr>
            <p:ph sz="quarter" idx="4"/>
          </p:nvPr>
        </p:nvGraphicFramePr>
        <p:xfrm>
          <a:off x="6477000" y="838200"/>
          <a:ext cx="1143000" cy="608013"/>
        </p:xfrm>
        <a:graphic>
          <a:graphicData uri="http://schemas.openxmlformats.org/presentationml/2006/ole">
            <mc:AlternateContent xmlns:mc="http://schemas.openxmlformats.org/markup-compatibility/2006">
              <mc:Choice xmlns:v="urn:schemas-microsoft-com:vml" Requires="v">
                <p:oleObj spid="_x0000_s55145" name="Equation" r:id="rId10" imgW="812447" imgH="431613" progId="Equation.3">
                  <p:embed/>
                </p:oleObj>
              </mc:Choice>
              <mc:Fallback>
                <p:oleObj name="Equation" r:id="rId10" imgW="812447"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838200"/>
                        <a:ext cx="1143000" cy="608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2149" name="Object 65"/>
          <p:cNvGraphicFramePr>
            <a:graphicFrameLocks noChangeAspect="1"/>
          </p:cNvGraphicFramePr>
          <p:nvPr/>
        </p:nvGraphicFramePr>
        <p:xfrm>
          <a:off x="5678488" y="1524000"/>
          <a:ext cx="3425825" cy="654050"/>
        </p:xfrm>
        <a:graphic>
          <a:graphicData uri="http://schemas.openxmlformats.org/presentationml/2006/ole">
            <mc:AlternateContent xmlns:mc="http://schemas.openxmlformats.org/markup-compatibility/2006">
              <mc:Choice xmlns:v="urn:schemas-microsoft-com:vml" Requires="v">
                <p:oleObj spid="_x0000_s55146" name="Equation" r:id="rId12" imgW="2260600" imgH="431800" progId="Equation.3">
                  <p:embed/>
                </p:oleObj>
              </mc:Choice>
              <mc:Fallback>
                <p:oleObj name="Equation" r:id="rId12" imgW="22606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8488" y="1524000"/>
                        <a:ext cx="3425825" cy="65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2150" name="Object 66"/>
          <p:cNvGraphicFramePr>
            <a:graphicFrameLocks noChangeAspect="1"/>
          </p:cNvGraphicFramePr>
          <p:nvPr/>
        </p:nvGraphicFramePr>
        <p:xfrm>
          <a:off x="5105400" y="2338388"/>
          <a:ext cx="1828800" cy="571500"/>
        </p:xfrm>
        <a:graphic>
          <a:graphicData uri="http://schemas.openxmlformats.org/presentationml/2006/ole">
            <mc:AlternateContent xmlns:mc="http://schemas.openxmlformats.org/markup-compatibility/2006">
              <mc:Choice xmlns:v="urn:schemas-microsoft-com:vml" Requires="v">
                <p:oleObj spid="_x0000_s55147" name="Equation" r:id="rId14" imgW="1422400" imgH="444500" progId="Equation.3">
                  <p:embed/>
                </p:oleObj>
              </mc:Choice>
              <mc:Fallback>
                <p:oleObj name="Equation" r:id="rId14" imgW="1422400" imgH="444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2338388"/>
                        <a:ext cx="1828800" cy="57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2151" name="Object 67"/>
          <p:cNvGraphicFramePr>
            <a:graphicFrameLocks noChangeAspect="1"/>
          </p:cNvGraphicFramePr>
          <p:nvPr/>
        </p:nvGraphicFramePr>
        <p:xfrm>
          <a:off x="4926013" y="2971800"/>
          <a:ext cx="4217987" cy="674688"/>
        </p:xfrm>
        <a:graphic>
          <a:graphicData uri="http://schemas.openxmlformats.org/presentationml/2006/ole">
            <mc:AlternateContent xmlns:mc="http://schemas.openxmlformats.org/markup-compatibility/2006">
              <mc:Choice xmlns:v="urn:schemas-microsoft-com:vml" Requires="v">
                <p:oleObj spid="_x0000_s55148" name="Equation" r:id="rId16" imgW="2933700" imgH="469900" progId="Equation.3">
                  <p:embed/>
                </p:oleObj>
              </mc:Choice>
              <mc:Fallback>
                <p:oleObj name="Equation" r:id="rId16" imgW="2933700" imgH="4699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26013" y="2971800"/>
                        <a:ext cx="4217987" cy="674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2152" name="Object 68"/>
          <p:cNvGraphicFramePr>
            <a:graphicFrameLocks noChangeAspect="1"/>
          </p:cNvGraphicFramePr>
          <p:nvPr/>
        </p:nvGraphicFramePr>
        <p:xfrm>
          <a:off x="6172200" y="3962400"/>
          <a:ext cx="2438400" cy="812800"/>
        </p:xfrm>
        <a:graphic>
          <a:graphicData uri="http://schemas.openxmlformats.org/presentationml/2006/ole">
            <mc:AlternateContent xmlns:mc="http://schemas.openxmlformats.org/markup-compatibility/2006">
              <mc:Choice xmlns:v="urn:schemas-microsoft-com:vml" Requires="v">
                <p:oleObj spid="_x0000_s55149" name="Equation" r:id="rId18" imgW="1409700" imgH="469900" progId="Equation.3">
                  <p:embed/>
                </p:oleObj>
              </mc:Choice>
              <mc:Fallback>
                <p:oleObj name="Equation" r:id="rId18" imgW="1409700" imgH="4699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2200" y="3962400"/>
                        <a:ext cx="2438400" cy="81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2153" name="Line 69"/>
          <p:cNvSpPr>
            <a:spLocks noChangeShapeType="1"/>
          </p:cNvSpPr>
          <p:nvPr/>
        </p:nvSpPr>
        <p:spPr bwMode="auto">
          <a:xfrm>
            <a:off x="7391400" y="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4" name="Line 70"/>
          <p:cNvSpPr>
            <a:spLocks noChangeShapeType="1"/>
          </p:cNvSpPr>
          <p:nvPr/>
        </p:nvSpPr>
        <p:spPr bwMode="auto">
          <a:xfrm>
            <a:off x="7391400" y="609600"/>
            <a:ext cx="0" cy="4572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5" name="Line 71"/>
          <p:cNvSpPr>
            <a:spLocks noChangeShapeType="1"/>
          </p:cNvSpPr>
          <p:nvPr/>
        </p:nvSpPr>
        <p:spPr bwMode="auto">
          <a:xfrm>
            <a:off x="7391400" y="1295400"/>
            <a:ext cx="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6" name="Line 72"/>
          <p:cNvSpPr>
            <a:spLocks noChangeShapeType="1"/>
          </p:cNvSpPr>
          <p:nvPr/>
        </p:nvSpPr>
        <p:spPr bwMode="auto">
          <a:xfrm>
            <a:off x="7391400" y="2057400"/>
            <a:ext cx="0" cy="8382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7" name="Line 73"/>
          <p:cNvSpPr>
            <a:spLocks noChangeShapeType="1"/>
          </p:cNvSpPr>
          <p:nvPr/>
        </p:nvSpPr>
        <p:spPr bwMode="auto">
          <a:xfrm flipH="1">
            <a:off x="6858000" y="2133600"/>
            <a:ext cx="38100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8" name="Line 74"/>
          <p:cNvSpPr>
            <a:spLocks noChangeShapeType="1"/>
          </p:cNvSpPr>
          <p:nvPr/>
        </p:nvSpPr>
        <p:spPr bwMode="auto">
          <a:xfrm>
            <a:off x="7391400" y="3581400"/>
            <a:ext cx="0" cy="5334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60" name="Line 76"/>
          <p:cNvSpPr>
            <a:spLocks noChangeShapeType="1"/>
          </p:cNvSpPr>
          <p:nvPr/>
        </p:nvSpPr>
        <p:spPr bwMode="auto">
          <a:xfrm flipV="1">
            <a:off x="1123950" y="2119313"/>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49681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sz="quarter"/>
          </p:nvPr>
        </p:nvSpPr>
        <p:spPr>
          <a:xfrm>
            <a:off x="-990600" y="-152400"/>
            <a:ext cx="7772400" cy="1143000"/>
          </a:xfrm>
        </p:spPr>
        <p:txBody>
          <a:bodyPr/>
          <a:lstStyle/>
          <a:p>
            <a:pPr eaLnBrk="1" hangingPunct="1"/>
            <a:r>
              <a:rPr lang="en-US" b="1" dirty="0">
                <a:latin typeface="Times New Roman" charset="0"/>
              </a:rPr>
              <a:t>Backward Propagation</a:t>
            </a:r>
          </a:p>
        </p:txBody>
      </p:sp>
      <p:graphicFrame>
        <p:nvGraphicFramePr>
          <p:cNvPr id="132098" name="Object 3"/>
          <p:cNvGraphicFramePr>
            <a:graphicFrameLocks noGrp="1" noChangeAspect="1"/>
          </p:cNvGraphicFramePr>
          <p:nvPr>
            <p:ph sz="quarter" idx="1"/>
          </p:nvPr>
        </p:nvGraphicFramePr>
        <p:xfrm>
          <a:off x="4495800" y="1752600"/>
          <a:ext cx="838200" cy="698500"/>
        </p:xfrm>
        <a:graphic>
          <a:graphicData uri="http://schemas.openxmlformats.org/presentationml/2006/ole">
            <mc:AlternateContent xmlns:mc="http://schemas.openxmlformats.org/markup-compatibility/2006">
              <mc:Choice xmlns:v="urn:schemas-microsoft-com:vml" Requires="v">
                <p:oleObj spid="_x0000_s63014" name="Equation" r:id="rId4" imgW="533169" imgH="444307" progId="Equation.3">
                  <p:embed/>
                </p:oleObj>
              </mc:Choice>
              <mc:Fallback>
                <p:oleObj name="Equation" r:id="rId4" imgW="533169"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752600"/>
                        <a:ext cx="838200"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2099" name="Object 4"/>
          <p:cNvGraphicFramePr>
            <a:graphicFrameLocks noGrp="1" noChangeAspect="1"/>
          </p:cNvGraphicFramePr>
          <p:nvPr>
            <p:ph sz="quarter" idx="2"/>
          </p:nvPr>
        </p:nvGraphicFramePr>
        <p:xfrm>
          <a:off x="4648200" y="3505200"/>
          <a:ext cx="838200" cy="695325"/>
        </p:xfrm>
        <a:graphic>
          <a:graphicData uri="http://schemas.openxmlformats.org/presentationml/2006/ole">
            <mc:AlternateContent xmlns:mc="http://schemas.openxmlformats.org/markup-compatibility/2006">
              <mc:Choice xmlns:v="urn:schemas-microsoft-com:vml" Requires="v">
                <p:oleObj spid="_x0000_s63015" name="Equation" r:id="rId6" imgW="520474" imgH="431613" progId="Equation.3">
                  <p:embed/>
                </p:oleObj>
              </mc:Choice>
              <mc:Fallback>
                <p:oleObj name="Equation" r:id="rId6" imgW="520474"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505200"/>
                        <a:ext cx="838200" cy="695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2100" name="Object 61"/>
          <p:cNvGraphicFramePr>
            <a:graphicFrameLocks noGrp="1" noChangeAspect="1"/>
          </p:cNvGraphicFramePr>
          <p:nvPr>
            <p:ph sz="quarter" idx="3"/>
          </p:nvPr>
        </p:nvGraphicFramePr>
        <p:xfrm>
          <a:off x="6477000" y="152400"/>
          <a:ext cx="1600200" cy="592138"/>
        </p:xfrm>
        <a:graphic>
          <a:graphicData uri="http://schemas.openxmlformats.org/presentationml/2006/ole">
            <mc:AlternateContent xmlns:mc="http://schemas.openxmlformats.org/markup-compatibility/2006">
              <mc:Choice xmlns:v="urn:schemas-microsoft-com:vml" Requires="v">
                <p:oleObj spid="_x0000_s63016" name="Equation" r:id="rId8" imgW="1167893" imgH="431613" progId="Equation.3">
                  <p:embed/>
                </p:oleObj>
              </mc:Choice>
              <mc:Fallback>
                <p:oleObj name="Equation" r:id="rId8" imgW="1167893" imgH="4316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152400"/>
                        <a:ext cx="1600200" cy="592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32101" name="Oval 5"/>
          <p:cNvSpPr>
            <a:spLocks noChangeArrowheads="1"/>
          </p:cNvSpPr>
          <p:nvPr/>
        </p:nvSpPr>
        <p:spPr bwMode="auto">
          <a:xfrm>
            <a:off x="609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2102" name="Oval 6"/>
          <p:cNvSpPr>
            <a:spLocks noChangeArrowheads="1"/>
          </p:cNvSpPr>
          <p:nvPr/>
        </p:nvSpPr>
        <p:spPr bwMode="auto">
          <a:xfrm>
            <a:off x="32004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2103" name="Oval 7"/>
          <p:cNvSpPr>
            <a:spLocks noChangeArrowheads="1"/>
          </p:cNvSpPr>
          <p:nvPr/>
        </p:nvSpPr>
        <p:spPr bwMode="auto">
          <a:xfrm>
            <a:off x="5334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2104" name="Oval 8"/>
          <p:cNvSpPr>
            <a:spLocks noChangeArrowheads="1"/>
          </p:cNvSpPr>
          <p:nvPr/>
        </p:nvSpPr>
        <p:spPr bwMode="auto">
          <a:xfrm>
            <a:off x="17526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2105" name="Oval 9"/>
          <p:cNvSpPr>
            <a:spLocks noChangeArrowheads="1"/>
          </p:cNvSpPr>
          <p:nvPr/>
        </p:nvSpPr>
        <p:spPr bwMode="auto">
          <a:xfrm>
            <a:off x="37338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2106" name="Text Box 10"/>
          <p:cNvSpPr txBox="1">
            <a:spLocks noChangeArrowheads="1"/>
          </p:cNvSpPr>
          <p:nvPr/>
        </p:nvSpPr>
        <p:spPr bwMode="auto">
          <a:xfrm>
            <a:off x="2803525" y="29368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2107" name="Text Box 11"/>
          <p:cNvSpPr txBox="1">
            <a:spLocks noChangeArrowheads="1"/>
          </p:cNvSpPr>
          <p:nvPr/>
        </p:nvSpPr>
        <p:spPr bwMode="auto">
          <a:xfrm>
            <a:off x="2635250" y="15652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2108" name="Oval 12"/>
          <p:cNvSpPr>
            <a:spLocks noChangeArrowheads="1"/>
          </p:cNvSpPr>
          <p:nvPr/>
        </p:nvSpPr>
        <p:spPr bwMode="auto">
          <a:xfrm>
            <a:off x="5334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2109" name="Oval 13"/>
          <p:cNvSpPr>
            <a:spLocks noChangeArrowheads="1"/>
          </p:cNvSpPr>
          <p:nvPr/>
        </p:nvSpPr>
        <p:spPr bwMode="auto">
          <a:xfrm>
            <a:off x="17526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2110" name="Oval 14"/>
          <p:cNvSpPr>
            <a:spLocks noChangeArrowheads="1"/>
          </p:cNvSpPr>
          <p:nvPr/>
        </p:nvSpPr>
        <p:spPr bwMode="auto">
          <a:xfrm>
            <a:off x="37338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2111" name="Text Box 15"/>
          <p:cNvSpPr txBox="1">
            <a:spLocks noChangeArrowheads="1"/>
          </p:cNvSpPr>
          <p:nvPr/>
        </p:nvSpPr>
        <p:spPr bwMode="auto">
          <a:xfrm>
            <a:off x="2803525" y="45370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2112" name="Line 16"/>
          <p:cNvSpPr>
            <a:spLocks noChangeShapeType="1"/>
          </p:cNvSpPr>
          <p:nvPr/>
        </p:nvSpPr>
        <p:spPr bwMode="auto">
          <a:xfrm flipV="1">
            <a:off x="914400" y="3581400"/>
            <a:ext cx="152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3" name="Line 17"/>
          <p:cNvSpPr>
            <a:spLocks noChangeShapeType="1"/>
          </p:cNvSpPr>
          <p:nvPr/>
        </p:nvSpPr>
        <p:spPr bwMode="auto">
          <a:xfrm flipV="1">
            <a:off x="2209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4" name="Line 18"/>
          <p:cNvSpPr>
            <a:spLocks noChangeShapeType="1"/>
          </p:cNvSpPr>
          <p:nvPr/>
        </p:nvSpPr>
        <p:spPr bwMode="auto">
          <a:xfrm flipH="1" flipV="1">
            <a:off x="1143000" y="3581400"/>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5" name="Line 19"/>
          <p:cNvSpPr>
            <a:spLocks noChangeShapeType="1"/>
          </p:cNvSpPr>
          <p:nvPr/>
        </p:nvSpPr>
        <p:spPr bwMode="auto">
          <a:xfrm flipH="1" flipV="1">
            <a:off x="1219200" y="3505200"/>
            <a:ext cx="2590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6" name="Line 20"/>
          <p:cNvSpPr>
            <a:spLocks noChangeShapeType="1"/>
          </p:cNvSpPr>
          <p:nvPr/>
        </p:nvSpPr>
        <p:spPr bwMode="auto">
          <a:xfrm flipV="1">
            <a:off x="2438400" y="3505200"/>
            <a:ext cx="1447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7" name="Line 21"/>
          <p:cNvSpPr>
            <a:spLocks noChangeShapeType="1"/>
          </p:cNvSpPr>
          <p:nvPr/>
        </p:nvSpPr>
        <p:spPr bwMode="auto">
          <a:xfrm flipH="1" flipV="1">
            <a:off x="2438400" y="3505200"/>
            <a:ext cx="1524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8" name="Line 22"/>
          <p:cNvSpPr>
            <a:spLocks noChangeShapeType="1"/>
          </p:cNvSpPr>
          <p:nvPr/>
        </p:nvSpPr>
        <p:spPr bwMode="auto">
          <a:xfrm flipV="1">
            <a:off x="4114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19" name="Line 23"/>
          <p:cNvSpPr>
            <a:spLocks noChangeShapeType="1"/>
          </p:cNvSpPr>
          <p:nvPr/>
        </p:nvSpPr>
        <p:spPr bwMode="auto">
          <a:xfrm flipV="1">
            <a:off x="9906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20" name="Line 24"/>
          <p:cNvSpPr>
            <a:spLocks noChangeShapeType="1"/>
          </p:cNvSpPr>
          <p:nvPr/>
        </p:nvSpPr>
        <p:spPr bwMode="auto">
          <a:xfrm flipV="1">
            <a:off x="3581400" y="1143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21" name="Text Box 25"/>
          <p:cNvSpPr txBox="1">
            <a:spLocks noChangeArrowheads="1"/>
          </p:cNvSpPr>
          <p:nvPr/>
        </p:nvSpPr>
        <p:spPr bwMode="auto">
          <a:xfrm>
            <a:off x="990600" y="990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1</a:t>
            </a:r>
          </a:p>
        </p:txBody>
      </p:sp>
      <p:sp>
        <p:nvSpPr>
          <p:cNvPr id="132122" name="Text Box 26"/>
          <p:cNvSpPr txBox="1">
            <a:spLocks noChangeArrowheads="1"/>
          </p:cNvSpPr>
          <p:nvPr/>
        </p:nvSpPr>
        <p:spPr bwMode="auto">
          <a:xfrm>
            <a:off x="3717925" y="955675"/>
            <a:ext cx="4270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c</a:t>
            </a:r>
          </a:p>
        </p:txBody>
      </p:sp>
      <p:sp>
        <p:nvSpPr>
          <p:cNvPr id="132123" name="Text Box 27"/>
          <p:cNvSpPr txBox="1">
            <a:spLocks noChangeArrowheads="1"/>
          </p:cNvSpPr>
          <p:nvPr/>
        </p:nvSpPr>
        <p:spPr bwMode="auto">
          <a:xfrm>
            <a:off x="822325" y="5146675"/>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1</a:t>
            </a:r>
          </a:p>
        </p:txBody>
      </p:sp>
      <p:sp>
        <p:nvSpPr>
          <p:cNvPr id="132124" name="Text Box 28"/>
          <p:cNvSpPr txBox="1">
            <a:spLocks noChangeArrowheads="1"/>
          </p:cNvSpPr>
          <p:nvPr/>
        </p:nvSpPr>
        <p:spPr bwMode="auto">
          <a:xfrm>
            <a:off x="1965325" y="5181600"/>
            <a:ext cx="393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i</a:t>
            </a:r>
          </a:p>
        </p:txBody>
      </p:sp>
      <p:sp>
        <p:nvSpPr>
          <p:cNvPr id="132125" name="Text Box 29"/>
          <p:cNvSpPr txBox="1">
            <a:spLocks noChangeArrowheads="1"/>
          </p:cNvSpPr>
          <p:nvPr/>
        </p:nvSpPr>
        <p:spPr bwMode="auto">
          <a:xfrm>
            <a:off x="3930650" y="51054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x</a:t>
            </a:r>
            <a:r>
              <a:rPr lang="en-US" baseline="-25000"/>
              <a:t>d</a:t>
            </a:r>
          </a:p>
        </p:txBody>
      </p:sp>
      <p:sp>
        <p:nvSpPr>
          <p:cNvPr id="132126" name="Oval 30"/>
          <p:cNvSpPr>
            <a:spLocks noChangeArrowheads="1"/>
          </p:cNvSpPr>
          <p:nvPr/>
        </p:nvSpPr>
        <p:spPr bwMode="auto">
          <a:xfrm>
            <a:off x="1752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2127" name="Text Box 31"/>
          <p:cNvSpPr txBox="1">
            <a:spLocks noChangeArrowheads="1"/>
          </p:cNvSpPr>
          <p:nvPr/>
        </p:nvSpPr>
        <p:spPr bwMode="auto">
          <a:xfrm>
            <a:off x="2228850" y="990600"/>
            <a:ext cx="43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y</a:t>
            </a:r>
            <a:r>
              <a:rPr lang="en-US" baseline="-25000"/>
              <a:t>k</a:t>
            </a:r>
          </a:p>
        </p:txBody>
      </p:sp>
      <p:sp>
        <p:nvSpPr>
          <p:cNvPr id="132128" name="Line 32"/>
          <p:cNvSpPr>
            <a:spLocks noChangeShapeType="1"/>
          </p:cNvSpPr>
          <p:nvPr/>
        </p:nvSpPr>
        <p:spPr bwMode="auto">
          <a:xfrm flipV="1">
            <a:off x="914400" y="2209800"/>
            <a:ext cx="76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29" name="Line 33"/>
          <p:cNvSpPr>
            <a:spLocks noChangeShapeType="1"/>
          </p:cNvSpPr>
          <p:nvPr/>
        </p:nvSpPr>
        <p:spPr bwMode="auto">
          <a:xfrm flipH="1" flipV="1">
            <a:off x="1143000" y="2209800"/>
            <a:ext cx="685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0" name="Line 34"/>
          <p:cNvSpPr>
            <a:spLocks noChangeShapeType="1"/>
          </p:cNvSpPr>
          <p:nvPr/>
        </p:nvSpPr>
        <p:spPr bwMode="auto">
          <a:xfrm flipH="1" flipV="1">
            <a:off x="1295400" y="2133600"/>
            <a:ext cx="2514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1" name="Line 35"/>
          <p:cNvSpPr>
            <a:spLocks noChangeShapeType="1"/>
          </p:cNvSpPr>
          <p:nvPr/>
        </p:nvSpPr>
        <p:spPr bwMode="auto">
          <a:xfrm flipV="1">
            <a:off x="2133600" y="2209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2" name="Line 36"/>
          <p:cNvSpPr>
            <a:spLocks noChangeShapeType="1"/>
          </p:cNvSpPr>
          <p:nvPr/>
        </p:nvSpPr>
        <p:spPr bwMode="auto">
          <a:xfrm flipV="1">
            <a:off x="2514600" y="2209800"/>
            <a:ext cx="914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3" name="Line 37"/>
          <p:cNvSpPr>
            <a:spLocks noChangeShapeType="1"/>
          </p:cNvSpPr>
          <p:nvPr/>
        </p:nvSpPr>
        <p:spPr bwMode="auto">
          <a:xfrm flipH="1" flipV="1">
            <a:off x="2438400" y="21336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4" name="Line 38"/>
          <p:cNvSpPr>
            <a:spLocks noChangeShapeType="1"/>
          </p:cNvSpPr>
          <p:nvPr/>
        </p:nvSpPr>
        <p:spPr bwMode="auto">
          <a:xfrm flipH="1" flipV="1">
            <a:off x="3886200" y="21336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35" name="Text Box 39"/>
          <p:cNvSpPr txBox="1">
            <a:spLocks noChangeArrowheads="1"/>
          </p:cNvSpPr>
          <p:nvPr/>
        </p:nvSpPr>
        <p:spPr bwMode="auto">
          <a:xfrm>
            <a:off x="533400" y="2479675"/>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1</a:t>
            </a:r>
          </a:p>
        </p:txBody>
      </p:sp>
      <p:sp>
        <p:nvSpPr>
          <p:cNvPr id="132136" name="Text Box 40"/>
          <p:cNvSpPr txBox="1">
            <a:spLocks noChangeArrowheads="1"/>
          </p:cNvSpPr>
          <p:nvPr/>
        </p:nvSpPr>
        <p:spPr bwMode="auto">
          <a:xfrm>
            <a:off x="2290763" y="2514600"/>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j</a:t>
            </a:r>
          </a:p>
        </p:txBody>
      </p:sp>
      <p:sp>
        <p:nvSpPr>
          <p:cNvPr id="132137" name="Text Box 41"/>
          <p:cNvSpPr txBox="1">
            <a:spLocks noChangeArrowheads="1"/>
          </p:cNvSpPr>
          <p:nvPr/>
        </p:nvSpPr>
        <p:spPr bwMode="auto">
          <a:xfrm>
            <a:off x="4098925" y="2438400"/>
            <a:ext cx="500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M</a:t>
            </a:r>
          </a:p>
        </p:txBody>
      </p:sp>
      <p:sp>
        <p:nvSpPr>
          <p:cNvPr id="132138" name="Text Box 42"/>
          <p:cNvSpPr txBox="1">
            <a:spLocks noChangeArrowheads="1"/>
          </p:cNvSpPr>
          <p:nvPr/>
        </p:nvSpPr>
        <p:spPr bwMode="auto">
          <a:xfrm>
            <a:off x="1766888" y="3733800"/>
            <a:ext cx="519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ji</a:t>
            </a:r>
          </a:p>
        </p:txBody>
      </p:sp>
      <p:sp>
        <p:nvSpPr>
          <p:cNvPr id="132139" name="Text Box 43"/>
          <p:cNvSpPr txBox="1">
            <a:spLocks noChangeArrowheads="1"/>
          </p:cNvSpPr>
          <p:nvPr/>
        </p:nvSpPr>
        <p:spPr bwMode="auto">
          <a:xfrm>
            <a:off x="382588" y="38100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11</a:t>
            </a:r>
          </a:p>
        </p:txBody>
      </p:sp>
      <p:sp>
        <p:nvSpPr>
          <p:cNvPr id="132140" name="Text Box 44"/>
          <p:cNvSpPr txBox="1">
            <a:spLocks noChangeArrowheads="1"/>
          </p:cNvSpPr>
          <p:nvPr/>
        </p:nvSpPr>
        <p:spPr bwMode="auto">
          <a:xfrm>
            <a:off x="1066800" y="3810000"/>
            <a:ext cx="563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1i</a:t>
            </a:r>
          </a:p>
        </p:txBody>
      </p:sp>
      <p:sp>
        <p:nvSpPr>
          <p:cNvPr id="132141" name="Line 45"/>
          <p:cNvSpPr>
            <a:spLocks noChangeShapeType="1"/>
          </p:cNvSpPr>
          <p:nvPr/>
        </p:nvSpPr>
        <p:spPr bwMode="auto">
          <a:xfrm flipV="1">
            <a:off x="1295400" y="2057400"/>
            <a:ext cx="1981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42" name="Text Box 46"/>
          <p:cNvSpPr txBox="1">
            <a:spLocks noChangeArrowheads="1"/>
          </p:cNvSpPr>
          <p:nvPr/>
        </p:nvSpPr>
        <p:spPr bwMode="auto">
          <a:xfrm>
            <a:off x="1600200" y="2209800"/>
            <a:ext cx="5635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w</a:t>
            </a:r>
            <a:r>
              <a:rPr lang="en-US" baseline="-25000"/>
              <a:t>kj</a:t>
            </a:r>
          </a:p>
        </p:txBody>
      </p:sp>
      <p:sp>
        <p:nvSpPr>
          <p:cNvPr id="132143" name="Text Box 48"/>
          <p:cNvSpPr txBox="1">
            <a:spLocks noChangeArrowheads="1"/>
          </p:cNvSpPr>
          <p:nvPr/>
        </p:nvSpPr>
        <p:spPr bwMode="auto">
          <a:xfrm>
            <a:off x="4572000" y="1219200"/>
            <a:ext cx="260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f</a:t>
            </a:r>
          </a:p>
        </p:txBody>
      </p:sp>
      <p:sp>
        <p:nvSpPr>
          <p:cNvPr id="132144" name="Text Box 49"/>
          <p:cNvSpPr txBox="1">
            <a:spLocks noChangeArrowheads="1"/>
          </p:cNvSpPr>
          <p:nvPr/>
        </p:nvSpPr>
        <p:spPr bwMode="auto">
          <a:xfrm>
            <a:off x="4114800" y="1919288"/>
            <a:ext cx="5159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a</a:t>
            </a:r>
            <a:r>
              <a:rPr lang="en-US" sz="1800" b="1" baseline="-25000"/>
              <a:t>k</a:t>
            </a:r>
            <a:r>
              <a:rPr lang="en-US" sz="1800" b="1"/>
              <a:t>: </a:t>
            </a:r>
          </a:p>
        </p:txBody>
      </p:sp>
      <p:sp>
        <p:nvSpPr>
          <p:cNvPr id="132145" name="Text Box 50"/>
          <p:cNvSpPr txBox="1">
            <a:spLocks noChangeArrowheads="1"/>
          </p:cNvSpPr>
          <p:nvPr/>
        </p:nvSpPr>
        <p:spPr bwMode="auto">
          <a:xfrm>
            <a:off x="4572000" y="2933700"/>
            <a:ext cx="298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g</a:t>
            </a:r>
          </a:p>
        </p:txBody>
      </p:sp>
      <p:sp>
        <p:nvSpPr>
          <p:cNvPr id="132146" name="Text Box 51"/>
          <p:cNvSpPr txBox="1">
            <a:spLocks noChangeArrowheads="1"/>
          </p:cNvSpPr>
          <p:nvPr/>
        </p:nvSpPr>
        <p:spPr bwMode="auto">
          <a:xfrm>
            <a:off x="4249738" y="3657600"/>
            <a:ext cx="4746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a</a:t>
            </a:r>
            <a:r>
              <a:rPr lang="en-US" sz="1800" b="1" i="1" baseline="-25000"/>
              <a:t>j</a:t>
            </a:r>
            <a:r>
              <a:rPr lang="en-US" sz="1800" b="1"/>
              <a:t>: </a:t>
            </a:r>
          </a:p>
        </p:txBody>
      </p:sp>
      <p:sp>
        <p:nvSpPr>
          <p:cNvPr id="132147" name="Text Box 59"/>
          <p:cNvSpPr txBox="1">
            <a:spLocks noChangeArrowheads="1"/>
          </p:cNvSpPr>
          <p:nvPr/>
        </p:nvSpPr>
        <p:spPr bwMode="auto">
          <a:xfrm>
            <a:off x="5394325" y="5603875"/>
            <a:ext cx="28321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Time complexity?</a:t>
            </a:r>
          </a:p>
          <a:p>
            <a:pPr eaLnBrk="1" hangingPunct="1"/>
            <a:r>
              <a:rPr lang="en-US" b="1"/>
              <a:t>O(CM+Md) = O(W)</a:t>
            </a:r>
          </a:p>
        </p:txBody>
      </p:sp>
      <p:graphicFrame>
        <p:nvGraphicFramePr>
          <p:cNvPr id="132148" name="Object 63"/>
          <p:cNvGraphicFramePr>
            <a:graphicFrameLocks noGrp="1" noChangeAspect="1"/>
          </p:cNvGraphicFramePr>
          <p:nvPr>
            <p:ph sz="quarter" idx="4"/>
          </p:nvPr>
        </p:nvGraphicFramePr>
        <p:xfrm>
          <a:off x="6477000" y="838200"/>
          <a:ext cx="1143000" cy="608013"/>
        </p:xfrm>
        <a:graphic>
          <a:graphicData uri="http://schemas.openxmlformats.org/presentationml/2006/ole">
            <mc:AlternateContent xmlns:mc="http://schemas.openxmlformats.org/markup-compatibility/2006">
              <mc:Choice xmlns:v="urn:schemas-microsoft-com:vml" Requires="v">
                <p:oleObj spid="_x0000_s63017" name="Equation" r:id="rId10" imgW="812447" imgH="431613" progId="Equation.3">
                  <p:embed/>
                </p:oleObj>
              </mc:Choice>
              <mc:Fallback>
                <p:oleObj name="Equation" r:id="rId10" imgW="812447"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838200"/>
                        <a:ext cx="1143000" cy="608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2149" name="Object 65"/>
          <p:cNvGraphicFramePr>
            <a:graphicFrameLocks noChangeAspect="1"/>
          </p:cNvGraphicFramePr>
          <p:nvPr/>
        </p:nvGraphicFramePr>
        <p:xfrm>
          <a:off x="5678488" y="1524000"/>
          <a:ext cx="3425825" cy="654050"/>
        </p:xfrm>
        <a:graphic>
          <a:graphicData uri="http://schemas.openxmlformats.org/presentationml/2006/ole">
            <mc:AlternateContent xmlns:mc="http://schemas.openxmlformats.org/markup-compatibility/2006">
              <mc:Choice xmlns:v="urn:schemas-microsoft-com:vml" Requires="v">
                <p:oleObj spid="_x0000_s63018" name="Equation" r:id="rId12" imgW="2260600" imgH="431800" progId="Equation.3">
                  <p:embed/>
                </p:oleObj>
              </mc:Choice>
              <mc:Fallback>
                <p:oleObj name="Equation" r:id="rId12" imgW="22606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8488" y="1524000"/>
                        <a:ext cx="3425825" cy="65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2150" name="Object 66"/>
          <p:cNvGraphicFramePr>
            <a:graphicFrameLocks noChangeAspect="1"/>
          </p:cNvGraphicFramePr>
          <p:nvPr/>
        </p:nvGraphicFramePr>
        <p:xfrm>
          <a:off x="5105400" y="2338388"/>
          <a:ext cx="1828800" cy="571500"/>
        </p:xfrm>
        <a:graphic>
          <a:graphicData uri="http://schemas.openxmlformats.org/presentationml/2006/ole">
            <mc:AlternateContent xmlns:mc="http://schemas.openxmlformats.org/markup-compatibility/2006">
              <mc:Choice xmlns:v="urn:schemas-microsoft-com:vml" Requires="v">
                <p:oleObj spid="_x0000_s63019" name="Equation" r:id="rId14" imgW="1422400" imgH="444500" progId="Equation.3">
                  <p:embed/>
                </p:oleObj>
              </mc:Choice>
              <mc:Fallback>
                <p:oleObj name="Equation" r:id="rId14" imgW="1422400" imgH="444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2338388"/>
                        <a:ext cx="1828800" cy="57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2151" name="Object 67"/>
          <p:cNvGraphicFramePr>
            <a:graphicFrameLocks noChangeAspect="1"/>
          </p:cNvGraphicFramePr>
          <p:nvPr/>
        </p:nvGraphicFramePr>
        <p:xfrm>
          <a:off x="4926013" y="2971800"/>
          <a:ext cx="4217987" cy="674688"/>
        </p:xfrm>
        <a:graphic>
          <a:graphicData uri="http://schemas.openxmlformats.org/presentationml/2006/ole">
            <mc:AlternateContent xmlns:mc="http://schemas.openxmlformats.org/markup-compatibility/2006">
              <mc:Choice xmlns:v="urn:schemas-microsoft-com:vml" Requires="v">
                <p:oleObj spid="_x0000_s63020" name="Equation" r:id="rId16" imgW="2933700" imgH="469900" progId="Equation.3">
                  <p:embed/>
                </p:oleObj>
              </mc:Choice>
              <mc:Fallback>
                <p:oleObj name="Equation" r:id="rId16" imgW="2933700" imgH="4699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26013" y="2971800"/>
                        <a:ext cx="4217987" cy="674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2152" name="Object 68"/>
          <p:cNvGraphicFramePr>
            <a:graphicFrameLocks noChangeAspect="1"/>
          </p:cNvGraphicFramePr>
          <p:nvPr/>
        </p:nvGraphicFramePr>
        <p:xfrm>
          <a:off x="6172200" y="3962400"/>
          <a:ext cx="2438400" cy="812800"/>
        </p:xfrm>
        <a:graphic>
          <a:graphicData uri="http://schemas.openxmlformats.org/presentationml/2006/ole">
            <mc:AlternateContent xmlns:mc="http://schemas.openxmlformats.org/markup-compatibility/2006">
              <mc:Choice xmlns:v="urn:schemas-microsoft-com:vml" Requires="v">
                <p:oleObj spid="_x0000_s63021" name="Equation" r:id="rId18" imgW="1409700" imgH="469900" progId="Equation.3">
                  <p:embed/>
                </p:oleObj>
              </mc:Choice>
              <mc:Fallback>
                <p:oleObj name="Equation" r:id="rId18" imgW="1409700" imgH="4699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2200" y="3962400"/>
                        <a:ext cx="2438400" cy="81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2153" name="Line 69"/>
          <p:cNvSpPr>
            <a:spLocks noChangeShapeType="1"/>
          </p:cNvSpPr>
          <p:nvPr/>
        </p:nvSpPr>
        <p:spPr bwMode="auto">
          <a:xfrm>
            <a:off x="7391400" y="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4" name="Line 70"/>
          <p:cNvSpPr>
            <a:spLocks noChangeShapeType="1"/>
          </p:cNvSpPr>
          <p:nvPr/>
        </p:nvSpPr>
        <p:spPr bwMode="auto">
          <a:xfrm>
            <a:off x="7391400" y="609600"/>
            <a:ext cx="0" cy="4572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5" name="Line 71"/>
          <p:cNvSpPr>
            <a:spLocks noChangeShapeType="1"/>
          </p:cNvSpPr>
          <p:nvPr/>
        </p:nvSpPr>
        <p:spPr bwMode="auto">
          <a:xfrm>
            <a:off x="7391400" y="1295400"/>
            <a:ext cx="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6" name="Line 72"/>
          <p:cNvSpPr>
            <a:spLocks noChangeShapeType="1"/>
          </p:cNvSpPr>
          <p:nvPr/>
        </p:nvSpPr>
        <p:spPr bwMode="auto">
          <a:xfrm>
            <a:off x="7391400" y="2057400"/>
            <a:ext cx="0" cy="8382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7" name="Line 73"/>
          <p:cNvSpPr>
            <a:spLocks noChangeShapeType="1"/>
          </p:cNvSpPr>
          <p:nvPr/>
        </p:nvSpPr>
        <p:spPr bwMode="auto">
          <a:xfrm flipH="1">
            <a:off x="6858000" y="2133600"/>
            <a:ext cx="38100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8" name="Line 74"/>
          <p:cNvSpPr>
            <a:spLocks noChangeShapeType="1"/>
          </p:cNvSpPr>
          <p:nvPr/>
        </p:nvSpPr>
        <p:spPr bwMode="auto">
          <a:xfrm>
            <a:off x="7391400" y="3581400"/>
            <a:ext cx="0" cy="5334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59" name="Text Box 75"/>
          <p:cNvSpPr txBox="1">
            <a:spLocks noChangeArrowheads="1"/>
          </p:cNvSpPr>
          <p:nvPr/>
        </p:nvSpPr>
        <p:spPr bwMode="auto">
          <a:xfrm>
            <a:off x="441325" y="5908675"/>
            <a:ext cx="36671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If no back-propagation, time</a:t>
            </a:r>
          </a:p>
          <a:p>
            <a:pPr eaLnBrk="1" hangingPunct="1"/>
            <a:r>
              <a:rPr lang="en-US"/>
              <a:t>complexity is: (MdC+CM) </a:t>
            </a:r>
          </a:p>
        </p:txBody>
      </p:sp>
      <p:sp>
        <p:nvSpPr>
          <p:cNvPr id="132160" name="Line 76"/>
          <p:cNvSpPr>
            <a:spLocks noChangeShapeType="1"/>
          </p:cNvSpPr>
          <p:nvPr/>
        </p:nvSpPr>
        <p:spPr bwMode="auto">
          <a:xfrm flipV="1">
            <a:off x="1123950" y="2119313"/>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4286947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sz="quarter"/>
          </p:nvPr>
        </p:nvSpPr>
        <p:spPr>
          <a:xfrm>
            <a:off x="-1981200" y="-152400"/>
            <a:ext cx="7772400" cy="1143000"/>
          </a:xfrm>
        </p:spPr>
        <p:txBody>
          <a:bodyPr/>
          <a:lstStyle/>
          <a:p>
            <a:pPr eaLnBrk="1" hangingPunct="1"/>
            <a:r>
              <a:rPr lang="en-US" b="1" dirty="0">
                <a:latin typeface="Times New Roman" charset="0"/>
              </a:rPr>
              <a:t>Example</a:t>
            </a:r>
          </a:p>
        </p:txBody>
      </p:sp>
      <p:graphicFrame>
        <p:nvGraphicFramePr>
          <p:cNvPr id="134146" name="Object 55"/>
          <p:cNvGraphicFramePr>
            <a:graphicFrameLocks noGrp="1" noChangeAspect="1"/>
          </p:cNvGraphicFramePr>
          <p:nvPr>
            <p:ph sz="quarter" idx="1"/>
          </p:nvPr>
        </p:nvGraphicFramePr>
        <p:xfrm>
          <a:off x="5867400" y="228600"/>
          <a:ext cx="1981200" cy="915988"/>
        </p:xfrm>
        <a:graphic>
          <a:graphicData uri="http://schemas.openxmlformats.org/presentationml/2006/ole">
            <mc:AlternateContent xmlns:mc="http://schemas.openxmlformats.org/markup-compatibility/2006">
              <mc:Choice xmlns:v="urn:schemas-microsoft-com:vml" Requires="v">
                <p:oleObj spid="_x0000_s70804" name="Equation" r:id="rId4" imgW="850531" imgH="393529" progId="Equation.3">
                  <p:embed/>
                </p:oleObj>
              </mc:Choice>
              <mc:Fallback>
                <p:oleObj name="Equation" r:id="rId4" imgW="850531"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28600"/>
                        <a:ext cx="1981200" cy="915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4147" name="Object 57"/>
          <p:cNvGraphicFramePr>
            <a:graphicFrameLocks noGrp="1" noChangeAspect="1"/>
          </p:cNvGraphicFramePr>
          <p:nvPr>
            <p:ph sz="quarter" idx="2"/>
          </p:nvPr>
        </p:nvGraphicFramePr>
        <p:xfrm>
          <a:off x="5029200" y="1295400"/>
          <a:ext cx="3810000" cy="987425"/>
        </p:xfrm>
        <a:graphic>
          <a:graphicData uri="http://schemas.openxmlformats.org/presentationml/2006/ole">
            <mc:AlternateContent xmlns:mc="http://schemas.openxmlformats.org/markup-compatibility/2006">
              <mc:Choice xmlns:v="urn:schemas-microsoft-com:vml" Requires="v">
                <p:oleObj spid="_x0000_s70805" name="Equation" r:id="rId6" imgW="1663700" imgH="431800" progId="Equation.3">
                  <p:embed/>
                </p:oleObj>
              </mc:Choice>
              <mc:Fallback>
                <p:oleObj name="Equation" r:id="rId6" imgW="16637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295400"/>
                        <a:ext cx="3810000" cy="987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4148" name="Object 59"/>
          <p:cNvGraphicFramePr>
            <a:graphicFrameLocks noGrp="1" noChangeAspect="1"/>
          </p:cNvGraphicFramePr>
          <p:nvPr>
            <p:ph sz="quarter" idx="3"/>
          </p:nvPr>
        </p:nvGraphicFramePr>
        <p:xfrm>
          <a:off x="6096000" y="2438400"/>
          <a:ext cx="1371600" cy="960438"/>
        </p:xfrm>
        <a:graphic>
          <a:graphicData uri="http://schemas.openxmlformats.org/presentationml/2006/ole">
            <mc:AlternateContent xmlns:mc="http://schemas.openxmlformats.org/markup-compatibility/2006">
              <mc:Choice xmlns:v="urn:schemas-microsoft-com:vml" Requires="v">
                <p:oleObj spid="_x0000_s70806" name="Equation" r:id="rId8" imgW="634725" imgH="444307" progId="Equation.3">
                  <p:embed/>
                </p:oleObj>
              </mc:Choice>
              <mc:Fallback>
                <p:oleObj name="Equation" r:id="rId8" imgW="634725" imgH="44430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438400"/>
                        <a:ext cx="1371600" cy="960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4149" name="Object 4"/>
          <p:cNvGraphicFramePr>
            <a:graphicFrameLocks noChangeAspect="1"/>
          </p:cNvGraphicFramePr>
          <p:nvPr/>
        </p:nvGraphicFramePr>
        <p:xfrm>
          <a:off x="4876800" y="2971800"/>
          <a:ext cx="838200" cy="695325"/>
        </p:xfrm>
        <a:graphic>
          <a:graphicData uri="http://schemas.openxmlformats.org/presentationml/2006/ole">
            <mc:AlternateContent xmlns:mc="http://schemas.openxmlformats.org/markup-compatibility/2006">
              <mc:Choice xmlns:v="urn:schemas-microsoft-com:vml" Requires="v">
                <p:oleObj spid="_x0000_s70807" name="Equation" r:id="rId10" imgW="520474" imgH="431613" progId="Equation.3">
                  <p:embed/>
                </p:oleObj>
              </mc:Choice>
              <mc:Fallback>
                <p:oleObj name="Equation" r:id="rId10" imgW="520474"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2971800"/>
                        <a:ext cx="838200" cy="695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4150" name="Oval 7"/>
          <p:cNvSpPr>
            <a:spLocks noChangeArrowheads="1"/>
          </p:cNvSpPr>
          <p:nvPr/>
        </p:nvSpPr>
        <p:spPr bwMode="auto">
          <a:xfrm>
            <a:off x="5334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4151" name="Oval 8"/>
          <p:cNvSpPr>
            <a:spLocks noChangeArrowheads="1"/>
          </p:cNvSpPr>
          <p:nvPr/>
        </p:nvSpPr>
        <p:spPr bwMode="auto">
          <a:xfrm>
            <a:off x="17526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4152" name="Oval 9"/>
          <p:cNvSpPr>
            <a:spLocks noChangeArrowheads="1"/>
          </p:cNvSpPr>
          <p:nvPr/>
        </p:nvSpPr>
        <p:spPr bwMode="auto">
          <a:xfrm>
            <a:off x="3733800" y="2819400"/>
            <a:ext cx="838200" cy="7620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34153" name="Text Box 10"/>
          <p:cNvSpPr txBox="1">
            <a:spLocks noChangeArrowheads="1"/>
          </p:cNvSpPr>
          <p:nvPr/>
        </p:nvSpPr>
        <p:spPr bwMode="auto">
          <a:xfrm>
            <a:off x="2895600" y="3124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4154" name="Oval 12"/>
          <p:cNvSpPr>
            <a:spLocks noChangeArrowheads="1"/>
          </p:cNvSpPr>
          <p:nvPr/>
        </p:nvSpPr>
        <p:spPr bwMode="auto">
          <a:xfrm>
            <a:off x="5334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4155" name="Oval 13"/>
          <p:cNvSpPr>
            <a:spLocks noChangeArrowheads="1"/>
          </p:cNvSpPr>
          <p:nvPr/>
        </p:nvSpPr>
        <p:spPr bwMode="auto">
          <a:xfrm>
            <a:off x="17526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4156" name="Oval 14"/>
          <p:cNvSpPr>
            <a:spLocks noChangeArrowheads="1"/>
          </p:cNvSpPr>
          <p:nvPr/>
        </p:nvSpPr>
        <p:spPr bwMode="auto">
          <a:xfrm>
            <a:off x="3733800" y="4419600"/>
            <a:ext cx="838200" cy="7620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34157" name="Text Box 15"/>
          <p:cNvSpPr txBox="1">
            <a:spLocks noChangeArrowheads="1"/>
          </p:cNvSpPr>
          <p:nvPr/>
        </p:nvSpPr>
        <p:spPr bwMode="auto">
          <a:xfrm>
            <a:off x="2803525" y="45370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a:t>
            </a:r>
          </a:p>
        </p:txBody>
      </p:sp>
      <p:sp>
        <p:nvSpPr>
          <p:cNvPr id="134158" name="Line 16"/>
          <p:cNvSpPr>
            <a:spLocks noChangeShapeType="1"/>
          </p:cNvSpPr>
          <p:nvPr/>
        </p:nvSpPr>
        <p:spPr bwMode="auto">
          <a:xfrm flipV="1">
            <a:off x="914400" y="3581400"/>
            <a:ext cx="152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59" name="Line 17"/>
          <p:cNvSpPr>
            <a:spLocks noChangeShapeType="1"/>
          </p:cNvSpPr>
          <p:nvPr/>
        </p:nvSpPr>
        <p:spPr bwMode="auto">
          <a:xfrm flipV="1">
            <a:off x="2209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60" name="Line 18"/>
          <p:cNvSpPr>
            <a:spLocks noChangeShapeType="1"/>
          </p:cNvSpPr>
          <p:nvPr/>
        </p:nvSpPr>
        <p:spPr bwMode="auto">
          <a:xfrm flipH="1" flipV="1">
            <a:off x="1143000" y="3581400"/>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61" name="Line 19"/>
          <p:cNvSpPr>
            <a:spLocks noChangeShapeType="1"/>
          </p:cNvSpPr>
          <p:nvPr/>
        </p:nvSpPr>
        <p:spPr bwMode="auto">
          <a:xfrm flipH="1" flipV="1">
            <a:off x="1219200" y="3505200"/>
            <a:ext cx="2590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62" name="Line 20"/>
          <p:cNvSpPr>
            <a:spLocks noChangeShapeType="1"/>
          </p:cNvSpPr>
          <p:nvPr/>
        </p:nvSpPr>
        <p:spPr bwMode="auto">
          <a:xfrm flipV="1">
            <a:off x="2438400" y="3505200"/>
            <a:ext cx="1447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63" name="Line 21"/>
          <p:cNvSpPr>
            <a:spLocks noChangeShapeType="1"/>
          </p:cNvSpPr>
          <p:nvPr/>
        </p:nvSpPr>
        <p:spPr bwMode="auto">
          <a:xfrm flipH="1" flipV="1">
            <a:off x="2438400" y="3505200"/>
            <a:ext cx="1524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64" name="Line 22"/>
          <p:cNvSpPr>
            <a:spLocks noChangeShapeType="1"/>
          </p:cNvSpPr>
          <p:nvPr/>
        </p:nvSpPr>
        <p:spPr bwMode="auto">
          <a:xfrm flipV="1">
            <a:off x="4114800" y="3581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65" name="Text Box 27"/>
          <p:cNvSpPr txBox="1">
            <a:spLocks noChangeArrowheads="1"/>
          </p:cNvSpPr>
          <p:nvPr/>
        </p:nvSpPr>
        <p:spPr bwMode="auto">
          <a:xfrm>
            <a:off x="822325" y="5146675"/>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1</a:t>
            </a:r>
          </a:p>
        </p:txBody>
      </p:sp>
      <p:sp>
        <p:nvSpPr>
          <p:cNvPr id="134166" name="Text Box 28"/>
          <p:cNvSpPr txBox="1">
            <a:spLocks noChangeArrowheads="1"/>
          </p:cNvSpPr>
          <p:nvPr/>
        </p:nvSpPr>
        <p:spPr bwMode="auto">
          <a:xfrm>
            <a:off x="1965325" y="5105400"/>
            <a:ext cx="3762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i</a:t>
            </a:r>
          </a:p>
        </p:txBody>
      </p:sp>
      <p:sp>
        <p:nvSpPr>
          <p:cNvPr id="134167" name="Text Box 29"/>
          <p:cNvSpPr txBox="1">
            <a:spLocks noChangeArrowheads="1"/>
          </p:cNvSpPr>
          <p:nvPr/>
        </p:nvSpPr>
        <p:spPr bwMode="auto">
          <a:xfrm>
            <a:off x="3930650" y="5105400"/>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x</a:t>
            </a:r>
            <a:r>
              <a:rPr lang="en-US" baseline="-25000"/>
              <a:t>d</a:t>
            </a:r>
          </a:p>
        </p:txBody>
      </p:sp>
      <p:sp>
        <p:nvSpPr>
          <p:cNvPr id="134168" name="Oval 30"/>
          <p:cNvSpPr>
            <a:spLocks noChangeArrowheads="1"/>
          </p:cNvSpPr>
          <p:nvPr/>
        </p:nvSpPr>
        <p:spPr bwMode="auto">
          <a:xfrm>
            <a:off x="1752600" y="1447800"/>
            <a:ext cx="838200" cy="762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69" name="Text Box 31"/>
          <p:cNvSpPr txBox="1">
            <a:spLocks noChangeArrowheads="1"/>
          </p:cNvSpPr>
          <p:nvPr/>
        </p:nvSpPr>
        <p:spPr bwMode="auto">
          <a:xfrm>
            <a:off x="2228850" y="990600"/>
            <a:ext cx="319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y</a:t>
            </a:r>
            <a:endParaRPr lang="en-US" i="1" baseline="-25000"/>
          </a:p>
        </p:txBody>
      </p:sp>
      <p:sp>
        <p:nvSpPr>
          <p:cNvPr id="134170" name="Line 32"/>
          <p:cNvSpPr>
            <a:spLocks noChangeShapeType="1"/>
          </p:cNvSpPr>
          <p:nvPr/>
        </p:nvSpPr>
        <p:spPr bwMode="auto">
          <a:xfrm flipV="1">
            <a:off x="914400" y="2133600"/>
            <a:ext cx="9906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71" name="Line 35"/>
          <p:cNvSpPr>
            <a:spLocks noChangeShapeType="1"/>
          </p:cNvSpPr>
          <p:nvPr/>
        </p:nvSpPr>
        <p:spPr bwMode="auto">
          <a:xfrm flipV="1">
            <a:off x="2133600" y="2209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72" name="Line 37"/>
          <p:cNvSpPr>
            <a:spLocks noChangeShapeType="1"/>
          </p:cNvSpPr>
          <p:nvPr/>
        </p:nvSpPr>
        <p:spPr bwMode="auto">
          <a:xfrm flipH="1" flipV="1">
            <a:off x="2438400" y="21336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73" name="Text Box 39"/>
          <p:cNvSpPr txBox="1">
            <a:spLocks noChangeArrowheads="1"/>
          </p:cNvSpPr>
          <p:nvPr/>
        </p:nvSpPr>
        <p:spPr bwMode="auto">
          <a:xfrm>
            <a:off x="1050925" y="2479675"/>
            <a:ext cx="420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1</a:t>
            </a:r>
          </a:p>
        </p:txBody>
      </p:sp>
      <p:sp>
        <p:nvSpPr>
          <p:cNvPr id="134174" name="Text Box 40"/>
          <p:cNvSpPr txBox="1">
            <a:spLocks noChangeArrowheads="1"/>
          </p:cNvSpPr>
          <p:nvPr/>
        </p:nvSpPr>
        <p:spPr bwMode="auto">
          <a:xfrm>
            <a:off x="2290763" y="2514600"/>
            <a:ext cx="376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j</a:t>
            </a:r>
          </a:p>
        </p:txBody>
      </p:sp>
      <p:sp>
        <p:nvSpPr>
          <p:cNvPr id="134175" name="Text Box 41"/>
          <p:cNvSpPr txBox="1">
            <a:spLocks noChangeArrowheads="1"/>
          </p:cNvSpPr>
          <p:nvPr/>
        </p:nvSpPr>
        <p:spPr bwMode="auto">
          <a:xfrm>
            <a:off x="3233738" y="2514600"/>
            <a:ext cx="5000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z</a:t>
            </a:r>
            <a:r>
              <a:rPr lang="en-US" baseline="-25000"/>
              <a:t>M</a:t>
            </a:r>
          </a:p>
        </p:txBody>
      </p:sp>
      <p:sp>
        <p:nvSpPr>
          <p:cNvPr id="134176" name="Text Box 42"/>
          <p:cNvSpPr txBox="1">
            <a:spLocks noChangeArrowheads="1"/>
          </p:cNvSpPr>
          <p:nvPr/>
        </p:nvSpPr>
        <p:spPr bwMode="auto">
          <a:xfrm>
            <a:off x="1766888" y="3733800"/>
            <a:ext cx="501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ji</a:t>
            </a:r>
          </a:p>
        </p:txBody>
      </p:sp>
      <p:sp>
        <p:nvSpPr>
          <p:cNvPr id="134177" name="Text Box 43"/>
          <p:cNvSpPr txBox="1">
            <a:spLocks noChangeArrowheads="1"/>
          </p:cNvSpPr>
          <p:nvPr/>
        </p:nvSpPr>
        <p:spPr bwMode="auto">
          <a:xfrm>
            <a:off x="382588" y="38100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11</a:t>
            </a:r>
          </a:p>
        </p:txBody>
      </p:sp>
      <p:sp>
        <p:nvSpPr>
          <p:cNvPr id="134178" name="Text Box 44"/>
          <p:cNvSpPr txBox="1">
            <a:spLocks noChangeArrowheads="1"/>
          </p:cNvSpPr>
          <p:nvPr/>
        </p:nvSpPr>
        <p:spPr bwMode="auto">
          <a:xfrm>
            <a:off x="1066800" y="3810000"/>
            <a:ext cx="546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1i</a:t>
            </a:r>
          </a:p>
        </p:txBody>
      </p:sp>
      <p:sp>
        <p:nvSpPr>
          <p:cNvPr id="134179" name="Text Box 46"/>
          <p:cNvSpPr txBox="1">
            <a:spLocks noChangeArrowheads="1"/>
          </p:cNvSpPr>
          <p:nvPr/>
        </p:nvSpPr>
        <p:spPr bwMode="auto">
          <a:xfrm>
            <a:off x="2052638" y="2209800"/>
            <a:ext cx="444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t>w</a:t>
            </a:r>
            <a:r>
              <a:rPr lang="en-US" baseline="-25000"/>
              <a:t>j</a:t>
            </a:r>
          </a:p>
        </p:txBody>
      </p:sp>
      <p:sp>
        <p:nvSpPr>
          <p:cNvPr id="134180" name="Text Box 47"/>
          <p:cNvSpPr txBox="1">
            <a:spLocks noChangeArrowheads="1"/>
          </p:cNvSpPr>
          <p:nvPr/>
        </p:nvSpPr>
        <p:spPr bwMode="auto">
          <a:xfrm>
            <a:off x="2743200" y="1447800"/>
            <a:ext cx="1733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f linear function</a:t>
            </a:r>
          </a:p>
        </p:txBody>
      </p:sp>
      <p:sp>
        <p:nvSpPr>
          <p:cNvPr id="134181" name="Text Box 48"/>
          <p:cNvSpPr txBox="1">
            <a:spLocks noChangeArrowheads="1"/>
          </p:cNvSpPr>
          <p:nvPr/>
        </p:nvSpPr>
        <p:spPr bwMode="auto">
          <a:xfrm>
            <a:off x="4114800" y="1828800"/>
            <a:ext cx="5159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a</a:t>
            </a:r>
            <a:r>
              <a:rPr lang="en-US" sz="1800" b="1" baseline="-25000"/>
              <a:t>k</a:t>
            </a:r>
            <a:r>
              <a:rPr lang="en-US" sz="1800" b="1"/>
              <a:t>: </a:t>
            </a:r>
          </a:p>
        </p:txBody>
      </p:sp>
      <p:sp>
        <p:nvSpPr>
          <p:cNvPr id="134182" name="Text Box 49"/>
          <p:cNvSpPr txBox="1">
            <a:spLocks noChangeArrowheads="1"/>
          </p:cNvSpPr>
          <p:nvPr/>
        </p:nvSpPr>
        <p:spPr bwMode="auto">
          <a:xfrm>
            <a:off x="4572000" y="2667000"/>
            <a:ext cx="1377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g is sigmoid:</a:t>
            </a:r>
          </a:p>
        </p:txBody>
      </p:sp>
      <p:sp>
        <p:nvSpPr>
          <p:cNvPr id="134183" name="Text Box 50"/>
          <p:cNvSpPr txBox="1">
            <a:spLocks noChangeArrowheads="1"/>
          </p:cNvSpPr>
          <p:nvPr/>
        </p:nvSpPr>
        <p:spPr bwMode="auto">
          <a:xfrm>
            <a:off x="4554538" y="3124200"/>
            <a:ext cx="4746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i="1"/>
              <a:t>a</a:t>
            </a:r>
            <a:r>
              <a:rPr lang="en-US" sz="1800" b="1" i="1" baseline="-25000"/>
              <a:t>j</a:t>
            </a:r>
            <a:r>
              <a:rPr lang="en-US" sz="1800" b="1"/>
              <a:t>: </a:t>
            </a:r>
          </a:p>
        </p:txBody>
      </p:sp>
      <p:graphicFrame>
        <p:nvGraphicFramePr>
          <p:cNvPr id="134184" name="Object 61"/>
          <p:cNvGraphicFramePr>
            <a:graphicFrameLocks noGrp="1" noChangeAspect="1"/>
          </p:cNvGraphicFramePr>
          <p:nvPr>
            <p:ph sz="quarter" idx="4"/>
          </p:nvPr>
        </p:nvGraphicFramePr>
        <p:xfrm>
          <a:off x="5029200" y="3565525"/>
          <a:ext cx="4114800" cy="452438"/>
        </p:xfrm>
        <a:graphic>
          <a:graphicData uri="http://schemas.openxmlformats.org/presentationml/2006/ole">
            <mc:AlternateContent xmlns:mc="http://schemas.openxmlformats.org/markup-compatibility/2006">
              <mc:Choice xmlns:v="urn:schemas-microsoft-com:vml" Requires="v">
                <p:oleObj spid="_x0000_s70808" name="Equation" r:id="rId12" imgW="2197100" imgH="241300" progId="Equation.3">
                  <p:embed/>
                </p:oleObj>
              </mc:Choice>
              <mc:Fallback>
                <p:oleObj name="Equation" r:id="rId12" imgW="2197100" imgH="241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3565525"/>
                        <a:ext cx="4114800" cy="452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34185" name="Object 63"/>
          <p:cNvGraphicFramePr>
            <a:graphicFrameLocks noChangeAspect="1"/>
          </p:cNvGraphicFramePr>
          <p:nvPr/>
        </p:nvGraphicFramePr>
        <p:xfrm>
          <a:off x="5248275" y="4191000"/>
          <a:ext cx="3749675" cy="795338"/>
        </p:xfrm>
        <a:graphic>
          <a:graphicData uri="http://schemas.openxmlformats.org/presentationml/2006/ole">
            <mc:AlternateContent xmlns:mc="http://schemas.openxmlformats.org/markup-compatibility/2006">
              <mc:Choice xmlns:v="urn:schemas-microsoft-com:vml" Requires="v">
                <p:oleObj spid="_x0000_s70809" name="Equation" r:id="rId14" imgW="2094591" imgH="444307" progId="Equation.3">
                  <p:embed/>
                </p:oleObj>
              </mc:Choice>
              <mc:Fallback>
                <p:oleObj name="Equation" r:id="rId14" imgW="2094591" imgH="444307"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48275" y="4191000"/>
                        <a:ext cx="3749675" cy="795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4186" name="Line 64"/>
          <p:cNvSpPr>
            <a:spLocks noChangeShapeType="1"/>
          </p:cNvSpPr>
          <p:nvPr/>
        </p:nvSpPr>
        <p:spPr bwMode="auto">
          <a:xfrm>
            <a:off x="7010400" y="9906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87" name="Line 65"/>
          <p:cNvSpPr>
            <a:spLocks noChangeShapeType="1"/>
          </p:cNvSpPr>
          <p:nvPr/>
        </p:nvSpPr>
        <p:spPr bwMode="auto">
          <a:xfrm>
            <a:off x="7010400" y="22098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88" name="Line 66"/>
          <p:cNvSpPr>
            <a:spLocks noChangeShapeType="1"/>
          </p:cNvSpPr>
          <p:nvPr/>
        </p:nvSpPr>
        <p:spPr bwMode="auto">
          <a:xfrm>
            <a:off x="7086600" y="32004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4189" name="Line 67"/>
          <p:cNvSpPr>
            <a:spLocks noChangeShapeType="1"/>
          </p:cNvSpPr>
          <p:nvPr/>
        </p:nvSpPr>
        <p:spPr bwMode="auto">
          <a:xfrm>
            <a:off x="7086600" y="3962400"/>
            <a:ext cx="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1505836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b="1" dirty="0" err="1"/>
              <a:t>TensorFlow</a:t>
            </a:r>
            <a:r>
              <a:rPr lang="en-US" b="1" dirty="0"/>
              <a:t> Demo of Simple Neural Networks</a:t>
            </a:r>
          </a:p>
        </p:txBody>
      </p:sp>
      <p:sp>
        <p:nvSpPr>
          <p:cNvPr id="3" name="Content Placeholder 2"/>
          <p:cNvSpPr>
            <a:spLocks noGrp="1"/>
          </p:cNvSpPr>
          <p:nvPr>
            <p:ph sz="quarter" idx="1"/>
          </p:nvPr>
        </p:nvSpPr>
        <p:spPr>
          <a:xfrm>
            <a:off x="685799" y="1981200"/>
            <a:ext cx="7894807" cy="1875699"/>
          </a:xfrm>
        </p:spPr>
        <p:txBody>
          <a:bodyPr/>
          <a:lstStyle/>
          <a:p>
            <a:r>
              <a:rPr lang="en-US" dirty="0"/>
              <a:t>Data Sets: Iris flower classification data</a:t>
            </a:r>
          </a:p>
          <a:p>
            <a:r>
              <a:rPr lang="en-US" dirty="0"/>
              <a:t>Google’s </a:t>
            </a:r>
            <a:r>
              <a:rPr lang="en-US" dirty="0" err="1"/>
              <a:t>TensorFlow</a:t>
            </a:r>
            <a:r>
              <a:rPr lang="en-US" dirty="0"/>
              <a:t> installation: </a:t>
            </a:r>
            <a:r>
              <a:rPr lang="en-US" dirty="0">
                <a:hlinkClick r:id="rId2"/>
              </a:rPr>
              <a:t>https://www.tensorflow.org/</a:t>
            </a:r>
            <a:r>
              <a:rPr lang="en-US" dirty="0"/>
              <a:t> </a:t>
            </a:r>
          </a:p>
        </p:txBody>
      </p:sp>
      <p:pic>
        <p:nvPicPr>
          <p:cNvPr id="4" name="Picture 3" descr="Screen Shot 2017-10-02 at 8.36.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589030"/>
            <a:ext cx="8458200" cy="3149600"/>
          </a:xfrm>
          <a:prstGeom prst="rect">
            <a:avLst/>
          </a:prstGeom>
        </p:spPr>
      </p:pic>
      <p:sp>
        <p:nvSpPr>
          <p:cNvPr id="5" name="Footer Placeholder 4"/>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1030085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10-02 at 8.37.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60400"/>
            <a:ext cx="8521700" cy="5524500"/>
          </a:xfrm>
          <a:prstGeom prst="rect">
            <a:avLst/>
          </a:prstGeom>
        </p:spPr>
      </p:pic>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763904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10-02 at 8.38.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6679096" cy="6858000"/>
          </a:xfrm>
          <a:prstGeom prst="rect">
            <a:avLst/>
          </a:prstGeom>
        </p:spPr>
      </p:pic>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870641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10-02 at 8.39.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0"/>
            <a:ext cx="6465775" cy="6858000"/>
          </a:xfrm>
          <a:prstGeom prst="rect">
            <a:avLst/>
          </a:prstGeom>
        </p:spPr>
      </p:pic>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243090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208"/>
            <a:ext cx="8229600" cy="1143000"/>
          </a:xfrm>
        </p:spPr>
        <p:txBody>
          <a:bodyPr>
            <a:normAutofit fontScale="90000"/>
          </a:bodyPr>
          <a:lstStyle/>
          <a:p>
            <a:r>
              <a:rPr lang="en-US" b="1" dirty="0"/>
              <a:t>Simplest Neural Network for Classification – Logistic Regression</a:t>
            </a:r>
          </a:p>
        </p:txBody>
      </p:sp>
      <p:sp>
        <p:nvSpPr>
          <p:cNvPr id="3" name="Content Placeholder 2"/>
          <p:cNvSpPr>
            <a:spLocks noGrp="1"/>
          </p:cNvSpPr>
          <p:nvPr>
            <p:ph idx="1"/>
          </p:nvPr>
        </p:nvSpPr>
        <p:spPr>
          <a:xfrm>
            <a:off x="457200" y="1600200"/>
            <a:ext cx="8229600" cy="1098355"/>
          </a:xfrm>
        </p:spPr>
        <p:txBody>
          <a:bodyPr/>
          <a:lstStyle/>
          <a:p>
            <a:r>
              <a:rPr lang="en-US" b="1" dirty="0"/>
              <a:t>Binary Classification</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89922"/>
            <a:ext cx="33528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6"/>
          <p:cNvSpPr txBox="1">
            <a:spLocks noChangeArrowheads="1"/>
          </p:cNvSpPr>
          <p:nvPr/>
        </p:nvSpPr>
        <p:spPr bwMode="auto">
          <a:xfrm>
            <a:off x="990600" y="2743922"/>
            <a:ext cx="4238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a:t>
            </a:r>
          </a:p>
        </p:txBody>
      </p:sp>
      <p:sp>
        <p:nvSpPr>
          <p:cNvPr id="6" name="TextBox 9"/>
          <p:cNvSpPr txBox="1">
            <a:spLocks noChangeArrowheads="1"/>
          </p:cNvSpPr>
          <p:nvPr/>
        </p:nvSpPr>
        <p:spPr bwMode="auto">
          <a:xfrm>
            <a:off x="2438400" y="3785322"/>
            <a:ext cx="3381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t>
            </a:r>
          </a:p>
        </p:txBody>
      </p:sp>
      <p:sp>
        <p:nvSpPr>
          <p:cNvPr id="7" name="TextBox 8"/>
          <p:cNvSpPr txBox="1">
            <a:spLocks noChangeArrowheads="1"/>
          </p:cNvSpPr>
          <p:nvPr/>
        </p:nvSpPr>
        <p:spPr bwMode="auto">
          <a:xfrm>
            <a:off x="304800" y="4943812"/>
            <a:ext cx="4078434"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a:cs typeface="Times New Roman"/>
              </a:rPr>
              <a:t>activation = w</a:t>
            </a:r>
            <a:r>
              <a:rPr lang="en-US" sz="1800" b="1" i="1" baseline="-25000" dirty="0">
                <a:latin typeface="Times New Roman"/>
                <a:cs typeface="Times New Roman"/>
              </a:rPr>
              <a:t>0</a:t>
            </a:r>
            <a:r>
              <a:rPr lang="en-US" sz="1800" b="1" i="1" dirty="0">
                <a:latin typeface="Times New Roman"/>
                <a:cs typeface="Times New Roman"/>
              </a:rPr>
              <a:t> + w</a:t>
            </a:r>
            <a:r>
              <a:rPr lang="en-US" sz="1800" b="1" i="1" baseline="-25000" dirty="0">
                <a:latin typeface="Times New Roman"/>
                <a:cs typeface="Times New Roman"/>
              </a:rPr>
              <a:t>1</a:t>
            </a:r>
            <a:r>
              <a:rPr lang="en-US" sz="1800" b="1" i="1" dirty="0">
                <a:latin typeface="Times New Roman"/>
                <a:cs typeface="Times New Roman"/>
              </a:rPr>
              <a:t>x</a:t>
            </a:r>
            <a:r>
              <a:rPr lang="en-US" sz="1800" b="1" i="1" baseline="-25000" dirty="0">
                <a:latin typeface="Times New Roman"/>
                <a:cs typeface="Times New Roman"/>
              </a:rPr>
              <a:t>1</a:t>
            </a:r>
            <a:r>
              <a:rPr lang="en-US" sz="1800" b="1" i="1" dirty="0">
                <a:latin typeface="Times New Roman"/>
                <a:cs typeface="Times New Roman"/>
              </a:rPr>
              <a:t> + w</a:t>
            </a:r>
            <a:r>
              <a:rPr lang="en-US" sz="1800" b="1" i="1" baseline="-25000" dirty="0">
                <a:latin typeface="Times New Roman"/>
                <a:cs typeface="Times New Roman"/>
              </a:rPr>
              <a:t>2</a:t>
            </a:r>
            <a:r>
              <a:rPr lang="en-US" sz="1800" b="1" i="1" dirty="0">
                <a:latin typeface="Times New Roman"/>
                <a:cs typeface="Times New Roman"/>
              </a:rPr>
              <a:t>x</a:t>
            </a:r>
            <a:r>
              <a:rPr lang="en-US" sz="1800" b="1" i="1" baseline="-25000" dirty="0">
                <a:latin typeface="Times New Roman"/>
                <a:cs typeface="Times New Roman"/>
              </a:rPr>
              <a:t>2</a:t>
            </a:r>
            <a:r>
              <a:rPr lang="en-US" sz="1800" b="1" i="1" dirty="0">
                <a:latin typeface="Times New Roman"/>
                <a:cs typeface="Times New Roman"/>
              </a:rPr>
              <a:t> + …, </a:t>
            </a:r>
            <a:r>
              <a:rPr lang="en-US" sz="1800" b="1" i="1" dirty="0" err="1">
                <a:latin typeface="Times New Roman"/>
                <a:cs typeface="Times New Roman"/>
              </a:rPr>
              <a:t>w</a:t>
            </a:r>
            <a:r>
              <a:rPr lang="en-US" sz="1800" b="1" i="1" baseline="-25000" dirty="0" err="1">
                <a:latin typeface="Times New Roman"/>
                <a:cs typeface="Times New Roman"/>
              </a:rPr>
              <a:t>d</a:t>
            </a:r>
            <a:r>
              <a:rPr lang="en-US" sz="1800" b="1" i="1" dirty="0" err="1">
                <a:latin typeface="Times New Roman"/>
                <a:cs typeface="Times New Roman"/>
              </a:rPr>
              <a:t>x</a:t>
            </a:r>
            <a:r>
              <a:rPr lang="en-US" sz="1800" b="1" i="1" baseline="-25000" dirty="0" err="1">
                <a:latin typeface="Times New Roman"/>
                <a:cs typeface="Times New Roman"/>
              </a:rPr>
              <a:t>d</a:t>
            </a:r>
            <a:endParaRPr lang="en-US" sz="1800" b="1" i="1" baseline="-25000" dirty="0">
              <a:latin typeface="Times New Roman"/>
              <a:cs typeface="Times New Roman"/>
            </a:endParaRPr>
          </a:p>
          <a:p>
            <a:pPr eaLnBrk="1" hangingPunct="1"/>
            <a:endParaRPr lang="en-US" sz="1800" b="1" dirty="0">
              <a:latin typeface="Times New Roman"/>
              <a:cs typeface="Times New Roman"/>
            </a:endParaRPr>
          </a:p>
          <a:p>
            <a:pPr eaLnBrk="1" hangingPunct="1"/>
            <a:endParaRPr lang="en-US" sz="1800" b="1" dirty="0">
              <a:latin typeface="Times New Roman"/>
              <a:cs typeface="Times New Roman"/>
            </a:endParaRPr>
          </a:p>
          <a:p>
            <a:pPr eaLnBrk="1" hangingPunct="1"/>
            <a:r>
              <a:rPr lang="en-US" sz="1800" i="1" dirty="0">
                <a:latin typeface="Times New Roman"/>
                <a:cs typeface="Times New Roman"/>
              </a:rPr>
              <a:t>P(y = 1) = f(x) =  </a:t>
            </a:r>
            <a:endParaRPr lang="en-US" sz="1800" dirty="0">
              <a:latin typeface="Times New Roman"/>
              <a:cs typeface="Times New Roman"/>
            </a:endParaRPr>
          </a:p>
          <a:p>
            <a:pPr eaLnBrk="1" hangingPunct="1"/>
            <a:endParaRPr lang="en-US" sz="1800" dirty="0"/>
          </a:p>
          <a:p>
            <a:pPr eaLnBrk="1" hangingPunct="1"/>
            <a:endParaRPr lang="en-US" sz="1800" dirty="0"/>
          </a:p>
        </p:txBody>
      </p:sp>
      <p:sp>
        <p:nvSpPr>
          <p:cNvPr id="8" name="Oval 7"/>
          <p:cNvSpPr/>
          <p:nvPr/>
        </p:nvSpPr>
        <p:spPr>
          <a:xfrm>
            <a:off x="541020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9" name="Oval 8"/>
          <p:cNvSpPr/>
          <p:nvPr/>
        </p:nvSpPr>
        <p:spPr>
          <a:xfrm>
            <a:off x="624840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10" name="Oval 9"/>
          <p:cNvSpPr/>
          <p:nvPr/>
        </p:nvSpPr>
        <p:spPr>
          <a:xfrm>
            <a:off x="815340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11" name="Oval 10"/>
          <p:cNvSpPr/>
          <p:nvPr/>
        </p:nvSpPr>
        <p:spPr>
          <a:xfrm>
            <a:off x="5867400" y="2642322"/>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i="1" dirty="0">
                <a:latin typeface="Times New Roman"/>
                <a:cs typeface="Times New Roman"/>
              </a:rPr>
              <a:t>g</a:t>
            </a:r>
            <a:r>
              <a:rPr lang="en-US" sz="2400" dirty="0">
                <a:latin typeface="Times New Roman"/>
                <a:cs typeface="Times New Roman"/>
              </a:rPr>
              <a:t>(</a:t>
            </a:r>
            <a:r>
              <a:rPr lang="en-US" sz="2400" i="1" dirty="0">
                <a:latin typeface="Times New Roman"/>
                <a:cs typeface="Times New Roman"/>
              </a:rPr>
              <a:t>a)</a:t>
            </a:r>
            <a:endParaRPr lang="en-US" sz="2400" dirty="0">
              <a:latin typeface="Times New Roman"/>
              <a:cs typeface="Times New Roman"/>
            </a:endParaRPr>
          </a:p>
        </p:txBody>
      </p:sp>
      <p:cxnSp>
        <p:nvCxnSpPr>
          <p:cNvPr id="12" name="Straight Arrow Connector 11"/>
          <p:cNvCxnSpPr/>
          <p:nvPr/>
        </p:nvCxnSpPr>
        <p:spPr>
          <a:xfrm flipV="1">
            <a:off x="5715000" y="3632922"/>
            <a:ext cx="609600" cy="765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0"/>
            <a:endCxn id="11" idx="4"/>
          </p:cNvCxnSpPr>
          <p:nvPr/>
        </p:nvCxnSpPr>
        <p:spPr>
          <a:xfrm flipV="1">
            <a:off x="6553200" y="3709122"/>
            <a:ext cx="1143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1"/>
            <a:endCxn id="11" idx="5"/>
          </p:cNvCxnSpPr>
          <p:nvPr/>
        </p:nvCxnSpPr>
        <p:spPr>
          <a:xfrm flipH="1" flipV="1">
            <a:off x="7233256" y="3552893"/>
            <a:ext cx="1009418" cy="920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22"/>
          <p:cNvSpPr txBox="1">
            <a:spLocks noChangeArrowheads="1"/>
          </p:cNvSpPr>
          <p:nvPr/>
        </p:nvSpPr>
        <p:spPr bwMode="auto">
          <a:xfrm>
            <a:off x="7278688" y="4471122"/>
            <a:ext cx="673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16" name="Straight Arrow Connector 15"/>
          <p:cNvCxnSpPr/>
          <p:nvPr/>
        </p:nvCxnSpPr>
        <p:spPr>
          <a:xfrm flipV="1">
            <a:off x="4800600" y="3404322"/>
            <a:ext cx="11430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457200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graphicFrame>
        <p:nvGraphicFramePr>
          <p:cNvPr id="18" name="Object 17"/>
          <p:cNvGraphicFramePr>
            <a:graphicFrameLocks noChangeAspect="1"/>
          </p:cNvGraphicFramePr>
          <p:nvPr>
            <p:extLst>
              <p:ext uri="{D42A27DB-BD31-4B8C-83A1-F6EECF244321}">
                <p14:modId xmlns:p14="http://schemas.microsoft.com/office/powerpoint/2010/main" val="2883361825"/>
              </p:ext>
            </p:extLst>
          </p:nvPr>
        </p:nvGraphicFramePr>
        <p:xfrm>
          <a:off x="4495800" y="5461722"/>
          <a:ext cx="4419600" cy="685405"/>
        </p:xfrm>
        <a:graphic>
          <a:graphicData uri="http://schemas.openxmlformats.org/presentationml/2006/ole">
            <mc:AlternateContent xmlns:mc="http://schemas.openxmlformats.org/markup-compatibility/2006">
              <mc:Choice xmlns:v="urn:schemas-microsoft-com:vml" Requires="v">
                <p:oleObj spid="_x0000_s1819" name="Equation" r:id="rId4" imgW="2451100" imgH="393700" progId="Equation.3">
                  <p:embed/>
                </p:oleObj>
              </mc:Choice>
              <mc:Fallback>
                <p:oleObj name="Equation" r:id="rId4" imgW="2451100" imgH="393700" progId="Equation.3">
                  <p:embed/>
                  <p:pic>
                    <p:nvPicPr>
                      <p:cNvPr id="0" name=""/>
                      <p:cNvPicPr/>
                      <p:nvPr/>
                    </p:nvPicPr>
                    <p:blipFill>
                      <a:blip r:embed="rId5"/>
                      <a:stretch>
                        <a:fillRect/>
                      </a:stretch>
                    </p:blipFill>
                    <p:spPr>
                      <a:xfrm>
                        <a:off x="4495800" y="5461722"/>
                        <a:ext cx="4419600" cy="685405"/>
                      </a:xfrm>
                      <a:prstGeom prst="rect">
                        <a:avLst/>
                      </a:prstGeom>
                    </p:spPr>
                  </p:pic>
                </p:oleObj>
              </mc:Fallback>
            </mc:AlternateContent>
          </a:graphicData>
        </a:graphic>
      </p:graphicFrame>
      <p:cxnSp>
        <p:nvCxnSpPr>
          <p:cNvPr id="19" name="Straight Arrow Connector 18"/>
          <p:cNvCxnSpPr/>
          <p:nvPr/>
        </p:nvCxnSpPr>
        <p:spPr>
          <a:xfrm flipV="1">
            <a:off x="6629400" y="2261322"/>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60"/>
          <p:cNvSpPr txBox="1">
            <a:spLocks noChangeArrowheads="1"/>
          </p:cNvSpPr>
          <p:nvPr/>
        </p:nvSpPr>
        <p:spPr bwMode="auto">
          <a:xfrm>
            <a:off x="5517649" y="1511881"/>
            <a:ext cx="374687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imes New Roman"/>
                <a:cs typeface="Times New Roman"/>
              </a:rPr>
              <a:t>Loss/cross-entropy: </a:t>
            </a:r>
          </a:p>
          <a:p>
            <a:pPr eaLnBrk="1" hangingPunct="1"/>
            <a:r>
              <a:rPr lang="en-US" sz="1800" b="1" dirty="0">
                <a:latin typeface="Times New Roman"/>
                <a:cs typeface="Times New Roman"/>
              </a:rPr>
              <a:t>-(</a:t>
            </a:r>
            <a:r>
              <a:rPr lang="en-US" sz="1800" b="1" dirty="0" err="1">
                <a:latin typeface="Times New Roman"/>
                <a:cs typeface="Times New Roman"/>
              </a:rPr>
              <a:t>ylog</a:t>
            </a:r>
            <a:r>
              <a:rPr lang="en-US" sz="1800" b="1" dirty="0">
                <a:latin typeface="Times New Roman"/>
                <a:cs typeface="Times New Roman"/>
              </a:rPr>
              <a:t>(</a:t>
            </a:r>
            <a:r>
              <a:rPr lang="en-US" sz="1800" b="1" i="1" dirty="0">
                <a:latin typeface="Times New Roman"/>
                <a:cs typeface="Times New Roman"/>
              </a:rPr>
              <a:t>o)</a:t>
            </a:r>
            <a:r>
              <a:rPr lang="en-US" sz="1800" b="1" dirty="0">
                <a:latin typeface="Times New Roman"/>
                <a:cs typeface="Times New Roman"/>
              </a:rPr>
              <a:t> + (1-y)log(1- o))</a:t>
            </a:r>
            <a:endParaRPr lang="en-US" sz="1800" b="1" baseline="30000" dirty="0">
              <a:latin typeface="Times New Roman"/>
              <a:cs typeface="Times New Roman"/>
            </a:endParaRPr>
          </a:p>
        </p:txBody>
      </p:sp>
      <p:sp>
        <p:nvSpPr>
          <p:cNvPr id="21" name="TextBox 20"/>
          <p:cNvSpPr txBox="1"/>
          <p:nvPr/>
        </p:nvSpPr>
        <p:spPr>
          <a:xfrm>
            <a:off x="4800600" y="3709122"/>
            <a:ext cx="473549"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0</a:t>
            </a:r>
          </a:p>
        </p:txBody>
      </p:sp>
      <p:sp>
        <p:nvSpPr>
          <p:cNvPr id="22" name="TextBox 21"/>
          <p:cNvSpPr txBox="1"/>
          <p:nvPr/>
        </p:nvSpPr>
        <p:spPr>
          <a:xfrm>
            <a:off x="5622451" y="3720790"/>
            <a:ext cx="473549"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1</a:t>
            </a:r>
          </a:p>
        </p:txBody>
      </p:sp>
      <p:sp>
        <p:nvSpPr>
          <p:cNvPr id="23" name="TextBox 22"/>
          <p:cNvSpPr txBox="1"/>
          <p:nvPr/>
        </p:nvSpPr>
        <p:spPr>
          <a:xfrm>
            <a:off x="6248400" y="3709122"/>
            <a:ext cx="473549"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2</a:t>
            </a:r>
          </a:p>
        </p:txBody>
      </p:sp>
      <p:sp>
        <p:nvSpPr>
          <p:cNvPr id="24" name="TextBox 23"/>
          <p:cNvSpPr txBox="1"/>
          <p:nvPr/>
        </p:nvSpPr>
        <p:spPr>
          <a:xfrm>
            <a:off x="7603651" y="3709122"/>
            <a:ext cx="473549" cy="369332"/>
          </a:xfrm>
          <a:prstGeom prst="rect">
            <a:avLst/>
          </a:prstGeom>
          <a:noFill/>
        </p:spPr>
        <p:txBody>
          <a:bodyPr wrap="none" rtlCol="0">
            <a:spAutoFit/>
          </a:bodyPr>
          <a:lstStyle/>
          <a:p>
            <a:r>
              <a:rPr lang="en-US" i="1" dirty="0" err="1">
                <a:latin typeface="Times New Roman"/>
                <a:cs typeface="Times New Roman"/>
              </a:rPr>
              <a:t>w</a:t>
            </a:r>
            <a:r>
              <a:rPr lang="en-US" i="1" baseline="-25000" dirty="0" err="1">
                <a:latin typeface="Times New Roman"/>
                <a:cs typeface="Times New Roman"/>
              </a:rPr>
              <a:t>d</a:t>
            </a:r>
            <a:endParaRPr lang="en-US" i="1" baseline="-25000" dirty="0">
              <a:latin typeface="Times New Roman"/>
              <a:cs typeface="Times New Roman"/>
            </a:endParaRPr>
          </a:p>
        </p:txBody>
      </p:sp>
      <p:sp>
        <p:nvSpPr>
          <p:cNvPr id="25" name="TextBox 24"/>
          <p:cNvSpPr txBox="1"/>
          <p:nvPr/>
        </p:nvSpPr>
        <p:spPr>
          <a:xfrm>
            <a:off x="7487198" y="2758349"/>
            <a:ext cx="1332404" cy="923330"/>
          </a:xfrm>
          <a:prstGeom prst="rect">
            <a:avLst/>
          </a:prstGeom>
          <a:noFill/>
        </p:spPr>
        <p:txBody>
          <a:bodyPr wrap="none" rtlCol="0">
            <a:spAutoFit/>
          </a:bodyPr>
          <a:lstStyle/>
          <a:p>
            <a:r>
              <a:rPr lang="en-US" dirty="0"/>
              <a:t>g: sigmoid</a:t>
            </a:r>
          </a:p>
          <a:p>
            <a:r>
              <a:rPr lang="en-US" dirty="0"/>
              <a:t>    function</a:t>
            </a:r>
          </a:p>
          <a:p>
            <a:r>
              <a:rPr lang="en-US" dirty="0"/>
              <a:t>a: activation</a:t>
            </a:r>
          </a:p>
        </p:txBody>
      </p:sp>
      <p:sp>
        <p:nvSpPr>
          <p:cNvPr id="26" name="TextBox 25"/>
          <p:cNvSpPr txBox="1"/>
          <p:nvPr/>
        </p:nvSpPr>
        <p:spPr>
          <a:xfrm>
            <a:off x="7465446" y="2149142"/>
            <a:ext cx="1705026" cy="646331"/>
          </a:xfrm>
          <a:prstGeom prst="rect">
            <a:avLst/>
          </a:prstGeom>
          <a:noFill/>
        </p:spPr>
        <p:txBody>
          <a:bodyPr wrap="none" rtlCol="0">
            <a:spAutoFit/>
          </a:bodyPr>
          <a:lstStyle/>
          <a:p>
            <a:r>
              <a:rPr lang="en-US" dirty="0"/>
              <a:t>O: output </a:t>
            </a:r>
            <a:r>
              <a:rPr lang="en-US" i="1" dirty="0"/>
              <a:t>f</a:t>
            </a:r>
            <a:r>
              <a:rPr lang="en-US" dirty="0"/>
              <a:t>(x)</a:t>
            </a:r>
          </a:p>
          <a:p>
            <a:r>
              <a:rPr lang="en-US" dirty="0"/>
              <a:t>y: target (0 or 1)</a:t>
            </a:r>
          </a:p>
        </p:txBody>
      </p:sp>
      <p:graphicFrame>
        <p:nvGraphicFramePr>
          <p:cNvPr id="28" name="Object 27"/>
          <p:cNvGraphicFramePr>
            <a:graphicFrameLocks noChangeAspect="1"/>
          </p:cNvGraphicFramePr>
          <p:nvPr>
            <p:extLst>
              <p:ext uri="{D42A27DB-BD31-4B8C-83A1-F6EECF244321}">
                <p14:modId xmlns:p14="http://schemas.microsoft.com/office/powerpoint/2010/main" val="2954646712"/>
              </p:ext>
            </p:extLst>
          </p:nvPr>
        </p:nvGraphicFramePr>
        <p:xfrm>
          <a:off x="2096496" y="5275322"/>
          <a:ext cx="1867298" cy="1037388"/>
        </p:xfrm>
        <a:graphic>
          <a:graphicData uri="http://schemas.openxmlformats.org/presentationml/2006/ole">
            <mc:AlternateContent xmlns:mc="http://schemas.openxmlformats.org/markup-compatibility/2006">
              <mc:Choice xmlns:v="urn:schemas-microsoft-com:vml" Requires="v">
                <p:oleObj spid="_x0000_s1820" name="Equation" r:id="rId6" imgW="800100" imgH="444500" progId="Equation.3">
                  <p:embed/>
                </p:oleObj>
              </mc:Choice>
              <mc:Fallback>
                <p:oleObj name="Equation" r:id="rId6" imgW="800100" imgH="444500" progId="Equation.3">
                  <p:embed/>
                  <p:pic>
                    <p:nvPicPr>
                      <p:cNvPr id="0" name=""/>
                      <p:cNvPicPr/>
                      <p:nvPr/>
                    </p:nvPicPr>
                    <p:blipFill>
                      <a:blip r:embed="rId7"/>
                      <a:stretch>
                        <a:fillRect/>
                      </a:stretch>
                    </p:blipFill>
                    <p:spPr>
                      <a:xfrm>
                        <a:off x="2096496" y="5275322"/>
                        <a:ext cx="1867298" cy="1037388"/>
                      </a:xfrm>
                      <a:prstGeom prst="rect">
                        <a:avLst/>
                      </a:prstGeom>
                    </p:spPr>
                  </p:pic>
                </p:oleObj>
              </mc:Fallback>
            </mc:AlternateContent>
          </a:graphicData>
        </a:graphic>
      </p:graphicFrame>
      <p:sp>
        <p:nvSpPr>
          <p:cNvPr id="27" name="Footer Placeholder 26"/>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893652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10-02 at 8.40.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84" y="584200"/>
            <a:ext cx="7825243" cy="2529200"/>
          </a:xfrm>
          <a:prstGeom prst="rect">
            <a:avLst/>
          </a:prstGeom>
        </p:spPr>
      </p:pic>
      <p:sp>
        <p:nvSpPr>
          <p:cNvPr id="2" name="Footer Placeholder 1"/>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220995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73C4-53FF-0E46-A1B7-B9389428A5C8}"/>
              </a:ext>
            </a:extLst>
          </p:cNvPr>
          <p:cNvSpPr>
            <a:spLocks noGrp="1"/>
          </p:cNvSpPr>
          <p:nvPr>
            <p:ph type="title" sz="quarter"/>
          </p:nvPr>
        </p:nvSpPr>
        <p:spPr>
          <a:xfrm>
            <a:off x="685800" y="0"/>
            <a:ext cx="7772400" cy="1143000"/>
          </a:xfrm>
        </p:spPr>
        <p:txBody>
          <a:bodyPr/>
          <a:lstStyle/>
          <a:p>
            <a:r>
              <a:rPr lang="en-US" dirty="0" err="1"/>
              <a:t>Keras</a:t>
            </a:r>
            <a:endParaRPr lang="en-US" dirty="0"/>
          </a:p>
        </p:txBody>
      </p:sp>
      <p:sp>
        <p:nvSpPr>
          <p:cNvPr id="3" name="Content Placeholder 2">
            <a:extLst>
              <a:ext uri="{FF2B5EF4-FFF2-40B4-BE49-F238E27FC236}">
                <a16:creationId xmlns:a16="http://schemas.microsoft.com/office/drawing/2014/main" id="{B157BE18-425E-A64C-975F-3054185469B5}"/>
              </a:ext>
            </a:extLst>
          </p:cNvPr>
          <p:cNvSpPr>
            <a:spLocks noGrp="1"/>
          </p:cNvSpPr>
          <p:nvPr>
            <p:ph sz="quarter" idx="1"/>
          </p:nvPr>
        </p:nvSpPr>
        <p:spPr>
          <a:xfrm>
            <a:off x="172279" y="914400"/>
            <a:ext cx="8613912" cy="5441950"/>
          </a:xfrm>
        </p:spPr>
        <p:txBody>
          <a:bodyPr>
            <a:noAutofit/>
          </a:bodyPr>
          <a:lstStyle/>
          <a:p>
            <a:r>
              <a:rPr lang="en-US" sz="2200" b="1" dirty="0" err="1"/>
              <a:t>Keras</a:t>
            </a:r>
            <a:r>
              <a:rPr lang="en-US" sz="2200" dirty="0"/>
              <a:t> is an </a:t>
            </a:r>
            <a:r>
              <a:rPr lang="en-US" sz="2200" dirty="0">
                <a:hlinkClick r:id="rId2" tooltip="Open-source software"/>
              </a:rPr>
              <a:t>open-source</a:t>
            </a:r>
            <a:r>
              <a:rPr lang="en-US" sz="2200" dirty="0"/>
              <a:t> </a:t>
            </a:r>
            <a:r>
              <a:rPr lang="en-US" sz="2200" dirty="0">
                <a:hlinkClick r:id="rId3" tooltip="Artificial neural network"/>
              </a:rPr>
              <a:t>neural-network</a:t>
            </a:r>
            <a:r>
              <a:rPr lang="en-US" sz="2200" dirty="0"/>
              <a:t> library written in </a:t>
            </a:r>
            <a:r>
              <a:rPr lang="en-US" sz="2200" dirty="0">
                <a:hlinkClick r:id="rId4" tooltip="Python (programming language)"/>
              </a:rPr>
              <a:t>Python</a:t>
            </a:r>
            <a:r>
              <a:rPr lang="en-US" sz="2200" dirty="0"/>
              <a:t>. It is capable of running on top of </a:t>
            </a:r>
            <a:r>
              <a:rPr lang="en-US" sz="2200" dirty="0">
                <a:hlinkClick r:id="rId5" tooltip="TensorFlow"/>
              </a:rPr>
              <a:t>TensorFlow</a:t>
            </a:r>
            <a:r>
              <a:rPr lang="en-US" sz="2200" dirty="0"/>
              <a:t>, </a:t>
            </a:r>
            <a:r>
              <a:rPr lang="en-US" sz="2200" dirty="0">
                <a:hlinkClick r:id="rId6" tooltip="Microsoft Cognitive Toolkit"/>
              </a:rPr>
              <a:t>Microsoft Cognitive Toolkit</a:t>
            </a:r>
            <a:r>
              <a:rPr lang="en-US" sz="2200" dirty="0"/>
              <a:t>, </a:t>
            </a:r>
            <a:r>
              <a:rPr lang="en-US" sz="2200" dirty="0">
                <a:hlinkClick r:id="rId7" tooltip="Theano (software)"/>
              </a:rPr>
              <a:t>Theano</a:t>
            </a:r>
            <a:r>
              <a:rPr lang="en-US" sz="2200" dirty="0"/>
              <a:t>, or </a:t>
            </a:r>
            <a:r>
              <a:rPr lang="en-US" sz="2200" dirty="0">
                <a:hlinkClick r:id="rId8" tooltip="PlaidML"/>
              </a:rPr>
              <a:t>PlaidML</a:t>
            </a:r>
            <a:r>
              <a:rPr lang="en-US" sz="2200" dirty="0"/>
              <a:t>.</a:t>
            </a:r>
            <a:r>
              <a:rPr lang="en-US" sz="2200" baseline="30000" dirty="0">
                <a:hlinkClick r:id="rId9"/>
              </a:rPr>
              <a:t>[1]</a:t>
            </a:r>
            <a:r>
              <a:rPr lang="en-US" sz="2200" baseline="30000" dirty="0">
                <a:hlinkClick r:id="rId10"/>
              </a:rPr>
              <a:t>[2]</a:t>
            </a:r>
            <a:r>
              <a:rPr lang="en-US" sz="2200" dirty="0"/>
              <a:t> Designed to enable fast experimentation with </a:t>
            </a:r>
            <a:r>
              <a:rPr lang="en-US" sz="2200" dirty="0">
                <a:hlinkClick r:id="rId11" tooltip="Deep learning"/>
              </a:rPr>
              <a:t>deep neural networks</a:t>
            </a:r>
            <a:r>
              <a:rPr lang="en-US" sz="2200" dirty="0"/>
              <a:t>, it focuses on being user-friendly, modular, and extensible. It was developed as part of the research effort of project ONEIROS (Open-ended Neuro-Electronic Intelligent Robot Operating System),</a:t>
            </a:r>
            <a:r>
              <a:rPr lang="en-US" sz="2200" baseline="30000" dirty="0">
                <a:hlinkClick r:id="rId12"/>
              </a:rPr>
              <a:t>[3]</a:t>
            </a:r>
            <a:r>
              <a:rPr lang="en-US" sz="2200" dirty="0"/>
              <a:t> and its primary author and maintainer is François </a:t>
            </a:r>
            <a:r>
              <a:rPr lang="en-US" sz="2200" dirty="0" err="1"/>
              <a:t>Chollet</a:t>
            </a:r>
            <a:r>
              <a:rPr lang="en-US" sz="2200" dirty="0"/>
              <a:t>, a </a:t>
            </a:r>
            <a:r>
              <a:rPr lang="en-US" sz="2200" dirty="0">
                <a:hlinkClick r:id="rId13" tooltip="Google"/>
              </a:rPr>
              <a:t>Google</a:t>
            </a:r>
            <a:r>
              <a:rPr lang="en-US" sz="2200" dirty="0"/>
              <a:t> engineer. </a:t>
            </a:r>
            <a:r>
              <a:rPr lang="en-US" sz="2200" dirty="0" err="1"/>
              <a:t>Chollet</a:t>
            </a:r>
            <a:r>
              <a:rPr lang="en-US" sz="2200" dirty="0"/>
              <a:t> also is the author of the </a:t>
            </a:r>
            <a:r>
              <a:rPr lang="en-US" sz="2200" dirty="0" err="1"/>
              <a:t>XCeption</a:t>
            </a:r>
            <a:r>
              <a:rPr lang="en-US" sz="2200" dirty="0"/>
              <a:t> deep neural network model</a:t>
            </a:r>
            <a:r>
              <a:rPr lang="en-US" sz="2200" baseline="30000" dirty="0">
                <a:hlinkClick r:id="rId14"/>
              </a:rPr>
              <a:t>[4]</a:t>
            </a:r>
            <a:r>
              <a:rPr lang="en-US" sz="2200" dirty="0"/>
              <a:t>.</a:t>
            </a:r>
          </a:p>
          <a:p>
            <a:r>
              <a:rPr lang="en-US" sz="2200" dirty="0"/>
              <a:t>In 2017, Google's TensorFlow team decided to support </a:t>
            </a:r>
            <a:r>
              <a:rPr lang="en-US" sz="2200" dirty="0" err="1"/>
              <a:t>Keras</a:t>
            </a:r>
            <a:r>
              <a:rPr lang="en-US" sz="2200" dirty="0"/>
              <a:t> in TensorFlow's core library.</a:t>
            </a:r>
            <a:r>
              <a:rPr lang="en-US" sz="2200" baseline="30000" dirty="0">
                <a:hlinkClick r:id="rId15"/>
              </a:rPr>
              <a:t>[5]</a:t>
            </a:r>
            <a:r>
              <a:rPr lang="en-US" sz="2200" dirty="0" err="1"/>
              <a:t>Chollet</a:t>
            </a:r>
            <a:r>
              <a:rPr lang="en-US" sz="2200" dirty="0"/>
              <a:t> explained that </a:t>
            </a:r>
            <a:r>
              <a:rPr lang="en-US" sz="2200" dirty="0" err="1"/>
              <a:t>Keras</a:t>
            </a:r>
            <a:r>
              <a:rPr lang="en-US" sz="2200" dirty="0"/>
              <a:t> was conceived to be an interface rather than a standalone </a:t>
            </a:r>
            <a:r>
              <a:rPr lang="en-US" sz="2200" dirty="0">
                <a:hlinkClick r:id="rId16" tooltip="Machine learning"/>
              </a:rPr>
              <a:t>machine learning</a:t>
            </a:r>
            <a:r>
              <a:rPr lang="en-US" sz="2200" dirty="0"/>
              <a:t> framework. It offers a higher-level, more intuitive set of abstractions that make it easy to develop deep learning models regardless of the computational backend used.</a:t>
            </a:r>
            <a:r>
              <a:rPr lang="en-US" sz="2200" baseline="30000" dirty="0">
                <a:hlinkClick r:id="rId17"/>
              </a:rPr>
              <a:t>[6]</a:t>
            </a:r>
            <a:r>
              <a:rPr lang="en-US" sz="2200" dirty="0"/>
              <a:t> </a:t>
            </a:r>
            <a:r>
              <a:rPr lang="en-US" sz="2200" dirty="0">
                <a:hlinkClick r:id="rId18" tooltip="Microsoft"/>
              </a:rPr>
              <a:t>Microsoft</a:t>
            </a:r>
            <a:r>
              <a:rPr lang="en-US" sz="2200" dirty="0"/>
              <a:t> added a </a:t>
            </a:r>
            <a:r>
              <a:rPr lang="en-US" sz="2200" dirty="0">
                <a:hlinkClick r:id="rId19" tooltip="CNTK"/>
              </a:rPr>
              <a:t>CNTK</a:t>
            </a:r>
            <a:r>
              <a:rPr lang="en-US" sz="2200" dirty="0"/>
              <a:t> backend to </a:t>
            </a:r>
            <a:r>
              <a:rPr lang="en-US" sz="2200" dirty="0" err="1"/>
              <a:t>Keras</a:t>
            </a:r>
            <a:r>
              <a:rPr lang="en-US" sz="2200" dirty="0"/>
              <a:t> as well, available as of CNTK v2.0.</a:t>
            </a:r>
            <a:r>
              <a:rPr lang="en-US" sz="2200" baseline="30000" dirty="0">
                <a:hlinkClick r:id="rId20"/>
              </a:rPr>
              <a:t>[7]</a:t>
            </a:r>
            <a:r>
              <a:rPr lang="en-US" sz="2200" baseline="30000" dirty="0">
                <a:hlinkClick r:id="rId21"/>
              </a:rPr>
              <a:t>[8]</a:t>
            </a:r>
            <a:endParaRPr lang="en-US" sz="2200" dirty="0"/>
          </a:p>
          <a:p>
            <a:pPr marL="0" indent="0">
              <a:buNone/>
            </a:pPr>
            <a:endParaRPr lang="en-US" sz="2200" dirty="0"/>
          </a:p>
        </p:txBody>
      </p:sp>
      <p:sp>
        <p:nvSpPr>
          <p:cNvPr id="7" name="Footer Placeholder 6">
            <a:extLst>
              <a:ext uri="{FF2B5EF4-FFF2-40B4-BE49-F238E27FC236}">
                <a16:creationId xmlns:a16="http://schemas.microsoft.com/office/drawing/2014/main" id="{057E92DA-55C0-0648-AACA-7D24E6D893BF}"/>
              </a:ext>
            </a:extLst>
          </p:cNvPr>
          <p:cNvSpPr>
            <a:spLocks noGrp="1"/>
          </p:cNvSpPr>
          <p:nvPr>
            <p:ph type="ftr" sz="quarter" idx="11"/>
          </p:nvPr>
        </p:nvSpPr>
        <p:spPr/>
        <p:txBody>
          <a:bodyPr/>
          <a:lstStyle/>
          <a:p>
            <a:pPr>
              <a:defRPr/>
            </a:pPr>
            <a:r>
              <a:rPr lang="en-US"/>
              <a:t>CS8725 - Supervised Learning</a:t>
            </a:r>
          </a:p>
        </p:txBody>
      </p:sp>
    </p:spTree>
    <p:extLst>
      <p:ext uri="{BB962C8B-B14F-4D97-AF65-F5344CB8AC3E}">
        <p14:creationId xmlns:p14="http://schemas.microsoft.com/office/powerpoint/2010/main" val="2874847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9BF6-F6D8-C948-A67A-F7805B5E80B7}"/>
              </a:ext>
            </a:extLst>
          </p:cNvPr>
          <p:cNvSpPr>
            <a:spLocks noGrp="1"/>
          </p:cNvSpPr>
          <p:nvPr>
            <p:ph type="title" sz="quarter"/>
          </p:nvPr>
        </p:nvSpPr>
        <p:spPr>
          <a:xfrm>
            <a:off x="685800" y="145774"/>
            <a:ext cx="7772400" cy="1143000"/>
          </a:xfrm>
        </p:spPr>
        <p:txBody>
          <a:bodyPr>
            <a:normAutofit fontScale="90000"/>
          </a:bodyPr>
          <a:lstStyle/>
          <a:p>
            <a:r>
              <a:rPr lang="en-US" dirty="0"/>
              <a:t>An Example with TensorFlow in </a:t>
            </a:r>
            <a:r>
              <a:rPr lang="en-US" dirty="0" err="1"/>
              <a:t>Keras</a:t>
            </a:r>
            <a:r>
              <a:rPr lang="en-US" dirty="0"/>
              <a:t> for MNIST Classification</a:t>
            </a:r>
          </a:p>
        </p:txBody>
      </p:sp>
      <p:sp>
        <p:nvSpPr>
          <p:cNvPr id="7" name="Footer Placeholder 6">
            <a:extLst>
              <a:ext uri="{FF2B5EF4-FFF2-40B4-BE49-F238E27FC236}">
                <a16:creationId xmlns:a16="http://schemas.microsoft.com/office/drawing/2014/main" id="{9688CB20-7AA2-4846-9DEF-93CCA4DF2BA7}"/>
              </a:ext>
            </a:extLst>
          </p:cNvPr>
          <p:cNvSpPr>
            <a:spLocks noGrp="1"/>
          </p:cNvSpPr>
          <p:nvPr>
            <p:ph type="ftr" sz="quarter" idx="11"/>
          </p:nvPr>
        </p:nvSpPr>
        <p:spPr/>
        <p:txBody>
          <a:bodyPr/>
          <a:lstStyle/>
          <a:p>
            <a:pPr>
              <a:defRPr/>
            </a:pPr>
            <a:r>
              <a:rPr lang="en-US"/>
              <a:t>CS8725 - Supervised Learning</a:t>
            </a:r>
          </a:p>
        </p:txBody>
      </p:sp>
      <p:sp>
        <p:nvSpPr>
          <p:cNvPr id="3" name="Rectangle 2">
            <a:extLst>
              <a:ext uri="{FF2B5EF4-FFF2-40B4-BE49-F238E27FC236}">
                <a16:creationId xmlns:a16="http://schemas.microsoft.com/office/drawing/2014/main" id="{3EAE8E95-4E58-9B48-9329-05A4F03869E2}"/>
              </a:ext>
            </a:extLst>
          </p:cNvPr>
          <p:cNvSpPr/>
          <p:nvPr/>
        </p:nvSpPr>
        <p:spPr>
          <a:xfrm>
            <a:off x="636104" y="1232313"/>
            <a:ext cx="8044069" cy="5355312"/>
          </a:xfrm>
          <a:prstGeom prst="rect">
            <a:avLst/>
          </a:prstGeom>
        </p:spPr>
        <p:txBody>
          <a:bodyPr wrap="square">
            <a:spAutoFit/>
          </a:bodyPr>
          <a:lstStyle/>
          <a:p>
            <a:r>
              <a:rPr lang="en-US" dirty="0">
                <a:latin typeface="Roboto Mono"/>
              </a:rPr>
              <a:t>import </a:t>
            </a:r>
            <a:r>
              <a:rPr lang="en-US" dirty="0" err="1">
                <a:latin typeface="Roboto Mono"/>
              </a:rPr>
              <a:t>tensorflow</a:t>
            </a:r>
            <a:r>
              <a:rPr lang="en-US" dirty="0">
                <a:latin typeface="Roboto Mono"/>
              </a:rPr>
              <a:t> as </a:t>
            </a:r>
            <a:r>
              <a:rPr lang="en-US" dirty="0" err="1">
                <a:latin typeface="Roboto Mono"/>
              </a:rPr>
              <a:t>tf</a:t>
            </a:r>
            <a:br>
              <a:rPr lang="en-US" dirty="0">
                <a:latin typeface="Roboto Mono"/>
              </a:rPr>
            </a:br>
            <a:r>
              <a:rPr lang="en-US" dirty="0" err="1">
                <a:latin typeface="Roboto Mono"/>
              </a:rPr>
              <a:t>mnist</a:t>
            </a:r>
            <a:r>
              <a:rPr lang="en-US" dirty="0">
                <a:latin typeface="Roboto Mono"/>
              </a:rPr>
              <a:t> = </a:t>
            </a:r>
            <a:r>
              <a:rPr lang="en-US" dirty="0" err="1">
                <a:latin typeface="Roboto Mono"/>
              </a:rPr>
              <a:t>tf.keras.datasets.mnist</a:t>
            </a:r>
            <a:br>
              <a:rPr lang="en-US" dirty="0">
                <a:latin typeface="Roboto Mono"/>
              </a:rPr>
            </a:br>
            <a:br>
              <a:rPr lang="en-US" dirty="0">
                <a:latin typeface="Roboto Mono"/>
              </a:rPr>
            </a:br>
            <a:r>
              <a:rPr lang="en-US" dirty="0">
                <a:latin typeface="Roboto Mono"/>
              </a:rPr>
              <a:t>(</a:t>
            </a:r>
            <a:r>
              <a:rPr lang="en-US" dirty="0" err="1">
                <a:latin typeface="Roboto Mono"/>
              </a:rPr>
              <a:t>x_train</a:t>
            </a:r>
            <a:r>
              <a:rPr lang="en-US" dirty="0">
                <a:latin typeface="Roboto Mono"/>
              </a:rPr>
              <a:t>, </a:t>
            </a:r>
            <a:r>
              <a:rPr lang="en-US" dirty="0" err="1">
                <a:latin typeface="Roboto Mono"/>
              </a:rPr>
              <a:t>y_train</a:t>
            </a:r>
            <a:r>
              <a:rPr lang="en-US" dirty="0">
                <a:latin typeface="Roboto Mono"/>
              </a:rPr>
              <a:t>),(</a:t>
            </a:r>
            <a:r>
              <a:rPr lang="en-US" dirty="0" err="1">
                <a:latin typeface="Roboto Mono"/>
              </a:rPr>
              <a:t>x_test</a:t>
            </a:r>
            <a:r>
              <a:rPr lang="en-US" dirty="0">
                <a:latin typeface="Roboto Mono"/>
              </a:rPr>
              <a:t>, </a:t>
            </a:r>
            <a:r>
              <a:rPr lang="en-US" dirty="0" err="1">
                <a:latin typeface="Roboto Mono"/>
              </a:rPr>
              <a:t>y_test</a:t>
            </a:r>
            <a:r>
              <a:rPr lang="en-US" dirty="0">
                <a:latin typeface="Roboto Mono"/>
              </a:rPr>
              <a:t>) = </a:t>
            </a:r>
            <a:r>
              <a:rPr lang="en-US" dirty="0" err="1">
                <a:latin typeface="Roboto Mono"/>
              </a:rPr>
              <a:t>mnist.load_data</a:t>
            </a:r>
            <a:r>
              <a:rPr lang="en-US" dirty="0">
                <a:latin typeface="Roboto Mono"/>
              </a:rPr>
              <a:t>()</a:t>
            </a:r>
            <a:br>
              <a:rPr lang="en-US" dirty="0">
                <a:latin typeface="Roboto Mono"/>
              </a:rPr>
            </a:br>
            <a:r>
              <a:rPr lang="en-US" dirty="0" err="1">
                <a:latin typeface="Roboto Mono"/>
              </a:rPr>
              <a:t>x_train</a:t>
            </a:r>
            <a:r>
              <a:rPr lang="en-US" dirty="0">
                <a:latin typeface="Roboto Mono"/>
              </a:rPr>
              <a:t>, </a:t>
            </a:r>
            <a:r>
              <a:rPr lang="en-US" dirty="0" err="1">
                <a:latin typeface="Roboto Mono"/>
              </a:rPr>
              <a:t>x_test</a:t>
            </a:r>
            <a:r>
              <a:rPr lang="en-US" dirty="0">
                <a:latin typeface="Roboto Mono"/>
              </a:rPr>
              <a:t> = </a:t>
            </a:r>
            <a:r>
              <a:rPr lang="en-US" dirty="0" err="1">
                <a:latin typeface="Roboto Mono"/>
              </a:rPr>
              <a:t>x_train</a:t>
            </a:r>
            <a:r>
              <a:rPr lang="en-US" dirty="0">
                <a:latin typeface="Roboto Mono"/>
              </a:rPr>
              <a:t> / 255.0, </a:t>
            </a:r>
            <a:r>
              <a:rPr lang="en-US" dirty="0" err="1">
                <a:latin typeface="Roboto Mono"/>
              </a:rPr>
              <a:t>x_test</a:t>
            </a:r>
            <a:r>
              <a:rPr lang="en-US" dirty="0">
                <a:latin typeface="Roboto Mono"/>
              </a:rPr>
              <a:t> / 255.0</a:t>
            </a:r>
            <a:br>
              <a:rPr lang="en-US" dirty="0">
                <a:latin typeface="Roboto Mono"/>
              </a:rPr>
            </a:br>
            <a:br>
              <a:rPr lang="en-US" dirty="0">
                <a:latin typeface="Roboto Mono"/>
              </a:rPr>
            </a:br>
            <a:r>
              <a:rPr lang="en-US" dirty="0">
                <a:latin typeface="Roboto Mono"/>
              </a:rPr>
              <a:t>model = </a:t>
            </a:r>
            <a:r>
              <a:rPr lang="en-US" dirty="0" err="1">
                <a:latin typeface="Roboto Mono"/>
              </a:rPr>
              <a:t>tf.keras.models.Sequential</a:t>
            </a:r>
            <a:r>
              <a:rPr lang="en-US" dirty="0">
                <a:latin typeface="Roboto Mono"/>
              </a:rPr>
              <a:t>([</a:t>
            </a:r>
            <a:br>
              <a:rPr lang="en-US" dirty="0">
                <a:latin typeface="Roboto Mono"/>
              </a:rPr>
            </a:br>
            <a:r>
              <a:rPr lang="en-US" dirty="0">
                <a:latin typeface="Roboto Mono"/>
              </a:rPr>
              <a:t>  </a:t>
            </a:r>
            <a:r>
              <a:rPr lang="en-US" dirty="0" err="1">
                <a:latin typeface="Roboto Mono"/>
              </a:rPr>
              <a:t>tf.keras.layers.Flatten</a:t>
            </a:r>
            <a:r>
              <a:rPr lang="en-US" dirty="0">
                <a:latin typeface="Roboto Mono"/>
              </a:rPr>
              <a:t>(</a:t>
            </a:r>
            <a:r>
              <a:rPr lang="en-US" dirty="0" err="1">
                <a:latin typeface="Roboto Mono"/>
              </a:rPr>
              <a:t>input_shape</a:t>
            </a:r>
            <a:r>
              <a:rPr lang="en-US" dirty="0">
                <a:latin typeface="Roboto Mono"/>
              </a:rPr>
              <a:t>=(28, 28)),</a:t>
            </a:r>
            <a:br>
              <a:rPr lang="en-US" dirty="0">
                <a:latin typeface="Roboto Mono"/>
              </a:rPr>
            </a:br>
            <a:r>
              <a:rPr lang="en-US" dirty="0">
                <a:latin typeface="Roboto Mono"/>
              </a:rPr>
              <a:t>  </a:t>
            </a:r>
            <a:r>
              <a:rPr lang="en-US" dirty="0" err="1">
                <a:latin typeface="Roboto Mono"/>
              </a:rPr>
              <a:t>tf.keras.layers.Dense</a:t>
            </a:r>
            <a:r>
              <a:rPr lang="en-US" dirty="0">
                <a:latin typeface="Roboto Mono"/>
              </a:rPr>
              <a:t>(128, activation='</a:t>
            </a:r>
            <a:r>
              <a:rPr lang="en-US" dirty="0" err="1">
                <a:latin typeface="Roboto Mono"/>
              </a:rPr>
              <a:t>relu</a:t>
            </a:r>
            <a:r>
              <a:rPr lang="en-US" dirty="0">
                <a:latin typeface="Roboto Mono"/>
              </a:rPr>
              <a:t>'),</a:t>
            </a:r>
            <a:br>
              <a:rPr lang="en-US" dirty="0">
                <a:latin typeface="Roboto Mono"/>
              </a:rPr>
            </a:br>
            <a:r>
              <a:rPr lang="en-US" dirty="0">
                <a:latin typeface="Roboto Mono"/>
              </a:rPr>
              <a:t>  </a:t>
            </a:r>
            <a:r>
              <a:rPr lang="en-US" dirty="0" err="1">
                <a:latin typeface="Roboto Mono"/>
              </a:rPr>
              <a:t>tf.keras.layers.Dropout</a:t>
            </a:r>
            <a:r>
              <a:rPr lang="en-US" dirty="0">
                <a:latin typeface="Roboto Mono"/>
              </a:rPr>
              <a:t>(0.2),</a:t>
            </a:r>
            <a:br>
              <a:rPr lang="en-US" dirty="0">
                <a:latin typeface="Roboto Mono"/>
              </a:rPr>
            </a:br>
            <a:r>
              <a:rPr lang="en-US" dirty="0">
                <a:latin typeface="Roboto Mono"/>
              </a:rPr>
              <a:t>  </a:t>
            </a:r>
            <a:r>
              <a:rPr lang="en-US" dirty="0" err="1">
                <a:latin typeface="Roboto Mono"/>
              </a:rPr>
              <a:t>tf.keras.layers.Dense</a:t>
            </a:r>
            <a:r>
              <a:rPr lang="en-US" dirty="0">
                <a:latin typeface="Roboto Mono"/>
              </a:rPr>
              <a:t>(10, activation='</a:t>
            </a:r>
            <a:r>
              <a:rPr lang="en-US" dirty="0" err="1">
                <a:latin typeface="Roboto Mono"/>
              </a:rPr>
              <a:t>softmax</a:t>
            </a:r>
            <a:r>
              <a:rPr lang="en-US" dirty="0">
                <a:latin typeface="Roboto Mono"/>
              </a:rPr>
              <a:t>')</a:t>
            </a:r>
            <a:br>
              <a:rPr lang="en-US" dirty="0">
                <a:latin typeface="Roboto Mono"/>
              </a:rPr>
            </a:br>
            <a:r>
              <a:rPr lang="en-US" dirty="0">
                <a:latin typeface="Roboto Mono"/>
              </a:rPr>
              <a:t>])</a:t>
            </a:r>
            <a:br>
              <a:rPr lang="en-US" dirty="0">
                <a:latin typeface="Roboto Mono"/>
              </a:rPr>
            </a:br>
            <a:br>
              <a:rPr lang="en-US" dirty="0">
                <a:latin typeface="Roboto Mono"/>
              </a:rPr>
            </a:br>
            <a:r>
              <a:rPr lang="en-US" dirty="0" err="1">
                <a:latin typeface="Roboto Mono"/>
              </a:rPr>
              <a:t>model.compile</a:t>
            </a:r>
            <a:r>
              <a:rPr lang="en-US" dirty="0">
                <a:latin typeface="Roboto Mono"/>
              </a:rPr>
              <a:t>(optimizer='</a:t>
            </a:r>
            <a:r>
              <a:rPr lang="en-US" dirty="0" err="1">
                <a:latin typeface="Roboto Mono"/>
              </a:rPr>
              <a:t>adam</a:t>
            </a:r>
            <a:r>
              <a:rPr lang="en-US" dirty="0">
                <a:latin typeface="Roboto Mono"/>
              </a:rPr>
              <a:t>',</a:t>
            </a:r>
            <a:br>
              <a:rPr lang="en-US" dirty="0">
                <a:latin typeface="Roboto Mono"/>
              </a:rPr>
            </a:br>
            <a:r>
              <a:rPr lang="en-US" dirty="0">
                <a:latin typeface="Roboto Mono"/>
              </a:rPr>
              <a:t>              loss='</a:t>
            </a:r>
            <a:r>
              <a:rPr lang="en-US" dirty="0" err="1">
                <a:latin typeface="Roboto Mono"/>
              </a:rPr>
              <a:t>sparse_categorical_crossentropy</a:t>
            </a:r>
            <a:r>
              <a:rPr lang="en-US" dirty="0">
                <a:latin typeface="Roboto Mono"/>
              </a:rPr>
              <a:t>',</a:t>
            </a:r>
            <a:br>
              <a:rPr lang="en-US" dirty="0">
                <a:latin typeface="Roboto Mono"/>
              </a:rPr>
            </a:br>
            <a:r>
              <a:rPr lang="en-US" dirty="0">
                <a:latin typeface="Roboto Mono"/>
              </a:rPr>
              <a:t>              metrics=['accuracy'])</a:t>
            </a:r>
            <a:br>
              <a:rPr lang="en-US" dirty="0">
                <a:latin typeface="Roboto Mono"/>
              </a:rPr>
            </a:br>
            <a:br>
              <a:rPr lang="en-US" dirty="0">
                <a:latin typeface="Roboto Mono"/>
              </a:rPr>
            </a:br>
            <a:r>
              <a:rPr lang="en-US" dirty="0" err="1">
                <a:latin typeface="Roboto Mono"/>
              </a:rPr>
              <a:t>model.fit</a:t>
            </a:r>
            <a:r>
              <a:rPr lang="en-US" dirty="0">
                <a:latin typeface="Roboto Mono"/>
              </a:rPr>
              <a:t>(</a:t>
            </a:r>
            <a:r>
              <a:rPr lang="en-US" dirty="0" err="1">
                <a:latin typeface="Roboto Mono"/>
              </a:rPr>
              <a:t>x_train</a:t>
            </a:r>
            <a:r>
              <a:rPr lang="en-US" dirty="0">
                <a:latin typeface="Roboto Mono"/>
              </a:rPr>
              <a:t>, </a:t>
            </a:r>
            <a:r>
              <a:rPr lang="en-US" dirty="0" err="1">
                <a:latin typeface="Roboto Mono"/>
              </a:rPr>
              <a:t>y_train</a:t>
            </a:r>
            <a:r>
              <a:rPr lang="en-US" dirty="0">
                <a:latin typeface="Roboto Mono"/>
              </a:rPr>
              <a:t>, epochs=5)</a:t>
            </a:r>
            <a:br>
              <a:rPr lang="en-US" dirty="0">
                <a:latin typeface="Roboto Mono"/>
              </a:rPr>
            </a:br>
            <a:r>
              <a:rPr lang="en-US" dirty="0" err="1">
                <a:latin typeface="Roboto Mono"/>
              </a:rPr>
              <a:t>model.evaluate</a:t>
            </a:r>
            <a:r>
              <a:rPr lang="en-US" dirty="0">
                <a:latin typeface="Roboto Mono"/>
              </a:rPr>
              <a:t>(</a:t>
            </a:r>
            <a:r>
              <a:rPr lang="en-US" dirty="0" err="1">
                <a:latin typeface="Roboto Mono"/>
              </a:rPr>
              <a:t>x_test</a:t>
            </a:r>
            <a:r>
              <a:rPr lang="en-US" dirty="0">
                <a:latin typeface="Roboto Mono"/>
              </a:rPr>
              <a:t>, </a:t>
            </a:r>
            <a:r>
              <a:rPr lang="en-US" dirty="0" err="1">
                <a:latin typeface="Roboto Mono"/>
              </a:rPr>
              <a:t>y_test</a:t>
            </a:r>
            <a:r>
              <a:rPr lang="en-US" dirty="0">
                <a:latin typeface="Roboto Mono"/>
              </a:rPr>
              <a:t>)</a:t>
            </a:r>
            <a:endParaRPr lang="en-US" dirty="0"/>
          </a:p>
        </p:txBody>
      </p:sp>
      <p:sp>
        <p:nvSpPr>
          <p:cNvPr id="4" name="Rectangle 3">
            <a:extLst>
              <a:ext uri="{FF2B5EF4-FFF2-40B4-BE49-F238E27FC236}">
                <a16:creationId xmlns:a16="http://schemas.microsoft.com/office/drawing/2014/main" id="{A4AD3905-08CB-AC44-B6A4-60B2FA0AF24F}"/>
              </a:ext>
            </a:extLst>
          </p:cNvPr>
          <p:cNvSpPr/>
          <p:nvPr/>
        </p:nvSpPr>
        <p:spPr>
          <a:xfrm>
            <a:off x="5166405" y="5853168"/>
            <a:ext cx="3847015" cy="369332"/>
          </a:xfrm>
          <a:prstGeom prst="rect">
            <a:avLst/>
          </a:prstGeom>
        </p:spPr>
        <p:txBody>
          <a:bodyPr wrap="none">
            <a:spAutoFit/>
          </a:bodyPr>
          <a:lstStyle/>
          <a:p>
            <a:r>
              <a:rPr lang="en-US" i="1" dirty="0"/>
              <a:t>https://</a:t>
            </a:r>
            <a:r>
              <a:rPr lang="en-US" i="1" dirty="0" err="1"/>
              <a:t>www.tensorflow.org</a:t>
            </a:r>
            <a:r>
              <a:rPr lang="en-US" i="1" dirty="0"/>
              <a:t>/overview/</a:t>
            </a:r>
          </a:p>
        </p:txBody>
      </p:sp>
    </p:spTree>
    <p:extLst>
      <p:ext uri="{BB962C8B-B14F-4D97-AF65-F5344CB8AC3E}">
        <p14:creationId xmlns:p14="http://schemas.microsoft.com/office/powerpoint/2010/main" val="3228735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x1</a:t>
            </a:r>
          </a:p>
        </p:txBody>
      </p:sp>
      <p:sp>
        <p:nvSpPr>
          <p:cNvPr id="6" name="Oval 5"/>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x2</a:t>
            </a:r>
          </a:p>
        </p:txBody>
      </p:sp>
      <p:sp>
        <p:nvSpPr>
          <p:cNvPr id="7" name="Oval 6"/>
          <p:cNvSpPr/>
          <p:nvPr/>
        </p:nvSpPr>
        <p:spPr>
          <a:xfrm>
            <a:off x="5943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xd</a:t>
            </a:r>
            <a:endParaRPr lang="en-US" dirty="0"/>
          </a:p>
        </p:txBody>
      </p:sp>
      <p:sp>
        <p:nvSpPr>
          <p:cNvPr id="8" name="Oval 7"/>
          <p:cNvSpPr/>
          <p:nvPr/>
        </p:nvSpPr>
        <p:spPr>
          <a:xfrm>
            <a:off x="2895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9" name="Straight Arrow Connector 8"/>
          <p:cNvCxnSpPr>
            <a:stCxn id="5" idx="0"/>
          </p:cNvCxnSpPr>
          <p:nvPr/>
        </p:nvCxnSpPr>
        <p:spPr>
          <a:xfrm flipV="1">
            <a:off x="2971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3314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3611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536" name="TextBox 22"/>
          <p:cNvSpPr txBox="1">
            <a:spLocks noChangeArrowheads="1"/>
          </p:cNvSpPr>
          <p:nvPr/>
        </p:nvSpPr>
        <p:spPr bwMode="auto">
          <a:xfrm>
            <a:off x="4611688" y="5486400"/>
            <a:ext cx="6461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13" name="Straight Arrow Connector 12"/>
          <p:cNvCxnSpPr>
            <a:stCxn id="14" idx="7"/>
            <a:endCxn id="8" idx="3"/>
          </p:cNvCxnSpPr>
          <p:nvPr/>
        </p:nvCxnSpPr>
        <p:spPr>
          <a:xfrm flipV="1">
            <a:off x="2197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167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1</a:t>
            </a:r>
          </a:p>
        </p:txBody>
      </p:sp>
      <p:sp>
        <p:nvSpPr>
          <p:cNvPr id="43" name="Oval 42"/>
          <p:cNvSpPr/>
          <p:nvPr/>
        </p:nvSpPr>
        <p:spPr>
          <a:xfrm>
            <a:off x="3886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492" name="Straight Arrow Connector 20491"/>
          <p:cNvCxnSpPr>
            <a:stCxn id="14" idx="7"/>
            <a:endCxn id="43" idx="3"/>
          </p:cNvCxnSpPr>
          <p:nvPr/>
        </p:nvCxnSpPr>
        <p:spPr>
          <a:xfrm flipV="1">
            <a:off x="2197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2971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4102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4602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257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22545" name="TextBox 22"/>
          <p:cNvSpPr txBox="1">
            <a:spLocks noChangeArrowheads="1"/>
          </p:cNvSpPr>
          <p:nvPr/>
        </p:nvSpPr>
        <p:spPr bwMode="auto">
          <a:xfrm>
            <a:off x="4764088" y="43434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20501" name="Straight Arrow Connector 20500"/>
          <p:cNvCxnSpPr>
            <a:stCxn id="14" idx="7"/>
            <a:endCxn id="53" idx="3"/>
          </p:cNvCxnSpPr>
          <p:nvPr/>
        </p:nvCxnSpPr>
        <p:spPr>
          <a:xfrm flipV="1">
            <a:off x="2197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3187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4102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5676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4038600" y="598488"/>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509" name="Straight Arrow Connector 20508"/>
          <p:cNvCxnSpPr>
            <a:endCxn id="63" idx="3"/>
          </p:cNvCxnSpPr>
          <p:nvPr/>
        </p:nvCxnSpPr>
        <p:spPr>
          <a:xfrm flipV="1">
            <a:off x="3429000" y="1052513"/>
            <a:ext cx="731838" cy="841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p:nvPr/>
        </p:nvCxnSpPr>
        <p:spPr>
          <a:xfrm flipV="1">
            <a:off x="4305300" y="1131888"/>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648200" y="1131888"/>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4343400" y="369888"/>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TextBox 59"/>
          <p:cNvSpPr txBox="1">
            <a:spLocks noChangeArrowheads="1"/>
          </p:cNvSpPr>
          <p:nvPr/>
        </p:nvSpPr>
        <p:spPr bwMode="auto">
          <a:xfrm>
            <a:off x="4419600" y="228600"/>
            <a:ext cx="312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39" name="Oval 38"/>
          <p:cNvSpPr/>
          <p:nvPr/>
        </p:nvSpPr>
        <p:spPr>
          <a:xfrm>
            <a:off x="28956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0" name="Oval 39"/>
          <p:cNvSpPr/>
          <p:nvPr/>
        </p:nvSpPr>
        <p:spPr>
          <a:xfrm>
            <a:off x="38862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1" name="Oval 40"/>
          <p:cNvSpPr/>
          <p:nvPr/>
        </p:nvSpPr>
        <p:spPr>
          <a:xfrm>
            <a:off x="52578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2" name="TextBox 22"/>
          <p:cNvSpPr txBox="1">
            <a:spLocks noChangeArrowheads="1"/>
          </p:cNvSpPr>
          <p:nvPr/>
        </p:nvSpPr>
        <p:spPr bwMode="auto">
          <a:xfrm>
            <a:off x="4764088" y="34290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sp>
        <p:nvSpPr>
          <p:cNvPr id="44" name="Oval 43"/>
          <p:cNvSpPr/>
          <p:nvPr/>
        </p:nvSpPr>
        <p:spPr>
          <a:xfrm>
            <a:off x="28956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5" name="Oval 44"/>
          <p:cNvSpPr/>
          <p:nvPr/>
        </p:nvSpPr>
        <p:spPr>
          <a:xfrm>
            <a:off x="38862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6" name="Oval 45"/>
          <p:cNvSpPr/>
          <p:nvPr/>
        </p:nvSpPr>
        <p:spPr>
          <a:xfrm>
            <a:off x="52578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7" name="TextBox 22"/>
          <p:cNvSpPr txBox="1">
            <a:spLocks noChangeArrowheads="1"/>
          </p:cNvSpPr>
          <p:nvPr/>
        </p:nvSpPr>
        <p:spPr bwMode="auto">
          <a:xfrm>
            <a:off x="4764088" y="19812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4" name="Straight Arrow Connector 3"/>
          <p:cNvCxnSpPr>
            <a:stCxn id="8" idx="0"/>
            <a:endCxn id="39" idx="4"/>
          </p:cNvCxnSpPr>
          <p:nvPr/>
        </p:nvCxnSpPr>
        <p:spPr>
          <a:xfrm flipV="1">
            <a:off x="33147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3" idx="0"/>
            <a:endCxn id="39" idx="4"/>
          </p:cNvCxnSpPr>
          <p:nvPr/>
        </p:nvCxnSpPr>
        <p:spPr>
          <a:xfrm flipH="1" flipV="1">
            <a:off x="3314700" y="3962400"/>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3" idx="1"/>
            <a:endCxn id="39" idx="5"/>
          </p:cNvCxnSpPr>
          <p:nvPr/>
        </p:nvCxnSpPr>
        <p:spPr>
          <a:xfrm flipH="1" flipV="1">
            <a:off x="3611563" y="3884613"/>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40" idx="3"/>
          </p:cNvCxnSpPr>
          <p:nvPr/>
        </p:nvCxnSpPr>
        <p:spPr>
          <a:xfrm flipV="1">
            <a:off x="3429000" y="3884613"/>
            <a:ext cx="5794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3" idx="0"/>
            <a:endCxn id="40" idx="4"/>
          </p:cNvCxnSpPr>
          <p:nvPr/>
        </p:nvCxnSpPr>
        <p:spPr>
          <a:xfrm flipV="1">
            <a:off x="43053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3" idx="0"/>
            <a:endCxn id="41" idx="3"/>
          </p:cNvCxnSpPr>
          <p:nvPr/>
        </p:nvCxnSpPr>
        <p:spPr>
          <a:xfrm flipV="1">
            <a:off x="4305300" y="3884613"/>
            <a:ext cx="10747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41" idx="3"/>
          </p:cNvCxnSpPr>
          <p:nvPr/>
        </p:nvCxnSpPr>
        <p:spPr>
          <a:xfrm flipV="1">
            <a:off x="3429000" y="3884613"/>
            <a:ext cx="19510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53" idx="0"/>
            <a:endCxn id="41" idx="4"/>
          </p:cNvCxnSpPr>
          <p:nvPr/>
        </p:nvCxnSpPr>
        <p:spPr>
          <a:xfrm flipV="1">
            <a:off x="56769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40" idx="5"/>
          </p:cNvCxnSpPr>
          <p:nvPr/>
        </p:nvCxnSpPr>
        <p:spPr>
          <a:xfrm flipH="1" flipV="1">
            <a:off x="4602163" y="3884613"/>
            <a:ext cx="884237"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2766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3276600" y="2513013"/>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3573463" y="2435225"/>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3390900" y="2435225"/>
            <a:ext cx="5794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42672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4267200" y="2435225"/>
            <a:ext cx="10747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3390900" y="2435225"/>
            <a:ext cx="19510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56388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4564063" y="2435225"/>
            <a:ext cx="884237"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a:spLocks noChangeArrowheads="1"/>
          </p:cNvSpPr>
          <p:nvPr/>
        </p:nvSpPr>
        <p:spPr bwMode="auto">
          <a:xfrm>
            <a:off x="4078288" y="2895600"/>
            <a:ext cx="6461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sp>
        <p:nvSpPr>
          <p:cNvPr id="34" name="Up Arrow 33"/>
          <p:cNvSpPr/>
          <p:nvPr/>
        </p:nvSpPr>
        <p:spPr>
          <a:xfrm>
            <a:off x="381000" y="533400"/>
            <a:ext cx="762000" cy="5562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84" name="TextBox 36"/>
          <p:cNvSpPr txBox="1">
            <a:spLocks noChangeArrowheads="1"/>
          </p:cNvSpPr>
          <p:nvPr/>
        </p:nvSpPr>
        <p:spPr bwMode="auto">
          <a:xfrm>
            <a:off x="7696200" y="2819400"/>
            <a:ext cx="144159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Vanishing</a:t>
            </a:r>
          </a:p>
          <a:p>
            <a:pPr eaLnBrk="1" hangingPunct="1"/>
            <a:r>
              <a:rPr lang="en-US" sz="1800" b="1" dirty="0"/>
              <a:t>Gradient or</a:t>
            </a:r>
          </a:p>
          <a:p>
            <a:pPr eaLnBrk="1" hangingPunct="1"/>
            <a:r>
              <a:rPr lang="en-US" sz="1800" b="1" dirty="0"/>
              <a:t>Explosion</a:t>
            </a:r>
          </a:p>
        </p:txBody>
      </p:sp>
      <p:sp>
        <p:nvSpPr>
          <p:cNvPr id="2" name="Merge 1"/>
          <p:cNvSpPr/>
          <p:nvPr/>
        </p:nvSpPr>
        <p:spPr>
          <a:xfrm>
            <a:off x="6858000" y="838200"/>
            <a:ext cx="762000" cy="5105400"/>
          </a:xfrm>
          <a:prstGeom prst="flowChartMerg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1368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ppt_y</p:attrName>
                                        </p:attrNameLst>
                                      </p:cBhvr>
                                      <p:tavLst>
                                        <p:tav tm="0">
                                          <p:val>
                                            <p:strVal val="#ppt_y+#ppt_h*1.125000"/>
                                          </p:val>
                                        </p:tav>
                                        <p:tav tm="100000">
                                          <p:val>
                                            <p:strVal val="#ppt_y"/>
                                          </p:val>
                                        </p:tav>
                                      </p:tavLst>
                                    </p:anim>
                                    <p:animEffect transition="in" filter="wipe(up)">
                                      <p:cBhvr>
                                        <p:cTn id="16" dur="500"/>
                                        <p:tgtEl>
                                          <p:spTgt spid="4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ppt_y</p:attrName>
                                        </p:attrNameLst>
                                      </p:cBhvr>
                                      <p:tavLst>
                                        <p:tav tm="0">
                                          <p:val>
                                            <p:strVal val="#ppt_y+#ppt_h*1.125000"/>
                                          </p:val>
                                        </p:tav>
                                        <p:tav tm="100000">
                                          <p:val>
                                            <p:strVal val="#ppt_y"/>
                                          </p:val>
                                        </p:tav>
                                      </p:tavLst>
                                    </p:anim>
                                    <p:animEffect transition="in" filter="wipe(up)">
                                      <p:cBhvr>
                                        <p:cTn id="20" dur="500"/>
                                        <p:tgtEl>
                                          <p:spTgt spid="42"/>
                                        </p:tgtEl>
                                      </p:cBhvr>
                                    </p:animEffect>
                                  </p:childTnLst>
                                </p:cTn>
                              </p:par>
                              <p:par>
                                <p:cTn id="21" presetID="1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par>
                                <p:cTn id="25" presetID="1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par>
                                <p:cTn id="45" presetID="1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p:tgtEl>
                                          <p:spTgt spid="26"/>
                                        </p:tgtEl>
                                        <p:attrNameLst>
                                          <p:attrName>ppt_y</p:attrName>
                                        </p:attrNameLst>
                                      </p:cBhvr>
                                      <p:tavLst>
                                        <p:tav tm="0">
                                          <p:val>
                                            <p:strVal val="#ppt_y+#ppt_h*1.125000"/>
                                          </p:val>
                                        </p:tav>
                                        <p:tav tm="100000">
                                          <p:val>
                                            <p:strVal val="#ppt_y"/>
                                          </p:val>
                                        </p:tav>
                                      </p:tavLst>
                                    </p:anim>
                                    <p:animEffect transition="in" filter="wipe(up)">
                                      <p:cBhvr>
                                        <p:cTn id="48" dur="500"/>
                                        <p:tgtEl>
                                          <p:spTgt spid="26"/>
                                        </p:tgtEl>
                                      </p:cBhvr>
                                    </p:animEffect>
                                  </p:childTnLst>
                                </p:cTn>
                              </p:par>
                              <p:par>
                                <p:cTn id="49" presetID="1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p:tgtEl>
                                          <p:spTgt spid="44"/>
                                        </p:tgtEl>
                                        <p:attrNameLst>
                                          <p:attrName>ppt_y</p:attrName>
                                        </p:attrNameLst>
                                      </p:cBhvr>
                                      <p:tavLst>
                                        <p:tav tm="0">
                                          <p:val>
                                            <p:strVal val="#ppt_y+#ppt_h*1.125000"/>
                                          </p:val>
                                        </p:tav>
                                        <p:tav tm="100000">
                                          <p:val>
                                            <p:strVal val="#ppt_y"/>
                                          </p:val>
                                        </p:tav>
                                      </p:tavLst>
                                    </p:anim>
                                    <p:animEffect transition="in" filter="wipe(up)">
                                      <p:cBhvr>
                                        <p:cTn id="62" dur="500"/>
                                        <p:tgtEl>
                                          <p:spTgt spid="4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p:tgtEl>
                                          <p:spTgt spid="45"/>
                                        </p:tgtEl>
                                        <p:attrNameLst>
                                          <p:attrName>ppt_y</p:attrName>
                                        </p:attrNameLst>
                                      </p:cBhvr>
                                      <p:tavLst>
                                        <p:tav tm="0">
                                          <p:val>
                                            <p:strVal val="#ppt_y+#ppt_h*1.125000"/>
                                          </p:val>
                                        </p:tav>
                                        <p:tav tm="100000">
                                          <p:val>
                                            <p:strVal val="#ppt_y"/>
                                          </p:val>
                                        </p:tav>
                                      </p:tavLst>
                                    </p:anim>
                                    <p:animEffect transition="in" filter="wipe(up)">
                                      <p:cBhvr>
                                        <p:cTn id="66" dur="500"/>
                                        <p:tgtEl>
                                          <p:spTgt spid="45"/>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p:tgtEl>
                                          <p:spTgt spid="46"/>
                                        </p:tgtEl>
                                        <p:attrNameLst>
                                          <p:attrName>ppt_y</p:attrName>
                                        </p:attrNameLst>
                                      </p:cBhvr>
                                      <p:tavLst>
                                        <p:tav tm="0">
                                          <p:val>
                                            <p:strVal val="#ppt_y+#ppt_h*1.125000"/>
                                          </p:val>
                                        </p:tav>
                                        <p:tav tm="100000">
                                          <p:val>
                                            <p:strVal val="#ppt_y"/>
                                          </p:val>
                                        </p:tav>
                                      </p:tavLst>
                                    </p:anim>
                                    <p:animEffect transition="in" filter="wipe(up)">
                                      <p:cBhvr>
                                        <p:cTn id="70" dur="500"/>
                                        <p:tgtEl>
                                          <p:spTgt spid="46"/>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p:tgtEl>
                                          <p:spTgt spid="47"/>
                                        </p:tgtEl>
                                        <p:attrNameLst>
                                          <p:attrName>ppt_y</p:attrName>
                                        </p:attrNameLst>
                                      </p:cBhvr>
                                      <p:tavLst>
                                        <p:tav tm="0">
                                          <p:val>
                                            <p:strVal val="#ppt_y+#ppt_h*1.125000"/>
                                          </p:val>
                                        </p:tav>
                                        <p:tav tm="100000">
                                          <p:val>
                                            <p:strVal val="#ppt_y"/>
                                          </p:val>
                                        </p:tav>
                                      </p:tavLst>
                                    </p:anim>
                                    <p:animEffect transition="in" filter="wipe(up)">
                                      <p:cBhvr>
                                        <p:cTn id="74" dur="500"/>
                                        <p:tgtEl>
                                          <p:spTgt spid="47"/>
                                        </p:tgtEl>
                                      </p:cBhvr>
                                    </p:animEffect>
                                  </p:childTnLst>
                                </p:cTn>
                              </p:par>
                              <p:par>
                                <p:cTn id="75" presetID="12" presetClass="entr" presetSubtype="4"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500"/>
                                        <p:tgtEl>
                                          <p:spTgt spid="66"/>
                                        </p:tgtEl>
                                        <p:attrNameLst>
                                          <p:attrName>ppt_y</p:attrName>
                                        </p:attrNameLst>
                                      </p:cBhvr>
                                      <p:tavLst>
                                        <p:tav tm="0">
                                          <p:val>
                                            <p:strVal val="#ppt_y+#ppt_h*1.125000"/>
                                          </p:val>
                                        </p:tav>
                                        <p:tav tm="100000">
                                          <p:val>
                                            <p:strVal val="#ppt_y"/>
                                          </p:val>
                                        </p:tav>
                                      </p:tavLst>
                                    </p:anim>
                                    <p:animEffect transition="in" filter="wipe(up)">
                                      <p:cBhvr>
                                        <p:cTn id="78" dur="500"/>
                                        <p:tgtEl>
                                          <p:spTgt spid="66"/>
                                        </p:tgtEl>
                                      </p:cBhvr>
                                    </p:animEffect>
                                  </p:childTnLst>
                                </p:cTn>
                              </p:par>
                              <p:par>
                                <p:cTn id="79" presetID="12" presetClass="entr" presetSubtype="4"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p:tgtEl>
                                          <p:spTgt spid="67"/>
                                        </p:tgtEl>
                                        <p:attrNameLst>
                                          <p:attrName>ppt_y</p:attrName>
                                        </p:attrNameLst>
                                      </p:cBhvr>
                                      <p:tavLst>
                                        <p:tav tm="0">
                                          <p:val>
                                            <p:strVal val="#ppt_y+#ppt_h*1.125000"/>
                                          </p:val>
                                        </p:tav>
                                        <p:tav tm="100000">
                                          <p:val>
                                            <p:strVal val="#ppt_y"/>
                                          </p:val>
                                        </p:tav>
                                      </p:tavLst>
                                    </p:anim>
                                    <p:animEffect transition="in" filter="wipe(up)">
                                      <p:cBhvr>
                                        <p:cTn id="82" dur="500"/>
                                        <p:tgtEl>
                                          <p:spTgt spid="67"/>
                                        </p:tgtEl>
                                      </p:cBhvr>
                                    </p:animEffect>
                                  </p:childTnLst>
                                </p:cTn>
                              </p:par>
                              <p:par>
                                <p:cTn id="83" presetID="12" presetClass="entr" presetSubtype="4"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additive="base">
                                        <p:cTn id="85" dur="500"/>
                                        <p:tgtEl>
                                          <p:spTgt spid="68"/>
                                        </p:tgtEl>
                                        <p:attrNameLst>
                                          <p:attrName>ppt_y</p:attrName>
                                        </p:attrNameLst>
                                      </p:cBhvr>
                                      <p:tavLst>
                                        <p:tav tm="0">
                                          <p:val>
                                            <p:strVal val="#ppt_y+#ppt_h*1.125000"/>
                                          </p:val>
                                        </p:tav>
                                        <p:tav tm="100000">
                                          <p:val>
                                            <p:strVal val="#ppt_y"/>
                                          </p:val>
                                        </p:tav>
                                      </p:tavLst>
                                    </p:anim>
                                    <p:animEffect transition="in" filter="wipe(up)">
                                      <p:cBhvr>
                                        <p:cTn id="86" dur="500"/>
                                        <p:tgtEl>
                                          <p:spTgt spid="68"/>
                                        </p:tgtEl>
                                      </p:cBhvr>
                                    </p:animEffect>
                                  </p:childTnLst>
                                </p:cTn>
                              </p:par>
                              <p:par>
                                <p:cTn id="87" presetID="12" presetClass="entr" presetSubtype="4"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p:tgtEl>
                                          <p:spTgt spid="69"/>
                                        </p:tgtEl>
                                        <p:attrNameLst>
                                          <p:attrName>ppt_y</p:attrName>
                                        </p:attrNameLst>
                                      </p:cBhvr>
                                      <p:tavLst>
                                        <p:tav tm="0">
                                          <p:val>
                                            <p:strVal val="#ppt_y+#ppt_h*1.125000"/>
                                          </p:val>
                                        </p:tav>
                                        <p:tav tm="100000">
                                          <p:val>
                                            <p:strVal val="#ppt_y"/>
                                          </p:val>
                                        </p:tav>
                                      </p:tavLst>
                                    </p:anim>
                                    <p:animEffect transition="in" filter="wipe(up)">
                                      <p:cBhvr>
                                        <p:cTn id="90" dur="500"/>
                                        <p:tgtEl>
                                          <p:spTgt spid="69"/>
                                        </p:tgtEl>
                                      </p:cBhvr>
                                    </p:animEffect>
                                  </p:childTnLst>
                                </p:cTn>
                              </p:par>
                              <p:par>
                                <p:cTn id="91" presetID="12" presetClass="entr" presetSubtype="4" fill="hold" nodeType="with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additive="base">
                                        <p:cTn id="93" dur="500"/>
                                        <p:tgtEl>
                                          <p:spTgt spid="70"/>
                                        </p:tgtEl>
                                        <p:attrNameLst>
                                          <p:attrName>ppt_y</p:attrName>
                                        </p:attrNameLst>
                                      </p:cBhvr>
                                      <p:tavLst>
                                        <p:tav tm="0">
                                          <p:val>
                                            <p:strVal val="#ppt_y+#ppt_h*1.125000"/>
                                          </p:val>
                                        </p:tav>
                                        <p:tav tm="100000">
                                          <p:val>
                                            <p:strVal val="#ppt_y"/>
                                          </p:val>
                                        </p:tav>
                                      </p:tavLst>
                                    </p:anim>
                                    <p:animEffect transition="in" filter="wipe(up)">
                                      <p:cBhvr>
                                        <p:cTn id="94" dur="500"/>
                                        <p:tgtEl>
                                          <p:spTgt spid="70"/>
                                        </p:tgtEl>
                                      </p:cBhvr>
                                    </p:animEffect>
                                  </p:childTnLst>
                                </p:cTn>
                              </p:par>
                              <p:par>
                                <p:cTn id="95" presetID="12" presetClass="entr" presetSubtype="4" fill="hold" nodeType="with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additive="base">
                                        <p:cTn id="97" dur="500"/>
                                        <p:tgtEl>
                                          <p:spTgt spid="71"/>
                                        </p:tgtEl>
                                        <p:attrNameLst>
                                          <p:attrName>ppt_y</p:attrName>
                                        </p:attrNameLst>
                                      </p:cBhvr>
                                      <p:tavLst>
                                        <p:tav tm="0">
                                          <p:val>
                                            <p:strVal val="#ppt_y+#ppt_h*1.125000"/>
                                          </p:val>
                                        </p:tav>
                                        <p:tav tm="100000">
                                          <p:val>
                                            <p:strVal val="#ppt_y"/>
                                          </p:val>
                                        </p:tav>
                                      </p:tavLst>
                                    </p:anim>
                                    <p:animEffect transition="in" filter="wipe(up)">
                                      <p:cBhvr>
                                        <p:cTn id="98" dur="500"/>
                                        <p:tgtEl>
                                          <p:spTgt spid="71"/>
                                        </p:tgtEl>
                                      </p:cBhvr>
                                    </p:animEffect>
                                  </p:childTnLst>
                                </p:cTn>
                              </p:par>
                              <p:par>
                                <p:cTn id="99" presetID="12" presetClass="entr" presetSubtype="4"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anim calcmode="lin" valueType="num">
                                      <p:cBhvr additive="base">
                                        <p:cTn id="101" dur="500"/>
                                        <p:tgtEl>
                                          <p:spTgt spid="72"/>
                                        </p:tgtEl>
                                        <p:attrNameLst>
                                          <p:attrName>ppt_y</p:attrName>
                                        </p:attrNameLst>
                                      </p:cBhvr>
                                      <p:tavLst>
                                        <p:tav tm="0">
                                          <p:val>
                                            <p:strVal val="#ppt_y+#ppt_h*1.125000"/>
                                          </p:val>
                                        </p:tav>
                                        <p:tav tm="100000">
                                          <p:val>
                                            <p:strVal val="#ppt_y"/>
                                          </p:val>
                                        </p:tav>
                                      </p:tavLst>
                                    </p:anim>
                                    <p:animEffect transition="in" filter="wipe(up)">
                                      <p:cBhvr>
                                        <p:cTn id="102" dur="500"/>
                                        <p:tgtEl>
                                          <p:spTgt spid="72"/>
                                        </p:tgtEl>
                                      </p:cBhvr>
                                    </p:animEffect>
                                  </p:childTnLst>
                                </p:cTn>
                              </p:par>
                              <p:par>
                                <p:cTn id="103" presetID="12" presetClass="entr" presetSubtype="4"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anim calcmode="lin" valueType="num">
                                      <p:cBhvr additive="base">
                                        <p:cTn id="105" dur="500"/>
                                        <p:tgtEl>
                                          <p:spTgt spid="73"/>
                                        </p:tgtEl>
                                        <p:attrNameLst>
                                          <p:attrName>ppt_y</p:attrName>
                                        </p:attrNameLst>
                                      </p:cBhvr>
                                      <p:tavLst>
                                        <p:tav tm="0">
                                          <p:val>
                                            <p:strVal val="#ppt_y+#ppt_h*1.125000"/>
                                          </p:val>
                                        </p:tav>
                                        <p:tav tm="100000">
                                          <p:val>
                                            <p:strVal val="#ppt_y"/>
                                          </p:val>
                                        </p:tav>
                                      </p:tavLst>
                                    </p:anim>
                                    <p:animEffect transition="in" filter="wipe(up)">
                                      <p:cBhvr>
                                        <p:cTn id="106" dur="500"/>
                                        <p:tgtEl>
                                          <p:spTgt spid="73"/>
                                        </p:tgtEl>
                                      </p:cBhvr>
                                    </p:animEffect>
                                  </p:childTnLst>
                                </p:cTn>
                              </p:par>
                              <p:par>
                                <p:cTn id="107" presetID="12" presetClass="entr" presetSubtype="4"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p:tgtEl>
                                          <p:spTgt spid="74"/>
                                        </p:tgtEl>
                                        <p:attrNameLst>
                                          <p:attrName>ppt_y</p:attrName>
                                        </p:attrNameLst>
                                      </p:cBhvr>
                                      <p:tavLst>
                                        <p:tav tm="0">
                                          <p:val>
                                            <p:strVal val="#ppt_y+#ppt_h*1.125000"/>
                                          </p:val>
                                        </p:tav>
                                        <p:tav tm="100000">
                                          <p:val>
                                            <p:strVal val="#ppt_y"/>
                                          </p:val>
                                        </p:tav>
                                      </p:tavLst>
                                    </p:anim>
                                    <p:animEffect transition="in" filter="wipe(up)">
                                      <p:cBhvr>
                                        <p:cTn id="110" dur="500"/>
                                        <p:tgtEl>
                                          <p:spTgt spid="74"/>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p:tgtEl>
                                          <p:spTgt spid="31"/>
                                        </p:tgtEl>
                                        <p:attrNameLst>
                                          <p:attrName>ppt_y</p:attrName>
                                        </p:attrNameLst>
                                      </p:cBhvr>
                                      <p:tavLst>
                                        <p:tav tm="0">
                                          <p:val>
                                            <p:strVal val="#ppt_y+#ppt_h*1.125000"/>
                                          </p:val>
                                        </p:tav>
                                        <p:tav tm="100000">
                                          <p:val>
                                            <p:strVal val="#ppt_y"/>
                                          </p:val>
                                        </p:tav>
                                      </p:tavLst>
                                    </p:anim>
                                    <p:animEffect transition="in" filter="wipe(up)">
                                      <p:cBhvr>
                                        <p:cTn id="114" dur="500"/>
                                        <p:tgtEl>
                                          <p:spTgt spid="3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randombar(horizontal)">
                                      <p:cBhvr>
                                        <p:cTn id="119" dur="500"/>
                                        <p:tgtEl>
                                          <p:spTgt spid="63"/>
                                        </p:tgtEl>
                                      </p:cBhvr>
                                    </p:animEffect>
                                  </p:childTnLst>
                                </p:cTn>
                              </p:par>
                              <p:par>
                                <p:cTn id="120" presetID="14" presetClass="entr" presetSubtype="10" fill="hold" nodeType="withEffect">
                                  <p:stCondLst>
                                    <p:cond delay="0"/>
                                  </p:stCondLst>
                                  <p:childTnLst>
                                    <p:set>
                                      <p:cBhvr>
                                        <p:cTn id="121" dur="1" fill="hold">
                                          <p:stCondLst>
                                            <p:cond delay="0"/>
                                          </p:stCondLst>
                                        </p:cTn>
                                        <p:tgtEl>
                                          <p:spTgt spid="20509"/>
                                        </p:tgtEl>
                                        <p:attrNameLst>
                                          <p:attrName>style.visibility</p:attrName>
                                        </p:attrNameLst>
                                      </p:cBhvr>
                                      <p:to>
                                        <p:strVal val="visible"/>
                                      </p:to>
                                    </p:set>
                                    <p:animEffect transition="in" filter="randombar(horizontal)">
                                      <p:cBhvr>
                                        <p:cTn id="122" dur="500"/>
                                        <p:tgtEl>
                                          <p:spTgt spid="20509"/>
                                        </p:tgtEl>
                                      </p:cBhvr>
                                    </p:animEffect>
                                  </p:childTnLst>
                                </p:cTn>
                              </p:par>
                              <p:par>
                                <p:cTn id="123" presetID="14" presetClass="entr" presetSubtype="10" fill="hold" nodeType="withEffect">
                                  <p:stCondLst>
                                    <p:cond delay="0"/>
                                  </p:stCondLst>
                                  <p:childTnLst>
                                    <p:set>
                                      <p:cBhvr>
                                        <p:cTn id="124" dur="1" fill="hold">
                                          <p:stCondLst>
                                            <p:cond delay="0"/>
                                          </p:stCondLst>
                                        </p:cTn>
                                        <p:tgtEl>
                                          <p:spTgt spid="20511"/>
                                        </p:tgtEl>
                                        <p:attrNameLst>
                                          <p:attrName>style.visibility</p:attrName>
                                        </p:attrNameLst>
                                      </p:cBhvr>
                                      <p:to>
                                        <p:strVal val="visible"/>
                                      </p:to>
                                    </p:set>
                                    <p:animEffect transition="in" filter="randombar(horizontal)">
                                      <p:cBhvr>
                                        <p:cTn id="125" dur="500"/>
                                        <p:tgtEl>
                                          <p:spTgt spid="20511"/>
                                        </p:tgtEl>
                                      </p:cBhvr>
                                    </p:animEffect>
                                  </p:childTnLst>
                                </p:cTn>
                              </p:par>
                              <p:par>
                                <p:cTn id="126" presetID="14" presetClass="entr" presetSubtype="10" fill="hold" nodeType="with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randombar(horizontal)">
                                      <p:cBhvr>
                                        <p:cTn id="128" dur="500"/>
                                        <p:tgtEl>
                                          <p:spTgt spid="3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Effect transition="in" filter="randombar(horizontal)">
                                      <p:cBhvr>
                                        <p:cTn id="131" dur="500"/>
                                        <p:tgtEl>
                                          <p:spTgt spid="5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randombar(horizontal)">
                                      <p:cBhvr>
                                        <p:cTn id="1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9" grpId="0" animBg="1"/>
      <p:bldP spid="60" grpId="0"/>
      <p:bldP spid="39" grpId="0" animBg="1"/>
      <p:bldP spid="40" grpId="0" animBg="1"/>
      <p:bldP spid="41" grpId="0" animBg="1"/>
      <p:bldP spid="42" grpId="0"/>
      <p:bldP spid="44" grpId="0" animBg="1"/>
      <p:bldP spid="45" grpId="0" animBg="1"/>
      <p:bldP spid="46" grpId="0" animBg="1"/>
      <p:bldP spid="47"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Neural Network’s Winter in 1990s</a:t>
            </a:r>
          </a:p>
        </p:txBody>
      </p:sp>
      <p:sp>
        <p:nvSpPr>
          <p:cNvPr id="3" name="Content Placeholder 2"/>
          <p:cNvSpPr>
            <a:spLocks noGrp="1"/>
          </p:cNvSpPr>
          <p:nvPr>
            <p:ph idx="1"/>
          </p:nvPr>
        </p:nvSpPr>
        <p:spPr>
          <a:xfrm>
            <a:off x="457200" y="1600200"/>
            <a:ext cx="4684969" cy="4525963"/>
          </a:xfrm>
        </p:spPr>
        <p:txBody>
          <a:bodyPr/>
          <a:lstStyle/>
          <a:p>
            <a:r>
              <a:rPr lang="en-US" dirty="0"/>
              <a:t>A standard three-layer neural network is a universal </a:t>
            </a:r>
            <a:r>
              <a:rPr lang="en-US" dirty="0" err="1"/>
              <a:t>approximator</a:t>
            </a:r>
            <a:endParaRPr lang="en-US" dirty="0"/>
          </a:p>
          <a:p>
            <a:r>
              <a:rPr lang="en-US" dirty="0"/>
              <a:t>Hard to train multi-layer neural networks</a:t>
            </a:r>
          </a:p>
          <a:p>
            <a:r>
              <a:rPr lang="en-US" dirty="0"/>
              <a:t>Get different models from different training (local minimal)</a:t>
            </a:r>
          </a:p>
        </p:txBody>
      </p:sp>
      <p:graphicFrame>
        <p:nvGraphicFramePr>
          <p:cNvPr id="4" name="Object 67"/>
          <p:cNvGraphicFramePr>
            <a:graphicFrameLocks noChangeAspect="1"/>
          </p:cNvGraphicFramePr>
          <p:nvPr>
            <p:extLst>
              <p:ext uri="{D42A27DB-BD31-4B8C-83A1-F6EECF244321}">
                <p14:modId xmlns:p14="http://schemas.microsoft.com/office/powerpoint/2010/main" val="1262689360"/>
              </p:ext>
            </p:extLst>
          </p:nvPr>
        </p:nvGraphicFramePr>
        <p:xfrm>
          <a:off x="5010150" y="1981933"/>
          <a:ext cx="3676650" cy="946150"/>
        </p:xfrm>
        <a:graphic>
          <a:graphicData uri="http://schemas.openxmlformats.org/presentationml/2006/ole">
            <mc:AlternateContent xmlns:mc="http://schemas.openxmlformats.org/markup-compatibility/2006">
              <mc:Choice xmlns:v="urn:schemas-microsoft-com:vml" Requires="v">
                <p:oleObj spid="_x0000_s21888" name="Equation" r:id="rId3" imgW="1726451" imgH="444307" progId="Equation.3">
                  <p:embed/>
                </p:oleObj>
              </mc:Choice>
              <mc:Fallback>
                <p:oleObj name="Equation" r:id="rId3" imgW="1726451"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1981933"/>
                        <a:ext cx="3676650" cy="946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981791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76200"/>
            <a:ext cx="8229600" cy="1143000"/>
          </a:xfrm>
        </p:spPr>
        <p:txBody>
          <a:bodyPr/>
          <a:lstStyle/>
          <a:p>
            <a:r>
              <a:rPr lang="en-US" b="1" dirty="0">
                <a:ln w="1905"/>
                <a:solidFill>
                  <a:srgbClr val="000000"/>
                </a:solidFill>
                <a:effectLst>
                  <a:innerShdw blurRad="69850" dist="43180" dir="5400000">
                    <a:srgbClr val="000000">
                      <a:alpha val="65000"/>
                    </a:srgbClr>
                  </a:innerShdw>
                </a:effectLst>
                <a:latin typeface="Calibri" charset="0"/>
              </a:rPr>
              <a:t>How to Construct Deep Networks?</a:t>
            </a:r>
          </a:p>
        </p:txBody>
      </p:sp>
      <p:pic>
        <p:nvPicPr>
          <p:cNvPr id="23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4419600" cy="524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90800"/>
            <a:ext cx="19304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010400" y="5562600"/>
            <a:ext cx="1223186" cy="369332"/>
          </a:xfrm>
          <a:prstGeom prst="rect">
            <a:avLst/>
          </a:prstGeom>
          <a:noFill/>
        </p:spPr>
        <p:txBody>
          <a:bodyPr wrap="none" rtlCol="0">
            <a:spAutoFit/>
          </a:bodyPr>
          <a:lstStyle/>
          <a:p>
            <a:r>
              <a:rPr lang="en-US" b="1" dirty="0"/>
              <a:t>G. Hinton</a:t>
            </a:r>
          </a:p>
        </p:txBody>
      </p:sp>
      <p:sp>
        <p:nvSpPr>
          <p:cNvPr id="3" name="Rectangle 2"/>
          <p:cNvSpPr/>
          <p:nvPr/>
        </p:nvSpPr>
        <p:spPr>
          <a:xfrm>
            <a:off x="7086600" y="6096000"/>
            <a:ext cx="1183161" cy="523220"/>
          </a:xfrm>
          <a:prstGeom prst="rect">
            <a:avLst/>
          </a:prstGeom>
        </p:spPr>
        <p:txBody>
          <a:bodyPr wrap="none">
            <a:spAutoFit/>
          </a:bodyPr>
          <a:lstStyle/>
          <a:p>
            <a:r>
              <a:rPr lang="en-US" sz="2800" b="1" dirty="0"/>
              <a:t>2000s</a:t>
            </a:r>
            <a:endParaRPr lang="en-US" sz="2800" dirty="0"/>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76732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normAutofit fontScale="90000"/>
          </a:bodyPr>
          <a:lstStyle/>
          <a:p>
            <a:pPr>
              <a:defRPr/>
            </a:pPr>
            <a:r>
              <a:rPr lang="en-US" b="1" dirty="0">
                <a:ln w="1905"/>
                <a:solidFill>
                  <a:srgbClr val="000000"/>
                </a:solidFill>
                <a:effectLst>
                  <a:innerShdw blurRad="69850" dist="43180" dir="5400000">
                    <a:srgbClr val="000000">
                      <a:alpha val="65000"/>
                    </a:srgbClr>
                  </a:innerShdw>
                </a:effectLst>
              </a:rPr>
              <a:t>Learning by Composition? – A Face Recognition Analogy</a:t>
            </a:r>
          </a:p>
        </p:txBody>
      </p:sp>
      <p:pic>
        <p:nvPicPr>
          <p:cNvPr id="24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89200"/>
            <a:ext cx="14525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366963" y="56388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Image pixels</a:t>
            </a:r>
          </a:p>
        </p:txBody>
      </p:sp>
      <p:sp>
        <p:nvSpPr>
          <p:cNvPr id="7" name="Rectangle 6"/>
          <p:cNvSpPr/>
          <p:nvPr/>
        </p:nvSpPr>
        <p:spPr>
          <a:xfrm>
            <a:off x="2366963" y="43434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Lines, circles, squares</a:t>
            </a:r>
          </a:p>
        </p:txBody>
      </p:sp>
      <p:sp>
        <p:nvSpPr>
          <p:cNvPr id="8" name="Rectangle 7"/>
          <p:cNvSpPr/>
          <p:nvPr/>
        </p:nvSpPr>
        <p:spPr>
          <a:xfrm>
            <a:off x="2366963" y="12192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Face or not ?</a:t>
            </a:r>
          </a:p>
        </p:txBody>
      </p:sp>
      <p:sp>
        <p:nvSpPr>
          <p:cNvPr id="24588" name="TextBox 8"/>
          <p:cNvSpPr txBox="1">
            <a:spLocks noChangeArrowheads="1"/>
          </p:cNvSpPr>
          <p:nvPr/>
        </p:nvSpPr>
        <p:spPr bwMode="auto">
          <a:xfrm>
            <a:off x="2711450" y="3810000"/>
            <a:ext cx="646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cxnSp>
        <p:nvCxnSpPr>
          <p:cNvPr id="11" name="Straight Arrow Connector 10"/>
          <p:cNvCxnSpPr/>
          <p:nvPr/>
        </p:nvCxnSpPr>
        <p:spPr>
          <a:xfrm flipV="1">
            <a:off x="3090863" y="54864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052763" y="4191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052763" y="3810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48000" y="23622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459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9050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715000" y="5449888"/>
            <a:ext cx="2947988" cy="646112"/>
          </a:xfrm>
          <a:prstGeom prst="rect">
            <a:avLst/>
          </a:prstGeom>
          <a:noFill/>
        </p:spPr>
        <p:txBody>
          <a:bodyPr wrap="none">
            <a:spAutoFit/>
          </a:bodyPr>
          <a:lstStyle/>
          <a:p>
            <a:pPr>
              <a:defRPr/>
            </a:pPr>
            <a:r>
              <a:rPr lang="en-US" sz="3600" b="1" dirty="0">
                <a:latin typeface="+mn-lt"/>
              </a:rPr>
              <a:t>Brain Learning</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73302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Breakthrough</a:t>
            </a:r>
          </a:p>
        </p:txBody>
      </p:sp>
      <p:sp>
        <p:nvSpPr>
          <p:cNvPr id="3" name="Content Placeholder 2"/>
          <p:cNvSpPr>
            <a:spLocks noGrp="1"/>
          </p:cNvSpPr>
          <p:nvPr>
            <p:ph sz="half" idx="1"/>
          </p:nvPr>
        </p:nvSpPr>
        <p:spPr>
          <a:xfrm>
            <a:off x="457199" y="1600200"/>
            <a:ext cx="8526107" cy="1002045"/>
          </a:xfrm>
        </p:spPr>
        <p:txBody>
          <a:bodyPr>
            <a:noAutofit/>
          </a:bodyPr>
          <a:lstStyle/>
          <a:p>
            <a:pPr marL="0" indent="0">
              <a:buNone/>
            </a:pPr>
            <a:r>
              <a:rPr lang="en-US" sz="4000" b="1" dirty="0">
                <a:latin typeface="Avenir Black Oblique"/>
                <a:cs typeface="Avenir Black Oblique"/>
              </a:rPr>
              <a:t>Deep Learning: machine learning algorithms based on learning multiple levels of representation / abstraction</a:t>
            </a:r>
          </a:p>
        </p:txBody>
      </p:sp>
      <p:sp>
        <p:nvSpPr>
          <p:cNvPr id="5" name="Rectangle 4"/>
          <p:cNvSpPr/>
          <p:nvPr/>
        </p:nvSpPr>
        <p:spPr>
          <a:xfrm>
            <a:off x="457200" y="4130869"/>
            <a:ext cx="8686800" cy="1200328"/>
          </a:xfrm>
          <a:prstGeom prst="rect">
            <a:avLst/>
          </a:prstGeom>
        </p:spPr>
        <p:txBody>
          <a:bodyPr wrap="square">
            <a:spAutoFit/>
          </a:bodyPr>
          <a:lstStyle/>
          <a:p>
            <a:r>
              <a:rPr lang="en-US" sz="2400" dirty="0"/>
              <a:t>Amazing improvements in error rate in object recognition, object</a:t>
            </a:r>
          </a:p>
          <a:p>
            <a:r>
              <a:rPr lang="en-US" sz="2400" dirty="0"/>
              <a:t>detection, speech recognition, and more recently, in natural language processing / understanding</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399575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Machine Learning for Artificial Intelligence</a:t>
            </a:r>
          </a:p>
        </p:txBody>
      </p:sp>
      <p:sp>
        <p:nvSpPr>
          <p:cNvPr id="3" name="Content Placeholder 2"/>
          <p:cNvSpPr>
            <a:spLocks noGrp="1"/>
          </p:cNvSpPr>
          <p:nvPr>
            <p:ph sz="half" idx="1"/>
          </p:nvPr>
        </p:nvSpPr>
        <p:spPr>
          <a:xfrm>
            <a:off x="457200" y="1600200"/>
            <a:ext cx="7999500" cy="4525963"/>
          </a:xfrm>
        </p:spPr>
        <p:txBody>
          <a:bodyPr/>
          <a:lstStyle/>
          <a:p>
            <a:pPr marL="0" indent="0">
              <a:buNone/>
            </a:pPr>
            <a:r>
              <a:rPr lang="en-US" b="1" dirty="0"/>
              <a:t>Four key ingredients for ML towards AI</a:t>
            </a:r>
          </a:p>
          <a:p>
            <a:r>
              <a:rPr lang="en-US" b="1" dirty="0"/>
              <a:t>Lots &amp; lots of data</a:t>
            </a:r>
          </a:p>
          <a:p>
            <a:r>
              <a:rPr lang="en-US" b="1" dirty="0"/>
              <a:t>Very flexible models</a:t>
            </a:r>
          </a:p>
          <a:p>
            <a:r>
              <a:rPr lang="en-US" b="1" dirty="0"/>
              <a:t>Enough computing power</a:t>
            </a:r>
          </a:p>
          <a:p>
            <a:r>
              <a:rPr lang="en-US" b="1" dirty="0"/>
              <a:t>Technical improvement (</a:t>
            </a:r>
            <a:r>
              <a:rPr lang="en-US" b="1" dirty="0" err="1"/>
              <a:t>ReLu</a:t>
            </a:r>
            <a:r>
              <a:rPr lang="en-US" b="1" dirty="0"/>
              <a:t> function, </a:t>
            </a:r>
            <a:r>
              <a:rPr lang="en-US" b="1" dirty="0" err="1"/>
              <a:t>ResNet</a:t>
            </a:r>
            <a:r>
              <a:rPr lang="en-US" b="1" dirty="0"/>
              <a:t>, semi-supervised learning)</a:t>
            </a:r>
          </a:p>
          <a:p>
            <a:r>
              <a:rPr lang="en-US" b="1" dirty="0"/>
              <a:t>Powerful priors that can defeat the curse of dimensionality</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68766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AF4C-2639-5741-98D2-FDB3A51042F3}"/>
              </a:ext>
            </a:extLst>
          </p:cNvPr>
          <p:cNvSpPr>
            <a:spLocks noGrp="1"/>
          </p:cNvSpPr>
          <p:nvPr>
            <p:ph type="title"/>
          </p:nvPr>
        </p:nvSpPr>
        <p:spPr/>
        <p:txBody>
          <a:bodyPr/>
          <a:lstStyle/>
          <a:p>
            <a:r>
              <a:rPr lang="en-US" dirty="0"/>
              <a:t>Linear Activation Function</a:t>
            </a:r>
          </a:p>
        </p:txBody>
      </p:sp>
      <p:sp>
        <p:nvSpPr>
          <p:cNvPr id="5" name="Footer Placeholder 4">
            <a:extLst>
              <a:ext uri="{FF2B5EF4-FFF2-40B4-BE49-F238E27FC236}">
                <a16:creationId xmlns:a16="http://schemas.microsoft.com/office/drawing/2014/main" id="{7C73611B-34DB-8443-9B91-387053CD72CC}"/>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DD3FBA94-DEDA-6146-BE2B-034E37994C9A}"/>
              </a:ext>
            </a:extLst>
          </p:cNvPr>
          <p:cNvPicPr>
            <a:picLocks noChangeAspect="1"/>
          </p:cNvPicPr>
          <p:nvPr/>
        </p:nvPicPr>
        <p:blipFill>
          <a:blip r:embed="rId2"/>
          <a:stretch>
            <a:fillRect/>
          </a:stretch>
        </p:blipFill>
        <p:spPr>
          <a:xfrm>
            <a:off x="1822450" y="1638300"/>
            <a:ext cx="5499100" cy="3581400"/>
          </a:xfrm>
          <a:prstGeom prst="rect">
            <a:avLst/>
          </a:prstGeom>
        </p:spPr>
      </p:pic>
    </p:spTree>
    <p:extLst>
      <p:ext uri="{BB962C8B-B14F-4D97-AF65-F5344CB8AC3E}">
        <p14:creationId xmlns:p14="http://schemas.microsoft.com/office/powerpoint/2010/main" val="4070073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208"/>
            <a:ext cx="8229600" cy="1143000"/>
          </a:xfrm>
        </p:spPr>
        <p:txBody>
          <a:bodyPr>
            <a:normAutofit fontScale="90000"/>
          </a:bodyPr>
          <a:lstStyle/>
          <a:p>
            <a:r>
              <a:rPr lang="en-US" b="1" dirty="0"/>
              <a:t>Simplest Neural Network for Classification – Logistic Regression</a:t>
            </a:r>
          </a:p>
        </p:txBody>
      </p:sp>
      <p:sp>
        <p:nvSpPr>
          <p:cNvPr id="3" name="Content Placeholder 2"/>
          <p:cNvSpPr>
            <a:spLocks noGrp="1"/>
          </p:cNvSpPr>
          <p:nvPr>
            <p:ph idx="1"/>
          </p:nvPr>
        </p:nvSpPr>
        <p:spPr>
          <a:xfrm>
            <a:off x="13074" y="1474807"/>
            <a:ext cx="8229600" cy="1098355"/>
          </a:xfrm>
        </p:spPr>
        <p:txBody>
          <a:bodyPr/>
          <a:lstStyle/>
          <a:p>
            <a:r>
              <a:rPr lang="en-US" dirty="0"/>
              <a:t>Multi Classification</a:t>
            </a:r>
          </a:p>
        </p:txBody>
      </p:sp>
      <p:sp>
        <p:nvSpPr>
          <p:cNvPr id="7" name="TextBox 8"/>
          <p:cNvSpPr txBox="1">
            <a:spLocks noChangeArrowheads="1"/>
          </p:cNvSpPr>
          <p:nvPr/>
        </p:nvSpPr>
        <p:spPr bwMode="auto">
          <a:xfrm>
            <a:off x="304800" y="4943812"/>
            <a:ext cx="4078434"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a:cs typeface="Times New Roman"/>
              </a:rPr>
              <a:t>activation = w</a:t>
            </a:r>
            <a:r>
              <a:rPr lang="en-US" sz="1800" b="1" i="1" baseline="-25000" dirty="0">
                <a:latin typeface="Times New Roman"/>
                <a:cs typeface="Times New Roman"/>
              </a:rPr>
              <a:t>0</a:t>
            </a:r>
            <a:r>
              <a:rPr lang="en-US" sz="1800" b="1" i="1" dirty="0">
                <a:latin typeface="Times New Roman"/>
                <a:cs typeface="Times New Roman"/>
              </a:rPr>
              <a:t> + w</a:t>
            </a:r>
            <a:r>
              <a:rPr lang="en-US" sz="1800" b="1" i="1" baseline="-25000" dirty="0">
                <a:latin typeface="Times New Roman"/>
                <a:cs typeface="Times New Roman"/>
              </a:rPr>
              <a:t>1</a:t>
            </a:r>
            <a:r>
              <a:rPr lang="en-US" sz="1800" b="1" i="1" dirty="0">
                <a:latin typeface="Times New Roman"/>
                <a:cs typeface="Times New Roman"/>
              </a:rPr>
              <a:t>x</a:t>
            </a:r>
            <a:r>
              <a:rPr lang="en-US" sz="1800" b="1" i="1" baseline="-25000" dirty="0">
                <a:latin typeface="Times New Roman"/>
                <a:cs typeface="Times New Roman"/>
              </a:rPr>
              <a:t>1</a:t>
            </a:r>
            <a:r>
              <a:rPr lang="en-US" sz="1800" b="1" i="1" dirty="0">
                <a:latin typeface="Times New Roman"/>
                <a:cs typeface="Times New Roman"/>
              </a:rPr>
              <a:t> + w</a:t>
            </a:r>
            <a:r>
              <a:rPr lang="en-US" sz="1800" b="1" i="1" baseline="-25000" dirty="0">
                <a:latin typeface="Times New Roman"/>
                <a:cs typeface="Times New Roman"/>
              </a:rPr>
              <a:t>2</a:t>
            </a:r>
            <a:r>
              <a:rPr lang="en-US" sz="1800" b="1" i="1" dirty="0">
                <a:latin typeface="Times New Roman"/>
                <a:cs typeface="Times New Roman"/>
              </a:rPr>
              <a:t>x</a:t>
            </a:r>
            <a:r>
              <a:rPr lang="en-US" sz="1800" b="1" i="1" baseline="-25000" dirty="0">
                <a:latin typeface="Times New Roman"/>
                <a:cs typeface="Times New Roman"/>
              </a:rPr>
              <a:t>2</a:t>
            </a:r>
            <a:r>
              <a:rPr lang="en-US" sz="1800" b="1" i="1" dirty="0">
                <a:latin typeface="Times New Roman"/>
                <a:cs typeface="Times New Roman"/>
              </a:rPr>
              <a:t> + …, </a:t>
            </a:r>
            <a:r>
              <a:rPr lang="en-US" sz="1800" b="1" i="1" dirty="0" err="1">
                <a:latin typeface="Times New Roman"/>
                <a:cs typeface="Times New Roman"/>
              </a:rPr>
              <a:t>w</a:t>
            </a:r>
            <a:r>
              <a:rPr lang="en-US" sz="1800" b="1" i="1" baseline="-25000" dirty="0" err="1">
                <a:latin typeface="Times New Roman"/>
                <a:cs typeface="Times New Roman"/>
              </a:rPr>
              <a:t>d</a:t>
            </a:r>
            <a:r>
              <a:rPr lang="en-US" sz="1800" b="1" i="1" dirty="0" err="1">
                <a:latin typeface="Times New Roman"/>
                <a:cs typeface="Times New Roman"/>
              </a:rPr>
              <a:t>x</a:t>
            </a:r>
            <a:r>
              <a:rPr lang="en-US" sz="1800" b="1" i="1" baseline="-25000" dirty="0" err="1">
                <a:latin typeface="Times New Roman"/>
                <a:cs typeface="Times New Roman"/>
              </a:rPr>
              <a:t>d</a:t>
            </a:r>
            <a:endParaRPr lang="en-US" sz="1800" b="1" i="1" baseline="-25000" dirty="0">
              <a:latin typeface="Times New Roman"/>
              <a:cs typeface="Times New Roman"/>
            </a:endParaRPr>
          </a:p>
          <a:p>
            <a:pPr eaLnBrk="1" hangingPunct="1"/>
            <a:endParaRPr lang="en-US" sz="1800" b="1" dirty="0">
              <a:latin typeface="Times New Roman"/>
              <a:cs typeface="Times New Roman"/>
            </a:endParaRPr>
          </a:p>
          <a:p>
            <a:pPr eaLnBrk="1" hangingPunct="1"/>
            <a:endParaRPr lang="en-US" sz="1800" b="1" dirty="0">
              <a:latin typeface="Times New Roman"/>
              <a:cs typeface="Times New Roman"/>
            </a:endParaRPr>
          </a:p>
          <a:p>
            <a:pPr eaLnBrk="1" hangingPunct="1"/>
            <a:r>
              <a:rPr lang="en-US" sz="1800" i="1" dirty="0">
                <a:latin typeface="Times New Roman"/>
                <a:cs typeface="Times New Roman"/>
              </a:rPr>
              <a:t>P(</a:t>
            </a:r>
            <a:r>
              <a:rPr lang="en-US" sz="1800" i="1" dirty="0" err="1">
                <a:latin typeface="Times New Roman"/>
                <a:cs typeface="Times New Roman"/>
              </a:rPr>
              <a:t>y</a:t>
            </a:r>
            <a:r>
              <a:rPr lang="en-US" sz="1800" i="1" baseline="-25000" dirty="0" err="1">
                <a:latin typeface="Times New Roman"/>
                <a:cs typeface="Times New Roman"/>
              </a:rPr>
              <a:t>i</a:t>
            </a:r>
            <a:r>
              <a:rPr lang="en-US" sz="1800" i="1" dirty="0">
                <a:latin typeface="Times New Roman"/>
                <a:cs typeface="Times New Roman"/>
              </a:rPr>
              <a:t> = 1) = f(x) =  </a:t>
            </a:r>
            <a:endParaRPr lang="en-US" sz="1800" dirty="0">
              <a:latin typeface="Times New Roman"/>
              <a:cs typeface="Times New Roman"/>
            </a:endParaRPr>
          </a:p>
          <a:p>
            <a:pPr eaLnBrk="1" hangingPunct="1"/>
            <a:endParaRPr lang="en-US" sz="1800" dirty="0"/>
          </a:p>
          <a:p>
            <a:pPr eaLnBrk="1" hangingPunct="1"/>
            <a:endParaRPr lang="en-US" sz="1800" dirty="0"/>
          </a:p>
        </p:txBody>
      </p:sp>
      <p:sp>
        <p:nvSpPr>
          <p:cNvPr id="8" name="Oval 7"/>
          <p:cNvSpPr/>
          <p:nvPr/>
        </p:nvSpPr>
        <p:spPr>
          <a:xfrm>
            <a:off x="2653336"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9" name="Oval 8"/>
          <p:cNvSpPr/>
          <p:nvPr/>
        </p:nvSpPr>
        <p:spPr>
          <a:xfrm>
            <a:off x="3491536"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10" name="Oval 9"/>
          <p:cNvSpPr/>
          <p:nvPr/>
        </p:nvSpPr>
        <p:spPr>
          <a:xfrm>
            <a:off x="5396536"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11" name="Oval 10"/>
          <p:cNvSpPr/>
          <p:nvPr/>
        </p:nvSpPr>
        <p:spPr>
          <a:xfrm>
            <a:off x="2158036" y="2642322"/>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latin typeface="Times New Roman"/>
                <a:cs typeface="Times New Roman"/>
              </a:rPr>
              <a:t>1</a:t>
            </a:r>
          </a:p>
        </p:txBody>
      </p:sp>
      <p:cxnSp>
        <p:nvCxnSpPr>
          <p:cNvPr id="12" name="Straight Arrow Connector 11"/>
          <p:cNvCxnSpPr/>
          <p:nvPr/>
        </p:nvCxnSpPr>
        <p:spPr>
          <a:xfrm flipH="1" flipV="1">
            <a:off x="2865587" y="3681679"/>
            <a:ext cx="92550" cy="7170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0"/>
            <a:endCxn id="11" idx="4"/>
          </p:cNvCxnSpPr>
          <p:nvPr/>
        </p:nvCxnSpPr>
        <p:spPr>
          <a:xfrm flipH="1" flipV="1">
            <a:off x="2958136" y="3709122"/>
            <a:ext cx="8382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1"/>
            <a:endCxn id="11" idx="5"/>
          </p:cNvCxnSpPr>
          <p:nvPr/>
        </p:nvCxnSpPr>
        <p:spPr>
          <a:xfrm flipH="1" flipV="1">
            <a:off x="3523892" y="3552893"/>
            <a:ext cx="1961918" cy="920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22"/>
          <p:cNvSpPr txBox="1">
            <a:spLocks noChangeArrowheads="1"/>
          </p:cNvSpPr>
          <p:nvPr/>
        </p:nvSpPr>
        <p:spPr bwMode="auto">
          <a:xfrm>
            <a:off x="4521824" y="4471122"/>
            <a:ext cx="673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16" name="Straight Arrow Connector 15"/>
          <p:cNvCxnSpPr/>
          <p:nvPr/>
        </p:nvCxnSpPr>
        <p:spPr>
          <a:xfrm flipV="1">
            <a:off x="2043736" y="3632922"/>
            <a:ext cx="473549"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1815136"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cxnSp>
        <p:nvCxnSpPr>
          <p:cNvPr id="19" name="Straight Arrow Connector 18"/>
          <p:cNvCxnSpPr/>
          <p:nvPr/>
        </p:nvCxnSpPr>
        <p:spPr>
          <a:xfrm flipV="1">
            <a:off x="2958136" y="2261322"/>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60"/>
          <p:cNvSpPr txBox="1">
            <a:spLocks noChangeArrowheads="1"/>
          </p:cNvSpPr>
          <p:nvPr/>
        </p:nvSpPr>
        <p:spPr bwMode="auto">
          <a:xfrm>
            <a:off x="5517649" y="1511881"/>
            <a:ext cx="374687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imes New Roman"/>
                <a:cs typeface="Times New Roman"/>
              </a:rPr>
              <a:t>Loss/cross-entropy: </a:t>
            </a:r>
          </a:p>
          <a:p>
            <a:pPr eaLnBrk="1" hangingPunct="1"/>
            <a:endParaRPr lang="en-US" sz="1800" b="1" baseline="30000" dirty="0">
              <a:latin typeface="Times New Roman"/>
              <a:cs typeface="Times New Roman"/>
            </a:endParaRPr>
          </a:p>
        </p:txBody>
      </p:sp>
      <p:sp>
        <p:nvSpPr>
          <p:cNvPr id="21" name="TextBox 20"/>
          <p:cNvSpPr txBox="1"/>
          <p:nvPr/>
        </p:nvSpPr>
        <p:spPr>
          <a:xfrm>
            <a:off x="1857880" y="3709122"/>
            <a:ext cx="550493"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10</a:t>
            </a:r>
          </a:p>
        </p:txBody>
      </p:sp>
      <p:sp>
        <p:nvSpPr>
          <p:cNvPr id="22" name="TextBox 21"/>
          <p:cNvSpPr txBox="1"/>
          <p:nvPr/>
        </p:nvSpPr>
        <p:spPr>
          <a:xfrm>
            <a:off x="2462899" y="3720790"/>
            <a:ext cx="539071"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11</a:t>
            </a:r>
          </a:p>
        </p:txBody>
      </p:sp>
      <p:sp>
        <p:nvSpPr>
          <p:cNvPr id="23" name="TextBox 22"/>
          <p:cNvSpPr txBox="1"/>
          <p:nvPr/>
        </p:nvSpPr>
        <p:spPr>
          <a:xfrm>
            <a:off x="3274704" y="3709122"/>
            <a:ext cx="550493"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12</a:t>
            </a:r>
          </a:p>
        </p:txBody>
      </p:sp>
      <p:sp>
        <p:nvSpPr>
          <p:cNvPr id="24" name="TextBox 23"/>
          <p:cNvSpPr txBox="1"/>
          <p:nvPr/>
        </p:nvSpPr>
        <p:spPr>
          <a:xfrm>
            <a:off x="4753859" y="4127352"/>
            <a:ext cx="550493"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1d</a:t>
            </a:r>
          </a:p>
        </p:txBody>
      </p:sp>
      <p:sp>
        <p:nvSpPr>
          <p:cNvPr id="25" name="TextBox 24"/>
          <p:cNvSpPr txBox="1"/>
          <p:nvPr/>
        </p:nvSpPr>
        <p:spPr>
          <a:xfrm>
            <a:off x="7487198" y="2758349"/>
            <a:ext cx="1332404" cy="646331"/>
          </a:xfrm>
          <a:prstGeom prst="rect">
            <a:avLst/>
          </a:prstGeom>
          <a:noFill/>
        </p:spPr>
        <p:txBody>
          <a:bodyPr wrap="none" rtlCol="0">
            <a:spAutoFit/>
          </a:bodyPr>
          <a:lstStyle/>
          <a:p>
            <a:r>
              <a:rPr lang="en-US" dirty="0"/>
              <a:t>g: </a:t>
            </a:r>
            <a:r>
              <a:rPr lang="en-US" dirty="0" err="1"/>
              <a:t>softmax</a:t>
            </a:r>
            <a:endParaRPr lang="en-US" dirty="0"/>
          </a:p>
          <a:p>
            <a:r>
              <a:rPr lang="en-US" dirty="0"/>
              <a:t>a: activation</a:t>
            </a:r>
          </a:p>
        </p:txBody>
      </p:sp>
      <p:sp>
        <p:nvSpPr>
          <p:cNvPr id="26" name="TextBox 25"/>
          <p:cNvSpPr txBox="1"/>
          <p:nvPr/>
        </p:nvSpPr>
        <p:spPr>
          <a:xfrm>
            <a:off x="7465446" y="2149142"/>
            <a:ext cx="1705026" cy="646331"/>
          </a:xfrm>
          <a:prstGeom prst="rect">
            <a:avLst/>
          </a:prstGeom>
          <a:noFill/>
        </p:spPr>
        <p:txBody>
          <a:bodyPr wrap="none" rtlCol="0">
            <a:spAutoFit/>
          </a:bodyPr>
          <a:lstStyle/>
          <a:p>
            <a:r>
              <a:rPr lang="en-US" dirty="0"/>
              <a:t>O: output </a:t>
            </a:r>
            <a:r>
              <a:rPr lang="en-US" i="1" dirty="0"/>
              <a:t>f</a:t>
            </a:r>
            <a:r>
              <a:rPr lang="en-US" dirty="0"/>
              <a:t>(x)</a:t>
            </a:r>
          </a:p>
          <a:p>
            <a:r>
              <a:rPr lang="en-US" dirty="0"/>
              <a:t>y: target (0 or 1)</a:t>
            </a:r>
          </a:p>
        </p:txBody>
      </p:sp>
      <p:graphicFrame>
        <p:nvGraphicFramePr>
          <p:cNvPr id="28" name="Object 27"/>
          <p:cNvGraphicFramePr>
            <a:graphicFrameLocks noChangeAspect="1"/>
          </p:cNvGraphicFramePr>
          <p:nvPr>
            <p:extLst>
              <p:ext uri="{D42A27DB-BD31-4B8C-83A1-F6EECF244321}">
                <p14:modId xmlns:p14="http://schemas.microsoft.com/office/powerpoint/2010/main" val="2210171965"/>
              </p:ext>
            </p:extLst>
          </p:nvPr>
        </p:nvGraphicFramePr>
        <p:xfrm>
          <a:off x="2222500" y="5376863"/>
          <a:ext cx="1957388" cy="1395412"/>
        </p:xfrm>
        <a:graphic>
          <a:graphicData uri="http://schemas.openxmlformats.org/presentationml/2006/ole">
            <mc:AlternateContent xmlns:mc="http://schemas.openxmlformats.org/markup-compatibility/2006">
              <mc:Choice xmlns:v="urn:schemas-microsoft-com:vml" Requires="v">
                <p:oleObj spid="_x0000_s2821" name="Equation" r:id="rId3" imgW="838200" imgH="596900" progId="Equation.3">
                  <p:embed/>
                </p:oleObj>
              </mc:Choice>
              <mc:Fallback>
                <p:oleObj name="Equation" r:id="rId3" imgW="838200" imgH="596900" progId="Equation.3">
                  <p:embed/>
                  <p:pic>
                    <p:nvPicPr>
                      <p:cNvPr id="0" name=""/>
                      <p:cNvPicPr/>
                      <p:nvPr/>
                    </p:nvPicPr>
                    <p:blipFill>
                      <a:blip r:embed="rId4"/>
                      <a:stretch>
                        <a:fillRect/>
                      </a:stretch>
                    </p:blipFill>
                    <p:spPr>
                      <a:xfrm>
                        <a:off x="2222500" y="5376863"/>
                        <a:ext cx="1957388" cy="1395412"/>
                      </a:xfrm>
                      <a:prstGeom prst="rect">
                        <a:avLst/>
                      </a:prstGeom>
                    </p:spPr>
                  </p:pic>
                </p:oleObj>
              </mc:Fallback>
            </mc:AlternateContent>
          </a:graphicData>
        </a:graphic>
      </p:graphicFrame>
      <p:sp>
        <p:nvSpPr>
          <p:cNvPr id="33" name="Oval 32"/>
          <p:cNvSpPr/>
          <p:nvPr/>
        </p:nvSpPr>
        <p:spPr>
          <a:xfrm>
            <a:off x="4405936" y="2573162"/>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latin typeface="Times New Roman"/>
                <a:cs typeface="Times New Roman"/>
              </a:rPr>
              <a:t>m</a:t>
            </a:r>
          </a:p>
        </p:txBody>
      </p:sp>
      <p:cxnSp>
        <p:nvCxnSpPr>
          <p:cNvPr id="34" name="Straight Arrow Connector 33"/>
          <p:cNvCxnSpPr/>
          <p:nvPr/>
        </p:nvCxnSpPr>
        <p:spPr>
          <a:xfrm flipV="1">
            <a:off x="5093000" y="2243332"/>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7" idx="7"/>
          </p:cNvCxnSpPr>
          <p:nvPr/>
        </p:nvCxnSpPr>
        <p:spPr>
          <a:xfrm flipV="1">
            <a:off x="2335462" y="3376723"/>
            <a:ext cx="2160338" cy="1096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8" idx="0"/>
          </p:cNvCxnSpPr>
          <p:nvPr/>
        </p:nvCxnSpPr>
        <p:spPr>
          <a:xfrm flipV="1">
            <a:off x="2958136" y="3552893"/>
            <a:ext cx="1874264" cy="8420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9" idx="7"/>
          </p:cNvCxnSpPr>
          <p:nvPr/>
        </p:nvCxnSpPr>
        <p:spPr>
          <a:xfrm flipV="1">
            <a:off x="4011862" y="3639962"/>
            <a:ext cx="998218" cy="833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 idx="0"/>
            <a:endCxn id="33" idx="4"/>
          </p:cNvCxnSpPr>
          <p:nvPr/>
        </p:nvCxnSpPr>
        <p:spPr>
          <a:xfrm flipH="1" flipV="1">
            <a:off x="5206036" y="3639962"/>
            <a:ext cx="495300" cy="7549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898843" y="3131220"/>
            <a:ext cx="584682"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m0</a:t>
            </a:r>
          </a:p>
        </p:txBody>
      </p:sp>
      <p:sp>
        <p:nvSpPr>
          <p:cNvPr id="45" name="TextBox 44"/>
          <p:cNvSpPr txBox="1"/>
          <p:nvPr/>
        </p:nvSpPr>
        <p:spPr>
          <a:xfrm>
            <a:off x="5321259" y="3624400"/>
            <a:ext cx="584682" cy="369332"/>
          </a:xfrm>
          <a:prstGeom prst="rect">
            <a:avLst/>
          </a:prstGeom>
          <a:noFill/>
        </p:spPr>
        <p:txBody>
          <a:bodyPr wrap="none" rtlCol="0">
            <a:spAutoFit/>
          </a:bodyPr>
          <a:lstStyle/>
          <a:p>
            <a:r>
              <a:rPr lang="en-US" i="1" dirty="0" err="1">
                <a:latin typeface="Times New Roman"/>
                <a:cs typeface="Times New Roman"/>
              </a:rPr>
              <a:t>w</a:t>
            </a:r>
            <a:r>
              <a:rPr lang="en-US" i="1" baseline="-25000" dirty="0" err="1">
                <a:latin typeface="Times New Roman"/>
                <a:cs typeface="Times New Roman"/>
              </a:rPr>
              <a:t>md</a:t>
            </a:r>
            <a:endParaRPr lang="en-US" i="1" baseline="-25000" dirty="0">
              <a:latin typeface="Times New Roman"/>
              <a:cs typeface="Times New Roman"/>
            </a:endParaRPr>
          </a:p>
        </p:txBody>
      </p:sp>
      <p:graphicFrame>
        <p:nvGraphicFramePr>
          <p:cNvPr id="46" name="Object 45"/>
          <p:cNvGraphicFramePr>
            <a:graphicFrameLocks noChangeAspect="1"/>
          </p:cNvGraphicFramePr>
          <p:nvPr>
            <p:extLst>
              <p:ext uri="{D42A27DB-BD31-4B8C-83A1-F6EECF244321}">
                <p14:modId xmlns:p14="http://schemas.microsoft.com/office/powerpoint/2010/main" val="1503246608"/>
              </p:ext>
            </p:extLst>
          </p:nvPr>
        </p:nvGraphicFramePr>
        <p:xfrm>
          <a:off x="7837488" y="1309688"/>
          <a:ext cx="1270000" cy="774700"/>
        </p:xfrm>
        <a:graphic>
          <a:graphicData uri="http://schemas.openxmlformats.org/presentationml/2006/ole">
            <mc:AlternateContent xmlns:mc="http://schemas.openxmlformats.org/markup-compatibility/2006">
              <mc:Choice xmlns:v="urn:schemas-microsoft-com:vml" Requires="v">
                <p:oleObj spid="_x0000_s2822" name="Equation" r:id="rId5" imgW="749300" imgH="457200" progId="Equation.3">
                  <p:embed/>
                </p:oleObj>
              </mc:Choice>
              <mc:Fallback>
                <p:oleObj name="Equation" r:id="rId5" imgW="749300" imgH="457200" progId="Equation.3">
                  <p:embed/>
                  <p:pic>
                    <p:nvPicPr>
                      <p:cNvPr id="0" name=""/>
                      <p:cNvPicPr/>
                      <p:nvPr/>
                    </p:nvPicPr>
                    <p:blipFill>
                      <a:blip r:embed="rId6"/>
                      <a:stretch>
                        <a:fillRect/>
                      </a:stretch>
                    </p:blipFill>
                    <p:spPr>
                      <a:xfrm>
                        <a:off x="7837488" y="1309688"/>
                        <a:ext cx="1270000" cy="774700"/>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164399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13EB-EFD1-4943-850D-7E10CBF8F09A}"/>
              </a:ext>
            </a:extLst>
          </p:cNvPr>
          <p:cNvSpPr>
            <a:spLocks noGrp="1"/>
          </p:cNvSpPr>
          <p:nvPr>
            <p:ph type="title"/>
          </p:nvPr>
        </p:nvSpPr>
        <p:spPr/>
        <p:txBody>
          <a:bodyPr/>
          <a:lstStyle/>
          <a:p>
            <a:r>
              <a:rPr lang="en-US" dirty="0"/>
              <a:t>Sigmoid Function</a:t>
            </a:r>
          </a:p>
        </p:txBody>
      </p:sp>
      <p:sp>
        <p:nvSpPr>
          <p:cNvPr id="5" name="Footer Placeholder 4">
            <a:extLst>
              <a:ext uri="{FF2B5EF4-FFF2-40B4-BE49-F238E27FC236}">
                <a16:creationId xmlns:a16="http://schemas.microsoft.com/office/drawing/2014/main" id="{167EB30A-7644-BC48-99DB-69DE1B3287AF}"/>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B4DFDC08-15D1-DF44-9B0C-4F048686BE10}"/>
              </a:ext>
            </a:extLst>
          </p:cNvPr>
          <p:cNvPicPr>
            <a:picLocks noChangeAspect="1"/>
          </p:cNvPicPr>
          <p:nvPr/>
        </p:nvPicPr>
        <p:blipFill>
          <a:blip r:embed="rId2"/>
          <a:stretch>
            <a:fillRect/>
          </a:stretch>
        </p:blipFill>
        <p:spPr>
          <a:xfrm>
            <a:off x="2120899" y="2088597"/>
            <a:ext cx="5406047" cy="3596585"/>
          </a:xfrm>
          <a:prstGeom prst="rect">
            <a:avLst/>
          </a:prstGeom>
        </p:spPr>
      </p:pic>
    </p:spTree>
    <p:extLst>
      <p:ext uri="{BB962C8B-B14F-4D97-AF65-F5344CB8AC3E}">
        <p14:creationId xmlns:p14="http://schemas.microsoft.com/office/powerpoint/2010/main" val="1743587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0854-1005-5840-B3A3-285E02FAB559}"/>
              </a:ext>
            </a:extLst>
          </p:cNvPr>
          <p:cNvSpPr>
            <a:spLocks noGrp="1"/>
          </p:cNvSpPr>
          <p:nvPr>
            <p:ph type="title"/>
          </p:nvPr>
        </p:nvSpPr>
        <p:spPr/>
        <p:txBody>
          <a:bodyPr>
            <a:normAutofit fontScale="90000"/>
          </a:bodyPr>
          <a:lstStyle/>
          <a:p>
            <a:r>
              <a:rPr lang="en-US" dirty="0"/>
              <a:t>Hyperbolic Tangent Function (</a:t>
            </a:r>
            <a:r>
              <a:rPr lang="en-US" dirty="0" err="1"/>
              <a:t>TanH</a:t>
            </a:r>
            <a:r>
              <a:rPr lang="en-US" dirty="0"/>
              <a:t>)</a:t>
            </a:r>
          </a:p>
        </p:txBody>
      </p:sp>
      <p:sp>
        <p:nvSpPr>
          <p:cNvPr id="5" name="Footer Placeholder 4">
            <a:extLst>
              <a:ext uri="{FF2B5EF4-FFF2-40B4-BE49-F238E27FC236}">
                <a16:creationId xmlns:a16="http://schemas.microsoft.com/office/drawing/2014/main" id="{E53E4B95-8C3E-A247-A323-B25696030E24}"/>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B704F7A6-FFFC-8343-BA0B-FF83E7527C34}"/>
              </a:ext>
            </a:extLst>
          </p:cNvPr>
          <p:cNvPicPr>
            <a:picLocks noChangeAspect="1"/>
          </p:cNvPicPr>
          <p:nvPr/>
        </p:nvPicPr>
        <p:blipFill>
          <a:blip r:embed="rId2"/>
          <a:stretch>
            <a:fillRect/>
          </a:stretch>
        </p:blipFill>
        <p:spPr>
          <a:xfrm>
            <a:off x="1372981" y="1727501"/>
            <a:ext cx="5465141" cy="4103456"/>
          </a:xfrm>
          <a:prstGeom prst="rect">
            <a:avLst/>
          </a:prstGeom>
        </p:spPr>
      </p:pic>
    </p:spTree>
    <p:extLst>
      <p:ext uri="{BB962C8B-B14F-4D97-AF65-F5344CB8AC3E}">
        <p14:creationId xmlns:p14="http://schemas.microsoft.com/office/powerpoint/2010/main" val="296472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0A05-3D76-5B40-B2FB-5361E3A2DF11}"/>
              </a:ext>
            </a:extLst>
          </p:cNvPr>
          <p:cNvSpPr>
            <a:spLocks noGrp="1"/>
          </p:cNvSpPr>
          <p:nvPr>
            <p:ph type="title"/>
          </p:nvPr>
        </p:nvSpPr>
        <p:spPr/>
        <p:txBody>
          <a:bodyPr/>
          <a:lstStyle/>
          <a:p>
            <a:r>
              <a:rPr lang="en-US" dirty="0"/>
              <a:t>Rectified Linear Unit (</a:t>
            </a:r>
            <a:r>
              <a:rPr lang="en-US" dirty="0" err="1"/>
              <a:t>ReLU</a:t>
            </a:r>
            <a:r>
              <a:rPr lang="en-US" dirty="0"/>
              <a:t>)</a:t>
            </a:r>
          </a:p>
        </p:txBody>
      </p:sp>
      <p:sp>
        <p:nvSpPr>
          <p:cNvPr id="5" name="Footer Placeholder 4">
            <a:extLst>
              <a:ext uri="{FF2B5EF4-FFF2-40B4-BE49-F238E27FC236}">
                <a16:creationId xmlns:a16="http://schemas.microsoft.com/office/drawing/2014/main" id="{958E2786-E655-9C43-928A-E3966E6B7B88}"/>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00EDE123-BD38-6F4C-83B7-E0CBCC7DDEF1}"/>
              </a:ext>
            </a:extLst>
          </p:cNvPr>
          <p:cNvPicPr>
            <a:picLocks noChangeAspect="1"/>
          </p:cNvPicPr>
          <p:nvPr/>
        </p:nvPicPr>
        <p:blipFill>
          <a:blip r:embed="rId2"/>
          <a:stretch>
            <a:fillRect/>
          </a:stretch>
        </p:blipFill>
        <p:spPr>
          <a:xfrm>
            <a:off x="742949" y="1958561"/>
            <a:ext cx="8145243" cy="3276048"/>
          </a:xfrm>
          <a:prstGeom prst="rect">
            <a:avLst/>
          </a:prstGeom>
        </p:spPr>
      </p:pic>
    </p:spTree>
    <p:extLst>
      <p:ext uri="{BB962C8B-B14F-4D97-AF65-F5344CB8AC3E}">
        <p14:creationId xmlns:p14="http://schemas.microsoft.com/office/powerpoint/2010/main" val="2224785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07AE-8B0E-384C-AAD9-646DC947521A}"/>
              </a:ext>
            </a:extLst>
          </p:cNvPr>
          <p:cNvSpPr>
            <a:spLocks noGrp="1"/>
          </p:cNvSpPr>
          <p:nvPr>
            <p:ph type="title"/>
          </p:nvPr>
        </p:nvSpPr>
        <p:spPr/>
        <p:txBody>
          <a:bodyPr/>
          <a:lstStyle/>
          <a:p>
            <a:r>
              <a:rPr lang="en-US" dirty="0"/>
              <a:t>Leaky </a:t>
            </a:r>
            <a:r>
              <a:rPr lang="en-US" dirty="0" err="1"/>
              <a:t>ReLU</a:t>
            </a:r>
            <a:endParaRPr lang="en-US" dirty="0"/>
          </a:p>
        </p:txBody>
      </p:sp>
      <p:sp>
        <p:nvSpPr>
          <p:cNvPr id="5" name="Footer Placeholder 4">
            <a:extLst>
              <a:ext uri="{FF2B5EF4-FFF2-40B4-BE49-F238E27FC236}">
                <a16:creationId xmlns:a16="http://schemas.microsoft.com/office/drawing/2014/main" id="{249CE86A-CD63-3849-9ED8-BB3D056907CB}"/>
              </a:ext>
            </a:extLst>
          </p:cNvPr>
          <p:cNvSpPr>
            <a:spLocks noGrp="1"/>
          </p:cNvSpPr>
          <p:nvPr>
            <p:ph type="ftr" sz="quarter" idx="11"/>
          </p:nvPr>
        </p:nvSpPr>
        <p:spPr/>
        <p:txBody>
          <a:bodyPr/>
          <a:lstStyle/>
          <a:p>
            <a:r>
              <a:rPr lang="en-US"/>
              <a:t>CS8725 - Supervised Learning</a:t>
            </a:r>
          </a:p>
        </p:txBody>
      </p:sp>
      <p:pic>
        <p:nvPicPr>
          <p:cNvPr id="6" name="Picture 5">
            <a:extLst>
              <a:ext uri="{FF2B5EF4-FFF2-40B4-BE49-F238E27FC236}">
                <a16:creationId xmlns:a16="http://schemas.microsoft.com/office/drawing/2014/main" id="{12749AAB-6C16-7149-B888-D9E6200E5DFA}"/>
              </a:ext>
            </a:extLst>
          </p:cNvPr>
          <p:cNvPicPr>
            <a:picLocks noChangeAspect="1"/>
          </p:cNvPicPr>
          <p:nvPr/>
        </p:nvPicPr>
        <p:blipFill>
          <a:blip r:embed="rId2"/>
          <a:stretch>
            <a:fillRect/>
          </a:stretch>
        </p:blipFill>
        <p:spPr>
          <a:xfrm>
            <a:off x="817866" y="2499139"/>
            <a:ext cx="7868934" cy="3040270"/>
          </a:xfrm>
          <a:prstGeom prst="rect">
            <a:avLst/>
          </a:prstGeom>
        </p:spPr>
      </p:pic>
    </p:spTree>
    <p:extLst>
      <p:ext uri="{BB962C8B-B14F-4D97-AF65-F5344CB8AC3E}">
        <p14:creationId xmlns:p14="http://schemas.microsoft.com/office/powerpoint/2010/main" val="2301465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Bypassing the curse of</a:t>
            </a:r>
            <a:br>
              <a:rPr lang="en-US" b="1" dirty="0"/>
            </a:br>
            <a:r>
              <a:rPr lang="en-US" b="1" dirty="0"/>
              <a:t>dimensionality</a:t>
            </a:r>
          </a:p>
        </p:txBody>
      </p:sp>
      <p:sp>
        <p:nvSpPr>
          <p:cNvPr id="3" name="Content Placeholder 2"/>
          <p:cNvSpPr>
            <a:spLocks noGrp="1"/>
          </p:cNvSpPr>
          <p:nvPr>
            <p:ph sz="half" idx="1"/>
          </p:nvPr>
        </p:nvSpPr>
        <p:spPr>
          <a:xfrm>
            <a:off x="457200" y="1600200"/>
            <a:ext cx="7999500" cy="4525963"/>
          </a:xfrm>
        </p:spPr>
        <p:txBody>
          <a:bodyPr/>
          <a:lstStyle/>
          <a:p>
            <a:r>
              <a:rPr lang="en-US" dirty="0"/>
              <a:t>We need to build compositionality into our ML models just as human languages exploit compositionality</a:t>
            </a:r>
          </a:p>
          <a:p>
            <a:r>
              <a:rPr lang="en-US" dirty="0"/>
              <a:t>Exploiting compositionality gives an exponential gain in representational power: (1) distributed representations/</a:t>
            </a:r>
            <a:r>
              <a:rPr lang="en-US" dirty="0" err="1"/>
              <a:t>embeddings</a:t>
            </a:r>
            <a:r>
              <a:rPr lang="en-US" dirty="0"/>
              <a:t> (feature learning); (2) deep architecture ( multi-levels of feature learning)</a:t>
            </a:r>
          </a:p>
          <a:p>
            <a:r>
              <a:rPr lang="en-US" dirty="0"/>
              <a:t>Additional prior: compositionality is useful to describe the world around us efficiently</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186784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Classical Symbolic AI </a:t>
            </a:r>
            <a:r>
              <a:rPr lang="en-US" b="1" dirty="0" err="1"/>
              <a:t>vs</a:t>
            </a:r>
            <a:br>
              <a:rPr lang="en-US" b="1" dirty="0"/>
            </a:br>
            <a:r>
              <a:rPr lang="en-US" b="1" dirty="0"/>
              <a:t>Learning Distributed Representations</a:t>
            </a:r>
          </a:p>
        </p:txBody>
      </p:sp>
      <p:pic>
        <p:nvPicPr>
          <p:cNvPr id="5" name="Picture 4" descr="Screen Shot 2017-10-01 at 11.46.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35394"/>
            <a:ext cx="6680711" cy="4599834"/>
          </a:xfrm>
          <a:prstGeom prst="rect">
            <a:avLst/>
          </a:prstGeom>
        </p:spPr>
      </p:pic>
      <p:pic>
        <p:nvPicPr>
          <p:cNvPr id="6" name="Picture 5" descr="Screen Shot 2017-10-01 at 11.47.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314" y="1735394"/>
            <a:ext cx="1581228" cy="4501164"/>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83993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188"/>
            <a:ext cx="8229600" cy="1143000"/>
          </a:xfrm>
        </p:spPr>
        <p:txBody>
          <a:bodyPr>
            <a:normAutofit fontScale="90000"/>
          </a:bodyPr>
          <a:lstStyle/>
          <a:p>
            <a:r>
              <a:rPr lang="en-US" b="1" dirty="0"/>
              <a:t>Exponential advantage of distributed</a:t>
            </a:r>
            <a:br>
              <a:rPr lang="en-US" b="1" dirty="0"/>
            </a:br>
            <a:r>
              <a:rPr lang="en-US" b="1" dirty="0"/>
              <a:t>representations</a:t>
            </a:r>
          </a:p>
        </p:txBody>
      </p:sp>
      <p:pic>
        <p:nvPicPr>
          <p:cNvPr id="5" name="Picture 4" descr="Screen Shot 2017-10-01 at 11.49.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2850"/>
            <a:ext cx="9144000" cy="5462954"/>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612167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3" y="181698"/>
            <a:ext cx="8965592" cy="1325562"/>
          </a:xfrm>
        </p:spPr>
        <p:txBody>
          <a:bodyPr>
            <a:noAutofit/>
          </a:bodyPr>
          <a:lstStyle/>
          <a:p>
            <a:r>
              <a:rPr lang="en-US" sz="3200" b="1" dirty="0"/>
              <a:t>Each feature can be discovered without the need for seeing the exponentially large number of configurations of the other features</a:t>
            </a:r>
          </a:p>
        </p:txBody>
      </p:sp>
      <p:pic>
        <p:nvPicPr>
          <p:cNvPr id="5" name="Picture 4" descr="Screen Shot 2017-10-01 at 7.1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9360"/>
            <a:ext cx="9144000" cy="4275274"/>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981923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Exponential advantage of distributed</a:t>
            </a:r>
            <a:br>
              <a:rPr lang="en-US" b="1" dirty="0"/>
            </a:br>
            <a:r>
              <a:rPr lang="en-US" b="1" dirty="0"/>
              <a:t>representations</a:t>
            </a:r>
          </a:p>
        </p:txBody>
      </p:sp>
      <p:pic>
        <p:nvPicPr>
          <p:cNvPr id="5" name="Picture 4" descr="Screen Shot 2017-10-01 at 7.15.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019300"/>
            <a:ext cx="9118600" cy="280670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351184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1 at 7.16.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9013371" cy="6858000"/>
          </a:xfrm>
          <a:prstGeom prst="rect">
            <a:avLst/>
          </a:prstGeom>
        </p:spPr>
      </p:pic>
      <p:sp>
        <p:nvSpPr>
          <p:cNvPr id="2" name="Footer Placeholder 1"/>
          <p:cNvSpPr>
            <a:spLocks noGrp="1"/>
          </p:cNvSpPr>
          <p:nvPr>
            <p:ph type="ftr" sz="quarter" idx="11"/>
          </p:nvPr>
        </p:nvSpPr>
        <p:spPr>
          <a:xfrm>
            <a:off x="372534" y="6390922"/>
            <a:ext cx="2895600" cy="365125"/>
          </a:xfrm>
        </p:spPr>
        <p:txBody>
          <a:bodyPr/>
          <a:lstStyle/>
          <a:p>
            <a:r>
              <a:rPr lang="en-US" dirty="0"/>
              <a:t>CS8725 - Supervised Learning</a:t>
            </a:r>
          </a:p>
        </p:txBody>
      </p:sp>
    </p:spTree>
    <p:extLst>
      <p:ext uri="{BB962C8B-B14F-4D97-AF65-F5344CB8AC3E}">
        <p14:creationId xmlns:p14="http://schemas.microsoft.com/office/powerpoint/2010/main" val="73356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a:ln w="1905"/>
                <a:solidFill>
                  <a:srgbClr val="000000"/>
                </a:solidFill>
                <a:effectLst>
                  <a:innerShdw blurRad="69850" dist="43180" dir="5400000">
                    <a:srgbClr val="000000">
                      <a:alpha val="65000"/>
                    </a:srgbClr>
                  </a:innerShdw>
                </a:effectLst>
              </a:rPr>
              <a:t>Perceptron</a:t>
            </a:r>
          </a:p>
        </p:txBody>
      </p:sp>
      <p:sp>
        <p:nvSpPr>
          <p:cNvPr id="20482" name="TextBox 2"/>
          <p:cNvSpPr txBox="1">
            <a:spLocks noChangeArrowheads="1"/>
          </p:cNvSpPr>
          <p:nvPr/>
        </p:nvSpPr>
        <p:spPr bwMode="auto">
          <a:xfrm>
            <a:off x="533400" y="838200"/>
            <a:ext cx="7893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Learning to map input to output (label) and is guided by output. </a:t>
            </a:r>
          </a:p>
        </p:txBody>
      </p:sp>
      <p:sp>
        <p:nvSpPr>
          <p:cNvPr id="20483" name="TextBox 3"/>
          <p:cNvSpPr txBox="1">
            <a:spLocks noChangeArrowheads="1"/>
          </p:cNvSpPr>
          <p:nvPr/>
        </p:nvSpPr>
        <p:spPr bwMode="auto">
          <a:xfrm>
            <a:off x="152400" y="1295400"/>
            <a:ext cx="10826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Training</a:t>
            </a:r>
          </a:p>
        </p:txBody>
      </p:sp>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3528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19663"/>
            <a:ext cx="2528888" cy="1905000"/>
          </a:xfrm>
          <a:prstGeom prst="rect">
            <a:avLst/>
          </a:prstGeom>
          <a:noFill/>
          <a:ln>
            <a:noFill/>
          </a:ln>
          <a:scene3d>
            <a:camera prst="orthographicFront">
              <a:rot lat="0" lon="0" rev="10800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TextBox 7"/>
          <p:cNvSpPr txBox="1">
            <a:spLocks noChangeArrowheads="1"/>
          </p:cNvSpPr>
          <p:nvPr/>
        </p:nvSpPr>
        <p:spPr bwMode="auto">
          <a:xfrm>
            <a:off x="76200" y="4572000"/>
            <a:ext cx="9890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Testing</a:t>
            </a:r>
          </a:p>
        </p:txBody>
      </p:sp>
      <p:sp>
        <p:nvSpPr>
          <p:cNvPr id="20487" name="TextBox 6"/>
          <p:cNvSpPr txBox="1">
            <a:spLocks noChangeArrowheads="1"/>
          </p:cNvSpPr>
          <p:nvPr/>
        </p:nvSpPr>
        <p:spPr bwMode="auto">
          <a:xfrm>
            <a:off x="990600" y="1930400"/>
            <a:ext cx="4238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a:t>
            </a:r>
          </a:p>
        </p:txBody>
      </p:sp>
      <p:sp>
        <p:nvSpPr>
          <p:cNvPr id="20488" name="TextBox 9"/>
          <p:cNvSpPr txBox="1">
            <a:spLocks noChangeArrowheads="1"/>
          </p:cNvSpPr>
          <p:nvPr/>
        </p:nvSpPr>
        <p:spPr bwMode="auto">
          <a:xfrm>
            <a:off x="2438400" y="2971800"/>
            <a:ext cx="3381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t>
            </a:r>
          </a:p>
        </p:txBody>
      </p:sp>
      <p:sp>
        <p:nvSpPr>
          <p:cNvPr id="20489" name="TextBox 8"/>
          <p:cNvSpPr txBox="1">
            <a:spLocks noChangeArrowheads="1"/>
          </p:cNvSpPr>
          <p:nvPr/>
        </p:nvSpPr>
        <p:spPr bwMode="auto">
          <a:xfrm>
            <a:off x="3001536" y="1371600"/>
            <a:ext cx="3440607"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i="1" dirty="0">
                <a:latin typeface="Times New Roman"/>
                <a:cs typeface="Times New Roman"/>
              </a:rPr>
              <a:t> = w</a:t>
            </a:r>
            <a:r>
              <a:rPr lang="en-US" sz="1800" b="1" i="1" baseline="-25000" dirty="0">
                <a:latin typeface="Times New Roman"/>
                <a:cs typeface="Times New Roman"/>
              </a:rPr>
              <a:t>0</a:t>
            </a:r>
            <a:r>
              <a:rPr lang="en-US" sz="1800" b="1" i="1" dirty="0">
                <a:latin typeface="Times New Roman"/>
                <a:cs typeface="Times New Roman"/>
              </a:rPr>
              <a:t> + w</a:t>
            </a:r>
            <a:r>
              <a:rPr lang="en-US" sz="1800" b="1" i="1" baseline="-25000" dirty="0">
                <a:latin typeface="Times New Roman"/>
                <a:cs typeface="Times New Roman"/>
              </a:rPr>
              <a:t>1</a:t>
            </a:r>
            <a:r>
              <a:rPr lang="en-US" sz="1800" b="1" i="1" dirty="0">
                <a:latin typeface="Times New Roman"/>
                <a:cs typeface="Times New Roman"/>
              </a:rPr>
              <a:t>x</a:t>
            </a:r>
            <a:r>
              <a:rPr lang="en-US" sz="1800" b="1" i="1" baseline="-25000" dirty="0">
                <a:latin typeface="Times New Roman"/>
                <a:cs typeface="Times New Roman"/>
              </a:rPr>
              <a:t>1</a:t>
            </a:r>
            <a:r>
              <a:rPr lang="en-US" sz="1800" b="1" i="1" dirty="0">
                <a:latin typeface="Times New Roman"/>
                <a:cs typeface="Times New Roman"/>
              </a:rPr>
              <a:t> + w</a:t>
            </a:r>
            <a:r>
              <a:rPr lang="en-US" sz="1800" b="1" i="1" baseline="-25000" dirty="0">
                <a:latin typeface="Times New Roman"/>
                <a:cs typeface="Times New Roman"/>
              </a:rPr>
              <a:t>2</a:t>
            </a:r>
            <a:r>
              <a:rPr lang="en-US" sz="1800" b="1" i="1" dirty="0">
                <a:latin typeface="Times New Roman"/>
                <a:cs typeface="Times New Roman"/>
              </a:rPr>
              <a:t>x</a:t>
            </a:r>
            <a:r>
              <a:rPr lang="en-US" sz="1800" b="1" i="1" baseline="-25000" dirty="0">
                <a:latin typeface="Times New Roman"/>
                <a:cs typeface="Times New Roman"/>
              </a:rPr>
              <a:t>2</a:t>
            </a:r>
            <a:r>
              <a:rPr lang="en-US" sz="1800" b="1" i="1" dirty="0">
                <a:latin typeface="Times New Roman"/>
                <a:cs typeface="Times New Roman"/>
              </a:rPr>
              <a:t> + …, </a:t>
            </a:r>
            <a:r>
              <a:rPr lang="en-US" sz="1800" b="1" i="1" dirty="0" err="1">
                <a:latin typeface="Times New Roman"/>
                <a:cs typeface="Times New Roman"/>
              </a:rPr>
              <a:t>w</a:t>
            </a:r>
            <a:r>
              <a:rPr lang="en-US" sz="1800" b="1" i="1" baseline="-25000" dirty="0" err="1">
                <a:latin typeface="Times New Roman"/>
                <a:cs typeface="Times New Roman"/>
              </a:rPr>
              <a:t>d</a:t>
            </a:r>
            <a:r>
              <a:rPr lang="en-US" sz="1800" b="1" i="1" dirty="0" err="1">
                <a:latin typeface="Times New Roman"/>
                <a:cs typeface="Times New Roman"/>
              </a:rPr>
              <a:t>x</a:t>
            </a:r>
            <a:r>
              <a:rPr lang="en-US" sz="1800" b="1" i="1" baseline="-25000" dirty="0" err="1">
                <a:latin typeface="Times New Roman"/>
                <a:cs typeface="Times New Roman"/>
              </a:rPr>
              <a:t>d</a:t>
            </a:r>
            <a:endParaRPr lang="en-US" sz="1800" b="1" i="1" baseline="-25000" dirty="0">
              <a:latin typeface="Times New Roman"/>
              <a:cs typeface="Times New Roman"/>
            </a:endParaRPr>
          </a:p>
          <a:p>
            <a:pPr eaLnBrk="1" hangingPunct="1"/>
            <a:endParaRPr lang="en-US" sz="1800" b="1" dirty="0"/>
          </a:p>
          <a:p>
            <a:pPr eaLnBrk="1" hangingPunct="1"/>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dirty="0"/>
              <a:t> &gt; 0: positive class (1)</a:t>
            </a:r>
          </a:p>
          <a:p>
            <a:pPr eaLnBrk="1" hangingPunct="1"/>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dirty="0"/>
              <a:t> &lt; 0: negative class (0)</a:t>
            </a:r>
          </a:p>
          <a:p>
            <a:pPr eaLnBrk="1" hangingPunct="1"/>
            <a:endParaRPr lang="en-US" sz="1800" b="1" dirty="0"/>
          </a:p>
          <a:p>
            <a:pPr eaLnBrk="1" hangingPunct="1"/>
            <a:endParaRPr lang="en-US" sz="1800" b="1" dirty="0"/>
          </a:p>
        </p:txBody>
      </p:sp>
      <p:sp>
        <p:nvSpPr>
          <p:cNvPr id="20490" name="TextBox 10"/>
          <p:cNvSpPr txBox="1">
            <a:spLocks noChangeArrowheads="1"/>
          </p:cNvSpPr>
          <p:nvPr/>
        </p:nvSpPr>
        <p:spPr bwMode="auto">
          <a:xfrm>
            <a:off x="3352800" y="4265473"/>
            <a:ext cx="5391921"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Learning is to adjust w to minimize the squared </a:t>
            </a:r>
          </a:p>
          <a:p>
            <a:pPr eaLnBrk="1" hangingPunct="1"/>
            <a:r>
              <a:rPr lang="en-US" sz="1800" b="1" dirty="0"/>
              <a:t>error between </a:t>
            </a:r>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dirty="0"/>
              <a:t> and true </a:t>
            </a:r>
            <a:r>
              <a:rPr lang="en-US" sz="1800" b="1" i="1" dirty="0"/>
              <a:t>y</a:t>
            </a:r>
            <a:r>
              <a:rPr lang="en-US" sz="1800" b="1" dirty="0"/>
              <a:t>. </a:t>
            </a:r>
          </a:p>
          <a:p>
            <a:pPr eaLnBrk="1" hangingPunct="1"/>
            <a:endParaRPr lang="en-US" sz="1800" dirty="0"/>
          </a:p>
          <a:p>
            <a:pPr eaLnBrk="1" hangingPunct="1"/>
            <a:endParaRPr lang="en-US" sz="1800" dirty="0"/>
          </a:p>
          <a:p>
            <a:pPr eaLnBrk="1" hangingPunct="1"/>
            <a:endParaRPr lang="en-US" sz="1800" dirty="0"/>
          </a:p>
          <a:p>
            <a:pPr eaLnBrk="1" hangingPunct="1"/>
            <a:endParaRPr lang="en-US" sz="1800" dirty="0"/>
          </a:p>
        </p:txBody>
      </p:sp>
      <p:sp>
        <p:nvSpPr>
          <p:cNvPr id="20491" name="TextBox 11"/>
          <p:cNvSpPr txBox="1">
            <a:spLocks noChangeArrowheads="1"/>
          </p:cNvSpPr>
          <p:nvPr/>
        </p:nvSpPr>
        <p:spPr bwMode="auto">
          <a:xfrm>
            <a:off x="3492520" y="6019800"/>
            <a:ext cx="48894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dirty="0"/>
              <a:t>Perceptron – 1960s</a:t>
            </a:r>
          </a:p>
        </p:txBody>
      </p:sp>
      <p:sp>
        <p:nvSpPr>
          <p:cNvPr id="13" name="Oval 12"/>
          <p:cNvSpPr/>
          <p:nvPr/>
        </p:nvSpPr>
        <p:spPr>
          <a:xfrm>
            <a:off x="54102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15" name="Oval 14"/>
          <p:cNvSpPr/>
          <p:nvPr/>
        </p:nvSpPr>
        <p:spPr>
          <a:xfrm>
            <a:off x="62484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16" name="Oval 15"/>
          <p:cNvSpPr/>
          <p:nvPr/>
        </p:nvSpPr>
        <p:spPr>
          <a:xfrm>
            <a:off x="81534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17" name="Oval 16"/>
          <p:cNvSpPr/>
          <p:nvPr/>
        </p:nvSpPr>
        <p:spPr>
          <a:xfrm>
            <a:off x="5867400" y="1828800"/>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i="1" dirty="0">
                <a:latin typeface="Times New Roman"/>
                <a:cs typeface="Times New Roman"/>
              </a:rPr>
              <a:t>f</a:t>
            </a:r>
            <a:r>
              <a:rPr lang="en-US" sz="2400" dirty="0">
                <a:latin typeface="Times New Roman"/>
                <a:cs typeface="Times New Roman"/>
              </a:rPr>
              <a:t>(</a:t>
            </a:r>
            <a:r>
              <a:rPr lang="en-US" sz="2400" i="1" dirty="0">
                <a:latin typeface="Times New Roman"/>
                <a:cs typeface="Times New Roman"/>
              </a:rPr>
              <a:t>x</a:t>
            </a:r>
            <a:r>
              <a:rPr lang="en-US" sz="2400" dirty="0">
                <a:latin typeface="Times New Roman"/>
                <a:cs typeface="Times New Roman"/>
              </a:rPr>
              <a:t>)</a:t>
            </a:r>
            <a:r>
              <a:rPr lang="en-US" sz="2400" i="1" dirty="0">
                <a:latin typeface="Times New Roman"/>
                <a:cs typeface="Times New Roman"/>
              </a:rPr>
              <a:t> = </a:t>
            </a:r>
            <a:r>
              <a:rPr lang="en-US" sz="2400" i="1" dirty="0" err="1">
                <a:latin typeface="Times New Roman"/>
                <a:cs typeface="Times New Roman"/>
              </a:rPr>
              <a:t>σ</a:t>
            </a:r>
            <a:r>
              <a:rPr lang="en-US" sz="2400" dirty="0">
                <a:latin typeface="Times New Roman"/>
                <a:cs typeface="Times New Roman"/>
              </a:rPr>
              <a:t>(</a:t>
            </a:r>
            <a:r>
              <a:rPr lang="en-US" sz="2400" dirty="0" err="1">
                <a:latin typeface="Times New Roman"/>
                <a:cs typeface="Times New Roman"/>
              </a:rPr>
              <a:t>Σ</a:t>
            </a:r>
            <a:r>
              <a:rPr lang="en-US" sz="2400" dirty="0">
                <a:latin typeface="Times New Roman"/>
                <a:cs typeface="Times New Roman"/>
              </a:rPr>
              <a:t>(</a:t>
            </a:r>
            <a:r>
              <a:rPr lang="en-US" sz="2400" i="1" dirty="0">
                <a:latin typeface="Times New Roman"/>
                <a:cs typeface="Times New Roman"/>
              </a:rPr>
              <a:t>x</a:t>
            </a:r>
            <a:r>
              <a:rPr lang="en-US" sz="2400" dirty="0">
                <a:latin typeface="Times New Roman"/>
                <a:cs typeface="Times New Roman"/>
              </a:rPr>
              <a:t>))</a:t>
            </a:r>
          </a:p>
        </p:txBody>
      </p:sp>
      <p:cxnSp>
        <p:nvCxnSpPr>
          <p:cNvPr id="18" name="Straight Arrow Connector 17"/>
          <p:cNvCxnSpPr/>
          <p:nvPr/>
        </p:nvCxnSpPr>
        <p:spPr>
          <a:xfrm flipV="1">
            <a:off x="5715000" y="2819400"/>
            <a:ext cx="609600" cy="765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0"/>
            <a:endCxn id="17" idx="4"/>
          </p:cNvCxnSpPr>
          <p:nvPr/>
        </p:nvCxnSpPr>
        <p:spPr>
          <a:xfrm flipV="1">
            <a:off x="6553200" y="2895600"/>
            <a:ext cx="1143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6" idx="1"/>
            <a:endCxn id="17" idx="5"/>
          </p:cNvCxnSpPr>
          <p:nvPr/>
        </p:nvCxnSpPr>
        <p:spPr>
          <a:xfrm flipH="1" flipV="1">
            <a:off x="7233256" y="2739371"/>
            <a:ext cx="1009418" cy="920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99" name="TextBox 22"/>
          <p:cNvSpPr txBox="1">
            <a:spLocks noChangeArrowheads="1"/>
          </p:cNvSpPr>
          <p:nvPr/>
        </p:nvSpPr>
        <p:spPr bwMode="auto">
          <a:xfrm>
            <a:off x="7278688" y="3657600"/>
            <a:ext cx="673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25" name="Straight Arrow Connector 24"/>
          <p:cNvCxnSpPr/>
          <p:nvPr/>
        </p:nvCxnSpPr>
        <p:spPr>
          <a:xfrm flipV="1">
            <a:off x="4800600" y="2590800"/>
            <a:ext cx="11430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45720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cxnSp>
        <p:nvCxnSpPr>
          <p:cNvPr id="17411" name="Straight Arrow Connector 17410"/>
          <p:cNvCxnSpPr/>
          <p:nvPr/>
        </p:nvCxnSpPr>
        <p:spPr>
          <a:xfrm>
            <a:off x="7543800" y="52578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503" name="TextBox 17411"/>
          <p:cNvSpPr txBox="1">
            <a:spLocks noChangeArrowheads="1"/>
          </p:cNvSpPr>
          <p:nvPr/>
        </p:nvSpPr>
        <p:spPr bwMode="auto">
          <a:xfrm>
            <a:off x="7010400" y="4964112"/>
            <a:ext cx="21211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Label information</a:t>
            </a:r>
          </a:p>
        </p:txBody>
      </p:sp>
      <p:graphicFrame>
        <p:nvGraphicFramePr>
          <p:cNvPr id="3" name="Object 2"/>
          <p:cNvGraphicFramePr>
            <a:graphicFrameLocks noChangeAspect="1"/>
          </p:cNvGraphicFramePr>
          <p:nvPr>
            <p:extLst>
              <p:ext uri="{D42A27DB-BD31-4B8C-83A1-F6EECF244321}">
                <p14:modId xmlns:p14="http://schemas.microsoft.com/office/powerpoint/2010/main" val="829252416"/>
              </p:ext>
            </p:extLst>
          </p:nvPr>
        </p:nvGraphicFramePr>
        <p:xfrm>
          <a:off x="3687763" y="5410200"/>
          <a:ext cx="4052887" cy="685800"/>
        </p:xfrm>
        <a:graphic>
          <a:graphicData uri="http://schemas.openxmlformats.org/presentationml/2006/ole">
            <mc:AlternateContent xmlns:mc="http://schemas.openxmlformats.org/markup-compatibility/2006">
              <mc:Choice xmlns:v="urn:schemas-microsoft-com:vml" Requires="v">
                <p:oleObj spid="_x0000_s22908" name="Equation" r:id="rId5" imgW="2247900" imgH="393700" progId="Equation.3">
                  <p:embed/>
                </p:oleObj>
              </mc:Choice>
              <mc:Fallback>
                <p:oleObj name="Equation" r:id="rId5" imgW="2247900" imgH="393700" progId="Equation.3">
                  <p:embed/>
                  <p:pic>
                    <p:nvPicPr>
                      <p:cNvPr id="0" name=""/>
                      <p:cNvPicPr/>
                      <p:nvPr/>
                    </p:nvPicPr>
                    <p:blipFill>
                      <a:blip r:embed="rId6"/>
                      <a:stretch>
                        <a:fillRect/>
                      </a:stretch>
                    </p:blipFill>
                    <p:spPr>
                      <a:xfrm>
                        <a:off x="3687763" y="5410200"/>
                        <a:ext cx="4052887" cy="685800"/>
                      </a:xfrm>
                      <a:prstGeom prst="rect">
                        <a:avLst/>
                      </a:prstGeom>
                    </p:spPr>
                  </p:pic>
                </p:oleObj>
              </mc:Fallback>
            </mc:AlternateContent>
          </a:graphicData>
        </a:graphic>
      </p:graphicFrame>
      <p:cxnSp>
        <p:nvCxnSpPr>
          <p:cNvPr id="21" name="Straight Arrow Connector 20"/>
          <p:cNvCxnSpPr/>
          <p:nvPr/>
        </p:nvCxnSpPr>
        <p:spPr>
          <a:xfrm flipV="1">
            <a:off x="6629400" y="14478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60"/>
          <p:cNvSpPr txBox="1">
            <a:spLocks noChangeArrowheads="1"/>
          </p:cNvSpPr>
          <p:nvPr/>
        </p:nvSpPr>
        <p:spPr bwMode="auto">
          <a:xfrm>
            <a:off x="6705402" y="1354860"/>
            <a:ext cx="15326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imes New Roman"/>
                <a:cs typeface="Times New Roman"/>
              </a:rPr>
              <a:t>Error: (o - </a:t>
            </a:r>
            <a:r>
              <a:rPr lang="en-US" sz="1800" b="1" i="1" dirty="0">
                <a:latin typeface="Times New Roman"/>
                <a:cs typeface="Times New Roman"/>
              </a:rPr>
              <a:t>y</a:t>
            </a:r>
            <a:r>
              <a:rPr lang="en-US" sz="1800" b="1" dirty="0">
                <a:latin typeface="Times New Roman"/>
                <a:cs typeface="Times New Roman"/>
              </a:rPr>
              <a:t>)</a:t>
            </a:r>
            <a:r>
              <a:rPr lang="en-US" sz="1800" b="1" baseline="30000" dirty="0">
                <a:latin typeface="Times New Roman"/>
                <a:cs typeface="Times New Roman"/>
              </a:rPr>
              <a:t>2</a:t>
            </a:r>
          </a:p>
        </p:txBody>
      </p:sp>
      <p:sp>
        <p:nvSpPr>
          <p:cNvPr id="5" name="Rectangle 4"/>
          <p:cNvSpPr/>
          <p:nvPr/>
        </p:nvSpPr>
        <p:spPr>
          <a:xfrm>
            <a:off x="4876800" y="2819400"/>
            <a:ext cx="443626" cy="369332"/>
          </a:xfrm>
          <a:prstGeom prst="rect">
            <a:avLst/>
          </a:prstGeom>
        </p:spPr>
        <p:txBody>
          <a:bodyPr wrap="none">
            <a:spAutoFit/>
          </a:bodyPr>
          <a:lstStyle/>
          <a:p>
            <a:r>
              <a:rPr lang="en-US" b="1" i="1" dirty="0">
                <a:latin typeface="Times New Roman"/>
                <a:cs typeface="Times New Roman"/>
              </a:rPr>
              <a:t>w</a:t>
            </a:r>
            <a:r>
              <a:rPr lang="en-US" b="1" i="1" baseline="-25000" dirty="0">
                <a:latin typeface="Times New Roman"/>
                <a:cs typeface="Times New Roman"/>
              </a:rPr>
              <a:t>0</a:t>
            </a:r>
            <a:endParaRPr lang="en-US" dirty="0"/>
          </a:p>
        </p:txBody>
      </p:sp>
      <p:sp>
        <p:nvSpPr>
          <p:cNvPr id="6" name="Rectangle 5"/>
          <p:cNvSpPr/>
          <p:nvPr/>
        </p:nvSpPr>
        <p:spPr>
          <a:xfrm>
            <a:off x="5652374" y="2819400"/>
            <a:ext cx="443626" cy="369332"/>
          </a:xfrm>
          <a:prstGeom prst="rect">
            <a:avLst/>
          </a:prstGeom>
        </p:spPr>
        <p:txBody>
          <a:bodyPr wrap="none">
            <a:spAutoFit/>
          </a:bodyPr>
          <a:lstStyle/>
          <a:p>
            <a:r>
              <a:rPr lang="en-US" b="1" i="1" dirty="0">
                <a:latin typeface="Times New Roman"/>
                <a:cs typeface="Times New Roman"/>
              </a:rPr>
              <a:t>w</a:t>
            </a:r>
            <a:r>
              <a:rPr lang="en-US" b="1" i="1" baseline="-25000" dirty="0">
                <a:latin typeface="Times New Roman"/>
                <a:cs typeface="Times New Roman"/>
              </a:rPr>
              <a:t>1</a:t>
            </a:r>
            <a:endParaRPr lang="en-US" dirty="0"/>
          </a:p>
        </p:txBody>
      </p:sp>
      <p:sp>
        <p:nvSpPr>
          <p:cNvPr id="7" name="Rectangle 6"/>
          <p:cNvSpPr/>
          <p:nvPr/>
        </p:nvSpPr>
        <p:spPr>
          <a:xfrm>
            <a:off x="7176374" y="2819400"/>
            <a:ext cx="443626" cy="369332"/>
          </a:xfrm>
          <a:prstGeom prst="rect">
            <a:avLst/>
          </a:prstGeom>
        </p:spPr>
        <p:txBody>
          <a:bodyPr wrap="none">
            <a:spAutoFit/>
          </a:bodyPr>
          <a:lstStyle/>
          <a:p>
            <a:r>
              <a:rPr lang="en-US" b="1" i="1" dirty="0" err="1">
                <a:latin typeface="Times New Roman"/>
                <a:cs typeface="Times New Roman"/>
              </a:rPr>
              <a:t>w</a:t>
            </a:r>
            <a:r>
              <a:rPr lang="en-US" b="1" i="1" baseline="-25000" dirty="0" err="1">
                <a:latin typeface="Times New Roman"/>
                <a:cs typeface="Times New Roman"/>
              </a:rPr>
              <a:t>d</a:t>
            </a:r>
            <a:endParaRPr lang="en-US" dirty="0"/>
          </a:p>
        </p:txBody>
      </p:sp>
      <p:sp>
        <p:nvSpPr>
          <p:cNvPr id="4" name="TextBox 3"/>
          <p:cNvSpPr txBox="1"/>
          <p:nvPr/>
        </p:nvSpPr>
        <p:spPr>
          <a:xfrm>
            <a:off x="7498576" y="1868441"/>
            <a:ext cx="1663956" cy="923330"/>
          </a:xfrm>
          <a:prstGeom prst="rect">
            <a:avLst/>
          </a:prstGeom>
          <a:noFill/>
        </p:spPr>
        <p:txBody>
          <a:bodyPr wrap="square" rtlCol="0">
            <a:spAutoFit/>
          </a:bodyPr>
          <a:lstStyle/>
          <a:p>
            <a:r>
              <a:rPr lang="en-US" b="1" dirty="0"/>
              <a:t>Activation function:</a:t>
            </a:r>
          </a:p>
          <a:p>
            <a:r>
              <a:rPr lang="en-US" b="1" dirty="0"/>
              <a:t>Delta function</a:t>
            </a:r>
          </a:p>
        </p:txBody>
      </p:sp>
      <p:sp>
        <p:nvSpPr>
          <p:cNvPr id="8" name="Footer Placeholder 7"/>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937181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Exponential advantage of depth</a:t>
            </a:r>
          </a:p>
        </p:txBody>
      </p:sp>
      <p:pic>
        <p:nvPicPr>
          <p:cNvPr id="5" name="Picture 4" descr="Screen Shot 2017-10-01 at 7.18.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4150"/>
            <a:ext cx="9144000" cy="5328093"/>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292887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does it work? No Free Lunch</a:t>
            </a:r>
          </a:p>
        </p:txBody>
      </p:sp>
      <p:sp>
        <p:nvSpPr>
          <p:cNvPr id="3" name="Content Placeholder 2"/>
          <p:cNvSpPr>
            <a:spLocks noGrp="1"/>
          </p:cNvSpPr>
          <p:nvPr>
            <p:ph sz="half" idx="1"/>
          </p:nvPr>
        </p:nvSpPr>
        <p:spPr>
          <a:xfrm>
            <a:off x="457200" y="1600200"/>
            <a:ext cx="7798150" cy="4525963"/>
          </a:xfrm>
        </p:spPr>
        <p:txBody>
          <a:bodyPr/>
          <a:lstStyle/>
          <a:p>
            <a:r>
              <a:rPr lang="en-US" dirty="0"/>
              <a:t>It only works because we are making some assumptions about the data generating distribution</a:t>
            </a:r>
          </a:p>
          <a:p>
            <a:r>
              <a:rPr lang="en-US" dirty="0"/>
              <a:t>Worse-case distributions still require exponential data</a:t>
            </a:r>
          </a:p>
          <a:p>
            <a:r>
              <a:rPr lang="en-US" dirty="0"/>
              <a:t>But the world has structure and we can get an exponential gain by exploiting some of it</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23477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Exponential advantage of depth</a:t>
            </a:r>
          </a:p>
        </p:txBody>
      </p:sp>
      <p:pic>
        <p:nvPicPr>
          <p:cNvPr id="5" name="Picture 4" descr="Screen Shot 2017-10-01 at 7.22.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9100"/>
            <a:ext cx="9144000" cy="5017904"/>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27251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68" y="-35162"/>
            <a:ext cx="8229600" cy="1143000"/>
          </a:xfrm>
        </p:spPr>
        <p:txBody>
          <a:bodyPr/>
          <a:lstStyle/>
          <a:p>
            <a:r>
              <a:rPr lang="en-US" b="1" dirty="0"/>
              <a:t>Construct Deep Networks</a:t>
            </a:r>
          </a:p>
        </p:txBody>
      </p:sp>
      <p:pic>
        <p:nvPicPr>
          <p:cNvPr id="5" name="Picture 4" descr="Screen Shot 2017-10-01 at 7.2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778" y="1153262"/>
            <a:ext cx="7359246" cy="5431178"/>
          </a:xfrm>
          <a:prstGeom prst="rect">
            <a:avLst/>
          </a:prstGeom>
        </p:spPr>
      </p:pic>
      <p:sp>
        <p:nvSpPr>
          <p:cNvPr id="3" name="Footer Placeholder 2"/>
          <p:cNvSpPr>
            <a:spLocks noGrp="1"/>
          </p:cNvSpPr>
          <p:nvPr>
            <p:ph type="ftr" sz="quarter" idx="11"/>
          </p:nvPr>
        </p:nvSpPr>
        <p:spPr>
          <a:xfrm>
            <a:off x="3124200" y="6497460"/>
            <a:ext cx="2895600" cy="365125"/>
          </a:xfrm>
        </p:spPr>
        <p:txBody>
          <a:bodyPr/>
          <a:lstStyle/>
          <a:p>
            <a:r>
              <a:rPr lang="en-US" dirty="0"/>
              <a:t>CS8725 - Supervised Learning</a:t>
            </a:r>
          </a:p>
        </p:txBody>
      </p:sp>
    </p:spTree>
    <p:extLst>
      <p:ext uri="{BB962C8B-B14F-4D97-AF65-F5344CB8AC3E}">
        <p14:creationId xmlns:p14="http://schemas.microsoft.com/office/powerpoint/2010/main" val="3777767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88"/>
            <a:ext cx="8229600" cy="1143000"/>
          </a:xfrm>
        </p:spPr>
        <p:txBody>
          <a:bodyPr>
            <a:normAutofit fontScale="90000"/>
          </a:bodyPr>
          <a:lstStyle/>
          <a:p>
            <a:r>
              <a:rPr lang="en-US" b="1" dirty="0"/>
              <a:t>Typical Deep Multilayer Neural Net Architecture</a:t>
            </a:r>
          </a:p>
        </p:txBody>
      </p:sp>
      <p:pic>
        <p:nvPicPr>
          <p:cNvPr id="5" name="Picture 4" descr="Screen Shot 2017-10-01 at 7.27.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2700"/>
            <a:ext cx="9144000" cy="6163294"/>
          </a:xfrm>
          <a:prstGeom prst="rect">
            <a:avLst/>
          </a:prstGeom>
        </p:spPr>
      </p:pic>
      <p:sp>
        <p:nvSpPr>
          <p:cNvPr id="3" name="Footer Placeholder 2"/>
          <p:cNvSpPr>
            <a:spLocks noGrp="1"/>
          </p:cNvSpPr>
          <p:nvPr>
            <p:ph type="ftr" sz="quarter" idx="11"/>
          </p:nvPr>
        </p:nvSpPr>
        <p:spPr>
          <a:xfrm>
            <a:off x="6248400" y="6405033"/>
            <a:ext cx="2895600" cy="365125"/>
          </a:xfrm>
        </p:spPr>
        <p:txBody>
          <a:bodyPr/>
          <a:lstStyle/>
          <a:p>
            <a:r>
              <a:rPr lang="en-US" dirty="0"/>
              <a:t>CS8725 - Supervised Learning</a:t>
            </a:r>
          </a:p>
        </p:txBody>
      </p:sp>
    </p:spTree>
    <p:extLst>
      <p:ext uri="{BB962C8B-B14F-4D97-AF65-F5344CB8AC3E}">
        <p14:creationId xmlns:p14="http://schemas.microsoft.com/office/powerpoint/2010/main" val="2652617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1 at 7.29.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9144000" cy="6107634"/>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030014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4" y="-190062"/>
            <a:ext cx="10043976" cy="1143000"/>
          </a:xfrm>
        </p:spPr>
        <p:txBody>
          <a:bodyPr>
            <a:normAutofit/>
          </a:bodyPr>
          <a:lstStyle/>
          <a:p>
            <a:r>
              <a:rPr lang="en-US" sz="3600" b="1" dirty="0"/>
              <a:t>Computing Gradients by Back-Propagation</a:t>
            </a:r>
          </a:p>
        </p:txBody>
      </p:sp>
      <p:pic>
        <p:nvPicPr>
          <p:cNvPr id="5" name="Picture 4" descr="Screen Shot 2017-10-01 at 7.31.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0860"/>
            <a:ext cx="9144000" cy="6014565"/>
          </a:xfrm>
          <a:prstGeom prst="rect">
            <a:avLst/>
          </a:prstGeom>
        </p:spPr>
      </p:pic>
      <p:sp>
        <p:nvSpPr>
          <p:cNvPr id="3" name="Footer Placeholder 2"/>
          <p:cNvSpPr>
            <a:spLocks noGrp="1"/>
          </p:cNvSpPr>
          <p:nvPr>
            <p:ph type="ftr" sz="quarter" idx="11"/>
          </p:nvPr>
        </p:nvSpPr>
        <p:spPr>
          <a:xfrm>
            <a:off x="6248400" y="6440300"/>
            <a:ext cx="2895600" cy="365125"/>
          </a:xfrm>
        </p:spPr>
        <p:txBody>
          <a:bodyPr/>
          <a:lstStyle/>
          <a:p>
            <a:r>
              <a:rPr lang="en-US" dirty="0"/>
              <a:t>CS8725 - Supervised Learning</a:t>
            </a:r>
          </a:p>
        </p:txBody>
      </p:sp>
    </p:spTree>
    <p:extLst>
      <p:ext uri="{BB962C8B-B14F-4D97-AF65-F5344CB8AC3E}">
        <p14:creationId xmlns:p14="http://schemas.microsoft.com/office/powerpoint/2010/main" val="532781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272" y="-81632"/>
            <a:ext cx="8229600" cy="1143000"/>
          </a:xfrm>
        </p:spPr>
        <p:txBody>
          <a:bodyPr/>
          <a:lstStyle/>
          <a:p>
            <a:r>
              <a:rPr lang="en-US" b="1" dirty="0"/>
              <a:t>Running </a:t>
            </a:r>
            <a:r>
              <a:rPr lang="en-US" b="1" dirty="0" err="1"/>
              <a:t>Backprop</a:t>
            </a:r>
            <a:endParaRPr lang="en-US" b="1" dirty="0"/>
          </a:p>
        </p:txBody>
      </p:sp>
      <p:pic>
        <p:nvPicPr>
          <p:cNvPr id="5" name="Picture 4" descr="Screen Shot 2017-10-01 at 7.52.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1900"/>
            <a:ext cx="9144000" cy="5924764"/>
          </a:xfrm>
          <a:prstGeom prst="rect">
            <a:avLst/>
          </a:prstGeom>
        </p:spPr>
      </p:pic>
      <p:sp>
        <p:nvSpPr>
          <p:cNvPr id="3" name="Footer Placeholder 2"/>
          <p:cNvSpPr>
            <a:spLocks noGrp="1"/>
          </p:cNvSpPr>
          <p:nvPr>
            <p:ph type="ftr" sz="quarter" idx="11"/>
          </p:nvPr>
        </p:nvSpPr>
        <p:spPr>
          <a:xfrm>
            <a:off x="0" y="6481539"/>
            <a:ext cx="2895600" cy="365125"/>
          </a:xfrm>
        </p:spPr>
        <p:txBody>
          <a:bodyPr/>
          <a:lstStyle/>
          <a:p>
            <a:r>
              <a:rPr lang="en-US" dirty="0"/>
              <a:t>CS8725 - Supervised Learning</a:t>
            </a:r>
          </a:p>
        </p:txBody>
      </p:sp>
    </p:spTree>
    <p:extLst>
      <p:ext uri="{BB962C8B-B14F-4D97-AF65-F5344CB8AC3E}">
        <p14:creationId xmlns:p14="http://schemas.microsoft.com/office/powerpoint/2010/main" val="3108488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72"/>
            <a:ext cx="8229600" cy="1143000"/>
          </a:xfrm>
        </p:spPr>
        <p:txBody>
          <a:bodyPr/>
          <a:lstStyle/>
          <a:p>
            <a:r>
              <a:rPr lang="en-US" b="1" dirty="0"/>
              <a:t>Modular Classes</a:t>
            </a:r>
          </a:p>
        </p:txBody>
      </p:sp>
      <p:pic>
        <p:nvPicPr>
          <p:cNvPr id="5" name="Picture 4" descr="Screen Shot 2017-10-01 at 7.5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150"/>
            <a:ext cx="9144000" cy="5215382"/>
          </a:xfrm>
          <a:prstGeom prst="rect">
            <a:avLst/>
          </a:prstGeom>
        </p:spPr>
      </p:pic>
      <p:sp>
        <p:nvSpPr>
          <p:cNvPr id="3" name="TextBox 2"/>
          <p:cNvSpPr txBox="1"/>
          <p:nvPr/>
        </p:nvSpPr>
        <p:spPr>
          <a:xfrm>
            <a:off x="6138840" y="1244272"/>
            <a:ext cx="3005159" cy="400110"/>
          </a:xfrm>
          <a:prstGeom prst="rect">
            <a:avLst/>
          </a:prstGeom>
          <a:solidFill>
            <a:schemeClr val="bg1"/>
          </a:solidFill>
        </p:spPr>
        <p:txBody>
          <a:bodyPr wrap="square" rtlCol="0">
            <a:spAutoFit/>
          </a:bodyPr>
          <a:lstStyle/>
          <a:p>
            <a:r>
              <a:rPr lang="en-US" sz="2000" dirty="0" err="1"/>
              <a:t>dC</a:t>
            </a:r>
            <a:r>
              <a:rPr lang="en-US" sz="2000" dirty="0"/>
              <a:t>/</a:t>
            </a:r>
            <a:r>
              <a:rPr lang="en-US" sz="2000" dirty="0" err="1"/>
              <a:t>dW</a:t>
            </a:r>
            <a:r>
              <a:rPr lang="en-US" sz="2000" dirty="0"/>
              <a:t> = </a:t>
            </a:r>
            <a:r>
              <a:rPr lang="en-US" sz="2000" dirty="0" err="1"/>
              <a:t>dC</a:t>
            </a:r>
            <a:r>
              <a:rPr lang="en-US" sz="2000" dirty="0"/>
              <a:t>/</a:t>
            </a:r>
            <a:r>
              <a:rPr lang="en-US" sz="2000" dirty="0" err="1"/>
              <a:t>dY</a:t>
            </a:r>
            <a:r>
              <a:rPr lang="en-US" sz="2000" dirty="0"/>
              <a:t> . </a:t>
            </a:r>
            <a:r>
              <a:rPr lang="en-US" sz="2000" dirty="0" err="1"/>
              <a:t>dY</a:t>
            </a:r>
            <a:r>
              <a:rPr lang="en-US" sz="2000" dirty="0"/>
              <a:t>/dx</a:t>
            </a:r>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96163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552"/>
            <a:ext cx="8229600" cy="1143000"/>
          </a:xfrm>
        </p:spPr>
        <p:txBody>
          <a:bodyPr/>
          <a:lstStyle/>
          <a:p>
            <a:r>
              <a:rPr lang="en-US" b="1" dirty="0"/>
              <a:t>Modular Classes</a:t>
            </a:r>
          </a:p>
        </p:txBody>
      </p:sp>
      <p:pic>
        <p:nvPicPr>
          <p:cNvPr id="5" name="Picture 4" descr="Screen Shot 2017-10-01 at 7.5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750"/>
            <a:ext cx="9144000" cy="5948516"/>
          </a:xfrm>
          <a:prstGeom prst="rect">
            <a:avLst/>
          </a:prstGeom>
        </p:spPr>
      </p:pic>
      <p:sp>
        <p:nvSpPr>
          <p:cNvPr id="3" name="TextBox 2"/>
          <p:cNvSpPr txBox="1"/>
          <p:nvPr/>
        </p:nvSpPr>
        <p:spPr>
          <a:xfrm>
            <a:off x="1859802" y="6349654"/>
            <a:ext cx="7321986" cy="369332"/>
          </a:xfrm>
          <a:prstGeom prst="rect">
            <a:avLst/>
          </a:prstGeom>
          <a:noFill/>
        </p:spPr>
        <p:txBody>
          <a:bodyPr wrap="none" rtlCol="0">
            <a:spAutoFit/>
          </a:bodyPr>
          <a:lstStyle/>
          <a:p>
            <a:r>
              <a:rPr lang="en-US" b="1" dirty="0"/>
              <a:t>(replace linear filter with non-linear filter in convolutional neural network)</a:t>
            </a:r>
          </a:p>
        </p:txBody>
      </p:sp>
      <p:sp>
        <p:nvSpPr>
          <p:cNvPr id="4" name="Footer Placeholder 3"/>
          <p:cNvSpPr>
            <a:spLocks noGrp="1"/>
          </p:cNvSpPr>
          <p:nvPr>
            <p:ph type="ftr" sz="quarter" idx="11"/>
          </p:nvPr>
        </p:nvSpPr>
        <p:spPr>
          <a:xfrm>
            <a:off x="3124200" y="6539793"/>
            <a:ext cx="2895600" cy="365125"/>
          </a:xfrm>
        </p:spPr>
        <p:txBody>
          <a:bodyPr/>
          <a:lstStyle/>
          <a:p>
            <a:r>
              <a:rPr lang="en-US" dirty="0"/>
              <a:t>CS8725 - Supervised Learning</a:t>
            </a:r>
          </a:p>
        </p:txBody>
      </p:sp>
    </p:spTree>
    <p:extLst>
      <p:ext uri="{BB962C8B-B14F-4D97-AF65-F5344CB8AC3E}">
        <p14:creationId xmlns:p14="http://schemas.microsoft.com/office/powerpoint/2010/main" val="105643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Simplest Neural Network for Regression – Linear Regression</a:t>
            </a:r>
          </a:p>
        </p:txBody>
      </p:sp>
      <p:sp>
        <p:nvSpPr>
          <p:cNvPr id="7" name="Oval 6"/>
          <p:cNvSpPr/>
          <p:nvPr/>
        </p:nvSpPr>
        <p:spPr>
          <a:xfrm>
            <a:off x="370652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8" name="Oval 7"/>
          <p:cNvSpPr/>
          <p:nvPr/>
        </p:nvSpPr>
        <p:spPr>
          <a:xfrm>
            <a:off x="454472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9" name="Oval 8"/>
          <p:cNvSpPr/>
          <p:nvPr/>
        </p:nvSpPr>
        <p:spPr>
          <a:xfrm>
            <a:off x="644972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10" name="Oval 9"/>
          <p:cNvSpPr/>
          <p:nvPr/>
        </p:nvSpPr>
        <p:spPr>
          <a:xfrm>
            <a:off x="4163720" y="2642322"/>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i="1" dirty="0">
                <a:latin typeface="Times New Roman"/>
                <a:cs typeface="Times New Roman"/>
              </a:rPr>
              <a:t>I</a:t>
            </a:r>
            <a:r>
              <a:rPr lang="en-US" sz="2400" dirty="0">
                <a:latin typeface="Times New Roman"/>
                <a:cs typeface="Times New Roman"/>
              </a:rPr>
              <a:t>(</a:t>
            </a:r>
            <a:r>
              <a:rPr lang="en-US" sz="2400" i="1" dirty="0">
                <a:latin typeface="Times New Roman"/>
                <a:cs typeface="Times New Roman"/>
              </a:rPr>
              <a:t>a)</a:t>
            </a:r>
            <a:endParaRPr lang="en-US" sz="2400" dirty="0">
              <a:latin typeface="Times New Roman"/>
              <a:cs typeface="Times New Roman"/>
            </a:endParaRPr>
          </a:p>
        </p:txBody>
      </p:sp>
      <p:cxnSp>
        <p:nvCxnSpPr>
          <p:cNvPr id="11" name="Straight Arrow Connector 10"/>
          <p:cNvCxnSpPr/>
          <p:nvPr/>
        </p:nvCxnSpPr>
        <p:spPr>
          <a:xfrm flipV="1">
            <a:off x="4011320" y="3632922"/>
            <a:ext cx="609600" cy="765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0"/>
            <a:endCxn id="10" idx="4"/>
          </p:cNvCxnSpPr>
          <p:nvPr/>
        </p:nvCxnSpPr>
        <p:spPr>
          <a:xfrm flipV="1">
            <a:off x="4849520" y="3709122"/>
            <a:ext cx="1143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1"/>
            <a:endCxn id="10" idx="5"/>
          </p:cNvCxnSpPr>
          <p:nvPr/>
        </p:nvCxnSpPr>
        <p:spPr>
          <a:xfrm flipH="1" flipV="1">
            <a:off x="5529576" y="3552893"/>
            <a:ext cx="1009418" cy="920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22"/>
          <p:cNvSpPr txBox="1">
            <a:spLocks noChangeArrowheads="1"/>
          </p:cNvSpPr>
          <p:nvPr/>
        </p:nvSpPr>
        <p:spPr bwMode="auto">
          <a:xfrm>
            <a:off x="5575008" y="4471122"/>
            <a:ext cx="673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15" name="Straight Arrow Connector 14"/>
          <p:cNvCxnSpPr/>
          <p:nvPr/>
        </p:nvCxnSpPr>
        <p:spPr>
          <a:xfrm flipV="1">
            <a:off x="3096920" y="3404322"/>
            <a:ext cx="11430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868320" y="439492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graphicFrame>
        <p:nvGraphicFramePr>
          <p:cNvPr id="17" name="Object 16"/>
          <p:cNvGraphicFramePr>
            <a:graphicFrameLocks noChangeAspect="1"/>
          </p:cNvGraphicFramePr>
          <p:nvPr>
            <p:extLst>
              <p:ext uri="{D42A27DB-BD31-4B8C-83A1-F6EECF244321}">
                <p14:modId xmlns:p14="http://schemas.microsoft.com/office/powerpoint/2010/main" val="638911034"/>
              </p:ext>
            </p:extLst>
          </p:nvPr>
        </p:nvGraphicFramePr>
        <p:xfrm>
          <a:off x="4678363" y="5461000"/>
          <a:ext cx="4052887" cy="685800"/>
        </p:xfrm>
        <a:graphic>
          <a:graphicData uri="http://schemas.openxmlformats.org/presentationml/2006/ole">
            <mc:AlternateContent xmlns:mc="http://schemas.openxmlformats.org/markup-compatibility/2006">
              <mc:Choice xmlns:v="urn:schemas-microsoft-com:vml" Requires="v">
                <p:oleObj spid="_x0000_s3471" name="Equation" r:id="rId3" imgW="2247900" imgH="393700" progId="Equation.3">
                  <p:embed/>
                </p:oleObj>
              </mc:Choice>
              <mc:Fallback>
                <p:oleObj name="Equation" r:id="rId3" imgW="2247900" imgH="393700" progId="Equation.3">
                  <p:embed/>
                  <p:pic>
                    <p:nvPicPr>
                      <p:cNvPr id="0" name=""/>
                      <p:cNvPicPr/>
                      <p:nvPr/>
                    </p:nvPicPr>
                    <p:blipFill>
                      <a:blip r:embed="rId4"/>
                      <a:stretch>
                        <a:fillRect/>
                      </a:stretch>
                    </p:blipFill>
                    <p:spPr>
                      <a:xfrm>
                        <a:off x="4678363" y="5461000"/>
                        <a:ext cx="4052887" cy="685800"/>
                      </a:xfrm>
                      <a:prstGeom prst="rect">
                        <a:avLst/>
                      </a:prstGeom>
                    </p:spPr>
                  </p:pic>
                </p:oleObj>
              </mc:Fallback>
            </mc:AlternateContent>
          </a:graphicData>
        </a:graphic>
      </p:graphicFrame>
      <p:cxnSp>
        <p:nvCxnSpPr>
          <p:cNvPr id="18" name="Straight Arrow Connector 17"/>
          <p:cNvCxnSpPr/>
          <p:nvPr/>
        </p:nvCxnSpPr>
        <p:spPr>
          <a:xfrm flipV="1">
            <a:off x="4925720" y="2261322"/>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096920" y="3709122"/>
            <a:ext cx="473549"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0</a:t>
            </a:r>
          </a:p>
        </p:txBody>
      </p:sp>
      <p:sp>
        <p:nvSpPr>
          <p:cNvPr id="20" name="TextBox 19"/>
          <p:cNvSpPr txBox="1"/>
          <p:nvPr/>
        </p:nvSpPr>
        <p:spPr>
          <a:xfrm>
            <a:off x="3918771" y="3720790"/>
            <a:ext cx="473549"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1</a:t>
            </a:r>
          </a:p>
        </p:txBody>
      </p:sp>
      <p:sp>
        <p:nvSpPr>
          <p:cNvPr id="21" name="TextBox 20"/>
          <p:cNvSpPr txBox="1"/>
          <p:nvPr/>
        </p:nvSpPr>
        <p:spPr>
          <a:xfrm>
            <a:off x="4544720" y="3709122"/>
            <a:ext cx="473549" cy="369332"/>
          </a:xfrm>
          <a:prstGeom prst="rect">
            <a:avLst/>
          </a:prstGeom>
          <a:noFill/>
        </p:spPr>
        <p:txBody>
          <a:bodyPr wrap="none" rtlCol="0">
            <a:spAutoFit/>
          </a:bodyPr>
          <a:lstStyle/>
          <a:p>
            <a:r>
              <a:rPr lang="en-US" i="1" dirty="0">
                <a:latin typeface="Times New Roman"/>
                <a:cs typeface="Times New Roman"/>
              </a:rPr>
              <a:t>w</a:t>
            </a:r>
            <a:r>
              <a:rPr lang="en-US" i="1" baseline="-25000" dirty="0">
                <a:latin typeface="Times New Roman"/>
                <a:cs typeface="Times New Roman"/>
              </a:rPr>
              <a:t>2</a:t>
            </a:r>
          </a:p>
        </p:txBody>
      </p:sp>
      <p:sp>
        <p:nvSpPr>
          <p:cNvPr id="22" name="TextBox 21"/>
          <p:cNvSpPr txBox="1"/>
          <p:nvPr/>
        </p:nvSpPr>
        <p:spPr>
          <a:xfrm>
            <a:off x="5899971" y="3709122"/>
            <a:ext cx="473549" cy="369332"/>
          </a:xfrm>
          <a:prstGeom prst="rect">
            <a:avLst/>
          </a:prstGeom>
          <a:noFill/>
        </p:spPr>
        <p:txBody>
          <a:bodyPr wrap="none" rtlCol="0">
            <a:spAutoFit/>
          </a:bodyPr>
          <a:lstStyle/>
          <a:p>
            <a:r>
              <a:rPr lang="en-US" i="1" dirty="0" err="1">
                <a:latin typeface="Times New Roman"/>
                <a:cs typeface="Times New Roman"/>
              </a:rPr>
              <a:t>w</a:t>
            </a:r>
            <a:r>
              <a:rPr lang="en-US" i="1" baseline="-25000" dirty="0" err="1">
                <a:latin typeface="Times New Roman"/>
                <a:cs typeface="Times New Roman"/>
              </a:rPr>
              <a:t>d</a:t>
            </a:r>
            <a:endParaRPr lang="en-US" i="1" baseline="-25000" dirty="0">
              <a:latin typeface="Times New Roman"/>
              <a:cs typeface="Times New Roman"/>
            </a:endParaRPr>
          </a:p>
        </p:txBody>
      </p:sp>
      <p:sp>
        <p:nvSpPr>
          <p:cNvPr id="23" name="TextBox 22"/>
          <p:cNvSpPr txBox="1"/>
          <p:nvPr/>
        </p:nvSpPr>
        <p:spPr>
          <a:xfrm>
            <a:off x="5783518" y="2758349"/>
            <a:ext cx="2800767" cy="923330"/>
          </a:xfrm>
          <a:prstGeom prst="rect">
            <a:avLst/>
          </a:prstGeom>
          <a:noFill/>
        </p:spPr>
        <p:txBody>
          <a:bodyPr wrap="none" rtlCol="0">
            <a:spAutoFit/>
          </a:bodyPr>
          <a:lstStyle/>
          <a:p>
            <a:r>
              <a:rPr lang="en-US" dirty="0"/>
              <a:t>Activation function: identity  </a:t>
            </a:r>
          </a:p>
          <a:p>
            <a:r>
              <a:rPr lang="en-US" dirty="0"/>
              <a:t>    function</a:t>
            </a:r>
          </a:p>
          <a:p>
            <a:r>
              <a:rPr lang="en-US" dirty="0"/>
              <a:t>a: activation</a:t>
            </a:r>
          </a:p>
        </p:txBody>
      </p:sp>
      <p:sp>
        <p:nvSpPr>
          <p:cNvPr id="25" name="TextBox 24"/>
          <p:cNvSpPr txBox="1"/>
          <p:nvPr/>
        </p:nvSpPr>
        <p:spPr>
          <a:xfrm>
            <a:off x="5870134" y="2162132"/>
            <a:ext cx="1095172" cy="646331"/>
          </a:xfrm>
          <a:prstGeom prst="rect">
            <a:avLst/>
          </a:prstGeom>
          <a:noFill/>
        </p:spPr>
        <p:txBody>
          <a:bodyPr wrap="none" rtlCol="0">
            <a:spAutoFit/>
          </a:bodyPr>
          <a:lstStyle/>
          <a:p>
            <a:r>
              <a:rPr lang="en-US" dirty="0"/>
              <a:t>Y: target</a:t>
            </a:r>
          </a:p>
          <a:p>
            <a:r>
              <a:rPr lang="en-US" dirty="0"/>
              <a:t>O: output</a:t>
            </a:r>
          </a:p>
        </p:txBody>
      </p:sp>
      <p:sp>
        <p:nvSpPr>
          <p:cNvPr id="26" name="TextBox 60"/>
          <p:cNvSpPr txBox="1">
            <a:spLocks noChangeArrowheads="1"/>
          </p:cNvSpPr>
          <p:nvPr/>
        </p:nvSpPr>
        <p:spPr bwMode="auto">
          <a:xfrm>
            <a:off x="5424793" y="1632466"/>
            <a:ext cx="14172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imes New Roman"/>
                <a:cs typeface="Times New Roman"/>
              </a:rPr>
              <a:t>Error: (</a:t>
            </a:r>
            <a:r>
              <a:rPr lang="en-US" sz="1800" b="1" i="1" dirty="0">
                <a:latin typeface="Times New Roman"/>
                <a:cs typeface="Times New Roman"/>
              </a:rPr>
              <a:t>o</a:t>
            </a:r>
            <a:r>
              <a:rPr lang="en-US" sz="1800" b="1" dirty="0">
                <a:latin typeface="Times New Roman"/>
                <a:cs typeface="Times New Roman"/>
              </a:rPr>
              <a:t>-</a:t>
            </a:r>
            <a:r>
              <a:rPr lang="en-US" sz="1800" b="1" i="1" dirty="0">
                <a:latin typeface="Times New Roman"/>
                <a:cs typeface="Times New Roman"/>
              </a:rPr>
              <a:t>y</a:t>
            </a:r>
            <a:r>
              <a:rPr lang="en-US" sz="1800" b="1" dirty="0">
                <a:latin typeface="Times New Roman"/>
                <a:cs typeface="Times New Roman"/>
              </a:rPr>
              <a:t>)</a:t>
            </a:r>
            <a:r>
              <a:rPr lang="en-US" sz="1800" b="1" baseline="30000" dirty="0">
                <a:latin typeface="Times New Roman"/>
                <a:cs typeface="Times New Roman"/>
              </a:rPr>
              <a:t>2</a:t>
            </a:r>
          </a:p>
        </p:txBody>
      </p:sp>
      <p:sp>
        <p:nvSpPr>
          <p:cNvPr id="27" name="TextBox 26"/>
          <p:cNvSpPr txBox="1"/>
          <p:nvPr/>
        </p:nvSpPr>
        <p:spPr>
          <a:xfrm>
            <a:off x="774423" y="5281938"/>
            <a:ext cx="3663120" cy="369332"/>
          </a:xfrm>
          <a:prstGeom prst="rect">
            <a:avLst/>
          </a:prstGeom>
          <a:noFill/>
        </p:spPr>
        <p:txBody>
          <a:bodyPr wrap="none" rtlCol="0">
            <a:spAutoFit/>
          </a:bodyPr>
          <a:lstStyle/>
          <a:p>
            <a:r>
              <a:rPr lang="en-US" dirty="0"/>
              <a:t>Output = </a:t>
            </a:r>
            <a:r>
              <a:rPr lang="en-US" b="1" i="1" dirty="0">
                <a:latin typeface="Times New Roman"/>
                <a:cs typeface="Times New Roman"/>
              </a:rPr>
              <a:t>w</a:t>
            </a:r>
            <a:r>
              <a:rPr lang="en-US" b="1" i="1" baseline="-25000" dirty="0">
                <a:latin typeface="Times New Roman"/>
                <a:cs typeface="Times New Roman"/>
              </a:rPr>
              <a:t>0</a:t>
            </a:r>
            <a:r>
              <a:rPr lang="en-US" b="1" i="1" dirty="0">
                <a:latin typeface="Times New Roman"/>
                <a:cs typeface="Times New Roman"/>
              </a:rPr>
              <a:t> + w</a:t>
            </a:r>
            <a:r>
              <a:rPr lang="en-US" b="1" i="1" baseline="-25000" dirty="0">
                <a:latin typeface="Times New Roman"/>
                <a:cs typeface="Times New Roman"/>
              </a:rPr>
              <a:t>1</a:t>
            </a:r>
            <a:r>
              <a:rPr lang="en-US" b="1" i="1" dirty="0">
                <a:latin typeface="Times New Roman"/>
                <a:cs typeface="Times New Roman"/>
              </a:rPr>
              <a:t>x</a:t>
            </a:r>
            <a:r>
              <a:rPr lang="en-US" b="1" i="1" baseline="-25000" dirty="0">
                <a:latin typeface="Times New Roman"/>
                <a:cs typeface="Times New Roman"/>
              </a:rPr>
              <a:t>1</a:t>
            </a:r>
            <a:r>
              <a:rPr lang="en-US" b="1" i="1" dirty="0">
                <a:latin typeface="Times New Roman"/>
                <a:cs typeface="Times New Roman"/>
              </a:rPr>
              <a:t> + w</a:t>
            </a:r>
            <a:r>
              <a:rPr lang="en-US" b="1" i="1" baseline="-25000" dirty="0">
                <a:latin typeface="Times New Roman"/>
                <a:cs typeface="Times New Roman"/>
              </a:rPr>
              <a:t>2</a:t>
            </a:r>
            <a:r>
              <a:rPr lang="en-US" b="1" i="1" dirty="0">
                <a:latin typeface="Times New Roman"/>
                <a:cs typeface="Times New Roman"/>
              </a:rPr>
              <a:t>x</a:t>
            </a:r>
            <a:r>
              <a:rPr lang="en-US" b="1" i="1" baseline="-25000" dirty="0">
                <a:latin typeface="Times New Roman"/>
                <a:cs typeface="Times New Roman"/>
              </a:rPr>
              <a:t>2</a:t>
            </a:r>
            <a:r>
              <a:rPr lang="en-US" b="1" i="1" dirty="0">
                <a:latin typeface="Times New Roman"/>
                <a:cs typeface="Times New Roman"/>
              </a:rPr>
              <a:t> + …, </a:t>
            </a:r>
            <a:r>
              <a:rPr lang="en-US" b="1" i="1" dirty="0" err="1">
                <a:latin typeface="Times New Roman"/>
                <a:cs typeface="Times New Roman"/>
              </a:rPr>
              <a:t>w</a:t>
            </a:r>
            <a:r>
              <a:rPr lang="en-US" b="1" i="1" baseline="-25000" dirty="0" err="1">
                <a:latin typeface="Times New Roman"/>
                <a:cs typeface="Times New Roman"/>
              </a:rPr>
              <a:t>d</a:t>
            </a:r>
            <a:r>
              <a:rPr lang="en-US" b="1" i="1" dirty="0" err="1">
                <a:latin typeface="Times New Roman"/>
                <a:cs typeface="Times New Roman"/>
              </a:rPr>
              <a:t>x</a:t>
            </a:r>
            <a:r>
              <a:rPr lang="en-US" b="1" i="1" baseline="-25000" dirty="0" err="1">
                <a:latin typeface="Times New Roman"/>
                <a:cs typeface="Times New Roman"/>
              </a:rPr>
              <a:t>d</a:t>
            </a:r>
            <a:endParaRPr lang="en-US" dirty="0"/>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211474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7-10-11 at 9.23.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419100"/>
            <a:ext cx="8648700" cy="601980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565191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1 at 9.24.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532" y="160861"/>
            <a:ext cx="4707467" cy="6479094"/>
          </a:xfrm>
          <a:prstGeom prst="rect">
            <a:avLst/>
          </a:prstGeom>
        </p:spPr>
      </p:pic>
      <p:sp>
        <p:nvSpPr>
          <p:cNvPr id="2" name="Footer Placeholder 1"/>
          <p:cNvSpPr>
            <a:spLocks noGrp="1"/>
          </p:cNvSpPr>
          <p:nvPr>
            <p:ph type="ftr" sz="quarter" idx="11"/>
          </p:nvPr>
        </p:nvSpPr>
        <p:spPr>
          <a:xfrm>
            <a:off x="6248400" y="6457392"/>
            <a:ext cx="2895600" cy="365125"/>
          </a:xfrm>
        </p:spPr>
        <p:txBody>
          <a:bodyPr/>
          <a:lstStyle/>
          <a:p>
            <a:r>
              <a:rPr lang="en-US" dirty="0"/>
              <a:t>CS8725 - Supervised Learning</a:t>
            </a:r>
          </a:p>
        </p:txBody>
      </p:sp>
    </p:spTree>
    <p:extLst>
      <p:ext uri="{BB962C8B-B14F-4D97-AF65-F5344CB8AC3E}">
        <p14:creationId xmlns:p14="http://schemas.microsoft.com/office/powerpoint/2010/main" val="2316434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Any architecture works</a:t>
            </a:r>
          </a:p>
        </p:txBody>
      </p:sp>
      <p:pic>
        <p:nvPicPr>
          <p:cNvPr id="5" name="Picture 4" descr="Screen Shot 2017-10-01 at 8.0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410"/>
            <a:ext cx="9144000" cy="5173884"/>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466714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Backprop</a:t>
            </a:r>
            <a:r>
              <a:rPr lang="en-US" b="1" dirty="0"/>
              <a:t> in </a:t>
            </a:r>
            <a:r>
              <a:rPr lang="en-US" b="1" dirty="0" err="1"/>
              <a:t>Pratice</a:t>
            </a:r>
            <a:endParaRPr lang="en-US" b="1" dirty="0"/>
          </a:p>
        </p:txBody>
      </p:sp>
      <p:pic>
        <p:nvPicPr>
          <p:cNvPr id="5" name="Picture 4" descr="Screen Shot 2017-10-01 at 8.02.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66878"/>
            <a:ext cx="7868138" cy="5149861"/>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684344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E2EE-C713-9943-9DF7-FCB9836F486B}"/>
              </a:ext>
            </a:extLst>
          </p:cNvPr>
          <p:cNvSpPr>
            <a:spLocks noGrp="1"/>
          </p:cNvSpPr>
          <p:nvPr>
            <p:ph type="title"/>
          </p:nvPr>
        </p:nvSpPr>
        <p:spPr>
          <a:xfrm>
            <a:off x="-2179085" y="480392"/>
            <a:ext cx="8229600" cy="1143000"/>
          </a:xfrm>
        </p:spPr>
        <p:txBody>
          <a:bodyPr>
            <a:normAutofit fontScale="90000"/>
          </a:bodyPr>
          <a:lstStyle/>
          <a:p>
            <a:r>
              <a:rPr lang="en-US" b="1" dirty="0"/>
              <a:t>Free Deep </a:t>
            </a:r>
            <a:br>
              <a:rPr lang="en-US" b="1" dirty="0"/>
            </a:br>
            <a:r>
              <a:rPr lang="en-US" b="1" dirty="0"/>
              <a:t>Learning Book</a:t>
            </a:r>
            <a:br>
              <a:rPr lang="en-US" b="1" dirty="0"/>
            </a:br>
            <a:r>
              <a:rPr lang="en-US" b="1" dirty="0"/>
              <a:t>2016</a:t>
            </a:r>
          </a:p>
        </p:txBody>
      </p:sp>
      <p:sp>
        <p:nvSpPr>
          <p:cNvPr id="4" name="Content Placeholder 3">
            <a:extLst>
              <a:ext uri="{FF2B5EF4-FFF2-40B4-BE49-F238E27FC236}">
                <a16:creationId xmlns:a16="http://schemas.microsoft.com/office/drawing/2014/main" id="{86F08E3F-105E-594D-834A-1B6B68A09707}"/>
              </a:ext>
            </a:extLst>
          </p:cNvPr>
          <p:cNvSpPr>
            <a:spLocks noGrp="1"/>
          </p:cNvSpPr>
          <p:nvPr>
            <p:ph sz="half" idx="2"/>
          </p:nvPr>
        </p:nvSpPr>
        <p:spPr>
          <a:xfrm>
            <a:off x="475281" y="6015798"/>
            <a:ext cx="8229600" cy="533400"/>
          </a:xfrm>
        </p:spPr>
        <p:txBody>
          <a:bodyPr/>
          <a:lstStyle/>
          <a:p>
            <a:pPr marL="0" indent="0">
              <a:buNone/>
            </a:pPr>
            <a:r>
              <a:rPr lang="en-US" dirty="0"/>
              <a:t>URL: </a:t>
            </a:r>
            <a:r>
              <a:rPr lang="en-US" dirty="0">
                <a:hlinkClick r:id="rId2"/>
              </a:rPr>
              <a:t>http://www.deeplearningbook.org</a:t>
            </a:r>
            <a:endParaRPr lang="en-US" dirty="0"/>
          </a:p>
          <a:p>
            <a:pPr marL="0" indent="0">
              <a:buNone/>
            </a:pPr>
            <a:endParaRPr lang="en-US" dirty="0"/>
          </a:p>
        </p:txBody>
      </p:sp>
      <p:sp>
        <p:nvSpPr>
          <p:cNvPr id="5" name="Footer Placeholder 4">
            <a:extLst>
              <a:ext uri="{FF2B5EF4-FFF2-40B4-BE49-F238E27FC236}">
                <a16:creationId xmlns:a16="http://schemas.microsoft.com/office/drawing/2014/main" id="{B4D0E1CC-6387-C94D-97C1-0972191BABDE}"/>
              </a:ext>
            </a:extLst>
          </p:cNvPr>
          <p:cNvSpPr>
            <a:spLocks noGrp="1"/>
          </p:cNvSpPr>
          <p:nvPr>
            <p:ph type="ftr" sz="quarter" idx="11"/>
          </p:nvPr>
        </p:nvSpPr>
        <p:spPr/>
        <p:txBody>
          <a:bodyPr/>
          <a:lstStyle/>
          <a:p>
            <a:r>
              <a:rPr lang="en-US"/>
              <a:t>CS8725 - Supervised Learning</a:t>
            </a:r>
          </a:p>
        </p:txBody>
      </p:sp>
      <p:pic>
        <p:nvPicPr>
          <p:cNvPr id="7" name="Picture 6">
            <a:extLst>
              <a:ext uri="{FF2B5EF4-FFF2-40B4-BE49-F238E27FC236}">
                <a16:creationId xmlns:a16="http://schemas.microsoft.com/office/drawing/2014/main" id="{101A1989-0890-C547-862E-A4E8659A8709}"/>
              </a:ext>
            </a:extLst>
          </p:cNvPr>
          <p:cNvPicPr>
            <a:picLocks noChangeAspect="1"/>
          </p:cNvPicPr>
          <p:nvPr/>
        </p:nvPicPr>
        <p:blipFill>
          <a:blip r:embed="rId3"/>
          <a:stretch>
            <a:fillRect/>
          </a:stretch>
        </p:blipFill>
        <p:spPr>
          <a:xfrm>
            <a:off x="3851552" y="228601"/>
            <a:ext cx="4628199" cy="5910470"/>
          </a:xfrm>
          <a:prstGeom prst="rect">
            <a:avLst/>
          </a:prstGeom>
        </p:spPr>
      </p:pic>
      <p:sp>
        <p:nvSpPr>
          <p:cNvPr id="8" name="Rectangle 7">
            <a:extLst>
              <a:ext uri="{FF2B5EF4-FFF2-40B4-BE49-F238E27FC236}">
                <a16:creationId xmlns:a16="http://schemas.microsoft.com/office/drawing/2014/main" id="{C8AAD8A9-1500-9E48-AEF8-D0D7FB5EA450}"/>
              </a:ext>
            </a:extLst>
          </p:cNvPr>
          <p:cNvSpPr/>
          <p:nvPr/>
        </p:nvSpPr>
        <p:spPr>
          <a:xfrm>
            <a:off x="125896" y="2860670"/>
            <a:ext cx="4572000" cy="646331"/>
          </a:xfrm>
          <a:prstGeom prst="rect">
            <a:avLst/>
          </a:prstGeom>
        </p:spPr>
        <p:txBody>
          <a:bodyPr>
            <a:spAutoFit/>
          </a:bodyPr>
          <a:lstStyle/>
          <a:p>
            <a:r>
              <a:rPr lang="en-US" b="1" dirty="0"/>
              <a:t>Ian </a:t>
            </a:r>
            <a:r>
              <a:rPr lang="en-US" b="1" dirty="0" err="1"/>
              <a:t>Goodfellow</a:t>
            </a:r>
            <a:r>
              <a:rPr lang="en-US" b="1" dirty="0"/>
              <a:t> and </a:t>
            </a:r>
            <a:r>
              <a:rPr lang="en-US" b="1" dirty="0" err="1"/>
              <a:t>Yoshua</a:t>
            </a:r>
            <a:r>
              <a:rPr lang="en-US" b="1" dirty="0"/>
              <a:t> </a:t>
            </a:r>
            <a:r>
              <a:rPr lang="en-US" b="1" dirty="0" err="1"/>
              <a:t>Bengio</a:t>
            </a:r>
            <a:r>
              <a:rPr lang="en-US" b="1" dirty="0"/>
              <a:t> and Aaron </a:t>
            </a:r>
            <a:r>
              <a:rPr lang="en-US" b="1" dirty="0" err="1"/>
              <a:t>Courville</a:t>
            </a:r>
            <a:endParaRPr lang="en-US" b="1" dirty="0"/>
          </a:p>
        </p:txBody>
      </p:sp>
    </p:spTree>
    <p:extLst>
      <p:ext uri="{BB962C8B-B14F-4D97-AF65-F5344CB8AC3E}">
        <p14:creationId xmlns:p14="http://schemas.microsoft.com/office/powerpoint/2010/main" val="657279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0-02 at 8.44.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00850"/>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164892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208"/>
            <a:ext cx="8229600" cy="1143000"/>
          </a:xfrm>
        </p:spPr>
        <p:txBody>
          <a:bodyPr>
            <a:normAutofit fontScale="90000"/>
          </a:bodyPr>
          <a:lstStyle/>
          <a:p>
            <a:r>
              <a:rPr lang="en-US" b="1" dirty="0"/>
              <a:t>Deep Learning = Training Multistage Machines</a:t>
            </a:r>
          </a:p>
        </p:txBody>
      </p:sp>
      <p:pic>
        <p:nvPicPr>
          <p:cNvPr id="5" name="Picture 4" descr="Screen Shot 2017-10-02 at 8.51.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290"/>
            <a:ext cx="9144000" cy="5591163"/>
          </a:xfrm>
          <a:prstGeom prst="rect">
            <a:avLst/>
          </a:prstGeom>
        </p:spPr>
      </p:pic>
      <p:sp>
        <p:nvSpPr>
          <p:cNvPr id="3" name="Footer Placeholder 2"/>
          <p:cNvSpPr>
            <a:spLocks noGrp="1"/>
          </p:cNvSpPr>
          <p:nvPr>
            <p:ph type="ftr" sz="quarter" idx="11"/>
          </p:nvPr>
        </p:nvSpPr>
        <p:spPr>
          <a:xfrm>
            <a:off x="3124200" y="6695014"/>
            <a:ext cx="2895600" cy="365125"/>
          </a:xfrm>
        </p:spPr>
        <p:txBody>
          <a:bodyPr/>
          <a:lstStyle/>
          <a:p>
            <a:r>
              <a:rPr lang="en-US" dirty="0"/>
              <a:t>CS8725 - Supervised Learning</a:t>
            </a:r>
          </a:p>
        </p:txBody>
      </p:sp>
    </p:spTree>
    <p:extLst>
      <p:ext uri="{BB962C8B-B14F-4D97-AF65-F5344CB8AC3E}">
        <p14:creationId xmlns:p14="http://schemas.microsoft.com/office/powerpoint/2010/main" val="36705913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Overall Architecture: multiple stages of Normalization → Filter Bank → Non-Linearity → Pooling</a:t>
            </a:r>
          </a:p>
        </p:txBody>
      </p:sp>
      <p:pic>
        <p:nvPicPr>
          <p:cNvPr id="5" name="Picture 4" descr="Screen Shot 2017-10-02 at 8.54.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1558"/>
            <a:ext cx="9144000" cy="5082521"/>
          </a:xfrm>
          <a:prstGeom prst="rect">
            <a:avLst/>
          </a:prstGeom>
        </p:spPr>
      </p:pic>
      <p:sp>
        <p:nvSpPr>
          <p:cNvPr id="3" name="TextBox 2"/>
          <p:cNvSpPr txBox="1"/>
          <p:nvPr/>
        </p:nvSpPr>
        <p:spPr>
          <a:xfrm>
            <a:off x="1512029" y="6137997"/>
            <a:ext cx="2328526" cy="400110"/>
          </a:xfrm>
          <a:prstGeom prst="rect">
            <a:avLst/>
          </a:prstGeom>
          <a:solidFill>
            <a:schemeClr val="bg1"/>
          </a:solidFill>
        </p:spPr>
        <p:txBody>
          <a:bodyPr wrap="square" rtlCol="0">
            <a:spAutoFit/>
          </a:bodyPr>
          <a:lstStyle/>
          <a:p>
            <a:r>
              <a:rPr lang="en-US" sz="2000" dirty="0"/>
              <a:t>log prob. </a:t>
            </a:r>
          </a:p>
        </p:txBody>
      </p:sp>
      <p:sp>
        <p:nvSpPr>
          <p:cNvPr id="4" name="TextBox 3"/>
          <p:cNvSpPr txBox="1"/>
          <p:nvPr/>
        </p:nvSpPr>
        <p:spPr>
          <a:xfrm>
            <a:off x="3371828" y="4777359"/>
            <a:ext cx="4218563" cy="461665"/>
          </a:xfrm>
          <a:prstGeom prst="rect">
            <a:avLst/>
          </a:prstGeom>
          <a:solidFill>
            <a:schemeClr val="bg1"/>
          </a:solidFill>
        </p:spPr>
        <p:txBody>
          <a:bodyPr wrap="square" rtlCol="0">
            <a:spAutoFit/>
          </a:bodyPr>
          <a:lstStyle/>
          <a:p>
            <a:r>
              <a:rPr lang="en-US" sz="2400" dirty="0" err="1"/>
              <a:t>tanh</a:t>
            </a:r>
            <a:r>
              <a:rPr lang="en-US" sz="2400" dirty="0"/>
              <a:t>, ….</a:t>
            </a:r>
          </a:p>
        </p:txBody>
      </p:sp>
      <p:sp>
        <p:nvSpPr>
          <p:cNvPr id="6" name="Footer Placeholder 5"/>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656827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88"/>
            <a:ext cx="8229600" cy="1143000"/>
          </a:xfrm>
        </p:spPr>
        <p:txBody>
          <a:bodyPr/>
          <a:lstStyle/>
          <a:p>
            <a:r>
              <a:rPr lang="en-US" b="1" dirty="0"/>
              <a:t>Convolutional Architecture</a:t>
            </a:r>
          </a:p>
        </p:txBody>
      </p:sp>
      <p:pic>
        <p:nvPicPr>
          <p:cNvPr id="5" name="Picture 4" descr="Screen Shot 2017-10-02 at 8.56.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841"/>
            <a:ext cx="9144000" cy="5829159"/>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82403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46918"/>
          </a:xfrm>
        </p:spPr>
        <p:txBody>
          <a:bodyPr>
            <a:normAutofit/>
          </a:bodyPr>
          <a:lstStyle/>
          <a:p>
            <a:r>
              <a:rPr lang="en-US" sz="3200" b="1" dirty="0"/>
              <a:t>Convolution Example without Padding</a:t>
            </a:r>
          </a:p>
        </p:txBody>
      </p:sp>
      <p:sp>
        <p:nvSpPr>
          <p:cNvPr id="4" name="Footer Placeholder 3"/>
          <p:cNvSpPr>
            <a:spLocks noGrp="1"/>
          </p:cNvSpPr>
          <p:nvPr>
            <p:ph type="ftr" sz="quarter" idx="11"/>
          </p:nvPr>
        </p:nvSpPr>
        <p:spPr/>
        <p:txBody>
          <a:bodyPr/>
          <a:lstStyle/>
          <a:p>
            <a:pPr>
              <a:defRPr>
                <a:uFillTx/>
              </a:defRPr>
            </a:pPr>
            <a:r>
              <a:rPr lang="en-US">
                <a:uFillTx/>
              </a:rPr>
              <a:t>CS8725 - Supervised Learning</a:t>
            </a:r>
          </a:p>
        </p:txBody>
      </p:sp>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45391"/>
            <a:ext cx="6680200" cy="4876800"/>
          </a:xfrm>
          <a:prstGeom prst="rect">
            <a:avLst/>
          </a:prstGeom>
        </p:spPr>
      </p:pic>
    </p:spTree>
    <p:extLst>
      <p:ext uri="{BB962C8B-B14F-4D97-AF65-F5344CB8AC3E}">
        <p14:creationId xmlns:p14="http://schemas.microsoft.com/office/powerpoint/2010/main" val="372977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TensorFlow</a:t>
            </a:r>
            <a:r>
              <a:rPr lang="en-US" b="1" dirty="0"/>
              <a:t> Demo of One-Node Network</a:t>
            </a:r>
          </a:p>
        </p:txBody>
      </p:sp>
      <p:sp>
        <p:nvSpPr>
          <p:cNvPr id="3" name="Content Placeholder 2"/>
          <p:cNvSpPr>
            <a:spLocks noGrp="1"/>
          </p:cNvSpPr>
          <p:nvPr>
            <p:ph idx="1"/>
          </p:nvPr>
        </p:nvSpPr>
        <p:spPr/>
        <p:txBody>
          <a:bodyPr>
            <a:normAutofit lnSpcReduction="10000"/>
          </a:bodyPr>
          <a:lstStyle/>
          <a:p>
            <a:r>
              <a:rPr lang="en-US" dirty="0"/>
              <a:t>Data Sets: MNIST digit recognition data or Iris flower classification data</a:t>
            </a:r>
          </a:p>
          <a:p>
            <a:r>
              <a:rPr lang="en-US" dirty="0"/>
              <a:t>Google’s </a:t>
            </a:r>
            <a:r>
              <a:rPr lang="en-US" dirty="0" err="1"/>
              <a:t>TensorFlow</a:t>
            </a:r>
            <a:r>
              <a:rPr lang="en-US" dirty="0"/>
              <a:t> installation: </a:t>
            </a:r>
            <a:r>
              <a:rPr lang="en-US" dirty="0">
                <a:hlinkClick r:id="rId2"/>
              </a:rPr>
              <a:t>https://www.tensorflow.org/</a:t>
            </a:r>
            <a:r>
              <a:rPr lang="en-US" dirty="0"/>
              <a:t> </a:t>
            </a:r>
          </a:p>
          <a:p>
            <a:r>
              <a:rPr lang="en-US" dirty="0"/>
              <a:t>Install it on mac: </a:t>
            </a:r>
            <a:r>
              <a:rPr lang="en-US" dirty="0">
                <a:hlinkClick r:id="rId3"/>
              </a:rPr>
              <a:t>https://www.tensorflow.org/install/install_mac</a:t>
            </a:r>
            <a:endParaRPr lang="en-US" dirty="0"/>
          </a:p>
          <a:p>
            <a:r>
              <a:rPr lang="en-US" dirty="0"/>
              <a:t>Activate </a:t>
            </a:r>
            <a:r>
              <a:rPr lang="en-US" dirty="0" err="1"/>
              <a:t>tensorflow</a:t>
            </a:r>
            <a:r>
              <a:rPr lang="en-US" dirty="0"/>
              <a:t>: $source ~/</a:t>
            </a:r>
            <a:r>
              <a:rPr lang="en-US" dirty="0" err="1"/>
              <a:t>tensorflow</a:t>
            </a:r>
            <a:r>
              <a:rPr lang="en-US" dirty="0"/>
              <a:t>/bin/activate</a:t>
            </a:r>
          </a:p>
          <a:p>
            <a:endParaRPr lang="en-US" dirty="0"/>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531764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02"/>
            <a:ext cx="8229600" cy="1143000"/>
          </a:xfrm>
        </p:spPr>
        <p:txBody>
          <a:bodyPr/>
          <a:lstStyle/>
          <a:p>
            <a:r>
              <a:rPr lang="en-US" b="1" dirty="0"/>
              <a:t>Multiple Convolutions</a:t>
            </a:r>
          </a:p>
        </p:txBody>
      </p:sp>
      <p:pic>
        <p:nvPicPr>
          <p:cNvPr id="5" name="Picture 4" descr="Screen Shot 2017-10-02 at 9.01.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7133"/>
            <a:ext cx="9144000" cy="5545777"/>
          </a:xfrm>
          <a:prstGeom prst="rect">
            <a:avLst/>
          </a:prstGeom>
        </p:spPr>
      </p:pic>
      <p:sp>
        <p:nvSpPr>
          <p:cNvPr id="6" name="Rectangle 5"/>
          <p:cNvSpPr/>
          <p:nvPr/>
        </p:nvSpPr>
        <p:spPr>
          <a:xfrm>
            <a:off x="334453" y="6222910"/>
            <a:ext cx="8493969" cy="369332"/>
          </a:xfrm>
          <a:prstGeom prst="rect">
            <a:avLst/>
          </a:prstGeom>
        </p:spPr>
        <p:txBody>
          <a:bodyPr wrap="square">
            <a:spAutoFit/>
          </a:bodyPr>
          <a:lstStyle/>
          <a:p>
            <a:r>
              <a:rPr lang="en-US" dirty="0"/>
              <a:t>Animation: Andrej </a:t>
            </a:r>
            <a:r>
              <a:rPr lang="en-US" dirty="0" err="1"/>
              <a:t>Karpathy</a:t>
            </a:r>
            <a:r>
              <a:rPr lang="en-US" dirty="0"/>
              <a:t> http://cs231n.github.io/convolutional-networks/</a:t>
            </a:r>
          </a:p>
        </p:txBody>
      </p:sp>
      <p:sp>
        <p:nvSpPr>
          <p:cNvPr id="3" name="Footer Placeholder 2"/>
          <p:cNvSpPr>
            <a:spLocks noGrp="1"/>
          </p:cNvSpPr>
          <p:nvPr>
            <p:ph type="ftr" sz="quarter" idx="11"/>
          </p:nvPr>
        </p:nvSpPr>
        <p:spPr>
          <a:xfrm>
            <a:off x="3124200" y="6497460"/>
            <a:ext cx="2895600" cy="365125"/>
          </a:xfrm>
        </p:spPr>
        <p:txBody>
          <a:bodyPr/>
          <a:lstStyle/>
          <a:p>
            <a:r>
              <a:rPr lang="en-US" dirty="0"/>
              <a:t>CS8725 - Supervised Learning</a:t>
            </a:r>
          </a:p>
        </p:txBody>
      </p:sp>
    </p:spTree>
    <p:extLst>
      <p:ext uri="{BB962C8B-B14F-4D97-AF65-F5344CB8AC3E}">
        <p14:creationId xmlns:p14="http://schemas.microsoft.com/office/powerpoint/2010/main" val="558421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2"/>
            <a:ext cx="8229600" cy="1143000"/>
          </a:xfrm>
        </p:spPr>
        <p:txBody>
          <a:bodyPr>
            <a:normAutofit fontScale="90000"/>
          </a:bodyPr>
          <a:lstStyle/>
          <a:p>
            <a:r>
              <a:rPr lang="en-US" b="1" dirty="0"/>
              <a:t>Convolutional Networks (vintage 1990)</a:t>
            </a:r>
          </a:p>
        </p:txBody>
      </p:sp>
      <p:pic>
        <p:nvPicPr>
          <p:cNvPr id="5" name="Picture 4" descr="Screen Shot 2017-10-02 at 9.03.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3655"/>
            <a:ext cx="9144000" cy="5750234"/>
          </a:xfrm>
          <a:prstGeom prst="rect">
            <a:avLst/>
          </a:prstGeom>
        </p:spPr>
      </p:pic>
      <p:sp>
        <p:nvSpPr>
          <p:cNvPr id="3" name="Footer Placeholder 2"/>
          <p:cNvSpPr>
            <a:spLocks noGrp="1"/>
          </p:cNvSpPr>
          <p:nvPr>
            <p:ph type="ftr" sz="quarter" idx="11"/>
          </p:nvPr>
        </p:nvSpPr>
        <p:spPr>
          <a:xfrm>
            <a:off x="1684878" y="6539793"/>
            <a:ext cx="2895600" cy="365125"/>
          </a:xfrm>
        </p:spPr>
        <p:txBody>
          <a:bodyPr/>
          <a:lstStyle/>
          <a:p>
            <a:r>
              <a:rPr lang="en-US" dirty="0"/>
              <a:t>CS8725 - Supervised Learning</a:t>
            </a:r>
          </a:p>
        </p:txBody>
      </p:sp>
    </p:spTree>
    <p:extLst>
      <p:ext uri="{BB962C8B-B14F-4D97-AF65-F5344CB8AC3E}">
        <p14:creationId xmlns:p14="http://schemas.microsoft.com/office/powerpoint/2010/main" val="3108987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1D (Temporal) convolutional net</a:t>
            </a:r>
          </a:p>
        </p:txBody>
      </p:sp>
      <p:pic>
        <p:nvPicPr>
          <p:cNvPr id="5" name="Picture 4" descr="Screen Shot 2017-10-02 at 9.04.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0" y="1270143"/>
            <a:ext cx="5650250" cy="5308457"/>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785720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4E3F-BA24-CF45-8C8B-6B0AA1006A6C}"/>
              </a:ext>
            </a:extLst>
          </p:cNvPr>
          <p:cNvSpPr>
            <a:spLocks noGrp="1"/>
          </p:cNvSpPr>
          <p:nvPr>
            <p:ph type="title"/>
          </p:nvPr>
        </p:nvSpPr>
        <p:spPr/>
        <p:txBody>
          <a:bodyPr>
            <a:normAutofit fontScale="90000"/>
          </a:bodyPr>
          <a:lstStyle/>
          <a:p>
            <a:r>
              <a:rPr lang="en-US" b="1" dirty="0"/>
              <a:t>Protein Folding and Structure Prediction</a:t>
            </a:r>
          </a:p>
        </p:txBody>
      </p:sp>
      <p:graphicFrame>
        <p:nvGraphicFramePr>
          <p:cNvPr id="5" name="Object 3">
            <a:extLst>
              <a:ext uri="{FF2B5EF4-FFF2-40B4-BE49-F238E27FC236}">
                <a16:creationId xmlns:a16="http://schemas.microsoft.com/office/drawing/2014/main" id="{91AFF2EF-5FF5-3B49-A686-EA9E836457CA}"/>
              </a:ext>
            </a:extLst>
          </p:cNvPr>
          <p:cNvGraphicFramePr>
            <a:graphicFrameLocks noChangeAspect="1"/>
          </p:cNvGraphicFramePr>
          <p:nvPr>
            <p:extLst/>
          </p:nvPr>
        </p:nvGraphicFramePr>
        <p:xfrm>
          <a:off x="228600" y="2438400"/>
          <a:ext cx="3352800" cy="838200"/>
        </p:xfrm>
        <a:graphic>
          <a:graphicData uri="http://schemas.openxmlformats.org/presentationml/2006/ole">
            <mc:AlternateContent xmlns:mc="http://schemas.openxmlformats.org/markup-compatibility/2006">
              <mc:Choice xmlns:v="urn:schemas-microsoft-com:vml" Requires="v">
                <p:oleObj spid="_x0000_s84011" name="Bitmap Image" r:id="rId3" imgW="1727200" imgH="336550" progId="Paint.Picture">
                  <p:embed/>
                </p:oleObj>
              </mc:Choice>
              <mc:Fallback>
                <p:oleObj name="Bitmap Image" r:id="rId3" imgW="1727200" imgH="336550" progId="Paint.Picture">
                  <p:embed/>
                  <p:pic>
                    <p:nvPicPr>
                      <p:cNvPr id="5" name="Object 3">
                        <a:extLst>
                          <a:ext uri="{FF2B5EF4-FFF2-40B4-BE49-F238E27FC236}">
                            <a16:creationId xmlns:a16="http://schemas.microsoft.com/office/drawing/2014/main" id="{91AFF2EF-5FF5-3B49-A686-EA9E83645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335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D184BB14-B20F-5E44-B976-B3C326D70AE1}"/>
              </a:ext>
            </a:extLst>
          </p:cNvPr>
          <p:cNvGraphicFramePr>
            <a:graphicFrameLocks noChangeAspect="1"/>
          </p:cNvGraphicFramePr>
          <p:nvPr>
            <p:extLst/>
          </p:nvPr>
        </p:nvGraphicFramePr>
        <p:xfrm>
          <a:off x="4191000" y="1676400"/>
          <a:ext cx="1774825" cy="2362200"/>
        </p:xfrm>
        <a:graphic>
          <a:graphicData uri="http://schemas.openxmlformats.org/presentationml/2006/ole">
            <mc:AlternateContent xmlns:mc="http://schemas.openxmlformats.org/markup-compatibility/2006">
              <mc:Choice xmlns:v="urn:schemas-microsoft-com:vml" Requires="v">
                <p:oleObj spid="_x0000_s84012" name="Bitmap Image" r:id="rId5" imgW="2501900" imgH="3327400" progId="Paint.Picture">
                  <p:embed/>
                </p:oleObj>
              </mc:Choice>
              <mc:Fallback>
                <p:oleObj name="Bitmap Image" r:id="rId5" imgW="2501900" imgH="3327400" progId="Paint.Picture">
                  <p:embed/>
                  <p:pic>
                    <p:nvPicPr>
                      <p:cNvPr id="6" name="Object 4">
                        <a:extLst>
                          <a:ext uri="{FF2B5EF4-FFF2-40B4-BE49-F238E27FC236}">
                            <a16:creationId xmlns:a16="http://schemas.microsoft.com/office/drawing/2014/main" id="{D184BB14-B20F-5E44-B976-B3C326D70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676400"/>
                        <a:ext cx="17748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a:extLst>
              <a:ext uri="{FF2B5EF4-FFF2-40B4-BE49-F238E27FC236}">
                <a16:creationId xmlns:a16="http://schemas.microsoft.com/office/drawing/2014/main" id="{5B8003B6-6D8A-DF44-828A-F645345F4C1E}"/>
              </a:ext>
            </a:extLst>
          </p:cNvPr>
          <p:cNvSpPr>
            <a:spLocks noChangeArrowheads="1"/>
          </p:cNvSpPr>
          <p:nvPr/>
        </p:nvSpPr>
        <p:spPr bwMode="auto">
          <a:xfrm>
            <a:off x="304800" y="1600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zh-CN" sz="2400" b="1" dirty="0">
                <a:solidFill>
                  <a:srgbClr val="000000"/>
                </a:solidFill>
              </a:rPr>
              <a:t>AGCWY……</a:t>
            </a:r>
            <a:endParaRPr lang="en-US" altLang="en-US" sz="2400" b="1" dirty="0">
              <a:solidFill>
                <a:srgbClr val="000000"/>
              </a:solidFill>
            </a:endParaRPr>
          </a:p>
        </p:txBody>
      </p:sp>
      <p:sp>
        <p:nvSpPr>
          <p:cNvPr id="8" name="Line 7">
            <a:extLst>
              <a:ext uri="{FF2B5EF4-FFF2-40B4-BE49-F238E27FC236}">
                <a16:creationId xmlns:a16="http://schemas.microsoft.com/office/drawing/2014/main" id="{A51B6591-C3B2-5C4F-BA02-41E7D4FA73DA}"/>
              </a:ext>
            </a:extLst>
          </p:cNvPr>
          <p:cNvSpPr>
            <a:spLocks noChangeShapeType="1"/>
          </p:cNvSpPr>
          <p:nvPr/>
        </p:nvSpPr>
        <p:spPr bwMode="auto">
          <a:xfrm>
            <a:off x="3733800" y="2819400"/>
            <a:ext cx="3810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8">
            <a:extLst>
              <a:ext uri="{FF2B5EF4-FFF2-40B4-BE49-F238E27FC236}">
                <a16:creationId xmlns:a16="http://schemas.microsoft.com/office/drawing/2014/main" id="{7AEDC603-C649-F44F-B616-E8D917C9E5E2}"/>
              </a:ext>
            </a:extLst>
          </p:cNvPr>
          <p:cNvSpPr>
            <a:spLocks noChangeShapeType="1"/>
          </p:cNvSpPr>
          <p:nvPr/>
        </p:nvSpPr>
        <p:spPr bwMode="auto">
          <a:xfrm>
            <a:off x="6019800" y="2819400"/>
            <a:ext cx="3048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0" name="Object 9">
            <a:extLst>
              <a:ext uri="{FF2B5EF4-FFF2-40B4-BE49-F238E27FC236}">
                <a16:creationId xmlns:a16="http://schemas.microsoft.com/office/drawing/2014/main" id="{314DBB83-94AA-4148-A9A3-D1FC0A78FF2F}"/>
              </a:ext>
            </a:extLst>
          </p:cNvPr>
          <p:cNvGraphicFramePr>
            <a:graphicFrameLocks noChangeAspect="1"/>
          </p:cNvGraphicFramePr>
          <p:nvPr>
            <p:extLst/>
          </p:nvPr>
        </p:nvGraphicFramePr>
        <p:xfrm>
          <a:off x="6400800" y="1676400"/>
          <a:ext cx="2667000" cy="2143125"/>
        </p:xfrm>
        <a:graphic>
          <a:graphicData uri="http://schemas.openxmlformats.org/presentationml/2006/ole">
            <mc:AlternateContent xmlns:mc="http://schemas.openxmlformats.org/markup-compatibility/2006">
              <mc:Choice xmlns:v="urn:schemas-microsoft-com:vml" Requires="v">
                <p:oleObj spid="_x0000_s84013" name="Bitmap Image" r:id="rId7" imgW="2489200" imgH="2000250" progId="Paint.Picture">
                  <p:embed/>
                </p:oleObj>
              </mc:Choice>
              <mc:Fallback>
                <p:oleObj name="Bitmap Image" r:id="rId7" imgW="2489200" imgH="2000250" progId="Paint.Picture">
                  <p:embed/>
                  <p:pic>
                    <p:nvPicPr>
                      <p:cNvPr id="10" name="Object 9">
                        <a:extLst>
                          <a:ext uri="{FF2B5EF4-FFF2-40B4-BE49-F238E27FC236}">
                            <a16:creationId xmlns:a16="http://schemas.microsoft.com/office/drawing/2014/main" id="{314DBB83-94AA-4148-A9A3-D1FC0A78FF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676400"/>
                        <a:ext cx="26670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10">
            <a:extLst>
              <a:ext uri="{FF2B5EF4-FFF2-40B4-BE49-F238E27FC236}">
                <a16:creationId xmlns:a16="http://schemas.microsoft.com/office/drawing/2014/main" id="{1D44BE7E-7036-9342-9A62-EEC23B673923}"/>
              </a:ext>
            </a:extLst>
          </p:cNvPr>
          <p:cNvSpPr txBox="1">
            <a:spLocks noChangeArrowheads="1"/>
          </p:cNvSpPr>
          <p:nvPr/>
        </p:nvSpPr>
        <p:spPr bwMode="auto">
          <a:xfrm>
            <a:off x="7369175" y="3698875"/>
            <a:ext cx="70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a:t>Cell</a:t>
            </a:r>
          </a:p>
        </p:txBody>
      </p:sp>
      <p:sp>
        <p:nvSpPr>
          <p:cNvPr id="12" name="TextBox 11">
            <a:extLst>
              <a:ext uri="{FF2B5EF4-FFF2-40B4-BE49-F238E27FC236}">
                <a16:creationId xmlns:a16="http://schemas.microsoft.com/office/drawing/2014/main" id="{FDC3A222-3455-394F-9724-D974BBFD300D}"/>
              </a:ext>
            </a:extLst>
          </p:cNvPr>
          <p:cNvSpPr txBox="1"/>
          <p:nvPr/>
        </p:nvSpPr>
        <p:spPr>
          <a:xfrm>
            <a:off x="3021330" y="4690408"/>
            <a:ext cx="4038600"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Disease mechanism</a:t>
            </a:r>
          </a:p>
          <a:p>
            <a:pPr marL="285750" indent="-285750">
              <a:buFont typeface="Arial" panose="020B0604020202020204" pitchFamily="34" charset="0"/>
              <a:buChar char="•"/>
            </a:pPr>
            <a:r>
              <a:rPr lang="en-US" sz="2400" b="1" dirty="0"/>
              <a:t>Drug design</a:t>
            </a:r>
          </a:p>
          <a:p>
            <a:pPr marL="285750" indent="-285750">
              <a:buFont typeface="Arial" panose="020B0604020202020204" pitchFamily="34" charset="0"/>
              <a:buChar char="•"/>
            </a:pPr>
            <a:r>
              <a:rPr lang="en-US" sz="2400" b="1" dirty="0"/>
              <a:t>Protein design</a:t>
            </a:r>
          </a:p>
          <a:p>
            <a:pPr marL="285750" indent="-285750">
              <a:buFont typeface="Arial" panose="020B0604020202020204" pitchFamily="34" charset="0"/>
              <a:buChar char="•"/>
            </a:pPr>
            <a:r>
              <a:rPr lang="en-US" sz="2400" b="1" dirty="0"/>
              <a:t>Protein engineering</a:t>
            </a:r>
          </a:p>
          <a:p>
            <a:pPr marL="285750" indent="-285750">
              <a:buFont typeface="Arial" panose="020B0604020202020204" pitchFamily="34" charset="0"/>
              <a:buChar char="•"/>
            </a:pPr>
            <a:r>
              <a:rPr lang="en-US" sz="2400" b="1" dirty="0"/>
              <a:t>Precision medicine</a:t>
            </a:r>
          </a:p>
        </p:txBody>
      </p:sp>
      <p:sp>
        <p:nvSpPr>
          <p:cNvPr id="13" name="TextBox 12">
            <a:extLst>
              <a:ext uri="{FF2B5EF4-FFF2-40B4-BE49-F238E27FC236}">
                <a16:creationId xmlns:a16="http://schemas.microsoft.com/office/drawing/2014/main" id="{672B47EE-6FB9-1841-BF08-620E463CD958}"/>
              </a:ext>
            </a:extLst>
          </p:cNvPr>
          <p:cNvSpPr txBox="1"/>
          <p:nvPr/>
        </p:nvSpPr>
        <p:spPr>
          <a:xfrm>
            <a:off x="76200" y="4139625"/>
            <a:ext cx="8379217" cy="584775"/>
          </a:xfrm>
          <a:prstGeom prst="rect">
            <a:avLst/>
          </a:prstGeom>
          <a:noFill/>
        </p:spPr>
        <p:txBody>
          <a:bodyPr wrap="none" rtlCol="0">
            <a:spAutoFit/>
          </a:bodyPr>
          <a:lstStyle/>
          <a:p>
            <a:r>
              <a:rPr lang="en-US" sz="3200" b="1" dirty="0"/>
              <a:t>Importance of protein structure prediction</a:t>
            </a:r>
          </a:p>
        </p:txBody>
      </p:sp>
    </p:spTree>
    <p:extLst>
      <p:ext uri="{BB962C8B-B14F-4D97-AF65-F5344CB8AC3E}">
        <p14:creationId xmlns:p14="http://schemas.microsoft.com/office/powerpoint/2010/main" val="4228416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1D CNN for Protein Fold Classification</a:t>
            </a:r>
          </a:p>
        </p:txBody>
      </p:sp>
      <p:pic>
        <p:nvPicPr>
          <p:cNvPr id="3" name="Picture 2"/>
          <p:cNvPicPr>
            <a:picLocks noChangeAspect="1"/>
          </p:cNvPicPr>
          <p:nvPr/>
        </p:nvPicPr>
        <p:blipFill>
          <a:blip r:embed="rId2"/>
          <a:stretch>
            <a:fillRect/>
          </a:stretch>
        </p:blipFill>
        <p:spPr>
          <a:xfrm>
            <a:off x="3683000" y="1546225"/>
            <a:ext cx="4445000" cy="4749800"/>
          </a:xfrm>
          <a:prstGeom prst="rect">
            <a:avLst/>
          </a:prstGeom>
        </p:spPr>
      </p:pic>
      <p:pic>
        <p:nvPicPr>
          <p:cNvPr id="4" name="Picture 3"/>
          <p:cNvPicPr>
            <a:picLocks noChangeAspect="1"/>
          </p:cNvPicPr>
          <p:nvPr/>
        </p:nvPicPr>
        <p:blipFill>
          <a:blip r:embed="rId3"/>
          <a:stretch>
            <a:fillRect/>
          </a:stretch>
        </p:blipFill>
        <p:spPr>
          <a:xfrm>
            <a:off x="457200" y="3540124"/>
            <a:ext cx="2618794" cy="1044575"/>
          </a:xfrm>
          <a:prstGeom prst="rect">
            <a:avLst/>
          </a:prstGeom>
        </p:spPr>
      </p:pic>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195356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905"/>
                <a:solidFill>
                  <a:srgbClr val="000000"/>
                </a:solidFill>
                <a:effectLst>
                  <a:innerShdw blurRad="69850" dist="43180" dir="5400000">
                    <a:srgbClr val="000000">
                      <a:alpha val="65000"/>
                    </a:srgbClr>
                  </a:innerShdw>
                </a:effectLst>
              </a:rPr>
              <a:t>Deep 1D-Convoluation Neural Network</a:t>
            </a:r>
          </a:p>
        </p:txBody>
      </p:sp>
      <p:sp>
        <p:nvSpPr>
          <p:cNvPr id="6" name="TextBox 5"/>
          <p:cNvSpPr txBox="1"/>
          <p:nvPr/>
        </p:nvSpPr>
        <p:spPr>
          <a:xfrm>
            <a:off x="2133600" y="5638800"/>
            <a:ext cx="5455828" cy="646331"/>
          </a:xfrm>
          <a:prstGeom prst="rect">
            <a:avLst/>
          </a:prstGeom>
          <a:noFill/>
        </p:spPr>
        <p:txBody>
          <a:bodyPr wrap="none" rtlCol="0">
            <a:spAutoFit/>
          </a:bodyPr>
          <a:lstStyle/>
          <a:p>
            <a:r>
              <a:rPr lang="en-US" b="1" dirty="0"/>
              <a:t>Rectified Linear Unit (</a:t>
            </a:r>
            <a:r>
              <a:rPr lang="en-US" b="1" dirty="0" err="1"/>
              <a:t>ReLU</a:t>
            </a:r>
            <a:r>
              <a:rPr lang="en-US" b="1" dirty="0"/>
              <a:t>): </a:t>
            </a:r>
            <a:r>
              <a:rPr lang="en-US" b="1" i="1" dirty="0"/>
              <a:t>f</a:t>
            </a:r>
            <a:r>
              <a:rPr lang="en-US" b="1" dirty="0"/>
              <a:t>(</a:t>
            </a:r>
            <a:r>
              <a:rPr lang="en-US" b="1" i="1" dirty="0"/>
              <a:t>x</a:t>
            </a:r>
            <a:r>
              <a:rPr lang="en-US" b="1" dirty="0"/>
              <a:t>) = max(0,  </a:t>
            </a:r>
            <a:r>
              <a:rPr lang="en-US" b="1" i="1" dirty="0"/>
              <a:t>x</a:t>
            </a:r>
            <a:r>
              <a:rPr lang="en-US" b="1" dirty="0"/>
              <a:t>)</a:t>
            </a:r>
          </a:p>
          <a:p>
            <a:r>
              <a:rPr lang="en-US" b="1" dirty="0"/>
              <a:t>Output layer: 1,195 nodes with sigmoid function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6400"/>
            <a:ext cx="9144000" cy="3657600"/>
          </a:xfrm>
          <a:prstGeom prst="rect">
            <a:avLst/>
          </a:prstGeom>
        </p:spPr>
      </p:pic>
      <p:sp>
        <p:nvSpPr>
          <p:cNvPr id="4" name="TextBox 3"/>
          <p:cNvSpPr txBox="1"/>
          <p:nvPr/>
        </p:nvSpPr>
        <p:spPr>
          <a:xfrm>
            <a:off x="7238999" y="6348778"/>
            <a:ext cx="1667606" cy="369332"/>
          </a:xfrm>
          <a:prstGeom prst="rect">
            <a:avLst/>
          </a:prstGeom>
          <a:noFill/>
        </p:spPr>
        <p:txBody>
          <a:bodyPr wrap="none" rtlCol="0">
            <a:spAutoFit/>
          </a:bodyPr>
          <a:lstStyle/>
          <a:p>
            <a:r>
              <a:rPr lang="en-US" dirty="0" err="1"/>
              <a:t>Hou</a:t>
            </a:r>
            <a:r>
              <a:rPr lang="en-US" dirty="0"/>
              <a:t> et al., 2017</a:t>
            </a:r>
          </a:p>
        </p:txBody>
      </p:sp>
      <p:sp>
        <p:nvSpPr>
          <p:cNvPr id="5" name="Footer Placeholder 4"/>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516022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905"/>
                <a:solidFill>
                  <a:srgbClr val="000000"/>
                </a:solidFill>
                <a:effectLst>
                  <a:innerShdw blurRad="69850" dist="43180" dir="5400000">
                    <a:srgbClr val="000000">
                      <a:alpha val="65000"/>
                    </a:srgbClr>
                  </a:innerShdw>
                </a:effectLst>
              </a:rPr>
              <a:t>Training Data</a:t>
            </a:r>
          </a:p>
        </p:txBody>
      </p:sp>
      <p:pic>
        <p:nvPicPr>
          <p:cNvPr id="4" name="Picture 3" descr="Screen Shot 2017-03-26 at 7.36.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632"/>
            <a:ext cx="9144000" cy="5670037"/>
          </a:xfrm>
          <a:prstGeom prst="rect">
            <a:avLst/>
          </a:prstGeom>
        </p:spPr>
      </p:pic>
      <p:sp>
        <p:nvSpPr>
          <p:cNvPr id="3" name="TextBox 2"/>
          <p:cNvSpPr txBox="1"/>
          <p:nvPr/>
        </p:nvSpPr>
        <p:spPr>
          <a:xfrm>
            <a:off x="533400" y="1078468"/>
            <a:ext cx="8481809" cy="369332"/>
          </a:xfrm>
          <a:prstGeom prst="rect">
            <a:avLst/>
          </a:prstGeom>
          <a:solidFill>
            <a:schemeClr val="bg1"/>
          </a:solidFill>
        </p:spPr>
        <p:txBody>
          <a:bodyPr wrap="none" rtlCol="0">
            <a:spAutoFit/>
          </a:bodyPr>
          <a:lstStyle/>
          <a:p>
            <a:r>
              <a:rPr lang="en-US" b="1" dirty="0"/>
              <a:t>Distribution of sequence lengths of protein domains in SCOP 1.75 database</a:t>
            </a:r>
          </a:p>
        </p:txBody>
      </p:sp>
      <p:sp>
        <p:nvSpPr>
          <p:cNvPr id="5" name="TextBox 4"/>
          <p:cNvSpPr txBox="1"/>
          <p:nvPr/>
        </p:nvSpPr>
        <p:spPr>
          <a:xfrm>
            <a:off x="5157476" y="3124200"/>
            <a:ext cx="3605524" cy="461665"/>
          </a:xfrm>
          <a:prstGeom prst="rect">
            <a:avLst/>
          </a:prstGeom>
          <a:noFill/>
        </p:spPr>
        <p:txBody>
          <a:bodyPr wrap="none" rtlCol="0">
            <a:spAutoFit/>
          </a:bodyPr>
          <a:lstStyle/>
          <a:p>
            <a:r>
              <a:rPr lang="en-US" sz="2400" b="1" dirty="0"/>
              <a:t>16,712 protein domains</a:t>
            </a:r>
          </a:p>
        </p:txBody>
      </p:sp>
      <p:sp>
        <p:nvSpPr>
          <p:cNvPr id="6" name="Footer Placeholder 5"/>
          <p:cNvSpPr>
            <a:spLocks noGrp="1"/>
          </p:cNvSpPr>
          <p:nvPr>
            <p:ph type="ftr" sz="quarter" idx="11"/>
          </p:nvPr>
        </p:nvSpPr>
        <p:spPr>
          <a:xfrm>
            <a:off x="3124200" y="6426905"/>
            <a:ext cx="2895600" cy="365125"/>
          </a:xfrm>
        </p:spPr>
        <p:txBody>
          <a:bodyPr/>
          <a:lstStyle/>
          <a:p>
            <a:r>
              <a:rPr lang="en-US" dirty="0"/>
              <a:t>CS8725 - Supervised Learning</a:t>
            </a:r>
          </a:p>
        </p:txBody>
      </p:sp>
    </p:spTree>
    <p:extLst>
      <p:ext uri="{BB962C8B-B14F-4D97-AF65-F5344CB8AC3E}">
        <p14:creationId xmlns:p14="http://schemas.microsoft.com/office/powerpoint/2010/main" val="1746395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372600" cy="1143000"/>
          </a:xfrm>
        </p:spPr>
        <p:txBody>
          <a:bodyPr>
            <a:normAutofit fontScale="90000"/>
          </a:bodyPr>
          <a:lstStyle/>
          <a:p>
            <a:r>
              <a:rPr lang="en-US" b="1" dirty="0">
                <a:ln w="1905"/>
                <a:solidFill>
                  <a:srgbClr val="000000"/>
                </a:solidFill>
                <a:effectLst>
                  <a:innerShdw blurRad="69850" dist="43180" dir="5400000">
                    <a:srgbClr val="000000">
                      <a:alpha val="65000"/>
                    </a:srgbClr>
                  </a:innerShdw>
                </a:effectLst>
              </a:rPr>
              <a:t>Batch Training Using Binning and Padding according to Sequence Length</a:t>
            </a:r>
          </a:p>
        </p:txBody>
      </p:sp>
      <p:pic>
        <p:nvPicPr>
          <p:cNvPr id="4" name="Picture 3" descr="Figure_4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 y="1574800"/>
            <a:ext cx="8944356" cy="4216400"/>
          </a:xfrm>
          <a:prstGeom prst="rect">
            <a:avLst/>
          </a:prstGeom>
        </p:spPr>
      </p:pic>
      <p:sp>
        <p:nvSpPr>
          <p:cNvPr id="5" name="TextBox 4"/>
          <p:cNvSpPr txBox="1"/>
          <p:nvPr/>
        </p:nvSpPr>
        <p:spPr>
          <a:xfrm>
            <a:off x="7238999" y="6348778"/>
            <a:ext cx="1667606" cy="369332"/>
          </a:xfrm>
          <a:prstGeom prst="rect">
            <a:avLst/>
          </a:prstGeom>
          <a:noFill/>
        </p:spPr>
        <p:txBody>
          <a:bodyPr wrap="none" rtlCol="0">
            <a:spAutoFit/>
          </a:bodyPr>
          <a:lstStyle/>
          <a:p>
            <a:r>
              <a:rPr lang="en-US" dirty="0" err="1"/>
              <a:t>Hou</a:t>
            </a:r>
            <a:r>
              <a:rPr lang="en-US" dirty="0"/>
              <a:t> et al., 2017</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276478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ln w="1905"/>
                <a:solidFill>
                  <a:srgbClr val="000000"/>
                </a:solidFill>
                <a:effectLst>
                  <a:innerShdw blurRad="69850" dist="43180" dir="5400000">
                    <a:srgbClr val="000000">
                      <a:alpha val="65000"/>
                    </a:srgbClr>
                  </a:innerShdw>
                </a:effectLst>
              </a:rPr>
              <a:t>Demo of Training DCNN</a:t>
            </a:r>
          </a:p>
        </p:txBody>
      </p:sp>
      <p:pic>
        <p:nvPicPr>
          <p:cNvPr id="3" name="DeepSF_demo_1_d1cuoa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85800"/>
            <a:ext cx="9144000" cy="6096000"/>
          </a:xfrm>
          <a:prstGeom prst="rect">
            <a:avLst/>
          </a:prstGeom>
        </p:spPr>
      </p:pic>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207619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rmAutofit fontScale="90000"/>
          </a:bodyPr>
          <a:lstStyle/>
          <a:p>
            <a:r>
              <a:rPr lang="en-US" sz="4000" b="1" dirty="0">
                <a:ln w="1905"/>
                <a:solidFill>
                  <a:srgbClr val="000000"/>
                </a:solidFill>
                <a:effectLst>
                  <a:innerShdw blurRad="69850" dist="43180" dir="5400000">
                    <a:srgbClr val="000000">
                      <a:alpha val="65000"/>
                    </a:srgbClr>
                  </a:innerShdw>
                </a:effectLst>
              </a:rPr>
              <a:t>Accuracy on Validation Datasets of SCOP1.75</a:t>
            </a:r>
          </a:p>
        </p:txBody>
      </p:sp>
      <p:sp>
        <p:nvSpPr>
          <p:cNvPr id="6" name="TextBox 5"/>
          <p:cNvSpPr txBox="1"/>
          <p:nvPr/>
        </p:nvSpPr>
        <p:spPr>
          <a:xfrm>
            <a:off x="457200" y="3048000"/>
            <a:ext cx="8521283" cy="1323439"/>
          </a:xfrm>
          <a:prstGeom prst="rect">
            <a:avLst/>
          </a:prstGeom>
          <a:noFill/>
        </p:spPr>
        <p:txBody>
          <a:bodyPr wrap="none" rtlCol="0">
            <a:spAutoFit/>
          </a:bodyPr>
          <a:lstStyle/>
          <a:p>
            <a:r>
              <a:rPr lang="en-US" sz="4000" b="1" dirty="0">
                <a:ln w="1905"/>
                <a:solidFill>
                  <a:srgbClr val="000000"/>
                </a:solidFill>
                <a:effectLst>
                  <a:innerShdw blurRad="69850" dist="43180" dir="5400000">
                    <a:srgbClr val="000000">
                      <a:alpha val="65000"/>
                    </a:srgbClr>
                  </a:innerShdw>
                </a:effectLst>
                <a:latin typeface="+mj-lt"/>
              </a:rPr>
              <a:t>Accuracy on Independent Dataset of </a:t>
            </a:r>
          </a:p>
          <a:p>
            <a:r>
              <a:rPr lang="en-US" sz="4000" b="1" dirty="0">
                <a:ln w="1905"/>
                <a:solidFill>
                  <a:srgbClr val="000000"/>
                </a:solidFill>
                <a:effectLst>
                  <a:innerShdw blurRad="69850" dist="43180" dir="5400000">
                    <a:srgbClr val="000000">
                      <a:alpha val="65000"/>
                    </a:srgbClr>
                  </a:innerShdw>
                </a:effectLst>
                <a:latin typeface="+mj-lt"/>
              </a:rPr>
              <a:t>SCOP 2.06 (4,418 proteins, </a:t>
            </a:r>
            <a:r>
              <a:rPr lang="en-US" sz="4000" b="1" dirty="0" err="1">
                <a:ln w="1905"/>
                <a:solidFill>
                  <a:srgbClr val="000000"/>
                </a:solidFill>
                <a:effectLst>
                  <a:innerShdw blurRad="69850" dist="43180" dir="5400000">
                    <a:srgbClr val="000000">
                      <a:alpha val="65000"/>
                    </a:srgbClr>
                  </a:innerShdw>
                </a:effectLst>
                <a:latin typeface="+mj-lt"/>
              </a:rPr>
              <a:t>Sim</a:t>
            </a:r>
            <a:r>
              <a:rPr lang="en-US" sz="4000" b="1" dirty="0">
                <a:ln w="1905"/>
                <a:solidFill>
                  <a:srgbClr val="000000"/>
                </a:solidFill>
                <a:effectLst>
                  <a:innerShdw blurRad="69850" dist="43180" dir="5400000">
                    <a:srgbClr val="000000">
                      <a:alpha val="65000"/>
                    </a:srgbClr>
                  </a:innerShdw>
                </a:effectLst>
                <a:latin typeface="+mj-lt"/>
              </a:rPr>
              <a:t> &lt;= 40%)</a:t>
            </a:r>
          </a:p>
        </p:txBody>
      </p:sp>
      <p:graphicFrame>
        <p:nvGraphicFramePr>
          <p:cNvPr id="3" name="Table 2"/>
          <p:cNvGraphicFramePr>
            <a:graphicFrameLocks noGrp="1"/>
          </p:cNvGraphicFramePr>
          <p:nvPr>
            <p:extLst>
              <p:ext uri="{D42A27DB-BD31-4B8C-83A1-F6EECF244321}">
                <p14:modId xmlns:p14="http://schemas.microsoft.com/office/powerpoint/2010/main" val="335184830"/>
              </p:ext>
            </p:extLst>
          </p:nvPr>
        </p:nvGraphicFramePr>
        <p:xfrm>
          <a:off x="457200" y="1397000"/>
          <a:ext cx="8305800" cy="1493520"/>
        </p:xfrm>
        <a:graphic>
          <a:graphicData uri="http://schemas.openxmlformats.org/drawingml/2006/table">
            <a:tbl>
              <a:tblPr firstRow="1" bandRow="1">
                <a:tableStyleId>{5C22544A-7EE6-4342-B048-85BDC9FD1C3A}</a:tableStyleId>
              </a:tblPr>
              <a:tblGrid>
                <a:gridCol w="1384300">
                  <a:extLst>
                    <a:ext uri="{9D8B030D-6E8A-4147-A177-3AD203B41FA5}">
                      <a16:colId xmlns:a16="http://schemas.microsoft.com/office/drawing/2014/main" val="20000"/>
                    </a:ext>
                  </a:extLst>
                </a:gridCol>
                <a:gridCol w="13843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1384300">
                  <a:extLst>
                    <a:ext uri="{9D8B030D-6E8A-4147-A177-3AD203B41FA5}">
                      <a16:colId xmlns:a16="http://schemas.microsoft.com/office/drawing/2014/main" val="20004"/>
                    </a:ext>
                  </a:extLst>
                </a:gridCol>
                <a:gridCol w="1384300">
                  <a:extLst>
                    <a:ext uri="{9D8B030D-6E8A-4147-A177-3AD203B41FA5}">
                      <a16:colId xmlns:a16="http://schemas.microsoft.com/office/drawing/2014/main" val="20005"/>
                    </a:ext>
                  </a:extLst>
                </a:gridCol>
              </a:tblGrid>
              <a:tr h="370840">
                <a:tc>
                  <a:txBody>
                    <a:bodyPr/>
                    <a:lstStyle/>
                    <a:p>
                      <a:r>
                        <a:rPr lang="en-US" sz="2000" b="1" dirty="0" err="1"/>
                        <a:t>Num</a:t>
                      </a:r>
                      <a:r>
                        <a:rPr lang="en-US" sz="2000" b="1" baseline="0" dirty="0"/>
                        <a:t> of </a:t>
                      </a:r>
                      <a:r>
                        <a:rPr lang="en-US" sz="2000" b="1" dirty="0"/>
                        <a:t>Predictions</a:t>
                      </a:r>
                    </a:p>
                  </a:txBody>
                  <a:tcPr/>
                </a:tc>
                <a:tc>
                  <a:txBody>
                    <a:bodyPr/>
                    <a:lstStyle/>
                    <a:p>
                      <a:r>
                        <a:rPr lang="en-US" sz="2000" b="1" dirty="0"/>
                        <a:t>Set 1 (</a:t>
                      </a:r>
                      <a:r>
                        <a:rPr lang="en-US" sz="2000" b="1" dirty="0" err="1"/>
                        <a:t>Sim</a:t>
                      </a:r>
                      <a:r>
                        <a:rPr lang="en-US" sz="2000" b="1" baseline="0" dirty="0"/>
                        <a:t> &lt; 95%)</a:t>
                      </a:r>
                      <a:endParaRPr lang="en-US" sz="2000" b="1" dirty="0"/>
                    </a:p>
                  </a:txBody>
                  <a:tcPr/>
                </a:tc>
                <a:tc>
                  <a:txBody>
                    <a:bodyPr/>
                    <a:lstStyle/>
                    <a:p>
                      <a:r>
                        <a:rPr lang="en-US" sz="2000" b="1" dirty="0"/>
                        <a:t>Set 2 (</a:t>
                      </a:r>
                      <a:r>
                        <a:rPr lang="en-US" sz="2000" b="1" dirty="0" err="1"/>
                        <a:t>Sim</a:t>
                      </a:r>
                      <a:r>
                        <a:rPr lang="en-US" sz="2000" b="1" dirty="0"/>
                        <a:t> &lt; 70%)</a:t>
                      </a:r>
                    </a:p>
                  </a:txBody>
                  <a:tcPr/>
                </a:tc>
                <a:tc>
                  <a:txBody>
                    <a:bodyPr/>
                    <a:lstStyle/>
                    <a:p>
                      <a:r>
                        <a:rPr lang="en-US" sz="2000" b="1" dirty="0"/>
                        <a:t>Set 3 (</a:t>
                      </a:r>
                      <a:r>
                        <a:rPr lang="en-US" sz="2000" b="1" dirty="0" err="1"/>
                        <a:t>Sim</a:t>
                      </a:r>
                      <a:r>
                        <a:rPr lang="en-US" sz="2000" b="1" dirty="0"/>
                        <a:t> &lt; 40%)</a:t>
                      </a:r>
                    </a:p>
                  </a:txBody>
                  <a:tcPr/>
                </a:tc>
                <a:tc>
                  <a:txBody>
                    <a:bodyPr/>
                    <a:lstStyle/>
                    <a:p>
                      <a:r>
                        <a:rPr lang="en-US" sz="2000" b="1" dirty="0"/>
                        <a:t>Set 4 (</a:t>
                      </a:r>
                      <a:r>
                        <a:rPr lang="en-US" sz="2000" b="1" dirty="0" err="1"/>
                        <a:t>Sim</a:t>
                      </a:r>
                      <a:r>
                        <a:rPr lang="en-US" sz="2000" b="1" dirty="0"/>
                        <a:t> &lt; 25%)</a:t>
                      </a:r>
                    </a:p>
                  </a:txBody>
                  <a:tcPr/>
                </a:tc>
                <a:tc>
                  <a:txBody>
                    <a:bodyPr/>
                    <a:lstStyle/>
                    <a:p>
                      <a:r>
                        <a:rPr lang="en-US" sz="2000" b="1" dirty="0"/>
                        <a:t>Average</a:t>
                      </a:r>
                    </a:p>
                  </a:txBody>
                  <a:tcPr/>
                </a:tc>
                <a:extLst>
                  <a:ext uri="{0D108BD9-81ED-4DB2-BD59-A6C34878D82A}">
                    <a16:rowId xmlns:a16="http://schemas.microsoft.com/office/drawing/2014/main" val="10000"/>
                  </a:ext>
                </a:extLst>
              </a:tr>
              <a:tr h="370840">
                <a:tc>
                  <a:txBody>
                    <a:bodyPr/>
                    <a:lstStyle/>
                    <a:p>
                      <a:r>
                        <a:rPr lang="en-US" sz="2000" b="1" dirty="0"/>
                        <a:t>Top 1</a:t>
                      </a:r>
                    </a:p>
                  </a:txBody>
                  <a:tcPr/>
                </a:tc>
                <a:tc>
                  <a:txBody>
                    <a:bodyPr/>
                    <a:lstStyle/>
                    <a:p>
                      <a:r>
                        <a:rPr lang="en-US" sz="2000" b="1" dirty="0"/>
                        <a:t>80.4%</a:t>
                      </a:r>
                    </a:p>
                  </a:txBody>
                  <a:tcPr/>
                </a:tc>
                <a:tc>
                  <a:txBody>
                    <a:bodyPr/>
                    <a:lstStyle/>
                    <a:p>
                      <a:r>
                        <a:rPr lang="en-US" sz="2000" b="1" dirty="0"/>
                        <a:t>78.2%</a:t>
                      </a:r>
                    </a:p>
                  </a:txBody>
                  <a:tcPr/>
                </a:tc>
                <a:tc>
                  <a:txBody>
                    <a:bodyPr/>
                    <a:lstStyle/>
                    <a:p>
                      <a:r>
                        <a:rPr lang="en-US" sz="2000" b="1" dirty="0"/>
                        <a:t>75.8%</a:t>
                      </a:r>
                    </a:p>
                  </a:txBody>
                  <a:tcPr/>
                </a:tc>
                <a:tc>
                  <a:txBody>
                    <a:bodyPr/>
                    <a:lstStyle/>
                    <a:p>
                      <a:r>
                        <a:rPr lang="en-US" sz="2000" b="1" dirty="0"/>
                        <a:t>67.0%</a:t>
                      </a:r>
                    </a:p>
                  </a:txBody>
                  <a:tcPr/>
                </a:tc>
                <a:tc>
                  <a:txBody>
                    <a:bodyPr/>
                    <a:lstStyle/>
                    <a:p>
                      <a:r>
                        <a:rPr lang="en-US" sz="2000" b="1" dirty="0">
                          <a:solidFill>
                            <a:srgbClr val="FF0000"/>
                          </a:solidFill>
                        </a:rPr>
                        <a:t>75.3%</a:t>
                      </a:r>
                    </a:p>
                  </a:txBody>
                  <a:tcPr/>
                </a:tc>
                <a:extLst>
                  <a:ext uri="{0D108BD9-81ED-4DB2-BD59-A6C34878D82A}">
                    <a16:rowId xmlns:a16="http://schemas.microsoft.com/office/drawing/2014/main" val="10001"/>
                  </a:ext>
                </a:extLst>
              </a:tr>
              <a:tr h="370840">
                <a:tc>
                  <a:txBody>
                    <a:bodyPr/>
                    <a:lstStyle/>
                    <a:p>
                      <a:r>
                        <a:rPr lang="en-US" sz="2000" b="1" dirty="0"/>
                        <a:t>Top 5</a:t>
                      </a:r>
                    </a:p>
                  </a:txBody>
                  <a:tcPr/>
                </a:tc>
                <a:tc>
                  <a:txBody>
                    <a:bodyPr/>
                    <a:lstStyle/>
                    <a:p>
                      <a:r>
                        <a:rPr lang="en-US" sz="2000" b="1" dirty="0"/>
                        <a:t>93.7%</a:t>
                      </a:r>
                    </a:p>
                  </a:txBody>
                  <a:tcPr/>
                </a:tc>
                <a:tc>
                  <a:txBody>
                    <a:bodyPr/>
                    <a:lstStyle/>
                    <a:p>
                      <a:r>
                        <a:rPr lang="en-US" sz="2000" b="1" dirty="0"/>
                        <a:t>92.4%</a:t>
                      </a:r>
                    </a:p>
                  </a:txBody>
                  <a:tcPr/>
                </a:tc>
                <a:tc>
                  <a:txBody>
                    <a:bodyPr/>
                    <a:lstStyle/>
                    <a:p>
                      <a:r>
                        <a:rPr lang="en-US" sz="2000" b="1" dirty="0"/>
                        <a:t>90.0%</a:t>
                      </a:r>
                    </a:p>
                  </a:txBody>
                  <a:tcPr/>
                </a:tc>
                <a:tc>
                  <a:txBody>
                    <a:bodyPr/>
                    <a:lstStyle/>
                    <a:p>
                      <a:r>
                        <a:rPr lang="en-US" sz="2000" b="1" dirty="0"/>
                        <a:t>87.6%</a:t>
                      </a:r>
                    </a:p>
                  </a:txBody>
                  <a:tcPr/>
                </a:tc>
                <a:tc>
                  <a:txBody>
                    <a:bodyPr/>
                    <a:lstStyle/>
                    <a:p>
                      <a:r>
                        <a:rPr lang="en-US" sz="2000" b="1" dirty="0">
                          <a:solidFill>
                            <a:srgbClr val="FF0000"/>
                          </a:solidFill>
                        </a:rPr>
                        <a:t>91.0%</a:t>
                      </a:r>
                    </a:p>
                  </a:txBody>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45537951"/>
              </p:ext>
            </p:extLst>
          </p:nvPr>
        </p:nvGraphicFramePr>
        <p:xfrm>
          <a:off x="762000" y="4678680"/>
          <a:ext cx="7543800" cy="11887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370840">
                <a:tc>
                  <a:txBody>
                    <a:bodyPr/>
                    <a:lstStyle/>
                    <a:p>
                      <a:r>
                        <a:rPr lang="en-US" sz="2000" b="1" dirty="0"/>
                        <a:t>Method</a:t>
                      </a:r>
                    </a:p>
                  </a:txBody>
                  <a:tcPr/>
                </a:tc>
                <a:tc>
                  <a:txBody>
                    <a:bodyPr/>
                    <a:lstStyle/>
                    <a:p>
                      <a:r>
                        <a:rPr lang="en-US" sz="2000" b="1" dirty="0"/>
                        <a:t>Top 1</a:t>
                      </a:r>
                    </a:p>
                  </a:txBody>
                  <a:tcPr/>
                </a:tc>
                <a:tc>
                  <a:txBody>
                    <a:bodyPr/>
                    <a:lstStyle/>
                    <a:p>
                      <a:r>
                        <a:rPr lang="en-US" sz="2000" b="1" dirty="0"/>
                        <a:t>Top 5</a:t>
                      </a:r>
                    </a:p>
                  </a:txBody>
                  <a:tcPr/>
                </a:tc>
                <a:extLst>
                  <a:ext uri="{0D108BD9-81ED-4DB2-BD59-A6C34878D82A}">
                    <a16:rowId xmlns:a16="http://schemas.microsoft.com/office/drawing/2014/main" val="10000"/>
                  </a:ext>
                </a:extLst>
              </a:tr>
              <a:tr h="370840">
                <a:tc>
                  <a:txBody>
                    <a:bodyPr/>
                    <a:lstStyle/>
                    <a:p>
                      <a:r>
                        <a:rPr lang="en-US" sz="2000" b="1" dirty="0" err="1">
                          <a:solidFill>
                            <a:srgbClr val="FF0000"/>
                          </a:solidFill>
                        </a:rPr>
                        <a:t>DeepSF</a:t>
                      </a:r>
                      <a:endParaRPr lang="en-US" sz="2000" b="1" dirty="0">
                        <a:solidFill>
                          <a:srgbClr val="FF0000"/>
                        </a:solidFill>
                      </a:endParaRPr>
                    </a:p>
                  </a:txBody>
                  <a:tcPr/>
                </a:tc>
                <a:tc>
                  <a:txBody>
                    <a:bodyPr/>
                    <a:lstStyle/>
                    <a:p>
                      <a:r>
                        <a:rPr lang="en-US" sz="2000" b="1" dirty="0">
                          <a:solidFill>
                            <a:srgbClr val="FF0000"/>
                          </a:solidFill>
                        </a:rPr>
                        <a:t>77%</a:t>
                      </a:r>
                    </a:p>
                  </a:txBody>
                  <a:tcPr/>
                </a:tc>
                <a:tc>
                  <a:txBody>
                    <a:bodyPr/>
                    <a:lstStyle/>
                    <a:p>
                      <a:r>
                        <a:rPr lang="en-US" sz="2000" b="1" dirty="0">
                          <a:solidFill>
                            <a:srgbClr val="FF0000"/>
                          </a:solidFill>
                        </a:rPr>
                        <a:t>92%</a:t>
                      </a:r>
                    </a:p>
                  </a:txBody>
                  <a:tcPr/>
                </a:tc>
                <a:extLst>
                  <a:ext uri="{0D108BD9-81ED-4DB2-BD59-A6C34878D82A}">
                    <a16:rowId xmlns:a16="http://schemas.microsoft.com/office/drawing/2014/main" val="10001"/>
                  </a:ext>
                </a:extLst>
              </a:tr>
              <a:tr h="370840">
                <a:tc>
                  <a:txBody>
                    <a:bodyPr/>
                    <a:lstStyle/>
                    <a:p>
                      <a:r>
                        <a:rPr lang="en-US" sz="2000" b="1" dirty="0" err="1"/>
                        <a:t>MajorityAssignment</a:t>
                      </a:r>
                      <a:endParaRPr lang="en-US" sz="2000" b="1" dirty="0"/>
                    </a:p>
                  </a:txBody>
                  <a:tcPr/>
                </a:tc>
                <a:tc>
                  <a:txBody>
                    <a:bodyPr/>
                    <a:lstStyle/>
                    <a:p>
                      <a:r>
                        <a:rPr lang="en-US" sz="2000" b="1" dirty="0"/>
                        <a:t>4%</a:t>
                      </a:r>
                    </a:p>
                  </a:txBody>
                  <a:tcPr/>
                </a:tc>
                <a:tc>
                  <a:txBody>
                    <a:bodyPr/>
                    <a:lstStyle/>
                    <a:p>
                      <a:r>
                        <a:rPr lang="en-US" sz="2000" b="1" dirty="0"/>
                        <a:t>16%</a:t>
                      </a:r>
                    </a:p>
                  </a:txBody>
                  <a:tcPr/>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62239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6" y="1963048"/>
            <a:ext cx="1615742" cy="1143000"/>
          </a:xfrm>
        </p:spPr>
        <p:txBody>
          <a:bodyPr>
            <a:normAutofit fontScale="90000"/>
          </a:bodyPr>
          <a:lstStyle/>
          <a:p>
            <a:r>
              <a:rPr lang="en-US" dirty="0" err="1"/>
              <a:t>TensorFlow</a:t>
            </a:r>
            <a:r>
              <a:rPr lang="en-US" dirty="0"/>
              <a:t> Model for Linear Regression I</a:t>
            </a:r>
          </a:p>
        </p:txBody>
      </p:sp>
      <p:pic>
        <p:nvPicPr>
          <p:cNvPr id="4" name="Picture 3" descr="Screen Shot 2017-10-01 at 8.1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02" y="38100"/>
            <a:ext cx="7556500" cy="6769100"/>
          </a:xfrm>
          <a:prstGeom prst="rect">
            <a:avLst/>
          </a:prstGeom>
        </p:spPr>
      </p:pic>
    </p:spTree>
    <p:extLst>
      <p:ext uri="{BB962C8B-B14F-4D97-AF65-F5344CB8AC3E}">
        <p14:creationId xmlns:p14="http://schemas.microsoft.com/office/powerpoint/2010/main" val="437721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Simple </a:t>
            </a:r>
            <a:r>
              <a:rPr lang="en-US" b="1" dirty="0" err="1"/>
              <a:t>ConvNet</a:t>
            </a:r>
            <a:r>
              <a:rPr lang="en-US" b="1" dirty="0"/>
              <a:t> for MNIST [</a:t>
            </a:r>
            <a:r>
              <a:rPr lang="en-US" b="1" dirty="0" err="1"/>
              <a:t>LeCun</a:t>
            </a:r>
            <a:r>
              <a:rPr lang="en-US" b="1" dirty="0"/>
              <a:t> 1998]</a:t>
            </a:r>
          </a:p>
        </p:txBody>
      </p:sp>
      <p:pic>
        <p:nvPicPr>
          <p:cNvPr id="5" name="Picture 4" descr="Screen Shot 2017-10-02 at 9.24.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3400"/>
            <a:ext cx="9144000" cy="3246606"/>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138320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46918"/>
          </a:xfrm>
        </p:spPr>
        <p:txBody>
          <a:bodyPr>
            <a:normAutofit/>
          </a:bodyPr>
          <a:lstStyle/>
          <a:p>
            <a:r>
              <a:rPr lang="en-US" sz="3200" b="1" dirty="0"/>
              <a:t>Convolution Example without Padding</a:t>
            </a:r>
          </a:p>
        </p:txBody>
      </p:sp>
      <p:sp>
        <p:nvSpPr>
          <p:cNvPr id="4" name="Footer Placeholder 3"/>
          <p:cNvSpPr>
            <a:spLocks noGrp="1"/>
          </p:cNvSpPr>
          <p:nvPr>
            <p:ph type="ftr" sz="quarter" idx="11"/>
          </p:nvPr>
        </p:nvSpPr>
        <p:spPr/>
        <p:txBody>
          <a:bodyPr/>
          <a:lstStyle/>
          <a:p>
            <a:pPr>
              <a:defRPr>
                <a:uFillTx/>
              </a:defRPr>
            </a:pPr>
            <a:r>
              <a:rPr lang="en-US">
                <a:uFillTx/>
              </a:rPr>
              <a:t>CS8725 - Supervised Learning</a:t>
            </a:r>
          </a:p>
        </p:txBody>
      </p:sp>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45391"/>
            <a:ext cx="6680200" cy="4876800"/>
          </a:xfrm>
          <a:prstGeom prst="rect">
            <a:avLst/>
          </a:prstGeom>
        </p:spPr>
      </p:pic>
    </p:spTree>
    <p:extLst>
      <p:ext uri="{BB962C8B-B14F-4D97-AF65-F5344CB8AC3E}">
        <p14:creationId xmlns:p14="http://schemas.microsoft.com/office/powerpoint/2010/main" val="3214026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Sliding Window </a:t>
            </a:r>
            <a:r>
              <a:rPr lang="en-US" b="1" dirty="0" err="1"/>
              <a:t>ConvNet</a:t>
            </a:r>
            <a:r>
              <a:rPr lang="en-US" b="1" dirty="0"/>
              <a:t> + Weighted FSM (Fixed Post-</a:t>
            </a:r>
            <a:r>
              <a:rPr lang="en-US" b="1" dirty="0" err="1"/>
              <a:t>Proc</a:t>
            </a:r>
            <a:r>
              <a:rPr lang="en-US" b="1" dirty="0"/>
              <a:t>)</a:t>
            </a:r>
          </a:p>
        </p:txBody>
      </p:sp>
      <p:pic>
        <p:nvPicPr>
          <p:cNvPr id="5" name="Picture 4" descr="Screen Shot 2017-10-02 at 9.25.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430345"/>
          </a:xfrm>
          <a:prstGeom prst="rect">
            <a:avLst/>
          </a:prstGeom>
        </p:spPr>
      </p:pic>
      <p:sp>
        <p:nvSpPr>
          <p:cNvPr id="3" name="Footer Placeholder 2"/>
          <p:cNvSpPr>
            <a:spLocks noGrp="1"/>
          </p:cNvSpPr>
          <p:nvPr>
            <p:ph type="ftr" sz="quarter" idx="11"/>
          </p:nvPr>
        </p:nvSpPr>
        <p:spPr/>
        <p:txBody>
          <a:bodyPr/>
          <a:lstStyle/>
          <a:p>
            <a:r>
              <a:rPr lang="en-US" dirty="0"/>
              <a:t>CS8725 - Supervised Learning</a:t>
            </a:r>
          </a:p>
        </p:txBody>
      </p:sp>
    </p:spTree>
    <p:extLst>
      <p:ext uri="{BB962C8B-B14F-4D97-AF65-F5344CB8AC3E}">
        <p14:creationId xmlns:p14="http://schemas.microsoft.com/office/powerpoint/2010/main" val="22137242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36" y="42288"/>
            <a:ext cx="8686800" cy="1143000"/>
          </a:xfrm>
        </p:spPr>
        <p:txBody>
          <a:bodyPr>
            <a:normAutofit/>
          </a:bodyPr>
          <a:lstStyle/>
          <a:p>
            <a:r>
              <a:rPr lang="en-US" sz="3200" b="1" dirty="0"/>
              <a:t>Why Multiple Layers? The World is Compositional</a:t>
            </a:r>
          </a:p>
        </p:txBody>
      </p:sp>
      <p:pic>
        <p:nvPicPr>
          <p:cNvPr id="5" name="Picture 4" descr="Screen Shot 2017-10-02 at 9.27.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071"/>
            <a:ext cx="9144000" cy="5870929"/>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3449327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07"/>
            <a:ext cx="8229600" cy="1143000"/>
          </a:xfrm>
        </p:spPr>
        <p:txBody>
          <a:bodyPr>
            <a:normAutofit fontScale="90000"/>
          </a:bodyPr>
          <a:lstStyle/>
          <a:p>
            <a:r>
              <a:rPr lang="en-US" b="1" dirty="0" err="1"/>
              <a:t>ConvNets</a:t>
            </a:r>
            <a:r>
              <a:rPr lang="en-US" b="1" dirty="0"/>
              <a:t> are somewhat inspired by the Visual Cortex</a:t>
            </a:r>
          </a:p>
        </p:txBody>
      </p:sp>
      <p:pic>
        <p:nvPicPr>
          <p:cNvPr id="5" name="Picture 4" descr="Screen Shot 2017-10-02 at 9.28.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956"/>
            <a:ext cx="9144000" cy="5916044"/>
          </a:xfrm>
          <a:prstGeom prst="rect">
            <a:avLst/>
          </a:prstGeom>
        </p:spPr>
      </p:pic>
      <p:sp>
        <p:nvSpPr>
          <p:cNvPr id="3" name="Footer Placeholder 2"/>
          <p:cNvSpPr>
            <a:spLocks noGrp="1"/>
          </p:cNvSpPr>
          <p:nvPr>
            <p:ph type="ftr" sz="quarter" idx="11"/>
          </p:nvPr>
        </p:nvSpPr>
        <p:spPr>
          <a:xfrm>
            <a:off x="6248400" y="6492875"/>
            <a:ext cx="2895600" cy="365125"/>
          </a:xfrm>
        </p:spPr>
        <p:txBody>
          <a:bodyPr/>
          <a:lstStyle/>
          <a:p>
            <a:r>
              <a:rPr lang="en-US" dirty="0"/>
              <a:t>CS8725 - Supervised Learning</a:t>
            </a:r>
          </a:p>
        </p:txBody>
      </p:sp>
    </p:spTree>
    <p:extLst>
      <p:ext uri="{BB962C8B-B14F-4D97-AF65-F5344CB8AC3E}">
        <p14:creationId xmlns:p14="http://schemas.microsoft.com/office/powerpoint/2010/main" val="3522215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8"/>
            <a:ext cx="8229600" cy="1143000"/>
          </a:xfrm>
        </p:spPr>
        <p:txBody>
          <a:bodyPr/>
          <a:lstStyle/>
          <a:p>
            <a:r>
              <a:rPr lang="en-US" b="1" dirty="0"/>
              <a:t>What are </a:t>
            </a:r>
            <a:r>
              <a:rPr lang="en-US" b="1" dirty="0" err="1"/>
              <a:t>ConvNets</a:t>
            </a:r>
            <a:r>
              <a:rPr lang="en-US" b="1" dirty="0"/>
              <a:t> Good For</a:t>
            </a:r>
          </a:p>
        </p:txBody>
      </p:sp>
      <p:pic>
        <p:nvPicPr>
          <p:cNvPr id="5" name="Picture 4" descr="Screen Shot 2017-10-02 at 9.29.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016000"/>
            <a:ext cx="8966200" cy="5842000"/>
          </a:xfrm>
          <a:prstGeom prst="rect">
            <a:avLst/>
          </a:prstGeom>
        </p:spPr>
      </p:pic>
      <p:sp>
        <p:nvSpPr>
          <p:cNvPr id="3" name="Footer Placeholder 2"/>
          <p:cNvSpPr>
            <a:spLocks noGrp="1"/>
          </p:cNvSpPr>
          <p:nvPr>
            <p:ph type="ftr" sz="quarter" idx="11"/>
          </p:nvPr>
        </p:nvSpPr>
        <p:spPr>
          <a:xfrm>
            <a:off x="5904089" y="6356350"/>
            <a:ext cx="2895600" cy="365125"/>
          </a:xfrm>
        </p:spPr>
        <p:txBody>
          <a:bodyPr/>
          <a:lstStyle/>
          <a:p>
            <a:r>
              <a:rPr lang="en-US" dirty="0"/>
              <a:t>CS8725 - Supervised Learning</a:t>
            </a:r>
          </a:p>
        </p:txBody>
      </p:sp>
    </p:spTree>
    <p:extLst>
      <p:ext uri="{BB962C8B-B14F-4D97-AF65-F5344CB8AC3E}">
        <p14:creationId xmlns:p14="http://schemas.microsoft.com/office/powerpoint/2010/main" val="19986740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388"/>
            <a:ext cx="7772400" cy="838200"/>
          </a:xfrm>
        </p:spPr>
        <p:txBody>
          <a:bodyPr/>
          <a:lstStyle/>
          <a:p>
            <a:r>
              <a:rPr lang="en-US" b="1" dirty="0">
                <a:uFillTx/>
              </a:rPr>
              <a:t>CNN – Translation </a:t>
            </a:r>
            <a:r>
              <a:rPr lang="en-US" b="1" dirty="0"/>
              <a:t>Invariance</a:t>
            </a:r>
            <a:endParaRPr lang="en-US" b="1" dirty="0">
              <a:uFillTx/>
            </a:endParaRPr>
          </a:p>
        </p:txBody>
      </p:sp>
      <p:sp>
        <p:nvSpPr>
          <p:cNvPr id="3" name="Content Placeholder 2"/>
          <p:cNvSpPr>
            <a:spLocks noGrp="1"/>
          </p:cNvSpPr>
          <p:nvPr>
            <p:ph idx="1"/>
          </p:nvPr>
        </p:nvSpPr>
        <p:spPr>
          <a:xfrm>
            <a:off x="685800" y="854588"/>
            <a:ext cx="7772400" cy="4327012"/>
          </a:xfrm>
        </p:spPr>
        <p:txBody>
          <a:bodyPr>
            <a:normAutofit fontScale="62500" lnSpcReduction="20000"/>
          </a:bodyPr>
          <a:lstStyle/>
          <a:p>
            <a:r>
              <a:rPr lang="en-US" dirty="0"/>
              <a:t>The 2-</a:t>
            </a:r>
            <a:r>
              <a:rPr lang="en-US" i="1" dirty="0"/>
              <a:t>d</a:t>
            </a:r>
            <a:r>
              <a:rPr lang="en-US" dirty="0"/>
              <a:t> planes of nodes (or their outputs) at subsequent layers in a CNN are called </a:t>
            </a:r>
            <a:r>
              <a:rPr lang="en-US" i="1" u="sng" dirty="0"/>
              <a:t>feature maps</a:t>
            </a:r>
            <a:r>
              <a:rPr lang="en-US" u="sng" dirty="0"/>
              <a:t> </a:t>
            </a:r>
          </a:p>
          <a:p>
            <a:r>
              <a:rPr lang="en-US" dirty="0"/>
              <a:t>To deal with translation invariance, each node in a feature map has the </a:t>
            </a:r>
            <a:r>
              <a:rPr lang="en-US" i="1" u="sng" dirty="0"/>
              <a:t>same weights </a:t>
            </a:r>
            <a:r>
              <a:rPr lang="en-US" dirty="0"/>
              <a:t>(based on the feature it is looking for), and each node connects to a different </a:t>
            </a:r>
            <a:r>
              <a:rPr lang="en-US" u="sng" dirty="0"/>
              <a:t>overlapping receptive field </a:t>
            </a:r>
            <a:r>
              <a:rPr lang="en-US" dirty="0"/>
              <a:t>of the previous layer </a:t>
            </a:r>
          </a:p>
          <a:p>
            <a:r>
              <a:rPr lang="en-US" dirty="0"/>
              <a:t>Thus each </a:t>
            </a:r>
            <a:r>
              <a:rPr lang="en-US" i="1" dirty="0"/>
              <a:t>feature map</a:t>
            </a:r>
            <a:r>
              <a:rPr lang="en-US" dirty="0"/>
              <a:t> searches the full previous layer to see if, where, and how often its feature occurs (</a:t>
            </a:r>
            <a:r>
              <a:rPr lang="en-US" u="sng" dirty="0"/>
              <a:t>precise position less critical</a:t>
            </a:r>
            <a:r>
              <a:rPr lang="en-US" dirty="0"/>
              <a:t>)</a:t>
            </a:r>
          </a:p>
          <a:p>
            <a:pPr lvl="1"/>
            <a:r>
              <a:rPr lang="en-US" dirty="0">
                <a:uFillTx/>
              </a:rPr>
              <a:t>The output will be </a:t>
            </a:r>
            <a:r>
              <a:rPr lang="en-US" u="sng" dirty="0">
                <a:uFillTx/>
              </a:rPr>
              <a:t>high at each node </a:t>
            </a:r>
            <a:r>
              <a:rPr lang="en-US" dirty="0">
                <a:uFillTx/>
              </a:rPr>
              <a:t>in the map corresponding to a receptive field where the </a:t>
            </a:r>
            <a:r>
              <a:rPr lang="en-US" u="sng" dirty="0">
                <a:uFillTx/>
              </a:rPr>
              <a:t>feature occurs</a:t>
            </a:r>
          </a:p>
          <a:p>
            <a:pPr lvl="1"/>
            <a:r>
              <a:rPr lang="en-US" dirty="0"/>
              <a:t>Later layers could concern themselves with </a:t>
            </a:r>
            <a:r>
              <a:rPr lang="en-US" u="sng" dirty="0"/>
              <a:t>higher order combinations </a:t>
            </a:r>
            <a:r>
              <a:rPr lang="en-US" dirty="0"/>
              <a:t>of features and rough relative positions</a:t>
            </a:r>
            <a:endParaRPr lang="en-US" dirty="0">
              <a:uFillTx/>
            </a:endParaRPr>
          </a:p>
          <a:p>
            <a:pPr lvl="1"/>
            <a:r>
              <a:rPr lang="en-US" u="sng" dirty="0"/>
              <a:t>Each calculation of a node’s net value, </a:t>
            </a:r>
            <a:r>
              <a:rPr lang="en-US" u="sng" dirty="0" err="1"/>
              <a:t>Σ</a:t>
            </a:r>
            <a:r>
              <a:rPr lang="en-US" i="1" u="sng" dirty="0" err="1"/>
              <a:t>xw+b</a:t>
            </a:r>
            <a:r>
              <a:rPr lang="en-US" u="sng" dirty="0"/>
              <a:t> in the feature map, is called a convolution</a:t>
            </a:r>
            <a:r>
              <a:rPr lang="en-US" dirty="0"/>
              <a:t>, based on the similarity to standard convolutions</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CS8725 - Supervised Learning</a:t>
            </a:r>
          </a:p>
        </p:txBody>
      </p:sp>
      <p:pic>
        <p:nvPicPr>
          <p:cNvPr id="6" name="Picture 5"/>
          <p:cNvPicPr>
            <a:picLocks noChangeAspect="1"/>
          </p:cNvPicPr>
          <p:nvPr/>
        </p:nvPicPr>
        <p:blipFill>
          <a:blip r:embed="rId3"/>
          <a:stretch>
            <a:fillRect/>
          </a:stretch>
        </p:blipFill>
        <p:spPr>
          <a:xfrm>
            <a:off x="6848564" y="5562600"/>
            <a:ext cx="2265026" cy="1068061"/>
          </a:xfrm>
          <a:prstGeom prst="rect">
            <a:avLst/>
          </a:prstGeom>
        </p:spPr>
      </p:pic>
      <p:pic>
        <p:nvPicPr>
          <p:cNvPr id="7" name="Picture 6"/>
          <p:cNvPicPr>
            <a:picLocks noChangeAspect="1"/>
          </p:cNvPicPr>
          <p:nvPr/>
        </p:nvPicPr>
        <p:blipFill>
          <a:blip r:embed="rId4"/>
          <a:stretch>
            <a:fillRect/>
          </a:stretch>
        </p:blipFill>
        <p:spPr>
          <a:xfrm>
            <a:off x="17640" y="5181600"/>
            <a:ext cx="6801459" cy="1589717"/>
          </a:xfrm>
          <a:prstGeom prst="rect">
            <a:avLst/>
          </a:prstGeom>
        </p:spPr>
      </p:pic>
    </p:spTree>
    <p:extLst>
      <p:ext uri="{BB962C8B-B14F-4D97-AF65-F5344CB8AC3E}">
        <p14:creationId xmlns:p14="http://schemas.microsoft.com/office/powerpoint/2010/main" val="175929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26" y="6996"/>
            <a:ext cx="7772400" cy="838200"/>
          </a:xfrm>
        </p:spPr>
        <p:txBody>
          <a:bodyPr/>
          <a:lstStyle/>
          <a:p>
            <a:r>
              <a:rPr lang="en-US" b="1" dirty="0"/>
              <a:t>CNN Structure</a:t>
            </a:r>
          </a:p>
        </p:txBody>
      </p:sp>
      <p:sp>
        <p:nvSpPr>
          <p:cNvPr id="3" name="Content Placeholder 2"/>
          <p:cNvSpPr>
            <a:spLocks noGrp="1"/>
          </p:cNvSpPr>
          <p:nvPr>
            <p:ph idx="1"/>
          </p:nvPr>
        </p:nvSpPr>
        <p:spPr>
          <a:xfrm>
            <a:off x="533400" y="762000"/>
            <a:ext cx="8077200" cy="4216233"/>
          </a:xfrm>
        </p:spPr>
        <p:txBody>
          <a:bodyPr>
            <a:normAutofit fontScale="62500" lnSpcReduction="20000"/>
          </a:bodyPr>
          <a:lstStyle/>
          <a:p>
            <a:r>
              <a:rPr lang="en-US" dirty="0"/>
              <a:t>Each node (e.g. convolution) is calculated for each receptive field in the previous layer</a:t>
            </a:r>
          </a:p>
          <a:p>
            <a:pPr lvl="1"/>
            <a:r>
              <a:rPr lang="en-US" dirty="0"/>
              <a:t>During training the </a:t>
            </a:r>
            <a:r>
              <a:rPr lang="en-US" u="sng" dirty="0"/>
              <a:t>corresponding weights are always tied to be the same </a:t>
            </a:r>
            <a:r>
              <a:rPr lang="en-US" dirty="0"/>
              <a:t>(</a:t>
            </a:r>
            <a:r>
              <a:rPr lang="en-US" dirty="0" err="1"/>
              <a:t>ala</a:t>
            </a:r>
            <a:r>
              <a:rPr lang="en-US" dirty="0"/>
              <a:t> BPTT) </a:t>
            </a:r>
          </a:p>
          <a:p>
            <a:pPr lvl="1"/>
            <a:r>
              <a:rPr lang="en-US" dirty="0"/>
              <a:t>Thus a </a:t>
            </a:r>
            <a:r>
              <a:rPr lang="en-US" u="sng" dirty="0"/>
              <a:t>relatively small number of unique weight parameters </a:t>
            </a:r>
            <a:r>
              <a:rPr lang="en-US" dirty="0"/>
              <a:t>to learn, although they are replicated many times in the feature map</a:t>
            </a:r>
          </a:p>
          <a:p>
            <a:pPr lvl="1"/>
            <a:r>
              <a:rPr lang="en-US" dirty="0"/>
              <a:t>Each node output in CNN is </a:t>
            </a:r>
            <a:r>
              <a:rPr lang="en-US" i="1" u="sng" dirty="0"/>
              <a:t>f</a:t>
            </a:r>
            <a:r>
              <a:rPr lang="en-US" u="sng" dirty="0"/>
              <a:t>(</a:t>
            </a:r>
            <a:r>
              <a:rPr lang="en-US" u="sng" dirty="0" err="1"/>
              <a:t>Σ</a:t>
            </a:r>
            <a:r>
              <a:rPr lang="en-US" i="1" u="sng" dirty="0" err="1"/>
              <a:t>xw</a:t>
            </a:r>
            <a:r>
              <a:rPr lang="en-US" u="sng" dirty="0"/>
              <a:t> + </a:t>
            </a:r>
            <a:r>
              <a:rPr lang="en-US" i="1" u="sng" dirty="0"/>
              <a:t>b</a:t>
            </a:r>
            <a:r>
              <a:rPr lang="en-US" u="sng" dirty="0"/>
              <a:t>) (</a:t>
            </a:r>
            <a:r>
              <a:rPr lang="en-US" u="sng" dirty="0" err="1"/>
              <a:t>ReLU</a:t>
            </a:r>
            <a:r>
              <a:rPr lang="en-US" u="sng" dirty="0"/>
              <a:t>, </a:t>
            </a:r>
            <a:r>
              <a:rPr lang="en-US" u="sng" dirty="0" err="1"/>
              <a:t>tanh</a:t>
            </a:r>
            <a:r>
              <a:rPr lang="en-US" u="sng" dirty="0"/>
              <a:t> </a:t>
            </a:r>
            <a:r>
              <a:rPr lang="en-US" dirty="0"/>
              <a:t>etc.)</a:t>
            </a:r>
          </a:p>
          <a:p>
            <a:pPr lvl="1"/>
            <a:r>
              <a:rPr lang="en-US" u="sng" dirty="0"/>
              <a:t>Multiple feature maps in each layer</a:t>
            </a:r>
          </a:p>
          <a:p>
            <a:pPr lvl="1"/>
            <a:r>
              <a:rPr lang="en-US" dirty="0"/>
              <a:t>Each feature map should </a:t>
            </a:r>
            <a:r>
              <a:rPr lang="en-US" u="sng" dirty="0"/>
              <a:t>learn a different translation invariant feature</a:t>
            </a:r>
          </a:p>
          <a:p>
            <a:pPr lvl="1"/>
            <a:r>
              <a:rPr lang="en-US" dirty="0"/>
              <a:t>Since after first layer, there are always multiple feature maps to connect to the next layer, it is a pre-made human decision as to which </a:t>
            </a:r>
            <a:r>
              <a:rPr lang="en-US" u="sng" dirty="0"/>
              <a:t>previous maps the current convolution map receives inputs from, could connect to all or a subset</a:t>
            </a:r>
          </a:p>
          <a:p>
            <a:r>
              <a:rPr lang="en-US" dirty="0"/>
              <a:t>Convolution layer causes total number of features to increase</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CS8725 - Supervised Learning</a:t>
            </a:r>
          </a:p>
        </p:txBody>
      </p:sp>
      <p:pic>
        <p:nvPicPr>
          <p:cNvPr id="6" name="Picture 5"/>
          <p:cNvPicPr>
            <a:picLocks noChangeAspect="1"/>
          </p:cNvPicPr>
          <p:nvPr/>
        </p:nvPicPr>
        <p:blipFill>
          <a:blip r:embed="rId3"/>
          <a:stretch>
            <a:fillRect/>
          </a:stretch>
        </p:blipFill>
        <p:spPr>
          <a:xfrm>
            <a:off x="660570" y="4978233"/>
            <a:ext cx="7815353" cy="1826696"/>
          </a:xfrm>
          <a:prstGeom prst="rect">
            <a:avLst/>
          </a:prstGeom>
        </p:spPr>
      </p:pic>
    </p:spTree>
    <p:extLst>
      <p:ext uri="{BB962C8B-B14F-4D97-AF65-F5344CB8AC3E}">
        <p14:creationId xmlns:p14="http://schemas.microsoft.com/office/powerpoint/2010/main" val="34219926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19" y="25759"/>
            <a:ext cx="7772400" cy="838200"/>
          </a:xfrm>
        </p:spPr>
        <p:txBody>
          <a:bodyPr/>
          <a:lstStyle/>
          <a:p>
            <a:r>
              <a:rPr lang="en-US" b="1" dirty="0"/>
              <a:t>Sub-Sampling (Pooling)</a:t>
            </a:r>
          </a:p>
        </p:txBody>
      </p:sp>
      <p:sp>
        <p:nvSpPr>
          <p:cNvPr id="3" name="Content Placeholder 2"/>
          <p:cNvSpPr>
            <a:spLocks noGrp="1"/>
          </p:cNvSpPr>
          <p:nvPr>
            <p:ph idx="1"/>
          </p:nvPr>
        </p:nvSpPr>
        <p:spPr>
          <a:xfrm>
            <a:off x="685800" y="863959"/>
            <a:ext cx="7772400" cy="4012841"/>
          </a:xfrm>
        </p:spPr>
        <p:txBody>
          <a:bodyPr>
            <a:normAutofit fontScale="62500" lnSpcReduction="20000"/>
          </a:bodyPr>
          <a:lstStyle/>
          <a:p>
            <a:r>
              <a:rPr lang="en-US" u="sng" dirty="0"/>
              <a:t>Convolution and sub-sampling layers are interleaved</a:t>
            </a:r>
          </a:p>
          <a:p>
            <a:r>
              <a:rPr lang="en-US" dirty="0"/>
              <a:t>Sub-sampling </a:t>
            </a:r>
            <a:r>
              <a:rPr lang="en-US" u="sng" dirty="0"/>
              <a:t>(Pooling) allows number of features to be diminished, and to pool information</a:t>
            </a:r>
          </a:p>
          <a:p>
            <a:pPr lvl="1"/>
            <a:r>
              <a:rPr lang="en-US" dirty="0"/>
              <a:t>Pooling replaces the network output at a certain point with </a:t>
            </a:r>
            <a:r>
              <a:rPr lang="en-US" u="sng" dirty="0"/>
              <a:t>a summary statistic of nearby outputs</a:t>
            </a:r>
          </a:p>
          <a:p>
            <a:pPr lvl="1"/>
            <a:r>
              <a:rPr lang="en-US" u="sng" dirty="0"/>
              <a:t>Max-Pooling</a:t>
            </a:r>
            <a:r>
              <a:rPr lang="en-US" dirty="0"/>
              <a:t> common (Just as long as the feature is there, take the max, as exact position is not that critical), also </a:t>
            </a:r>
            <a:r>
              <a:rPr lang="en-US" u="sng" dirty="0"/>
              <a:t>averaging</a:t>
            </a:r>
            <a:r>
              <a:rPr lang="en-US" dirty="0"/>
              <a:t>, etc.</a:t>
            </a:r>
          </a:p>
          <a:p>
            <a:pPr lvl="1"/>
            <a:r>
              <a:rPr lang="en-US" dirty="0"/>
              <a:t>Pooling </a:t>
            </a:r>
            <a:r>
              <a:rPr lang="en-US" u="sng" dirty="0" err="1"/>
              <a:t>smooths</a:t>
            </a:r>
            <a:r>
              <a:rPr lang="en-US" u="sng" dirty="0"/>
              <a:t> the data  and reduces spatial resolution </a:t>
            </a:r>
            <a:r>
              <a:rPr lang="en-US" dirty="0"/>
              <a:t>and thus naturally decreases importance of exactly where a feature was found, just keeping the rough location – </a:t>
            </a:r>
            <a:r>
              <a:rPr lang="en-US" u="sng" dirty="0"/>
              <a:t>translation invariance</a:t>
            </a:r>
          </a:p>
          <a:p>
            <a:pPr lvl="1"/>
            <a:r>
              <a:rPr lang="en-US" u="sng" dirty="0"/>
              <a:t>2x2 pooling would do 4:1 compression</a:t>
            </a:r>
            <a:r>
              <a:rPr lang="en-US" dirty="0"/>
              <a:t>, 3x3 9:1, etc.</a:t>
            </a:r>
          </a:p>
          <a:p>
            <a:pPr lvl="1"/>
            <a:r>
              <a:rPr lang="en-US" dirty="0"/>
              <a:t>Convolution usually increases number of feature maps, </a:t>
            </a:r>
            <a:r>
              <a:rPr lang="en-US" u="sng" dirty="0"/>
              <a:t>pooling keeps same number of reduced maps (one-to-one correspondence of convolution map to pooled map</a:t>
            </a:r>
            <a:r>
              <a:rPr lang="en-US" dirty="0"/>
              <a:t>) as the previous layer</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CS8725 - Supervised Learning</a:t>
            </a:r>
          </a:p>
        </p:txBody>
      </p:sp>
      <p:pic>
        <p:nvPicPr>
          <p:cNvPr id="6" name="Picture 5"/>
          <p:cNvPicPr>
            <a:picLocks noChangeAspect="1"/>
          </p:cNvPicPr>
          <p:nvPr/>
        </p:nvPicPr>
        <p:blipFill>
          <a:blip r:embed="rId3"/>
          <a:stretch>
            <a:fillRect/>
          </a:stretch>
        </p:blipFill>
        <p:spPr>
          <a:xfrm>
            <a:off x="660570" y="4978233"/>
            <a:ext cx="7815353" cy="1826696"/>
          </a:xfrm>
          <a:prstGeom prst="rect">
            <a:avLst/>
          </a:prstGeom>
        </p:spPr>
      </p:pic>
    </p:spTree>
    <p:extLst>
      <p:ext uri="{BB962C8B-B14F-4D97-AF65-F5344CB8AC3E}">
        <p14:creationId xmlns:p14="http://schemas.microsoft.com/office/powerpoint/2010/main" val="2775258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Pooling Example (Summing or averaging)</a:t>
            </a:r>
          </a:p>
        </p:txBody>
      </p:sp>
      <p:pic>
        <p:nvPicPr>
          <p:cNvPr id="6" name="Picture 5" descr="Pooling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8305800" cy="4788930"/>
          </a:xfrm>
          <a:prstGeom prst="rect">
            <a:avLst/>
          </a:prstGeom>
        </p:spPr>
      </p:pic>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417978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1 at 8.20.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0"/>
            <a:ext cx="7679979" cy="6858000"/>
          </a:xfrm>
          <a:prstGeom prst="rect">
            <a:avLst/>
          </a:prstGeom>
        </p:spPr>
      </p:pic>
      <p:sp>
        <p:nvSpPr>
          <p:cNvPr id="2" name="Footer Placeholder 1"/>
          <p:cNvSpPr>
            <a:spLocks noGrp="1"/>
          </p:cNvSpPr>
          <p:nvPr>
            <p:ph type="ftr" sz="quarter" idx="11"/>
          </p:nvPr>
        </p:nvSpPr>
        <p:spPr>
          <a:xfrm>
            <a:off x="6264968" y="6356350"/>
            <a:ext cx="2895600" cy="365125"/>
          </a:xfrm>
        </p:spPr>
        <p:txBody>
          <a:bodyPr/>
          <a:lstStyle/>
          <a:p>
            <a:r>
              <a:rPr lang="en-US" dirty="0"/>
              <a:t>CS8725 - Supervised Learning</a:t>
            </a:r>
          </a:p>
        </p:txBody>
      </p:sp>
    </p:spTree>
    <p:extLst>
      <p:ext uri="{BB962C8B-B14F-4D97-AF65-F5344CB8AC3E}">
        <p14:creationId xmlns:p14="http://schemas.microsoft.com/office/powerpoint/2010/main" val="1379456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358"/>
            <a:ext cx="8229600" cy="1143000"/>
          </a:xfrm>
        </p:spPr>
        <p:txBody>
          <a:bodyPr/>
          <a:lstStyle/>
          <a:p>
            <a:r>
              <a:rPr lang="en-US" b="1" dirty="0"/>
              <a:t>Pooling (cont.)</a:t>
            </a:r>
          </a:p>
        </p:txBody>
      </p:sp>
      <p:sp>
        <p:nvSpPr>
          <p:cNvPr id="3" name="Content Placeholder 2"/>
          <p:cNvSpPr>
            <a:spLocks noGrp="1"/>
          </p:cNvSpPr>
          <p:nvPr>
            <p:ph idx="1"/>
          </p:nvPr>
        </p:nvSpPr>
        <p:spPr>
          <a:xfrm>
            <a:off x="685800" y="1066800"/>
            <a:ext cx="7772400" cy="2438400"/>
          </a:xfrm>
        </p:spPr>
        <p:txBody>
          <a:bodyPr>
            <a:normAutofit fontScale="85000" lnSpcReduction="20000"/>
          </a:bodyPr>
          <a:lstStyle/>
          <a:p>
            <a:pPr marL="342900" lvl="1" indent="-342900">
              <a:buClr>
                <a:schemeClr val="accent2"/>
              </a:buClr>
              <a:buSzPct val="80000"/>
              <a:buFont typeface="Wingdings" charset="2"/>
              <a:buChar char="l"/>
            </a:pPr>
            <a:r>
              <a:rPr lang="en-US" u="sng" dirty="0"/>
              <a:t>Common layers are convolution, non-linearity, then pool </a:t>
            </a:r>
            <a:r>
              <a:rPr lang="en-US" dirty="0"/>
              <a:t>(repeat)</a:t>
            </a:r>
          </a:p>
          <a:p>
            <a:pPr marL="342900" lvl="1" indent="-342900">
              <a:buClr>
                <a:schemeClr val="accent2"/>
              </a:buClr>
              <a:buSzPct val="80000"/>
              <a:buFont typeface="Wingdings" charset="2"/>
              <a:buChar char="l"/>
            </a:pPr>
            <a:r>
              <a:rPr lang="en-US" dirty="0"/>
              <a:t>Note that pooling always decreases map volumes (unless pool stride = 1, highly overlapped), making real deep nets more difficult.  </a:t>
            </a:r>
            <a:r>
              <a:rPr lang="en-US" u="sng" dirty="0"/>
              <a:t>Pooling is sometimes used only after multiple convolved layers </a:t>
            </a:r>
            <a:r>
              <a:rPr lang="en-US" dirty="0"/>
              <a:t>and sometimes not at all. </a:t>
            </a:r>
          </a:p>
          <a:p>
            <a:pPr marL="342900" lvl="1" indent="-342900">
              <a:buClr>
                <a:schemeClr val="accent2"/>
              </a:buClr>
              <a:buSzPct val="80000"/>
              <a:buFont typeface="Wingdings" charset="2"/>
              <a:buChar char="l"/>
            </a:pPr>
            <a:r>
              <a:rPr lang="en-US" sz="2000" dirty="0"/>
              <a:t>At later layers pooling can make network invariant to more than just translation – </a:t>
            </a:r>
            <a:r>
              <a:rPr lang="en-US" sz="2000" i="1" dirty="0"/>
              <a:t>learned invariances</a:t>
            </a:r>
          </a:p>
        </p:txBody>
      </p:sp>
      <p:pic>
        <p:nvPicPr>
          <p:cNvPr id="6" name="Picture 5"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073" y="3581400"/>
            <a:ext cx="4724400" cy="2770596"/>
          </a:xfrm>
          <a:prstGeom prst="rect">
            <a:avLst/>
          </a:prstGeom>
        </p:spPr>
      </p:pic>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718117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lstStyle/>
          <a:p>
            <a:r>
              <a:rPr lang="en-US" b="1" dirty="0"/>
              <a:t>CNN Training</a:t>
            </a:r>
          </a:p>
        </p:txBody>
      </p:sp>
      <p:sp>
        <p:nvSpPr>
          <p:cNvPr id="3" name="Content Placeholder 2"/>
          <p:cNvSpPr>
            <a:spLocks noGrp="1"/>
          </p:cNvSpPr>
          <p:nvPr>
            <p:ph idx="1"/>
          </p:nvPr>
        </p:nvSpPr>
        <p:spPr>
          <a:xfrm>
            <a:off x="685800" y="1066800"/>
            <a:ext cx="7924800" cy="5181600"/>
          </a:xfrm>
        </p:spPr>
        <p:txBody>
          <a:bodyPr>
            <a:noAutofit/>
          </a:bodyPr>
          <a:lstStyle/>
          <a:p>
            <a:r>
              <a:rPr lang="en-US" sz="1800" b="1" dirty="0"/>
              <a:t>Trained with BP but with weight tying in each feature map</a:t>
            </a:r>
          </a:p>
          <a:p>
            <a:pPr lvl="1"/>
            <a:r>
              <a:rPr lang="en-US" sz="1800" b="1" dirty="0"/>
              <a:t>Randomized initial weights </a:t>
            </a:r>
            <a:r>
              <a:rPr lang="en-US" sz="1800" dirty="0"/>
              <a:t>through entire network</a:t>
            </a:r>
          </a:p>
          <a:p>
            <a:pPr lvl="1"/>
            <a:r>
              <a:rPr lang="en-US" sz="1800" dirty="0"/>
              <a:t>Just </a:t>
            </a:r>
            <a:r>
              <a:rPr lang="en-US" sz="1800" b="1" dirty="0"/>
              <a:t>average the weight updates </a:t>
            </a:r>
            <a:r>
              <a:rPr lang="en-US" sz="1800" dirty="0"/>
              <a:t>over the tied weights in feature map layers</a:t>
            </a:r>
          </a:p>
          <a:p>
            <a:r>
              <a:rPr lang="en-US" sz="1800" b="1" dirty="0"/>
              <a:t>Convolution layer</a:t>
            </a:r>
          </a:p>
          <a:p>
            <a:pPr lvl="1"/>
            <a:r>
              <a:rPr lang="en-US" sz="1800" b="1" dirty="0"/>
              <a:t>Each feature map has one weight matrix for each input and one bias</a:t>
            </a:r>
          </a:p>
          <a:p>
            <a:pPr lvl="1"/>
            <a:r>
              <a:rPr lang="en-US" sz="1800" dirty="0"/>
              <a:t>Thus a feature map with a 5x5 receptive field (filter) would have a total of 26 weights, which are the same coming into each node of the feature map</a:t>
            </a:r>
          </a:p>
          <a:p>
            <a:pPr lvl="1"/>
            <a:r>
              <a:rPr lang="en-US" sz="1800" dirty="0"/>
              <a:t>If a convolution layer had 10 feature maps, then only a total of 260 unique weights to be trained in that layer (much less than an arbitrary deep net layer without sharing)</a:t>
            </a:r>
          </a:p>
          <a:p>
            <a:r>
              <a:rPr lang="en-US" sz="1800" b="1" dirty="0"/>
              <a:t>Sub-Sampling (Pooling) Layer</a:t>
            </a:r>
          </a:p>
          <a:p>
            <a:pPr lvl="1"/>
            <a:r>
              <a:rPr lang="en-US" sz="1800" u="sng" dirty="0"/>
              <a:t>All elements of receptive field </a:t>
            </a:r>
            <a:r>
              <a:rPr lang="en-US" sz="1800" u="sng" dirty="0" err="1"/>
              <a:t>max’d</a:t>
            </a:r>
            <a:r>
              <a:rPr lang="en-US" sz="1800" u="sng" dirty="0"/>
              <a:t>, averaged, summed, etc.  Result multiplied by one trainable weight and a bias added, then passed through non-linear function (detector, e.g. </a:t>
            </a:r>
            <a:r>
              <a:rPr lang="en-US" sz="1800" u="sng" dirty="0" err="1"/>
              <a:t>ReLU</a:t>
            </a:r>
            <a:r>
              <a:rPr lang="en-US" sz="1800" u="sng" dirty="0"/>
              <a:t>) for each pooling node</a:t>
            </a:r>
          </a:p>
          <a:p>
            <a:pPr lvl="1"/>
            <a:r>
              <a:rPr lang="en-US" sz="1800" dirty="0"/>
              <a:t>If a layer had 10 pooling feature maps, then 20 unique weights to be trained</a:t>
            </a:r>
          </a:p>
          <a:p>
            <a:endParaRPr lang="en-US" sz="1800" dirty="0"/>
          </a:p>
          <a:p>
            <a:pPr lvl="1"/>
            <a:endParaRPr lang="en-US" sz="1800" dirty="0"/>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6679268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218"/>
            <a:ext cx="8229600" cy="1143000"/>
          </a:xfrm>
        </p:spPr>
        <p:txBody>
          <a:bodyPr/>
          <a:lstStyle/>
          <a:p>
            <a:r>
              <a:rPr lang="en-US" b="1" dirty="0"/>
              <a:t>CNN Hyperparameters</a:t>
            </a:r>
          </a:p>
        </p:txBody>
      </p:sp>
      <p:sp>
        <p:nvSpPr>
          <p:cNvPr id="3" name="Content Placeholder 2"/>
          <p:cNvSpPr>
            <a:spLocks noGrp="1"/>
          </p:cNvSpPr>
          <p:nvPr>
            <p:ph idx="1"/>
          </p:nvPr>
        </p:nvSpPr>
        <p:spPr>
          <a:xfrm>
            <a:off x="685800" y="1066799"/>
            <a:ext cx="7772400" cy="5621867"/>
          </a:xfrm>
        </p:spPr>
        <p:txBody>
          <a:bodyPr>
            <a:normAutofit fontScale="77500" lnSpcReduction="20000"/>
          </a:bodyPr>
          <a:lstStyle/>
          <a:p>
            <a:r>
              <a:rPr lang="en-US" b="1" dirty="0"/>
              <a:t>Structure</a:t>
            </a:r>
            <a:r>
              <a:rPr lang="en-US" dirty="0"/>
              <a:t> itself, </a:t>
            </a:r>
            <a:r>
              <a:rPr lang="en-US" b="1" dirty="0"/>
              <a:t>number of layers</a:t>
            </a:r>
            <a:r>
              <a:rPr lang="en-US" dirty="0"/>
              <a:t>, </a:t>
            </a:r>
            <a:r>
              <a:rPr lang="en-US" b="1" dirty="0"/>
              <a:t>size of filters</a:t>
            </a:r>
            <a:r>
              <a:rPr lang="en-US" dirty="0"/>
              <a:t>, </a:t>
            </a:r>
            <a:r>
              <a:rPr lang="en-US" b="1" dirty="0"/>
              <a:t>number of feature maps </a:t>
            </a:r>
            <a:r>
              <a:rPr lang="en-US" dirty="0"/>
              <a:t>in convolution layers, </a:t>
            </a:r>
            <a:r>
              <a:rPr lang="en-US" b="1" dirty="0"/>
              <a:t>connectivity</a:t>
            </a:r>
            <a:r>
              <a:rPr lang="en-US" dirty="0"/>
              <a:t> between layers, </a:t>
            </a:r>
            <a:r>
              <a:rPr lang="en-US" b="1" dirty="0"/>
              <a:t>activation functions</a:t>
            </a:r>
            <a:r>
              <a:rPr lang="en-US" dirty="0"/>
              <a:t>, </a:t>
            </a:r>
            <a:r>
              <a:rPr lang="en-US" b="1" dirty="0"/>
              <a:t>final supervised layers, Pooling parameters</a:t>
            </a:r>
            <a:r>
              <a:rPr lang="en-US" dirty="0"/>
              <a:t>, etc.</a:t>
            </a:r>
          </a:p>
          <a:p>
            <a:r>
              <a:rPr lang="en-US" b="1" dirty="0"/>
              <a:t>Drop-out often used in final fully connected layers for overfit avoidance</a:t>
            </a:r>
            <a:r>
              <a:rPr lang="en-US" dirty="0"/>
              <a:t> – less critical in convolution/pooling layers which already regularize due to weight sharing</a:t>
            </a:r>
          </a:p>
          <a:p>
            <a:r>
              <a:rPr lang="en-US" b="1" i="1" dirty="0"/>
              <a:t>Stride</a:t>
            </a:r>
            <a:r>
              <a:rPr lang="en-US" dirty="0"/>
              <a:t> – if don’t have to test every location for the feature (i.e. stride = 1), could sample more coarsely</a:t>
            </a:r>
          </a:p>
          <a:p>
            <a:pPr lvl="1"/>
            <a:r>
              <a:rPr lang="en-US" dirty="0"/>
              <a:t>Another option for </a:t>
            </a:r>
            <a:r>
              <a:rPr lang="en-US" b="1" dirty="0"/>
              <a:t>down-sampling</a:t>
            </a:r>
          </a:p>
          <a:p>
            <a:r>
              <a:rPr lang="en-US" dirty="0"/>
              <a:t>As is, the feature map would always decrease in volume which is not always desirable - </a:t>
            </a:r>
            <a:r>
              <a:rPr lang="en-US" b="1" i="1" dirty="0"/>
              <a:t>Zero-padding </a:t>
            </a:r>
            <a:r>
              <a:rPr lang="en-US" b="1" dirty="0"/>
              <a:t>avoids this and lets us maintain up to the same volume</a:t>
            </a:r>
          </a:p>
          <a:p>
            <a:pPr lvl="1"/>
            <a:r>
              <a:rPr lang="en-US" dirty="0"/>
              <a:t>Would shrink fast for large kernel/filter sizes and would limit the depth (number of layers) in the network</a:t>
            </a:r>
          </a:p>
          <a:p>
            <a:pPr lvl="1"/>
            <a:r>
              <a:rPr lang="en-US" dirty="0"/>
              <a:t>Also </a:t>
            </a:r>
            <a:r>
              <a:rPr lang="en-US" b="1" dirty="0"/>
              <a:t>allows the different filter sizes to fit arbitrary map widths</a:t>
            </a:r>
          </a:p>
          <a:p>
            <a:pPr lvl="1"/>
            <a:endParaRPr lang="en-US" dirty="0"/>
          </a:p>
        </p:txBody>
      </p:sp>
      <p:sp>
        <p:nvSpPr>
          <p:cNvPr id="4" name="Footer Placeholder 3"/>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131589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normAutofit fontScale="90000"/>
          </a:bodyPr>
          <a:lstStyle/>
          <a:p>
            <a:r>
              <a:rPr lang="en-US" b="1" dirty="0"/>
              <a:t>ILSVRC Image net Large Scale Vision Recognition Competition</a:t>
            </a:r>
          </a:p>
        </p:txBody>
      </p:sp>
      <p:sp>
        <p:nvSpPr>
          <p:cNvPr id="4" name="Footer Placeholder 3"/>
          <p:cNvSpPr>
            <a:spLocks noGrp="1"/>
          </p:cNvSpPr>
          <p:nvPr>
            <p:ph type="ftr" sz="quarter" idx="11"/>
          </p:nvPr>
        </p:nvSpPr>
        <p:spPr/>
        <p:txBody>
          <a:bodyPr/>
          <a:lstStyle/>
          <a:p>
            <a:pPr>
              <a:defRPr>
                <a:uFillTx/>
              </a:defRPr>
            </a:pPr>
            <a:r>
              <a:rPr lang="en-US">
                <a:uFillTx/>
              </a:rPr>
              <a:t>CS8725 - Supervised Learning</a:t>
            </a:r>
          </a:p>
        </p:txBody>
      </p:sp>
      <p:pic>
        <p:nvPicPr>
          <p:cNvPr id="6" name="Picture 5" descr="alexnet_tugce_kyunghee.jpg"/>
          <p:cNvPicPr>
            <a:picLocks noChangeAspect="1"/>
          </p:cNvPicPr>
          <p:nvPr/>
        </p:nvPicPr>
        <p:blipFill rotWithShape="1">
          <a:blip r:embed="rId3">
            <a:extLst>
              <a:ext uri="{28A0092B-C50C-407E-A947-70E740481C1C}">
                <a14:useLocalDpi xmlns:a14="http://schemas.microsoft.com/office/drawing/2010/main" val="0"/>
              </a:ext>
            </a:extLst>
          </a:blip>
          <a:srcRect t="18422"/>
          <a:stretch/>
        </p:blipFill>
        <p:spPr>
          <a:xfrm>
            <a:off x="304800" y="1729619"/>
            <a:ext cx="8382000" cy="5128381"/>
          </a:xfrm>
          <a:prstGeom prst="rect">
            <a:avLst/>
          </a:prstGeom>
        </p:spPr>
      </p:pic>
      <p:sp>
        <p:nvSpPr>
          <p:cNvPr id="3" name="TextBox 2"/>
          <p:cNvSpPr txBox="1"/>
          <p:nvPr/>
        </p:nvSpPr>
        <p:spPr>
          <a:xfrm>
            <a:off x="1143000" y="1219200"/>
            <a:ext cx="7025180" cy="830997"/>
          </a:xfrm>
          <a:prstGeom prst="rect">
            <a:avLst/>
          </a:prstGeom>
        </p:spPr>
        <p:txBody>
          <a:bodyPr wrap="none" rtlCol="0">
            <a:spAutoFit/>
          </a:bodyPr>
          <a:lstStyle/>
          <a:p>
            <a:r>
              <a:rPr lang="en-US" dirty="0"/>
              <a:t>RGB: 224 x 224 x 3 = 150,528 raw real valued features</a:t>
            </a:r>
          </a:p>
          <a:p>
            <a:r>
              <a:rPr lang="en-US" dirty="0"/>
              <a:t> </a:t>
            </a:r>
          </a:p>
        </p:txBody>
      </p:sp>
    </p:spTree>
    <p:extLst>
      <p:ext uri="{BB962C8B-B14F-4D97-AF65-F5344CB8AC3E}">
        <p14:creationId xmlns:p14="http://schemas.microsoft.com/office/powerpoint/2010/main" val="2994440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df.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26" r="49328"/>
          <a:stretch/>
        </p:blipFill>
        <p:spPr>
          <a:xfrm>
            <a:off x="152400" y="1295400"/>
            <a:ext cx="4288269" cy="4800600"/>
          </a:xfrm>
        </p:spPr>
      </p:pic>
      <p:sp>
        <p:nvSpPr>
          <p:cNvPr id="10" name="Title 1"/>
          <p:cNvSpPr>
            <a:spLocks noGrp="1"/>
          </p:cNvSpPr>
          <p:nvPr>
            <p:ph type="title"/>
          </p:nvPr>
        </p:nvSpPr>
        <p:spPr>
          <a:xfrm>
            <a:off x="533400" y="239486"/>
            <a:ext cx="8229600" cy="838200"/>
          </a:xfrm>
        </p:spPr>
        <p:txBody>
          <a:bodyPr>
            <a:normAutofit fontScale="90000"/>
          </a:bodyPr>
          <a:lstStyle/>
          <a:p>
            <a:r>
              <a:rPr lang="en-US" b="1" dirty="0"/>
              <a:t>Example CNNs Structures ILSVRC winners</a:t>
            </a:r>
          </a:p>
        </p:txBody>
      </p:sp>
      <p:sp>
        <p:nvSpPr>
          <p:cNvPr id="3" name="TextBox 2"/>
          <p:cNvSpPr txBox="1"/>
          <p:nvPr/>
        </p:nvSpPr>
        <p:spPr>
          <a:xfrm>
            <a:off x="4440669" y="2023706"/>
            <a:ext cx="4495800" cy="3477875"/>
          </a:xfrm>
          <a:prstGeom prst="rect">
            <a:avLst/>
          </a:prstGeom>
        </p:spPr>
        <p:txBody>
          <a:bodyPr wrap="square" rtlCol="0">
            <a:spAutoFit/>
          </a:bodyPr>
          <a:lstStyle/>
          <a:p>
            <a:pPr marL="342900" indent="-342900">
              <a:buFont typeface="Arial"/>
              <a:buChar char="•"/>
            </a:pPr>
            <a:r>
              <a:rPr lang="en-US" sz="2000" dirty="0"/>
              <a:t>Note Pooling considered part of the layer</a:t>
            </a:r>
          </a:p>
          <a:p>
            <a:pPr marL="342900" indent="-342900">
              <a:buFont typeface="Arial"/>
              <a:buChar char="•"/>
            </a:pPr>
            <a:r>
              <a:rPr lang="en-US" sz="2000" dirty="0"/>
              <a:t>96 convolution kernels, then 256, then 384</a:t>
            </a:r>
          </a:p>
          <a:p>
            <a:pPr marL="342900" indent="-342900">
              <a:buFont typeface="Arial"/>
              <a:buChar char="•"/>
            </a:pPr>
            <a:r>
              <a:rPr lang="en-US" sz="2000" dirty="0"/>
              <a:t>Stride of 4 for first convolution kernel, 1 for the rest</a:t>
            </a:r>
          </a:p>
          <a:p>
            <a:pPr marL="342900" indent="-342900">
              <a:buFont typeface="Arial"/>
              <a:buChar char="•"/>
            </a:pPr>
            <a:r>
              <a:rPr lang="en-US" sz="2000" dirty="0"/>
              <a:t>Pooling layers with 3x3 receptive fields and stride of 2 throughout</a:t>
            </a:r>
          </a:p>
          <a:p>
            <a:pPr marL="342900" indent="-342900">
              <a:buFont typeface="Arial"/>
              <a:buChar char="•"/>
            </a:pPr>
            <a:r>
              <a:rPr lang="en-US" sz="2000" dirty="0"/>
              <a:t>Finishes with fully connected (fc) MLP with 2 hidden layers and 1000 output nodes for classes</a:t>
            </a:r>
          </a:p>
        </p:txBody>
      </p:sp>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694144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0"/>
            <a:ext cx="9414934" cy="838200"/>
          </a:xfrm>
        </p:spPr>
        <p:txBody>
          <a:bodyPr>
            <a:normAutofit fontScale="90000"/>
          </a:bodyPr>
          <a:lstStyle/>
          <a:p>
            <a:r>
              <a:rPr lang="en-US" b="1" dirty="0"/>
              <a:t>Example CNNs Structures ILSVRC winners</a:t>
            </a:r>
          </a:p>
        </p:txBody>
      </p:sp>
      <p:pic>
        <p:nvPicPr>
          <p:cNvPr id="6" name="Picture 5" descr="lecture 17 res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3778"/>
            <a:ext cx="9144000" cy="6025444"/>
          </a:xfrm>
          <a:prstGeom prst="rect">
            <a:avLst/>
          </a:prstGeom>
        </p:spPr>
      </p:pic>
      <p:sp>
        <p:nvSpPr>
          <p:cNvPr id="3" name="Footer Placeholder 2"/>
          <p:cNvSpPr>
            <a:spLocks noGrp="1"/>
          </p:cNvSpPr>
          <p:nvPr>
            <p:ph type="ftr" sz="quarter" idx="11"/>
          </p:nvPr>
        </p:nvSpPr>
        <p:spPr>
          <a:xfrm>
            <a:off x="-112889" y="6414558"/>
            <a:ext cx="2895600" cy="365125"/>
          </a:xfrm>
        </p:spPr>
        <p:txBody>
          <a:bodyPr/>
          <a:lstStyle/>
          <a:p>
            <a:r>
              <a:rPr lang="en-US"/>
              <a:t>CS8725 - Supervised Learning</a:t>
            </a:r>
            <a:endParaRPr lang="en-US" dirty="0"/>
          </a:p>
        </p:txBody>
      </p:sp>
    </p:spTree>
    <p:extLst>
      <p:ext uri="{BB962C8B-B14F-4D97-AF65-F5344CB8AC3E}">
        <p14:creationId xmlns:p14="http://schemas.microsoft.com/office/powerpoint/2010/main" val="595472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xxx.jpg"/>
          <p:cNvPicPr>
            <a:picLocks noGrp="1" noChangeAspect="1"/>
          </p:cNvPicPr>
          <p:nvPr>
            <p:ph idx="1"/>
          </p:nvPr>
        </p:nvPicPr>
        <p:blipFill>
          <a:blip r:embed="rId3">
            <a:extLst>
              <a:ext uri="{28A0092B-C50C-407E-A947-70E740481C1C}">
                <a14:useLocalDpi xmlns:a14="http://schemas.microsoft.com/office/drawing/2010/main" val="0"/>
              </a:ext>
            </a:extLst>
          </a:blip>
          <a:srcRect l="4464" r="4464"/>
          <a:stretch>
            <a:fillRect/>
          </a:stretch>
        </p:blipFill>
        <p:spPr>
          <a:xfrm>
            <a:off x="76200" y="1219200"/>
            <a:ext cx="9006114" cy="5562600"/>
          </a:xfrm>
        </p:spPr>
      </p:pic>
      <p:sp>
        <p:nvSpPr>
          <p:cNvPr id="7" name="Title 6"/>
          <p:cNvSpPr>
            <a:spLocks noGrp="1"/>
          </p:cNvSpPr>
          <p:nvPr>
            <p:ph type="title"/>
          </p:nvPr>
        </p:nvSpPr>
        <p:spPr/>
        <p:txBody>
          <a:bodyPr/>
          <a:lstStyle/>
          <a:p>
            <a:r>
              <a:rPr lang="en-US" b="1" dirty="0"/>
              <a:t>Increasing Depth</a:t>
            </a:r>
          </a:p>
        </p:txBody>
      </p:sp>
      <p:sp>
        <p:nvSpPr>
          <p:cNvPr id="2" name="Footer Placeholder 1"/>
          <p:cNvSpPr>
            <a:spLocks noGrp="1"/>
          </p:cNvSpPr>
          <p:nvPr>
            <p:ph type="ftr" sz="quarter" idx="11"/>
          </p:nvPr>
        </p:nvSpPr>
        <p:spPr>
          <a:xfrm>
            <a:off x="76200" y="6376811"/>
            <a:ext cx="2895600" cy="365125"/>
          </a:xfrm>
        </p:spPr>
        <p:txBody>
          <a:bodyPr/>
          <a:lstStyle/>
          <a:p>
            <a:r>
              <a:rPr lang="en-US"/>
              <a:t>CS8725 - Supervised Learning</a:t>
            </a:r>
            <a:endParaRPr lang="en-US" dirty="0"/>
          </a:p>
        </p:txBody>
      </p:sp>
    </p:spTree>
    <p:extLst>
      <p:ext uri="{BB962C8B-B14F-4D97-AF65-F5344CB8AC3E}">
        <p14:creationId xmlns:p14="http://schemas.microsoft.com/office/powerpoint/2010/main" val="39786046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92843" cy="1143000"/>
          </a:xfrm>
        </p:spPr>
        <p:txBody>
          <a:bodyPr>
            <a:normAutofit fontScale="90000"/>
          </a:bodyPr>
          <a:lstStyle/>
          <a:p>
            <a:r>
              <a:rPr lang="en-US" b="1" dirty="0"/>
              <a:t>Go Deep with Residual Network</a:t>
            </a:r>
          </a:p>
        </p:txBody>
      </p:sp>
      <p:pic>
        <p:nvPicPr>
          <p:cNvPr id="5" name="Picture 4" descr="Screen Shot 2017-10-17 at 7.11.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24" y="2356679"/>
            <a:ext cx="3213100" cy="1790700"/>
          </a:xfrm>
          <a:prstGeom prst="rect">
            <a:avLst/>
          </a:prstGeom>
        </p:spPr>
      </p:pic>
      <p:pic>
        <p:nvPicPr>
          <p:cNvPr id="6" name="Picture 5" descr="Screen Shot 2017-10-17 at 7.1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043" y="0"/>
            <a:ext cx="1999281" cy="6858000"/>
          </a:xfrm>
          <a:prstGeom prst="rect">
            <a:avLst/>
          </a:prstGeom>
        </p:spPr>
      </p:pic>
      <p:sp>
        <p:nvSpPr>
          <p:cNvPr id="7" name="TextBox 6"/>
          <p:cNvSpPr txBox="1"/>
          <p:nvPr/>
        </p:nvSpPr>
        <p:spPr>
          <a:xfrm>
            <a:off x="457200" y="6331920"/>
            <a:ext cx="1539454" cy="369332"/>
          </a:xfrm>
          <a:prstGeom prst="rect">
            <a:avLst/>
          </a:prstGeom>
          <a:noFill/>
        </p:spPr>
        <p:txBody>
          <a:bodyPr wrap="none" rtlCol="0">
            <a:spAutoFit/>
          </a:bodyPr>
          <a:lstStyle/>
          <a:p>
            <a:r>
              <a:rPr lang="en-US" dirty="0"/>
              <a:t>He et al., 2015</a:t>
            </a:r>
          </a:p>
        </p:txBody>
      </p:sp>
      <p:sp>
        <p:nvSpPr>
          <p:cNvPr id="3" name="Footer Placeholder 2"/>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2955205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17 at 7.15.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1500"/>
            <a:ext cx="9144000" cy="3151053"/>
          </a:xfrm>
          <a:prstGeom prst="rect">
            <a:avLst/>
          </a:prstGeom>
        </p:spPr>
      </p:pic>
      <p:sp>
        <p:nvSpPr>
          <p:cNvPr id="2" name="Footer Placeholder 1"/>
          <p:cNvSpPr>
            <a:spLocks noGrp="1"/>
          </p:cNvSpPr>
          <p:nvPr>
            <p:ph type="ftr" sz="quarter" idx="11"/>
          </p:nvPr>
        </p:nvSpPr>
        <p:spPr/>
        <p:txBody>
          <a:bodyPr/>
          <a:lstStyle/>
          <a:p>
            <a:r>
              <a:rPr lang="en-US"/>
              <a:t>CS8725 - Supervised Learning</a:t>
            </a:r>
          </a:p>
        </p:txBody>
      </p:sp>
    </p:spTree>
    <p:extLst>
      <p:ext uri="{BB962C8B-B14F-4D97-AF65-F5344CB8AC3E}">
        <p14:creationId xmlns:p14="http://schemas.microsoft.com/office/powerpoint/2010/main" val="1989500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59"/>
            <a:ext cx="8229600" cy="1143000"/>
          </a:xfrm>
        </p:spPr>
        <p:txBody>
          <a:bodyPr/>
          <a:lstStyle/>
          <a:p>
            <a:r>
              <a:rPr lang="en-US" b="1" dirty="0"/>
              <a:t>CNN Summary</a:t>
            </a:r>
          </a:p>
        </p:txBody>
      </p:sp>
      <p:sp>
        <p:nvSpPr>
          <p:cNvPr id="3" name="Content Placeholder 2"/>
          <p:cNvSpPr>
            <a:spLocks noGrp="1"/>
          </p:cNvSpPr>
          <p:nvPr>
            <p:ph idx="1"/>
          </p:nvPr>
        </p:nvSpPr>
        <p:spPr>
          <a:xfrm>
            <a:off x="324556" y="1066800"/>
            <a:ext cx="8133644" cy="5593644"/>
          </a:xfrm>
        </p:spPr>
        <p:txBody>
          <a:bodyPr>
            <a:normAutofit fontScale="70000" lnSpcReduction="20000"/>
          </a:bodyPr>
          <a:lstStyle/>
          <a:p>
            <a:r>
              <a:rPr lang="en-US" b="1" dirty="0"/>
              <a:t>High accuracy for image applications </a:t>
            </a:r>
            <a:r>
              <a:rPr lang="en-US" dirty="0"/>
              <a:t>– Breaking all records and doing it using just </a:t>
            </a:r>
            <a:r>
              <a:rPr lang="en-US" b="1" dirty="0"/>
              <a:t>using just raw pixel features</a:t>
            </a:r>
            <a:r>
              <a:rPr lang="en-US" dirty="0"/>
              <a:t>!</a:t>
            </a:r>
          </a:p>
          <a:p>
            <a:r>
              <a:rPr lang="en-US" b="1" dirty="0"/>
              <a:t>Special purpose net </a:t>
            </a:r>
            <a:r>
              <a:rPr lang="en-US" dirty="0"/>
              <a:t>– good for images or problems with strong grid-like or sequential local spatial/temporal correlation</a:t>
            </a:r>
          </a:p>
          <a:p>
            <a:r>
              <a:rPr lang="en-US" dirty="0"/>
              <a:t>Once trained on one problem (e.g. vision) could use same net (often tuned) for a new similar problem – general creator of vision features  (</a:t>
            </a:r>
            <a:r>
              <a:rPr lang="en-US" b="1" dirty="0"/>
              <a:t>Transfer learning)</a:t>
            </a:r>
          </a:p>
          <a:p>
            <a:r>
              <a:rPr lang="en-US" dirty="0"/>
              <a:t>Unlike traditional nets, </a:t>
            </a:r>
            <a:r>
              <a:rPr lang="en-US" b="1" dirty="0"/>
              <a:t>handles variable sized inputs</a:t>
            </a:r>
          </a:p>
          <a:p>
            <a:pPr lvl="1"/>
            <a:r>
              <a:rPr lang="en-US" dirty="0"/>
              <a:t>Same filters and weights, just convolve across different sized image and dynamically scale size of pooling regions (not # of nodes), to normalize</a:t>
            </a:r>
          </a:p>
          <a:p>
            <a:pPr lvl="1"/>
            <a:r>
              <a:rPr lang="en-US" dirty="0"/>
              <a:t>Different sized images, different length speech segments, etc.</a:t>
            </a:r>
          </a:p>
          <a:p>
            <a:r>
              <a:rPr lang="en-US" b="1" dirty="0"/>
              <a:t>Lots of hand crafting and CV tuning to find the right recipe of receptive fields, layer interconnections</a:t>
            </a:r>
            <a:r>
              <a:rPr lang="en-US" dirty="0"/>
              <a:t>, etc.</a:t>
            </a:r>
          </a:p>
          <a:p>
            <a:pPr lvl="1"/>
            <a:r>
              <a:rPr lang="en-US" b="1" dirty="0"/>
              <a:t>Lots more Hyperparameters than standard nets</a:t>
            </a:r>
            <a:r>
              <a:rPr lang="en-US" dirty="0"/>
              <a:t>, and even than other deep networks, since the structures of CNNs are more handcrafted</a:t>
            </a:r>
          </a:p>
          <a:p>
            <a:pPr lvl="1"/>
            <a:r>
              <a:rPr lang="en-US" b="1" dirty="0"/>
              <a:t>CNNs getting wider and deeper with speed-up techniques (e.g. GPU, </a:t>
            </a:r>
            <a:r>
              <a:rPr lang="en-US" b="1" dirty="0" err="1"/>
              <a:t>ReLU</a:t>
            </a:r>
            <a:r>
              <a:rPr lang="en-US" dirty="0"/>
              <a:t>, etc.) and lots of current research, excitement, and success</a:t>
            </a:r>
          </a:p>
          <a:p>
            <a:pPr lvl="1"/>
            <a:endParaRPr lang="en-US" dirty="0"/>
          </a:p>
        </p:txBody>
      </p:sp>
      <p:sp>
        <p:nvSpPr>
          <p:cNvPr id="4" name="Footer Placeholder 3"/>
          <p:cNvSpPr>
            <a:spLocks noGrp="1"/>
          </p:cNvSpPr>
          <p:nvPr>
            <p:ph type="ftr" sz="quarter" idx="11"/>
          </p:nvPr>
        </p:nvSpPr>
        <p:spPr>
          <a:xfrm>
            <a:off x="3124200" y="6412794"/>
            <a:ext cx="2895600" cy="365125"/>
          </a:xfrm>
        </p:spPr>
        <p:txBody>
          <a:bodyPr/>
          <a:lstStyle/>
          <a:p>
            <a:r>
              <a:rPr lang="en-US" dirty="0"/>
              <a:t>CS8725 - Supervised Learning</a:t>
            </a:r>
          </a:p>
        </p:txBody>
      </p:sp>
    </p:spTree>
    <p:extLst>
      <p:ext uri="{BB962C8B-B14F-4D97-AF65-F5344CB8AC3E}">
        <p14:creationId xmlns:p14="http://schemas.microsoft.com/office/powerpoint/2010/main" val="1639544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1418</TotalTime>
  <Words>7077</Words>
  <Application>Microsoft Macintosh PowerPoint</Application>
  <PresentationFormat>On-screen Show (4:3)</PresentationFormat>
  <Paragraphs>1339</Paragraphs>
  <Slides>195</Slides>
  <Notes>34</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195</vt:i4>
      </vt:variant>
    </vt:vector>
  </HeadingPairs>
  <TitlesOfParts>
    <vt:vector size="207" baseType="lpstr">
      <vt:lpstr>ＭＳ Ｐゴシック</vt:lpstr>
      <vt:lpstr>Roboto Mono</vt:lpstr>
      <vt:lpstr>SimSun</vt:lpstr>
      <vt:lpstr>Arial</vt:lpstr>
      <vt:lpstr>Avenir Black Oblique</vt:lpstr>
      <vt:lpstr>Calibri</vt:lpstr>
      <vt:lpstr>Courier New</vt:lpstr>
      <vt:lpstr>Times New Roman</vt:lpstr>
      <vt:lpstr>Wingdings</vt:lpstr>
      <vt:lpstr>Office Theme</vt:lpstr>
      <vt:lpstr>Equation</vt:lpstr>
      <vt:lpstr>Bitmap Image</vt:lpstr>
      <vt:lpstr>Deep Learning</vt:lpstr>
      <vt:lpstr>Acknowledgements</vt:lpstr>
      <vt:lpstr>Simplest Neural Network for Classification – Logistic Regression</vt:lpstr>
      <vt:lpstr>Simplest Neural Network for Classification – Logistic Regression</vt:lpstr>
      <vt:lpstr>Perceptron</vt:lpstr>
      <vt:lpstr>Simplest Neural Network for Regression – Linear Regression</vt:lpstr>
      <vt:lpstr>TensorFlow Demo of One-Node Network</vt:lpstr>
      <vt:lpstr>TensorFlow Model for Linear Regression I</vt:lpstr>
      <vt:lpstr>PowerPoint Presentation</vt:lpstr>
      <vt:lpstr>Tensor Flow Linear Model II</vt:lpstr>
      <vt:lpstr>Logistic Regression for Hand Writing Classification</vt:lpstr>
      <vt:lpstr>PowerPoint Presentation</vt:lpstr>
      <vt:lpstr>PowerPoint Presentation</vt:lpstr>
      <vt:lpstr>PowerPoint Presentation</vt:lpstr>
      <vt:lpstr>Neural Network</vt:lpstr>
      <vt:lpstr>Two-Layer Neural Network</vt:lpstr>
      <vt:lpstr>Adjust Weights by Training</vt:lpstr>
      <vt:lpstr>Adjust Weights using Gradient Descent</vt:lpstr>
      <vt:lpstr>Stochastic Gradient Descent</vt:lpstr>
      <vt:lpstr>Neural Network Learning: Two Processes</vt:lpstr>
      <vt:lpstr>Forward Propagation</vt:lpstr>
      <vt:lpstr>Forward Propagation</vt:lpstr>
      <vt:lpstr>Backward Propagation</vt:lpstr>
      <vt:lpstr>Backward Propagation</vt:lpstr>
      <vt:lpstr>Example</vt:lpstr>
      <vt:lpstr>TensorFlow Demo of Simple Neural Networks</vt:lpstr>
      <vt:lpstr>PowerPoint Presentation</vt:lpstr>
      <vt:lpstr>PowerPoint Presentation</vt:lpstr>
      <vt:lpstr>PowerPoint Presentation</vt:lpstr>
      <vt:lpstr>PowerPoint Presentation</vt:lpstr>
      <vt:lpstr>Keras</vt:lpstr>
      <vt:lpstr>An Example with TensorFlow in Keras for MNIST Classification</vt:lpstr>
      <vt:lpstr>PowerPoint Presentation</vt:lpstr>
      <vt:lpstr>Neural Network’s Winter in 1990s</vt:lpstr>
      <vt:lpstr>How to Construct Deep Networks?</vt:lpstr>
      <vt:lpstr>Learning by Composition? – A Face Recognition Analogy</vt:lpstr>
      <vt:lpstr>Breakthrough</vt:lpstr>
      <vt:lpstr>Machine Learning for Artificial Intelligence</vt:lpstr>
      <vt:lpstr>Linear Activation Function</vt:lpstr>
      <vt:lpstr>Sigmoid Function</vt:lpstr>
      <vt:lpstr>Hyperbolic Tangent Function (TanH)</vt:lpstr>
      <vt:lpstr>Rectified Linear Unit (ReLU)</vt:lpstr>
      <vt:lpstr>Leaky ReLU</vt:lpstr>
      <vt:lpstr>Bypassing the curse of dimensionality</vt:lpstr>
      <vt:lpstr>Classical Symbolic AI vs Learning Distributed Representations</vt:lpstr>
      <vt:lpstr>Exponential advantage of distributed representations</vt:lpstr>
      <vt:lpstr>Each feature can be discovered without the need for seeing the exponentially large number of configurations of the other features</vt:lpstr>
      <vt:lpstr>Exponential advantage of distributed representations</vt:lpstr>
      <vt:lpstr>PowerPoint Presentation</vt:lpstr>
      <vt:lpstr>Exponential advantage of depth</vt:lpstr>
      <vt:lpstr>Why does it work? No Free Lunch</vt:lpstr>
      <vt:lpstr>Exponential advantage of depth</vt:lpstr>
      <vt:lpstr>Construct Deep Networks</vt:lpstr>
      <vt:lpstr>Typical Deep Multilayer Neural Net Architecture</vt:lpstr>
      <vt:lpstr>PowerPoint Presentation</vt:lpstr>
      <vt:lpstr>Computing Gradients by Back-Propagation</vt:lpstr>
      <vt:lpstr>Running Backprop</vt:lpstr>
      <vt:lpstr>Modular Classes</vt:lpstr>
      <vt:lpstr>Modular Classes</vt:lpstr>
      <vt:lpstr>PowerPoint Presentation</vt:lpstr>
      <vt:lpstr>PowerPoint Presentation</vt:lpstr>
      <vt:lpstr>Any architecture works</vt:lpstr>
      <vt:lpstr>Backprop in Pratice</vt:lpstr>
      <vt:lpstr>Free Deep  Learning Book 2016</vt:lpstr>
      <vt:lpstr>PowerPoint Presentation</vt:lpstr>
      <vt:lpstr>Deep Learning = Training Multistage Machines</vt:lpstr>
      <vt:lpstr>Overall Architecture: multiple stages of Normalization → Filter Bank → Non-Linearity → Pooling</vt:lpstr>
      <vt:lpstr>Convolutional Architecture</vt:lpstr>
      <vt:lpstr>Convolution Example without Padding</vt:lpstr>
      <vt:lpstr>Multiple Convolutions</vt:lpstr>
      <vt:lpstr>Convolutional Networks (vintage 1990)</vt:lpstr>
      <vt:lpstr>1D (Temporal) convolutional net</vt:lpstr>
      <vt:lpstr>Protein Folding and Structure Prediction</vt:lpstr>
      <vt:lpstr>1D CNN for Protein Fold Classification</vt:lpstr>
      <vt:lpstr>Deep 1D-Convoluation Neural Network</vt:lpstr>
      <vt:lpstr>Training Data</vt:lpstr>
      <vt:lpstr>Batch Training Using Binning and Padding according to Sequence Length</vt:lpstr>
      <vt:lpstr>Demo of Training DCNN</vt:lpstr>
      <vt:lpstr>Accuracy on Validation Datasets of SCOP1.75</vt:lpstr>
      <vt:lpstr>Simple ConvNet for MNIST [LeCun 1998]</vt:lpstr>
      <vt:lpstr>Convolution Example without Padding</vt:lpstr>
      <vt:lpstr>Sliding Window ConvNet + Weighted FSM (Fixed Post-Proc)</vt:lpstr>
      <vt:lpstr>Why Multiple Layers? The World is Compositional</vt:lpstr>
      <vt:lpstr>ConvNets are somewhat inspired by the Visual Cortex</vt:lpstr>
      <vt:lpstr>What are ConvNets Good For</vt:lpstr>
      <vt:lpstr>CNN – Translation Invariance</vt:lpstr>
      <vt:lpstr>CNN Structure</vt:lpstr>
      <vt:lpstr>Sub-Sampling (Pooling)</vt:lpstr>
      <vt:lpstr>Pooling Example (Summing or averaging)</vt:lpstr>
      <vt:lpstr>Pooling (cont.)</vt:lpstr>
      <vt:lpstr>CNN Training</vt:lpstr>
      <vt:lpstr>CNN Hyperparameters</vt:lpstr>
      <vt:lpstr>ILSVRC Image net Large Scale Vision Recognition Competition</vt:lpstr>
      <vt:lpstr>Example CNNs Structures ILSVRC winners</vt:lpstr>
      <vt:lpstr>Example CNNs Structures ILSVRC winners</vt:lpstr>
      <vt:lpstr>Increasing Depth</vt:lpstr>
      <vt:lpstr>Go Deep with Residual Network</vt:lpstr>
      <vt:lpstr>PowerPoint Presentation</vt:lpstr>
      <vt:lpstr>CNN Summary</vt:lpstr>
      <vt:lpstr>PowerPoint Presentation</vt:lpstr>
      <vt:lpstr>Key code</vt:lpstr>
      <vt:lpstr>PowerPoint Presentation</vt:lpstr>
      <vt:lpstr>PowerPoint Presentation</vt:lpstr>
      <vt:lpstr>PowerPoint Presentation</vt:lpstr>
      <vt:lpstr>Train and Evaluate</vt:lpstr>
      <vt:lpstr>Dilated Convolution</vt:lpstr>
      <vt:lpstr>Deep Belief Network – Learning Representation of Data First</vt:lpstr>
      <vt:lpstr>PowerPoint Presentation</vt:lpstr>
      <vt:lpstr>Why Deep Learning? – A Face Recognition Analogy</vt:lpstr>
      <vt:lpstr>PowerPoint Presentation</vt:lpstr>
      <vt:lpstr>A Deep Learning Success</vt:lpstr>
      <vt:lpstr>Energy Based Models</vt:lpstr>
      <vt:lpstr>EBMs with Hidden Units</vt:lpstr>
      <vt:lpstr>Tweakin’ Parameters</vt:lpstr>
      <vt:lpstr>Tweakin’ Parameters</vt:lpstr>
      <vt:lpstr>Tweakin’ Parameters</vt:lpstr>
      <vt:lpstr>Transition to RBM</vt:lpstr>
      <vt:lpstr>RBMs</vt:lpstr>
      <vt:lpstr>Unsupervised Restricted Boltzmann Machine (RBM)</vt:lpstr>
      <vt:lpstr>What’s gained by “Restricted”</vt:lpstr>
      <vt:lpstr>Training a RBM – Maximum Likelihood</vt:lpstr>
      <vt:lpstr>Gibbs Sampling </vt:lpstr>
      <vt:lpstr>Training a RBM - Contrastive Divergence based on Gibbs Sampling</vt:lpstr>
      <vt:lpstr>Learning Rule</vt:lpstr>
      <vt:lpstr>A quick way to learn an RBM</vt:lpstr>
      <vt:lpstr>Training a RBM via Contrastive Divergence</vt:lpstr>
      <vt:lpstr>Training a RBM via Contrastive Divergence</vt:lpstr>
      <vt:lpstr>Training a RBM via Contrastive Divergence</vt:lpstr>
      <vt:lpstr>Challenges with RBMs</vt:lpstr>
      <vt:lpstr>GPU Implementation</vt:lpstr>
      <vt:lpstr>Why ???</vt:lpstr>
      <vt:lpstr>Deep Belief Nets</vt:lpstr>
      <vt:lpstr>Training a Deep Network</vt:lpstr>
      <vt:lpstr>Why stack them up? Why does this work?</vt:lpstr>
      <vt:lpstr>How to generate from the model</vt:lpstr>
      <vt:lpstr>Deep Autoencoders</vt:lpstr>
      <vt:lpstr>Some Applications</vt:lpstr>
      <vt:lpstr>Applications: A model of digit recognition</vt:lpstr>
      <vt:lpstr>Applications: A model of digit recognition</vt:lpstr>
      <vt:lpstr>Model in action</vt:lpstr>
      <vt:lpstr>More Digits</vt:lpstr>
      <vt:lpstr>PowerPoint Presentation</vt:lpstr>
      <vt:lpstr>Extensions</vt:lpstr>
      <vt:lpstr>Applications: Classifying text documents </vt:lpstr>
      <vt:lpstr>How to compress the count vector </vt:lpstr>
      <vt:lpstr>How to compress the count vector </vt:lpstr>
      <vt:lpstr>Residue-Residue Contact Prediction</vt:lpstr>
      <vt:lpstr>A Binary Classification Problem</vt:lpstr>
      <vt:lpstr>Input Features</vt:lpstr>
      <vt:lpstr>Deep Belief  Network Architecture </vt:lpstr>
      <vt:lpstr>Training a Deep Network</vt:lpstr>
      <vt:lpstr>GPU Implementation</vt:lpstr>
      <vt:lpstr>Boosted Ensembles for Contact Prediction</vt:lpstr>
      <vt:lpstr>Results on Test Data Set (196 Proteins) and CASP</vt:lpstr>
      <vt:lpstr>Deep Recurrent Neural Network </vt:lpstr>
      <vt:lpstr>Temporal and Spatial Series Problem</vt:lpstr>
      <vt:lpstr>Recurrent Neural Network</vt:lpstr>
      <vt:lpstr>Recurrent Neural Network</vt:lpstr>
      <vt:lpstr>Increase the expressive power of RNN with more depth</vt:lpstr>
      <vt:lpstr>Long-term dependencies</vt:lpstr>
      <vt:lpstr>RNN Tricks</vt:lpstr>
      <vt:lpstr>Long Short Term Memory (LSTM)</vt:lpstr>
      <vt:lpstr>Implementing a memory cell in a neural network</vt:lpstr>
      <vt:lpstr>Backpropagation through a memory cell</vt:lpstr>
      <vt:lpstr>A simple LSTM block with only input, output, and forget gates</vt:lpstr>
      <vt:lpstr>RNN Tricks</vt:lpstr>
      <vt:lpstr>1D:  Secondary Structure Prediction  </vt:lpstr>
      <vt:lpstr>Bidirectional Recurrent Neural Network for Protein Secondary Structure 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Saddle Point</vt:lpstr>
      <vt:lpstr>PowerPoint Presentation</vt:lpstr>
      <vt:lpstr>PowerPoint Presentation</vt:lpstr>
      <vt:lpstr>Piecewise Linear Nonlinearity</vt:lpstr>
      <vt:lpstr>Stochastic Neurons as Regularizer: Improving neural networks by prevenHng co-adaptaHon of feature detectors (Hinton et al 2012, arXiv)</vt:lpstr>
      <vt:lpstr>PowerPoint Presentation</vt:lpstr>
      <vt:lpstr>PowerPoint Presentation</vt:lpstr>
      <vt:lpstr>Prediction Phase</vt:lpstr>
      <vt:lpstr>Early Stopping</vt:lpstr>
      <vt:lpstr>PowerPoint Presentation</vt:lpstr>
      <vt:lpstr>PowerPoint Presentation</vt:lpstr>
      <vt:lpstr>Deep AutoEncoder</vt:lpstr>
      <vt:lpstr>PowerPoint Presentation</vt:lpstr>
      <vt:lpstr>PowerPoint Presentation</vt:lpstr>
      <vt:lpstr>Generative Adversarial Network (GAN)</vt:lpstr>
      <vt:lpstr>PowerPoint Presentation</vt:lpstr>
      <vt:lpstr>PowerPoint Presentation</vt:lpstr>
      <vt:lpstr>Deep Reinforcement Learning</vt:lpstr>
      <vt:lpstr>PowerPoint Presentation</vt:lpstr>
      <vt:lpstr>PowerPoint Presentation</vt:lpstr>
    </vt:vector>
  </TitlesOfParts>
  <Company>University of Missouri - Columbia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c:title>
  <dc:creator>Jianlin Cheng</dc:creator>
  <cp:lastModifiedBy>Microsoft Office User</cp:lastModifiedBy>
  <cp:revision>284</cp:revision>
  <dcterms:created xsi:type="dcterms:W3CDTF">2017-09-27T02:54:49Z</dcterms:created>
  <dcterms:modified xsi:type="dcterms:W3CDTF">2019-11-11T13:32:31Z</dcterms:modified>
</cp:coreProperties>
</file>