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69" r:id="rId2"/>
    <p:sldId id="256" r:id="rId3"/>
    <p:sldId id="259" r:id="rId4"/>
    <p:sldId id="262" r:id="rId5"/>
    <p:sldId id="263" r:id="rId6"/>
    <p:sldId id="270" r:id="rId7"/>
    <p:sldId id="257" r:id="rId8"/>
    <p:sldId id="321" r:id="rId9"/>
    <p:sldId id="322" r:id="rId10"/>
    <p:sldId id="323" r:id="rId11"/>
    <p:sldId id="324" r:id="rId12"/>
    <p:sldId id="271" r:id="rId13"/>
    <p:sldId id="272" r:id="rId14"/>
    <p:sldId id="273" r:id="rId15"/>
    <p:sldId id="274" r:id="rId16"/>
    <p:sldId id="275" r:id="rId17"/>
    <p:sldId id="279" r:id="rId18"/>
    <p:sldId id="276" r:id="rId19"/>
    <p:sldId id="277" r:id="rId20"/>
    <p:sldId id="278" r:id="rId21"/>
    <p:sldId id="267" r:id="rId22"/>
    <p:sldId id="280" r:id="rId23"/>
    <p:sldId id="300" r:id="rId24"/>
    <p:sldId id="258" r:id="rId25"/>
    <p:sldId id="265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5" r:id="rId58"/>
    <p:sldId id="314" r:id="rId59"/>
    <p:sldId id="316" r:id="rId60"/>
    <p:sldId id="317" r:id="rId61"/>
    <p:sldId id="319" r:id="rId62"/>
    <p:sldId id="320" r:id="rId63"/>
    <p:sldId id="325" r:id="rId64"/>
    <p:sldId id="327" r:id="rId65"/>
    <p:sldId id="326" r:id="rId66"/>
    <p:sldId id="328" r:id="rId67"/>
    <p:sldId id="329" r:id="rId68"/>
    <p:sldId id="331" r:id="rId69"/>
    <p:sldId id="377" r:id="rId70"/>
    <p:sldId id="379" r:id="rId71"/>
    <p:sldId id="332" r:id="rId72"/>
    <p:sldId id="381" r:id="rId73"/>
    <p:sldId id="382" r:id="rId74"/>
    <p:sldId id="380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78" r:id="rId87"/>
    <p:sldId id="344" r:id="rId88"/>
    <p:sldId id="345" r:id="rId89"/>
    <p:sldId id="346" r:id="rId90"/>
    <p:sldId id="385" r:id="rId91"/>
    <p:sldId id="349" r:id="rId92"/>
    <p:sldId id="347" r:id="rId93"/>
    <p:sldId id="348" r:id="rId94"/>
    <p:sldId id="350" r:id="rId95"/>
    <p:sldId id="383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84" r:id="rId104"/>
    <p:sldId id="386" r:id="rId105"/>
    <p:sldId id="358" r:id="rId106"/>
    <p:sldId id="359" r:id="rId107"/>
    <p:sldId id="330" r:id="rId108"/>
    <p:sldId id="360" r:id="rId109"/>
    <p:sldId id="361" r:id="rId110"/>
    <p:sldId id="364" r:id="rId111"/>
    <p:sldId id="368" r:id="rId112"/>
    <p:sldId id="373" r:id="rId113"/>
    <p:sldId id="372" r:id="rId114"/>
    <p:sldId id="374" r:id="rId115"/>
    <p:sldId id="375" r:id="rId116"/>
    <p:sldId id="376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1" d="100"/>
          <a:sy n="151" d="100"/>
        </p:scale>
        <p:origin x="-204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presProps" Target="presProps.xml"/><Relationship Id="rId121" Type="http://schemas.openxmlformats.org/officeDocument/2006/relationships/viewProps" Target="viewProps.xml"/><Relationship Id="rId122" Type="http://schemas.openxmlformats.org/officeDocument/2006/relationships/theme" Target="theme/theme1.xml"/><Relationship Id="rId12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notesMaster" Target="notesMasters/notesMaster1.xml"/><Relationship Id="rId119" Type="http://schemas.openxmlformats.org/officeDocument/2006/relationships/printerSettings" Target="printerSettings/printerSettings1.bin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57F31-5E4E-4EFB-8280-F5A6B1B7304F}" type="datetimeFigureOut">
              <a:rPr lang="en-US" smtClean="0"/>
              <a:t>4/16/13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1E17A-E74B-45D6-8A6F-34C7A76A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52BF4F-5595-984B-A5F3-FCB9C91035E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289F46-4F9A-4460-801C-44A25AE8896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232C0-848D-423F-8FD3-D26725E67F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5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4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0DE1-06CD-4622-8934-69BFCE50789D}" type="datetimeFigureOut">
              <a:rPr lang="en-US" smtClean="0"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4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8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C03R7A9kYc8" TargetMode="External"/><Relationship Id="rId3" Type="http://schemas.openxmlformats.org/officeDocument/2006/relationships/hyperlink" Target="http://people.cs.missouri.edu/~chengji/genome_modeling_movie.mp4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cheng\Desktop\PurdueTalk\Macintosh%20HD:Users:cheng:Desktop:PurdueTalk:PLoSONE_HiC:Supplementary_materials_plos_revision.doc!OLE_LINK1" TargetMode="External"/><Relationship Id="rId4" Type="http://schemas.openxmlformats.org/officeDocument/2006/relationships/image" Target="../media/image47.emf"/><Relationship Id="rId5" Type="http://schemas.openxmlformats.org/officeDocument/2006/relationships/oleObject" Target="file:///\\localhost\Users\cheng\Desktop\PurdueTalk\Macintosh%20HD:Users:cheng:Desktop:PurdueTalk:PLoSONE_HiC:Supplementary_materials_plos_revision.doc!OLE_LINK2" TargetMode="External"/><Relationship Id="rId6" Type="http://schemas.openxmlformats.org/officeDocument/2006/relationships/image" Target="../media/image4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oleObject" Target="file:///\\localhost\Users\cheng\Desktop\PurdueTalk\Macintosh%20HD:Users:cheng:Desktop:PurdueTalk:PLoSONE_HiC:Supplementary_materials_plos_revision.doc!OLE_LINK3" TargetMode="External"/><Relationship Id="rId5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4" Type="http://schemas.openxmlformats.org/officeDocument/2006/relationships/oleObject" Target="file:///\\localhost\Users\cheng\Desktop\PurdueTalk\Macintosh%20HD:Users:cheng:Desktop:PurdueTalk:PLoSONE_HiC:Hi-C-Bioinformtaics_PLoS_ONE_V6_new_revised-2.doc!OLE_LINK4" TargetMode="External"/><Relationship Id="rId5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64.png"/><Relationship Id="rId5" Type="http://schemas.openxmlformats.org/officeDocument/2006/relationships/hyperlink" Target="%23_ENREF_31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6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200" y="3200400"/>
            <a:ext cx="8915400" cy="2819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Jianlin Cheng, PhD</a:t>
            </a: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Associate Professor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Computer Science Department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Informatics Institute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University of Missouri, Columbia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2013</a:t>
            </a: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868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 eaLnBrk="1" hangingPunct="1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2D and 3D Genome Structure Modeling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57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 charset="0"/>
              </a:rPr>
              <a:t>3D Genome Structure is Important</a:t>
            </a:r>
          </a:p>
        </p:txBody>
      </p:sp>
      <p:pic>
        <p:nvPicPr>
          <p:cNvPr id="64514" name="Picture 4" descr="Screen Shot 2012-11-04 at 3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371600"/>
            <a:ext cx="58801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-36513" y="2862263"/>
            <a:ext cx="43386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b="1"/>
              <a:t>Spatial gene regulation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Transcription efficiency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Genome interpretation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Function implication (ENCODE)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Disease diagnosis &amp; treatments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Drug design</a:t>
            </a:r>
          </a:p>
        </p:txBody>
      </p:sp>
    </p:spTree>
    <p:extLst>
      <p:ext uri="{BB962C8B-B14F-4D97-AF65-F5344CB8AC3E}">
        <p14:creationId xmlns:p14="http://schemas.microsoft.com/office/powerpoint/2010/main" val="346914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Structural Variation and Conservation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subset of fragments that are the most </a:t>
            </a:r>
            <a:r>
              <a:rPr lang="en-US" dirty="0" smtClean="0"/>
              <a:t>conserved across </a:t>
            </a:r>
            <a:r>
              <a:rPr lang="en-US" dirty="0"/>
              <a:t>the ensemble of structures </a:t>
            </a:r>
            <a:r>
              <a:rPr lang="en-US" dirty="0" smtClean="0"/>
              <a:t>are </a:t>
            </a:r>
            <a:r>
              <a:rPr lang="en-US" dirty="0"/>
              <a:t>found to lie within the central core region of </a:t>
            </a:r>
            <a:r>
              <a:rPr lang="en-US" dirty="0" smtClean="0"/>
              <a:t>the structures</a:t>
            </a:r>
            <a:r>
              <a:rPr lang="en-US" dirty="0"/>
              <a:t>. These fragments are spatially close to </a:t>
            </a:r>
            <a:r>
              <a:rPr lang="en-US" dirty="0" smtClean="0"/>
              <a:t>each </a:t>
            </a:r>
            <a:r>
              <a:rPr lang="en-US" dirty="0"/>
              <a:t> other and may be involved in looping contacts that </a:t>
            </a:r>
            <a:r>
              <a:rPr lang="en-US" dirty="0" smtClean="0"/>
              <a:t>are important </a:t>
            </a:r>
            <a:r>
              <a:rPr lang="en-US" dirty="0"/>
              <a:t>for the maintenance of the chromatin </a:t>
            </a:r>
            <a:r>
              <a:rPr lang="en-US" dirty="0" smtClean="0"/>
              <a:t>structure and </a:t>
            </a:r>
            <a:r>
              <a:rPr lang="en-US" dirty="0"/>
              <a:t>are therefore highly conserved.</a:t>
            </a:r>
          </a:p>
        </p:txBody>
      </p:sp>
    </p:spTree>
    <p:extLst>
      <p:ext uri="{BB962C8B-B14F-4D97-AF65-F5344CB8AC3E}">
        <p14:creationId xmlns:p14="http://schemas.microsoft.com/office/powerpoint/2010/main" val="358313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Analysis of Structural Properties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7 at 3.3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2608"/>
            <a:ext cx="7620000" cy="57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Hi-C Data (Data Set II)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</a:t>
            </a:r>
            <a:r>
              <a:rPr lang="en-US" dirty="0" smtClean="0"/>
              <a:t>odel </a:t>
            </a:r>
            <a:r>
              <a:rPr lang="en-US" dirty="0"/>
              <a:t>the long arm of </a:t>
            </a:r>
            <a:r>
              <a:rPr lang="en-US" dirty="0" smtClean="0"/>
              <a:t>human chromosome </a:t>
            </a:r>
            <a:r>
              <a:rPr lang="en-US" dirty="0"/>
              <a:t>14 (88.4 Mb region) from Hi-C data </a:t>
            </a:r>
            <a:r>
              <a:rPr lang="en-US" dirty="0" smtClean="0"/>
              <a:t>published </a:t>
            </a:r>
            <a:r>
              <a:rPr lang="da-DK" dirty="0" smtClean="0"/>
              <a:t>by </a:t>
            </a:r>
            <a:r>
              <a:rPr lang="da-DK" dirty="0"/>
              <a:t>Lieberman-Aiden et al . [18] at a 1Mb </a:t>
            </a:r>
            <a:r>
              <a:rPr lang="da-DK" dirty="0" smtClean="0"/>
              <a:t>resolution </a:t>
            </a:r>
            <a:r>
              <a:rPr lang="en-US" dirty="0" smtClean="0"/>
              <a:t>(</a:t>
            </a:r>
            <a:r>
              <a:rPr lang="en-US" dirty="0"/>
              <a:t>89 fragments in total)</a:t>
            </a:r>
            <a:r>
              <a:rPr lang="en-US" dirty="0" smtClean="0"/>
              <a:t>. </a:t>
            </a:r>
            <a:r>
              <a:rPr lang="de-DE" dirty="0" smtClean="0"/>
              <a:t> </a:t>
            </a:r>
            <a:r>
              <a:rPr lang="de-DE" dirty="0" err="1"/>
              <a:t>Lieberman</a:t>
            </a:r>
            <a:r>
              <a:rPr lang="de-DE" dirty="0" smtClean="0"/>
              <a:t>- </a:t>
            </a:r>
            <a:r>
              <a:rPr lang="en-US" dirty="0" smtClean="0"/>
              <a:t>Aiden </a:t>
            </a:r>
            <a:r>
              <a:rPr lang="en-US" dirty="0"/>
              <a:t>et al . [18] proposed the existence of </a:t>
            </a:r>
            <a:r>
              <a:rPr lang="en-US" dirty="0" smtClean="0"/>
              <a:t>two physically </a:t>
            </a:r>
            <a:r>
              <a:rPr lang="en-US" dirty="0"/>
              <a:t>disjoint compartments, whereby </a:t>
            </a:r>
            <a:r>
              <a:rPr lang="en-US" dirty="0" smtClean="0"/>
              <a:t>compartment A </a:t>
            </a:r>
            <a:r>
              <a:rPr lang="en-US" dirty="0"/>
              <a:t>was found to correlate with open and actively </a:t>
            </a:r>
            <a:r>
              <a:rPr lang="en-US" dirty="0" smtClean="0"/>
              <a:t>transcribed chromatin</a:t>
            </a:r>
            <a:r>
              <a:rPr lang="en-US" dirty="0"/>
              <a:t>, while compartment B was found </a:t>
            </a:r>
            <a:r>
              <a:rPr lang="en-US" dirty="0" smtClean="0"/>
              <a:t>to be </a:t>
            </a:r>
            <a:r>
              <a:rPr lang="en-US" dirty="0"/>
              <a:t>more densely packed and repressed.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357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Hi-C Data (Data Set II)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The authors designed </a:t>
            </a:r>
            <a:r>
              <a:rPr lang="en-US" sz="2800" dirty="0"/>
              <a:t>four 3D-FISH probes (termed L1, L2, L3, </a:t>
            </a:r>
            <a:r>
              <a:rPr lang="en-US" sz="2800" dirty="0" smtClean="0"/>
              <a:t>and L4</a:t>
            </a:r>
            <a:r>
              <a:rPr lang="en-US" sz="2800" dirty="0"/>
              <a:t>) that lie consecutively along chromosome 14 </a:t>
            </a:r>
            <a:r>
              <a:rPr lang="en-US" sz="2800" dirty="0" smtClean="0"/>
              <a:t>but alternate </a:t>
            </a:r>
            <a:r>
              <a:rPr lang="en-US" sz="2800" dirty="0"/>
              <a:t>between compartments (A: L1 and L3; B: </a:t>
            </a:r>
            <a:r>
              <a:rPr lang="en-US" sz="2800" dirty="0" smtClean="0"/>
              <a:t>L2 and </a:t>
            </a:r>
            <a:r>
              <a:rPr lang="en-US" sz="2800" dirty="0"/>
              <a:t>L4) and showed that the non-consecutive regions </a:t>
            </a:r>
            <a:r>
              <a:rPr lang="en-US" sz="2800" dirty="0" smtClean="0"/>
              <a:t>of the </a:t>
            </a:r>
            <a:r>
              <a:rPr lang="en-US" sz="2800" dirty="0"/>
              <a:t>chromosome that belong to the same </a:t>
            </a:r>
            <a:r>
              <a:rPr lang="en-US" sz="2800" dirty="0" smtClean="0"/>
              <a:t>compartment </a:t>
            </a:r>
            <a:r>
              <a:rPr lang="en-US" sz="2800" dirty="0"/>
              <a:t> appear to be physically closer than those that do </a:t>
            </a:r>
            <a:r>
              <a:rPr lang="en-US" sz="2800" dirty="0" smtClean="0"/>
              <a:t>not [</a:t>
            </a:r>
            <a:r>
              <a:rPr lang="en-US" sz="2800" dirty="0"/>
              <a:t>18]. </a:t>
            </a:r>
          </a:p>
        </p:txBody>
      </p:sp>
    </p:spTree>
    <p:extLst>
      <p:ext uri="{BB962C8B-B14F-4D97-AF65-F5344CB8AC3E}">
        <p14:creationId xmlns:p14="http://schemas.microsoft.com/office/powerpoint/2010/main" val="87661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Hi-C Data (Data Set II)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Our </a:t>
            </a:r>
            <a:r>
              <a:rPr lang="en-US" sz="2800" dirty="0"/>
              <a:t>results using MCMC5C  weakly supports </a:t>
            </a:r>
            <a:r>
              <a:rPr lang="en-US" sz="2800" dirty="0" smtClean="0"/>
              <a:t>this hypothesis</a:t>
            </a:r>
            <a:r>
              <a:rPr lang="en-US" sz="2800" dirty="0"/>
              <a:t>, with the 3D-FISH probes L2 and L4 </a:t>
            </a:r>
            <a:r>
              <a:rPr lang="en-US" sz="2800" dirty="0" smtClean="0"/>
              <a:t>indeed being </a:t>
            </a:r>
            <a:r>
              <a:rPr lang="en-US" sz="2800" dirty="0"/>
              <a:t>in close proximity</a:t>
            </a:r>
            <a:r>
              <a:rPr lang="en-US" sz="2800" dirty="0" smtClean="0"/>
              <a:t>.  </a:t>
            </a:r>
            <a:r>
              <a:rPr lang="en-US" sz="2800" dirty="0"/>
              <a:t>Importantly, we used </a:t>
            </a:r>
            <a:r>
              <a:rPr lang="en-US" sz="2800" dirty="0" smtClean="0"/>
              <a:t>an ensemble </a:t>
            </a:r>
            <a:r>
              <a:rPr lang="en-US" sz="2800" dirty="0"/>
              <a:t>of 250 structures to estimate the </a:t>
            </a:r>
            <a:r>
              <a:rPr lang="en-US" sz="2800" dirty="0" smtClean="0"/>
              <a:t>distribution of </a:t>
            </a:r>
            <a:r>
              <a:rPr lang="en-US" sz="2800" dirty="0"/>
              <a:t>predicted Euclidean distances between each pair </a:t>
            </a:r>
            <a:r>
              <a:rPr lang="en-US" sz="2800" dirty="0" smtClean="0"/>
              <a:t>of probes </a:t>
            </a:r>
            <a:r>
              <a:rPr lang="en-US" sz="2800" dirty="0"/>
              <a:t>and found an excellent linear correlation </a:t>
            </a:r>
            <a:r>
              <a:rPr lang="en-US" sz="2800" dirty="0" smtClean="0"/>
              <a:t>with the </a:t>
            </a:r>
            <a:r>
              <a:rPr lang="en-US" sz="2800" dirty="0"/>
              <a:t>physical distances measured by Lieberman-Aiden </a:t>
            </a:r>
            <a:r>
              <a:rPr lang="en-US" sz="2800" dirty="0" smtClean="0"/>
              <a:t>et al 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173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27 at 3.4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6148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0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MCMC5C Availability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MCMC5C is available at http://</a:t>
            </a:r>
            <a:r>
              <a:rPr lang="en-US" dirty="0" err="1" smtClean="0"/>
              <a:t>Dostielab.biochem.mcgill.ca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94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152400"/>
            <a:ext cx="5410200" cy="2468562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Multi-Scale Modeling and Visualization Strategy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429000"/>
          </a:xfrm>
        </p:spPr>
        <p:txBody>
          <a:bodyPr/>
          <a:lstStyle/>
          <a:p>
            <a:r>
              <a:rPr lang="en-US" dirty="0" smtClean="0"/>
              <a:t>Nucleosome (100b)</a:t>
            </a:r>
          </a:p>
          <a:p>
            <a:r>
              <a:rPr lang="en-US" dirty="0" smtClean="0"/>
              <a:t>Chromatin Fiber (Kb)</a:t>
            </a:r>
          </a:p>
          <a:p>
            <a:r>
              <a:rPr lang="en-US" dirty="0" smtClean="0"/>
              <a:t>Gene Loci (Mb)</a:t>
            </a:r>
          </a:p>
          <a:p>
            <a:r>
              <a:rPr lang="en-US" dirty="0" smtClean="0"/>
              <a:t>Chromosome (100Mb)</a:t>
            </a:r>
          </a:p>
          <a:p>
            <a:r>
              <a:rPr lang="en-US" dirty="0" smtClean="0"/>
              <a:t>Genome (Gb)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254000"/>
            <a:ext cx="4102100" cy="635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143500"/>
            <a:ext cx="1524000" cy="152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488668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912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Spatial Representation of A Genome Region at a Scale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90800"/>
            <a:ext cx="8305800" cy="35353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 genome region (e.g. a chromosome) is divided into N equal / variable size units sequentially</a:t>
            </a:r>
          </a:p>
          <a:p>
            <a:r>
              <a:rPr lang="en-US" dirty="0" smtClean="0"/>
              <a:t>The spatial position of the center of a unit is denoted by a point and its coordinate (x, y, z) and constraints on the size of unit (radius of sphere)</a:t>
            </a:r>
          </a:p>
          <a:p>
            <a:r>
              <a:rPr lang="en-US" dirty="0" smtClean="0"/>
              <a:t>The consecutive points are joined into fragments forming the folding trace of the region.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1905000"/>
            <a:ext cx="8339328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06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50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622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432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10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91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72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53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34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5-Point Star 19"/>
          <p:cNvSpPr/>
          <p:nvPr/>
        </p:nvSpPr>
        <p:spPr>
          <a:xfrm>
            <a:off x="6858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11430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6002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574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25146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29718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70866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75438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9248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8305800" y="22098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277873" y="1752600"/>
            <a:ext cx="892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……</a:t>
            </a:r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3877632" y="6488668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6157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 Construction at One Scale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990600"/>
            <a:ext cx="2362200" cy="190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Initial Structure Representation of Units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800600" y="990600"/>
            <a:ext cx="2362200" cy="190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Contact Map Between Units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97264"/>
            <a:ext cx="1981200" cy="1903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575" y="4277380"/>
            <a:ext cx="3913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Sampling &amp; Optimization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447800" y="5334000"/>
            <a:ext cx="60198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3733800" y="4724400"/>
            <a:ext cx="6858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/>
          <p:cNvSpPr/>
          <p:nvPr/>
        </p:nvSpPr>
        <p:spPr>
          <a:xfrm>
            <a:off x="5181600" y="3124200"/>
            <a:ext cx="1219200" cy="914400"/>
          </a:xfrm>
          <a:prstGeom prst="ben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>
            <a:off x="1828800" y="3200400"/>
            <a:ext cx="1219200" cy="914400"/>
          </a:xfrm>
          <a:prstGeom prst="bentArrow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5562600"/>
            <a:ext cx="723900" cy="723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5562600"/>
            <a:ext cx="6858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562600"/>
            <a:ext cx="771525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5562600"/>
            <a:ext cx="685800" cy="6647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0" y="6553200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801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en-US" sz="3600" b="1">
                <a:latin typeface="Calibri" charset="0"/>
              </a:rPr>
              <a:t>Chromosome Conformation Capturing (Hi-C)</a:t>
            </a:r>
          </a:p>
        </p:txBody>
      </p:sp>
      <p:pic>
        <p:nvPicPr>
          <p:cNvPr id="65538" name="Picture 3" descr="Screen Shot 2012-07-24 at 10.2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1850"/>
            <a:ext cx="9144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5410200" y="6248400"/>
            <a:ext cx="302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Liberman-Aiden et al., 2009</a:t>
            </a:r>
          </a:p>
        </p:txBody>
      </p:sp>
    </p:spTree>
    <p:extLst>
      <p:ext uri="{BB962C8B-B14F-4D97-AF65-F5344CB8AC3E}">
        <p14:creationId xmlns:p14="http://schemas.microsoft.com/office/powerpoint/2010/main" val="179731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Input</a:t>
            </a:r>
            <a:r>
              <a:rPr lang="en-US" dirty="0" smtClean="0"/>
              <a:t>: initial representation of chromosome, contact map, and physical distance restraints</a:t>
            </a:r>
          </a:p>
          <a:p>
            <a:r>
              <a:rPr lang="en-US" b="1" dirty="0" smtClean="0"/>
              <a:t>Objective</a:t>
            </a:r>
            <a:r>
              <a:rPr lang="en-US" dirty="0" smtClean="0"/>
              <a:t>: find 3D chromosome structures that satisfy the contact map and physical distance restraints as much as possible. </a:t>
            </a:r>
          </a:p>
          <a:p>
            <a:r>
              <a:rPr lang="en-US" b="1" dirty="0" smtClean="0"/>
              <a:t>Scoring Function</a:t>
            </a:r>
          </a:p>
          <a:p>
            <a:r>
              <a:rPr lang="en-US" b="1" dirty="0" smtClean="0"/>
              <a:t>Optimization</a:t>
            </a:r>
          </a:p>
          <a:p>
            <a:r>
              <a:rPr lang="en-US" b="1" dirty="0" smtClean="0"/>
              <a:t>Output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an ensemble of 3D shapes</a:t>
            </a:r>
            <a:endParaRPr lang="en-US" b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Contact-Driven Modeling at Chromosome Scale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3832" y="6400800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183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 Modeling Movie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286000"/>
            <a:ext cx="7470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YouTube without music: </a:t>
            </a:r>
            <a:r>
              <a:rPr lang="pl-PL" dirty="0">
                <a:hlinkClick r:id="rId2"/>
              </a:rPr>
              <a:t>http://www.youtube.com/watch?v=</a:t>
            </a:r>
            <a:r>
              <a:rPr lang="pl-PL" dirty="0" smtClean="0">
                <a:hlinkClick r:id="rId2"/>
              </a:rPr>
              <a:t>C03R7A9kYc8</a:t>
            </a:r>
            <a:endParaRPr lang="pl-PL" dirty="0" smtClean="0"/>
          </a:p>
          <a:p>
            <a:endParaRPr lang="pl-PL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3810000"/>
            <a:ext cx="6873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NSF CAREER project web site </a:t>
            </a:r>
            <a:r>
              <a:rPr lang="en-US" dirty="0"/>
              <a:t>with music: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://people.cs.missouri.edu/~chengji/</a:t>
            </a:r>
            <a:r>
              <a:rPr lang="en-US" dirty="0" smtClean="0">
                <a:hlinkClick r:id="rId3"/>
              </a:rPr>
              <a:t>genome_modeling_movie.mp4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248400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2013. T. Tuan made the movie.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590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Two Compartment Validation on Normal B-Cell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4724400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Chromosome 7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5410200"/>
            <a:ext cx="619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Purple and green denote regions in two different components</a:t>
            </a:r>
          </a:p>
          <a:p>
            <a:r>
              <a:rPr lang="en-US" b="1" dirty="0"/>
              <a:t>u</a:t>
            </a:r>
            <a:r>
              <a:rPr lang="en-US" b="1" dirty="0" smtClean="0"/>
              <a:t>sing principle component analysis on contact correlation map</a:t>
            </a:r>
            <a:endParaRPr lang="en-US" b="1" dirty="0"/>
          </a:p>
        </p:txBody>
      </p:sp>
      <p:pic>
        <p:nvPicPr>
          <p:cNvPr id="8" name="Picture 7" descr="Screen Shot 2013-03-28 at 2.2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13200"/>
            <a:ext cx="2362200" cy="635000"/>
          </a:xfrm>
          <a:prstGeom prst="rect">
            <a:avLst/>
          </a:prstGeom>
        </p:spPr>
      </p:pic>
      <p:pic>
        <p:nvPicPr>
          <p:cNvPr id="9" name="Picture 8" descr="Screen Shot 2013-03-28 at 2.2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600200"/>
            <a:ext cx="2424545" cy="2286000"/>
          </a:xfrm>
          <a:prstGeom prst="rect">
            <a:avLst/>
          </a:prstGeom>
        </p:spPr>
      </p:pic>
      <p:pic>
        <p:nvPicPr>
          <p:cNvPr id="10" name="Picture 9" descr="Screen Shot 2013-03-28 at 2.23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2619375" cy="289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9032" y="6488668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584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4221162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Models for 22 Chromosomes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Normal B-Cell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C:\Users\admin\Desktop\Dropbox\MU\Research\MyPaper\2Compartment2_Al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4958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8568" y="6553200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412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Models of Chr. 2 for Normal and Malignant Cells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8 at 2.28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34" y="1828800"/>
            <a:ext cx="2830966" cy="2631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876800"/>
            <a:ext cx="251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Primary Leukemia B-Cell</a:t>
            </a:r>
            <a:endParaRPr lang="en-US" b="1" dirty="0"/>
          </a:p>
        </p:txBody>
      </p:sp>
      <p:pic>
        <p:nvPicPr>
          <p:cNvPr id="6" name="Picture 2" descr="C:\Users\admin\Desktop\Dropbox\MU\Research\data\2_lieb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2924506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15290" y="4876800"/>
            <a:ext cx="15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 B-Cell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488668"/>
            <a:ext cx="519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J. Cheng, NSF CAREER Project Plan, 2011, 2012,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08237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Demo: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GMol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Multi-Scale Visualization of 3D Genome Structure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1003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Zheng</a:t>
            </a:r>
            <a:r>
              <a:rPr lang="en-US" dirty="0" smtClean="0"/>
              <a:t> Wang, </a:t>
            </a:r>
            <a:r>
              <a:rPr lang="en-US" dirty="0" err="1" smtClean="0"/>
              <a:t>Renzhi</a:t>
            </a:r>
            <a:r>
              <a:rPr lang="en-US" dirty="0" smtClean="0"/>
              <a:t> Cao</a:t>
            </a:r>
          </a:p>
          <a:p>
            <a:r>
              <a:rPr lang="en-US" dirty="0" smtClean="0"/>
              <a:t>Tuan </a:t>
            </a:r>
            <a:r>
              <a:rPr lang="en-US" dirty="0" err="1" smtClean="0"/>
              <a:t>Trieu</a:t>
            </a:r>
            <a:r>
              <a:rPr lang="en-US" dirty="0" smtClean="0"/>
              <a:t>, </a:t>
            </a:r>
            <a:r>
              <a:rPr lang="en-US" dirty="0" err="1" smtClean="0"/>
              <a:t>Chenfeng</a:t>
            </a:r>
            <a:r>
              <a:rPr lang="en-US" dirty="0" smtClean="0"/>
              <a:t> He, Sharif Ahmed</a:t>
            </a:r>
          </a:p>
          <a:p>
            <a:r>
              <a:rPr lang="en-US" dirty="0" smtClean="0"/>
              <a:t>Avery Wells</a:t>
            </a:r>
          </a:p>
          <a:p>
            <a:r>
              <a:rPr lang="en-US" dirty="0" smtClean="0"/>
              <a:t>Charles Caldwell, Kristen Taylor, Aaron </a:t>
            </a:r>
            <a:r>
              <a:rPr lang="en-US" dirty="0" err="1" smtClean="0"/>
              <a:t>Briley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962400"/>
            <a:ext cx="26289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648200"/>
            <a:ext cx="3505200" cy="139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241" y="4419600"/>
            <a:ext cx="2029759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5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Multi-Level Chromosome Structure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33400"/>
            <a:ext cx="8140700" cy="444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4826675"/>
            <a:ext cx="861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is further packaged. </a:t>
            </a:r>
            <a:r>
              <a:rPr lang="en-US" b="1" dirty="0"/>
              <a:t>Nucleosomes</a:t>
            </a:r>
            <a:r>
              <a:rPr lang="en-US" dirty="0"/>
              <a:t> are arranged together into </a:t>
            </a:r>
            <a:r>
              <a:rPr lang="en-US" b="1" dirty="0"/>
              <a:t>a fiber </a:t>
            </a:r>
            <a:r>
              <a:rPr lang="en-US" dirty="0"/>
              <a:t>approximately 30 nanometers in diameter. The </a:t>
            </a:r>
            <a:r>
              <a:rPr lang="en-US" i="1" dirty="0"/>
              <a:t>precise structure of the chromatin fiber is not known</a:t>
            </a:r>
            <a:r>
              <a:rPr lang="en-US" dirty="0"/>
              <a:t>. Chromatin fiber is further organized into </a:t>
            </a:r>
            <a:r>
              <a:rPr lang="en-US" b="1" dirty="0"/>
              <a:t>chromatin loops</a:t>
            </a:r>
            <a:r>
              <a:rPr lang="en-US" dirty="0"/>
              <a:t>, and chromatin loops are further organized into higher-order structures. It has been suggested that </a:t>
            </a:r>
            <a:r>
              <a:rPr lang="en-US" b="1" dirty="0"/>
              <a:t>packaging plays a role in gene expression</a:t>
            </a:r>
            <a:r>
              <a:rPr lang="en-US" dirty="0"/>
              <a:t> (gene expression may require associated DNA to open up and acquire an unpackaged conformation). The fully condensed chromosome structure is only seen during mitosis.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8200" y="685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/>
              <a:t>http://missinglink.ucsf.edu/lm/genes_and_genomes/chromatin.html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342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Model 1 (Riken)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90600"/>
            <a:ext cx="4876800" cy="5120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6211669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www.rikenresearch.riken.jp</a:t>
            </a:r>
            <a:r>
              <a:rPr lang="en-US" dirty="0"/>
              <a:t>/</a:t>
            </a:r>
            <a:r>
              <a:rPr lang="en-US" dirty="0" err="1"/>
              <a:t>eng</a:t>
            </a:r>
            <a:r>
              <a:rPr lang="en-US" dirty="0"/>
              <a:t>/frontline/6485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9400" y="2743200"/>
            <a:ext cx="2667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DNA is a remarkable molecule in many ways. It encodes our entire genome, and if stretched out in a thin thread would measure </a:t>
            </a:r>
            <a:r>
              <a:rPr lang="en-US" b="1" dirty="0"/>
              <a:t>1.8 m</a:t>
            </a:r>
            <a:r>
              <a:rPr lang="en-US" dirty="0"/>
              <a:t> in length.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66800" y="35052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4154269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Globular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Structure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5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Size of Elements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42037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5400" y="6504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http://</a:t>
            </a:r>
            <a:r>
              <a:rPr lang="pl-PL" sz="1200" dirty="0" err="1"/>
              <a:t>www.daviddarling.info</a:t>
            </a:r>
            <a:r>
              <a:rPr lang="pl-PL" sz="1200" dirty="0"/>
              <a:t>/</a:t>
            </a:r>
            <a:r>
              <a:rPr lang="pl-PL" sz="1200" dirty="0" err="1"/>
              <a:t>encyclopedia</a:t>
            </a:r>
            <a:r>
              <a:rPr lang="pl-PL" sz="1200" dirty="0"/>
              <a:t>/C/</a:t>
            </a:r>
            <a:r>
              <a:rPr lang="pl-PL" sz="1200" dirty="0" err="1"/>
              <a:t>chromatin.html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572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complex of DNA and basic proteins (such as </a:t>
            </a:r>
            <a:r>
              <a:rPr lang="en-US" b="1" dirty="0"/>
              <a:t>histone</a:t>
            </a:r>
            <a:r>
              <a:rPr lang="en-US" dirty="0"/>
              <a:t>) in eukaryotic cells that is condensed into chromosomes in mitosis and meiosis. There are two types. </a:t>
            </a:r>
            <a:r>
              <a:rPr lang="en-US" b="1" dirty="0"/>
              <a:t>Heterochromatic</a:t>
            </a:r>
            <a:r>
              <a:rPr lang="en-US" dirty="0"/>
              <a:t> is densely-coiled chromatin that appears as nodules in or along chromosomes and contains relatively few genes. </a:t>
            </a:r>
            <a:r>
              <a:rPr lang="en-US" b="1" dirty="0" err="1"/>
              <a:t>Euchromatic</a:t>
            </a:r>
            <a:r>
              <a:rPr lang="en-US" dirty="0"/>
              <a:t> is the less-coiled and genetically active portion of chromatin that is largely composed of genes.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2859" y="1219200"/>
            <a:ext cx="2467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NM: 10</a:t>
            </a:r>
            <a:r>
              <a:rPr lang="en-US" sz="2800" b="1" baseline="30000" dirty="0" smtClean="0"/>
              <a:t>-9</a:t>
            </a:r>
            <a:r>
              <a:rPr lang="en-US" sz="2800" b="1" dirty="0" smtClean="0"/>
              <a:t> meter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2576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Size of Elements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00200"/>
            <a:ext cx="6731000" cy="5118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www.nig.ac.jp</a:t>
            </a:r>
            <a:r>
              <a:rPr lang="en-US" sz="1200" dirty="0"/>
              <a:t>/section/</a:t>
            </a:r>
            <a:r>
              <a:rPr lang="en-US" sz="1200" dirty="0" err="1"/>
              <a:t>maeshima</a:t>
            </a:r>
            <a:r>
              <a:rPr lang="en-US" sz="1200" dirty="0"/>
              <a:t>/</a:t>
            </a:r>
            <a:r>
              <a:rPr lang="en-US" sz="1200" dirty="0" err="1"/>
              <a:t>maeshima-e.html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785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Chromosomes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84300"/>
            <a:ext cx="4762500" cy="4559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www.copernicusproject.ucr.edu</a:t>
            </a:r>
            <a:r>
              <a:rPr lang="en-US" dirty="0"/>
              <a:t>/</a:t>
            </a:r>
            <a:r>
              <a:rPr lang="en-US" dirty="0" err="1"/>
              <a:t>ssi</a:t>
            </a:r>
            <a:r>
              <a:rPr lang="en-US" dirty="0"/>
              <a:t>/</a:t>
            </a:r>
            <a:r>
              <a:rPr lang="en-US" dirty="0" err="1"/>
              <a:t>HSBiologyResources.htm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6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Two Compartments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400800"/>
            <a:ext cx="511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Sanyal</a:t>
            </a:r>
            <a:r>
              <a:rPr lang="en-US" dirty="0"/>
              <a:t> </a:t>
            </a:r>
            <a:r>
              <a:rPr lang="en-US" dirty="0" smtClean="0"/>
              <a:t>et al., Current Opinion in Cell Biology, 2011</a:t>
            </a:r>
            <a:endParaRPr lang="en-US" dirty="0"/>
          </a:p>
        </p:txBody>
      </p:sp>
      <p:pic>
        <p:nvPicPr>
          <p:cNvPr id="5" name="Picture 4" descr="Screen Shot 2013-03-17 at 5.4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914400"/>
            <a:ext cx="4889500" cy="54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2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Chromosome Conformation Capturing Techniques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47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17 at 5.3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6672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488668"/>
            <a:ext cx="511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Sanyal</a:t>
            </a:r>
            <a:r>
              <a:rPr lang="en-US" dirty="0"/>
              <a:t> </a:t>
            </a:r>
            <a:r>
              <a:rPr lang="en-US" dirty="0" smtClean="0"/>
              <a:t>et al., Current Opinion in Cell Biology,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6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oogle.com/images?q=tbn:ANd9GcSU721dwGzvBGR5nNQ1YQfeTTG_cxOnnTZ_jZ8nJfCPrezWp9LA4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oogle.com/images?q=tbn:ANd9GcTMZE6z3lXt7dY2EUc1k41fKetbujpzvFFtDN4fWBsa-QZ-8ui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14" y="2136321"/>
            <a:ext cx="24574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oogle.com/images?q=tbn:ANd9GcQRRNQ4PQKVbrUJ494IzaiSFKE8vavJOnNsjITBM0ndadvQ_e65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8" y="217850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457200"/>
            <a:ext cx="499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Genome – Code of Life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886200"/>
            <a:ext cx="29718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5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3C, 4C, 5C, Hi-C Methods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295400"/>
            <a:ext cx="71628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All </a:t>
            </a:r>
            <a:r>
              <a:rPr lang="en-US" dirty="0"/>
              <a:t>3C-based methods use the same principle of chromatin interaction detection (indicated in grey): </a:t>
            </a:r>
            <a:r>
              <a:rPr lang="en-US" i="1" dirty="0" smtClean="0"/>
              <a:t>cross</a:t>
            </a:r>
            <a:r>
              <a:rPr lang="en-US" i="1" dirty="0"/>
              <a:t>-linking of interacting </a:t>
            </a:r>
            <a:r>
              <a:rPr lang="en-US" i="1" dirty="0" smtClean="0"/>
              <a:t>loci with </a:t>
            </a:r>
            <a:r>
              <a:rPr lang="en-US" i="1" dirty="0"/>
              <a:t>formaldehyde, followed by DNA fragmentation, DNA ligation, DNA purification and finally ligation product detection. </a:t>
            </a:r>
            <a:endParaRPr lang="en-US" i="1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3C </a:t>
            </a:r>
            <a:r>
              <a:rPr lang="en-US" dirty="0"/>
              <a:t>employs </a:t>
            </a:r>
            <a:r>
              <a:rPr lang="en-US" dirty="0" smtClean="0"/>
              <a:t>restriction enzymes </a:t>
            </a:r>
            <a:r>
              <a:rPr lang="en-US" dirty="0"/>
              <a:t>to fragment DNA, and regular PCR to detect ligation products, while 4C employs inverse PCR to detect all fragments ligated to a locus </a:t>
            </a:r>
            <a:r>
              <a:rPr lang="en-US" dirty="0" smtClean="0"/>
              <a:t>of choice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5C </a:t>
            </a:r>
            <a:r>
              <a:rPr lang="en-US" dirty="0"/>
              <a:t>uses multiplexed ligation mediated amplification (LMA) to detect large numbers of interactions simultaneously using pools of primers for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thousands of loci of interest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 </a:t>
            </a:r>
            <a:r>
              <a:rPr lang="en-US" dirty="0" err="1"/>
              <a:t>ChIA</a:t>
            </a:r>
            <a:r>
              <a:rPr lang="en-US" dirty="0"/>
              <a:t>-PET employs sonication to fragment cross-linked chromatin followed by an </a:t>
            </a:r>
            <a:r>
              <a:rPr lang="en-US" dirty="0" err="1"/>
              <a:t>immunoprecipitation</a:t>
            </a:r>
            <a:r>
              <a:rPr lang="en-US" dirty="0"/>
              <a:t> step before </a:t>
            </a:r>
            <a:r>
              <a:rPr lang="en-US" dirty="0" smtClean="0"/>
              <a:t>DNA ligation </a:t>
            </a:r>
            <a:r>
              <a:rPr lang="en-US" dirty="0"/>
              <a:t>to enrich for loci bound by a protein of interest. </a:t>
            </a:r>
            <a:r>
              <a:rPr lang="en-US" dirty="0" smtClean="0"/>
              <a:t>Linkers </a:t>
            </a:r>
            <a:r>
              <a:rPr lang="en-US" dirty="0"/>
              <a:t>are then ligated (black thick lines) and DNA is analyzed by direct deep sequencing.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Hi</a:t>
            </a:r>
            <a:r>
              <a:rPr lang="en-US" dirty="0"/>
              <a:t>-C employs restriction enzymes to fragment chromatin followed by filling in of the staggered ends using </a:t>
            </a:r>
            <a:r>
              <a:rPr lang="en-US" dirty="0" err="1"/>
              <a:t>biotinylated</a:t>
            </a:r>
            <a:r>
              <a:rPr lang="en-US" dirty="0"/>
              <a:t> nucleotides before </a:t>
            </a:r>
            <a:r>
              <a:rPr lang="en-US" dirty="0" smtClean="0"/>
              <a:t>DNA ligation</a:t>
            </a:r>
            <a:r>
              <a:rPr lang="en-US" dirty="0"/>
              <a:t>. DNA is sheared and DNA fragments containing ligation junctions are purified using streptavidin-coated beads. DNA is then directly </a:t>
            </a:r>
            <a:r>
              <a:rPr lang="en-US" dirty="0" smtClean="0"/>
              <a:t>deep sequenced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0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Chromosome Conformation Capturing (Hi-C)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2-07-24 at 10.2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537"/>
            <a:ext cx="9144000" cy="33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2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Hi-C Protocol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Cells are </a:t>
            </a:r>
            <a:r>
              <a:rPr lang="en-US" dirty="0" err="1" smtClean="0"/>
              <a:t>crosslinked</a:t>
            </a:r>
            <a:r>
              <a:rPr lang="en-US" dirty="0" smtClean="0"/>
              <a:t> with formaldehyde</a:t>
            </a:r>
          </a:p>
          <a:p>
            <a:r>
              <a:rPr lang="en-US" dirty="0" smtClean="0"/>
              <a:t>DNA is digested with a restriction enzyme and ligated, resulting enriched with cross-linked elements with a biotin marked at the junction</a:t>
            </a:r>
          </a:p>
          <a:p>
            <a:r>
              <a:rPr lang="en-US" dirty="0" smtClean="0"/>
              <a:t>Shearing DNA and selecting biotin-containing fragments to create a Hi-C library </a:t>
            </a:r>
          </a:p>
          <a:p>
            <a:r>
              <a:rPr lang="en-US" dirty="0" smtClean="0"/>
              <a:t>Sequence the library to create a catalog of interacting fragments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Hi-C Data Analysis Pipeline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hic_pipe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2933"/>
            <a:ext cx="7620000" cy="55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6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2D Chromosome Contact Map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31383"/>
            <a:ext cx="4724400" cy="494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2819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Chromosome</a:t>
            </a:r>
          </a:p>
          <a:p>
            <a:r>
              <a:rPr lang="en-US" b="1" dirty="0" smtClean="0"/>
              <a:t>Conformation</a:t>
            </a:r>
          </a:p>
          <a:p>
            <a:r>
              <a:rPr lang="en-US" b="1" dirty="0" smtClean="0"/>
              <a:t>Capturing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504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Construct 3D Shape of Genome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3883377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057400"/>
            <a:ext cx="3200400" cy="3200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19600" y="36576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" y="5638800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Images.google.com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7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Data Set I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normal human </a:t>
            </a:r>
            <a:r>
              <a:rPr lang="en-US" dirty="0" err="1" smtClean="0"/>
              <a:t>lymphoblastoid</a:t>
            </a:r>
            <a:r>
              <a:rPr lang="en-US" dirty="0" smtClean="0"/>
              <a:t> cell line (B-cell)</a:t>
            </a:r>
          </a:p>
          <a:p>
            <a:r>
              <a:rPr lang="en-US" dirty="0" smtClean="0"/>
              <a:t>8.4 million read pairs uniquely mapped to the human genome reference sequence</a:t>
            </a:r>
          </a:p>
          <a:p>
            <a:r>
              <a:rPr lang="en-US" dirty="0" smtClean="0"/>
              <a:t>6.7 million corresponded to long-range contacts between segments &gt; 20 kb apart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6248400"/>
            <a:ext cx="364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Liberman</a:t>
            </a:r>
            <a:r>
              <a:rPr lang="en-US" sz="2400" dirty="0" smtClean="0"/>
              <a:t>-Aiden et al., 2009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122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Genome Wide Contact Map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 genome into 1-Mb regions (loci)</a:t>
            </a:r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ij</a:t>
            </a:r>
            <a:r>
              <a:rPr lang="en-US" dirty="0" smtClean="0"/>
              <a:t>: number of contacts between loci </a:t>
            </a:r>
            <a:r>
              <a:rPr lang="en-US" dirty="0" err="1" smtClean="0"/>
              <a:t>i</a:t>
            </a:r>
            <a:r>
              <a:rPr lang="en-US" dirty="0" smtClean="0"/>
              <a:t> and j</a:t>
            </a:r>
          </a:p>
          <a:p>
            <a:r>
              <a:rPr lang="en-US" dirty="0" smtClean="0"/>
              <a:t>The matrix reflects an ensemble average of the interactions in the original sample of cells</a:t>
            </a:r>
          </a:p>
          <a:p>
            <a:r>
              <a:rPr lang="en-US" dirty="0" smtClean="0"/>
              <a:t>Represented as a heat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9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17 at 7.1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02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5029200"/>
            <a:ext cx="8915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(B) Hi-</a:t>
            </a:r>
            <a:r>
              <a:rPr lang="en-US" dirty="0" smtClean="0"/>
              <a:t>C produces </a:t>
            </a:r>
            <a:r>
              <a:rPr lang="en-US" dirty="0"/>
              <a:t>a genome-wide </a:t>
            </a:r>
            <a:r>
              <a:rPr lang="en-US" dirty="0" smtClean="0"/>
              <a:t>contact matrix</a:t>
            </a:r>
            <a:r>
              <a:rPr lang="en-US" dirty="0"/>
              <a:t>. The </a:t>
            </a:r>
            <a:r>
              <a:rPr lang="en-US" dirty="0" err="1"/>
              <a:t>submatrix</a:t>
            </a:r>
            <a:r>
              <a:rPr lang="en-US" dirty="0"/>
              <a:t> </a:t>
            </a:r>
            <a:r>
              <a:rPr lang="en-US" dirty="0" smtClean="0"/>
              <a:t>shown here </a:t>
            </a:r>
            <a:r>
              <a:rPr lang="en-US" dirty="0"/>
              <a:t>corresponds to </a:t>
            </a:r>
            <a:r>
              <a:rPr lang="en-US" dirty="0" err="1" smtClean="0"/>
              <a:t>intrachromosomal</a:t>
            </a:r>
            <a:r>
              <a:rPr lang="en-US" dirty="0"/>
              <a:t> </a:t>
            </a:r>
            <a:r>
              <a:rPr lang="en-US" dirty="0" smtClean="0"/>
              <a:t>interactions </a:t>
            </a:r>
            <a:r>
              <a:rPr lang="en-US" dirty="0"/>
              <a:t>on </a:t>
            </a:r>
            <a:r>
              <a:rPr lang="en-US" dirty="0" smtClean="0"/>
              <a:t>chromosome 14</a:t>
            </a:r>
            <a:r>
              <a:rPr lang="en-US" dirty="0"/>
              <a:t>. (Chromosome 14 </a:t>
            </a:r>
            <a:r>
              <a:rPr lang="en-US" dirty="0" smtClean="0"/>
              <a:t>is acrocentric</a:t>
            </a:r>
            <a:r>
              <a:rPr lang="en-US" dirty="0"/>
              <a:t>; the short arm </a:t>
            </a:r>
            <a:r>
              <a:rPr lang="en-US" dirty="0" smtClean="0"/>
              <a:t>is not </a:t>
            </a:r>
            <a:r>
              <a:rPr lang="en-US" dirty="0"/>
              <a:t>shown.) Each pixel represents all interactions between a 1-Mb locus and another 1-Mb locus; intensity corresponds to the total number of reads (0 to 50). </a:t>
            </a:r>
            <a:r>
              <a:rPr lang="en-US" dirty="0" smtClean="0"/>
              <a:t>Tick marks </a:t>
            </a:r>
            <a:r>
              <a:rPr lang="en-US" dirty="0"/>
              <a:t>appear every 10 Mb. (C </a:t>
            </a:r>
            <a:r>
              <a:rPr lang="en-US" dirty="0" smtClean="0"/>
              <a:t>) </a:t>
            </a:r>
            <a:r>
              <a:rPr lang="en-US" dirty="0"/>
              <a:t>We compared the original experiment with results from a biological repeat using the same restriction enzyme [(C), </a:t>
            </a:r>
            <a:r>
              <a:rPr lang="en-US" dirty="0" smtClean="0"/>
              <a:t>range from </a:t>
            </a:r>
            <a:r>
              <a:rPr lang="en-US" dirty="0"/>
              <a:t>0 to 50 reads</a:t>
            </a:r>
            <a:r>
              <a:rPr lang="en-US" dirty="0" smtClean="0"/>
              <a:t>]. Correlation is 0.99.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8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Relation between Euclidean Distance and Genomic Distance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</a:t>
            </a:r>
            <a:r>
              <a:rPr lang="en-US" dirty="0" err="1" smtClean="0"/>
              <a:t>intrachromosomal</a:t>
            </a:r>
            <a:r>
              <a:rPr lang="en-US" dirty="0" smtClean="0"/>
              <a:t> contact probability I</a:t>
            </a:r>
            <a:r>
              <a:rPr lang="en-US" baseline="-25000" dirty="0" smtClean="0"/>
              <a:t>n</a:t>
            </a:r>
            <a:r>
              <a:rPr lang="en-US" dirty="0" smtClean="0"/>
              <a:t>(s) for pairs of loci separated by a genomic distance s on chromosome n. </a:t>
            </a:r>
          </a:p>
          <a:p>
            <a:r>
              <a:rPr lang="en-US" dirty="0"/>
              <a:t>I</a:t>
            </a:r>
            <a:r>
              <a:rPr lang="en-US" baseline="-25000" dirty="0"/>
              <a:t>n</a:t>
            </a:r>
            <a:r>
              <a:rPr lang="en-US" dirty="0"/>
              <a:t>(s</a:t>
            </a:r>
            <a:r>
              <a:rPr lang="en-US" dirty="0" smtClean="0"/>
              <a:t>) decreases monotonically on every chromosome</a:t>
            </a:r>
          </a:p>
          <a:p>
            <a:r>
              <a:rPr lang="en-US" dirty="0" smtClean="0"/>
              <a:t>Even at distances &gt; 200 Mb, </a:t>
            </a:r>
            <a:r>
              <a:rPr lang="en-US" dirty="0"/>
              <a:t>I</a:t>
            </a:r>
            <a:r>
              <a:rPr lang="en-US" baseline="-25000" dirty="0"/>
              <a:t>n</a:t>
            </a:r>
            <a:r>
              <a:rPr lang="en-US" dirty="0"/>
              <a:t>(s</a:t>
            </a:r>
            <a:r>
              <a:rPr lang="en-US" dirty="0" smtClean="0"/>
              <a:t>) is always much greater than the average contact probability between different chromosomes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1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Genome Sequencing (1D)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https://encrypted-tbn3.google.com/images?q=tbn:ANd9GcTr5A6M5SvsagRfMW6jbf9TpqfNLS26SrzCMq3H-RE1ljF-7p69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423680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oogle.com/images?q=tbn:ANd9GcQOETvynT_OWY3iGZSeWtjW4xP6OhJW1iwCXB66NOS22_cvtDSI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72983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00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17 at 7.2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324600" cy="4903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953000"/>
            <a:ext cx="8534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Probability of </a:t>
            </a:r>
            <a:r>
              <a:rPr lang="en-US" dirty="0" smtClean="0"/>
              <a:t>contact decreases </a:t>
            </a:r>
            <a:r>
              <a:rPr lang="en-US" dirty="0"/>
              <a:t>as a function of </a:t>
            </a:r>
            <a:r>
              <a:rPr lang="en-US" dirty="0" smtClean="0"/>
              <a:t>genomic distance </a:t>
            </a:r>
            <a:r>
              <a:rPr lang="en-US" dirty="0"/>
              <a:t>on chromosome 1,</a:t>
            </a:r>
          </a:p>
          <a:p>
            <a:r>
              <a:rPr lang="en-US" dirty="0"/>
              <a:t>eventually reaching a plateau </a:t>
            </a:r>
            <a:r>
              <a:rPr lang="en-US" dirty="0" smtClean="0"/>
              <a:t>at ~</a:t>
            </a:r>
            <a:r>
              <a:rPr lang="en-US" dirty="0"/>
              <a:t>90 Mb (blue). The level of </a:t>
            </a:r>
            <a:r>
              <a:rPr lang="en-US" dirty="0" err="1" smtClean="0"/>
              <a:t>interchromosomal</a:t>
            </a:r>
            <a:r>
              <a:rPr lang="en-US" dirty="0"/>
              <a:t> </a:t>
            </a:r>
            <a:r>
              <a:rPr lang="es-ES_tradnl" dirty="0" err="1" smtClean="0"/>
              <a:t>contact</a:t>
            </a:r>
            <a:r>
              <a:rPr lang="es-ES_tradnl" dirty="0" smtClean="0"/>
              <a:t> </a:t>
            </a:r>
            <a:r>
              <a:rPr lang="es-ES_tradnl" dirty="0"/>
              <a:t>(</a:t>
            </a:r>
            <a:r>
              <a:rPr lang="es-ES_tradnl" dirty="0" err="1" smtClean="0"/>
              <a:t>black</a:t>
            </a:r>
            <a:r>
              <a:rPr lang="es-ES_tradnl" dirty="0"/>
              <a:t> </a:t>
            </a:r>
            <a:r>
              <a:rPr lang="en-US" dirty="0" smtClean="0"/>
              <a:t>dashes</a:t>
            </a:r>
            <a:r>
              <a:rPr lang="en-US" dirty="0"/>
              <a:t>) differs for different </a:t>
            </a:r>
            <a:r>
              <a:rPr lang="en-US" dirty="0" smtClean="0"/>
              <a:t>pairs of </a:t>
            </a:r>
            <a:r>
              <a:rPr lang="en-US" dirty="0"/>
              <a:t>chromosomes; loci on </a:t>
            </a:r>
            <a:r>
              <a:rPr lang="en-US" dirty="0" smtClean="0"/>
              <a:t>chromosome 1 </a:t>
            </a:r>
            <a:r>
              <a:rPr lang="en-US" dirty="0"/>
              <a:t>are most likely to </a:t>
            </a:r>
            <a:r>
              <a:rPr lang="en-US" dirty="0" smtClean="0"/>
              <a:t>interact with</a:t>
            </a:r>
            <a:r>
              <a:rPr lang="en-US" dirty="0"/>
              <a:t> </a:t>
            </a:r>
            <a:r>
              <a:rPr lang="en-US" dirty="0" smtClean="0"/>
              <a:t>loci </a:t>
            </a:r>
            <a:r>
              <a:rPr lang="en-US" dirty="0"/>
              <a:t>on chromosome </a:t>
            </a:r>
            <a:r>
              <a:rPr lang="en-US" dirty="0" smtClean="0"/>
              <a:t>10 (</a:t>
            </a:r>
            <a:r>
              <a:rPr lang="en-US" dirty="0"/>
              <a:t>green dashes) and least </a:t>
            </a:r>
            <a:r>
              <a:rPr lang="en-US" dirty="0" smtClean="0"/>
              <a:t>likely to </a:t>
            </a:r>
            <a:r>
              <a:rPr lang="en-US" dirty="0"/>
              <a:t>interact with loci on </a:t>
            </a:r>
            <a:r>
              <a:rPr lang="en-US" dirty="0" smtClean="0"/>
              <a:t>chromosome </a:t>
            </a:r>
            <a:r>
              <a:rPr lang="de-DE" dirty="0" smtClean="0"/>
              <a:t>21 </a:t>
            </a:r>
            <a:r>
              <a:rPr lang="de-DE" dirty="0"/>
              <a:t>(</a:t>
            </a:r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dashes</a:t>
            </a:r>
            <a:r>
              <a:rPr lang="de-DE" dirty="0"/>
              <a:t>). </a:t>
            </a:r>
            <a:r>
              <a:rPr lang="de-DE" dirty="0" err="1" smtClean="0"/>
              <a:t>Interchromosomal</a:t>
            </a:r>
            <a:r>
              <a:rPr lang="de-DE" dirty="0"/>
              <a:t> </a:t>
            </a:r>
            <a:r>
              <a:rPr lang="en-US" dirty="0" smtClean="0"/>
              <a:t>interactions </a:t>
            </a:r>
            <a:r>
              <a:rPr lang="en-US" dirty="0"/>
              <a:t>are </a:t>
            </a:r>
            <a:r>
              <a:rPr lang="en-US" dirty="0" smtClean="0"/>
              <a:t>depleted relative </a:t>
            </a:r>
            <a:r>
              <a:rPr lang="en-US" dirty="0"/>
              <a:t>to </a:t>
            </a:r>
            <a:r>
              <a:rPr lang="en-US" dirty="0" err="1"/>
              <a:t>intrachromosomal</a:t>
            </a:r>
            <a:r>
              <a:rPr lang="en-US" dirty="0"/>
              <a:t> interactions.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2514600"/>
            <a:ext cx="146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Implication: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Chromosome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territory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1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17 at 7.36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" y="76200"/>
            <a:ext cx="4724400" cy="4610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12192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Observed/</a:t>
            </a:r>
            <a:r>
              <a:rPr lang="en-US" dirty="0" smtClean="0"/>
              <a:t>expected number </a:t>
            </a:r>
            <a:r>
              <a:rPr lang="en-US" dirty="0"/>
              <a:t>of </a:t>
            </a:r>
            <a:r>
              <a:rPr lang="en-US" dirty="0" err="1"/>
              <a:t>interchromosomal</a:t>
            </a:r>
            <a:r>
              <a:rPr lang="en-US" dirty="0"/>
              <a:t> contacts</a:t>
            </a:r>
          </a:p>
          <a:p>
            <a:r>
              <a:rPr lang="en-US" dirty="0"/>
              <a:t>between all pairs of chromosomes. Red indicates enrichment, and blue indicates depletion (range from 0.5 to 2). Small, gene-rich chromosomes tend to interact</a:t>
            </a:r>
          </a:p>
          <a:p>
            <a:r>
              <a:rPr lang="en-US" dirty="0"/>
              <a:t>more with one another, suggesting that they cluster together in the nucleus.</a:t>
            </a:r>
          </a:p>
        </p:txBody>
      </p:sp>
      <p:pic>
        <p:nvPicPr>
          <p:cNvPr id="7" name="Picture 6" descr="Screen Shot 2013-03-17 at 7.4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711700"/>
            <a:ext cx="6997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Normalizing Contact Map by Expected Number of Contacts at Genomic Distance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ontent Placeholder 3" descr="Screen Shot 2013-03-17 at 7.50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r="6917"/>
          <a:stretch>
            <a:fillRect/>
          </a:stretch>
        </p:blipFill>
        <p:spPr>
          <a:xfrm>
            <a:off x="1066800" y="1524000"/>
            <a:ext cx="3810000" cy="4525963"/>
          </a:xfrm>
        </p:spPr>
      </p:pic>
      <p:sp>
        <p:nvSpPr>
          <p:cNvPr id="5" name="Rectangle 4"/>
          <p:cNvSpPr/>
          <p:nvPr/>
        </p:nvSpPr>
        <p:spPr>
          <a:xfrm>
            <a:off x="5105400" y="2209800"/>
            <a:ext cx="381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M* by dividing each entry </a:t>
            </a:r>
            <a:r>
              <a:rPr lang="en-US" dirty="0" smtClean="0"/>
              <a:t>in the </a:t>
            </a:r>
            <a:r>
              <a:rPr lang="en-US" dirty="0"/>
              <a:t>contact matrix by the genome-wide </a:t>
            </a:r>
            <a:r>
              <a:rPr lang="en-US" dirty="0" smtClean="0"/>
              <a:t>average contact </a:t>
            </a:r>
            <a:r>
              <a:rPr lang="en-US" dirty="0"/>
              <a:t>probability for loci at that genomic </a:t>
            </a:r>
            <a:r>
              <a:rPr lang="en-US" dirty="0" smtClean="0"/>
              <a:t>distance. </a:t>
            </a:r>
            <a:r>
              <a:rPr lang="en-US" dirty="0"/>
              <a:t>The normalized matrix shows </a:t>
            </a:r>
            <a:r>
              <a:rPr lang="en-US" dirty="0" smtClean="0"/>
              <a:t>many large </a:t>
            </a:r>
            <a:r>
              <a:rPr lang="en-US" dirty="0"/>
              <a:t>blocks of enriched and depleted interactions</a:t>
            </a:r>
            <a:r>
              <a:rPr lang="en-US" dirty="0" smtClean="0"/>
              <a:t>, generating </a:t>
            </a:r>
            <a:r>
              <a:rPr lang="en-US" dirty="0"/>
              <a:t>a plaid pattern</a:t>
            </a:r>
          </a:p>
        </p:txBody>
      </p:sp>
    </p:spTree>
    <p:extLst>
      <p:ext uri="{BB962C8B-B14F-4D97-AF65-F5344CB8AC3E}">
        <p14:creationId xmlns:p14="http://schemas.microsoft.com/office/powerpoint/2010/main" val="213408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Pearson Correlation Map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5800" y="1828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If two </a:t>
            </a:r>
            <a:r>
              <a:rPr lang="en-US" dirty="0" smtClean="0"/>
              <a:t>loci (</a:t>
            </a:r>
            <a:r>
              <a:rPr lang="en-US" dirty="0"/>
              <a:t>here 1-Mb regions) are nearby in space, </a:t>
            </a:r>
            <a:r>
              <a:rPr lang="en-US" dirty="0" smtClean="0"/>
              <a:t>we reasoned </a:t>
            </a:r>
            <a:r>
              <a:rPr lang="en-US" dirty="0"/>
              <a:t>that they will share neighbors and </a:t>
            </a:r>
            <a:r>
              <a:rPr lang="en-US" dirty="0" smtClean="0"/>
              <a:t>have correlated </a:t>
            </a:r>
            <a:r>
              <a:rPr lang="en-US" dirty="0"/>
              <a:t>interaction profiles.</a:t>
            </a:r>
          </a:p>
        </p:txBody>
      </p:sp>
      <p:pic>
        <p:nvPicPr>
          <p:cNvPr id="5" name="Picture 4" descr="Screen Shot 2013-03-17 at 7.5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114800" cy="42761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3200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process dramatically sharpened</a:t>
            </a:r>
          </a:p>
          <a:p>
            <a:r>
              <a:rPr lang="en-US" dirty="0"/>
              <a:t>the plaid pattern (Fig. 3C); 71% of the resulting</a:t>
            </a:r>
          </a:p>
          <a:p>
            <a:r>
              <a:rPr lang="en-US" dirty="0"/>
              <a:t>matrix entries represent statistically significant</a:t>
            </a:r>
          </a:p>
          <a:p>
            <a:r>
              <a:rPr lang="en-US" dirty="0"/>
              <a:t>correlations (P ≤ 0.05).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0" y="4419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plaid pattern </a:t>
            </a:r>
            <a:r>
              <a:rPr lang="en-US" dirty="0"/>
              <a:t>suggests that each </a:t>
            </a:r>
            <a:r>
              <a:rPr lang="en-US" dirty="0" smtClean="0"/>
              <a:t>chromosome can </a:t>
            </a:r>
            <a:r>
              <a:rPr lang="en-US" dirty="0"/>
              <a:t>be decomposed into two sets of </a:t>
            </a:r>
            <a:r>
              <a:rPr lang="en-US" dirty="0" smtClean="0"/>
              <a:t>loci (</a:t>
            </a:r>
            <a:r>
              <a:rPr lang="en-US" dirty="0"/>
              <a:t>arbitrarily labeled A and B) such that </a:t>
            </a:r>
            <a:r>
              <a:rPr lang="en-US" dirty="0" smtClean="0"/>
              <a:t>contacts within </a:t>
            </a:r>
            <a:r>
              <a:rPr lang="en-US" dirty="0"/>
              <a:t>each set are enriched and contacts </a:t>
            </a:r>
            <a:r>
              <a:rPr lang="en-US" dirty="0" smtClean="0"/>
              <a:t>between sets </a:t>
            </a:r>
            <a:r>
              <a:rPr lang="en-US" dirty="0"/>
              <a:t>are depleted.</a:t>
            </a:r>
          </a:p>
        </p:txBody>
      </p:sp>
    </p:spTree>
    <p:extLst>
      <p:ext uri="{BB962C8B-B14F-4D97-AF65-F5344CB8AC3E}">
        <p14:creationId xmlns:p14="http://schemas.microsoft.com/office/powerpoint/2010/main" val="404182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Principle Component Analysis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760273"/>
            <a:ext cx="6248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For all but two chromosomes, the first </a:t>
            </a:r>
            <a:r>
              <a:rPr lang="en-US" b="1" dirty="0" smtClean="0"/>
              <a:t>principal component </a:t>
            </a:r>
            <a:r>
              <a:rPr lang="en-US" b="1" dirty="0"/>
              <a:t>(PC) clearly corresponded to the </a:t>
            </a:r>
            <a:r>
              <a:rPr lang="en-US" b="1" dirty="0" smtClean="0"/>
              <a:t>plaid pattern </a:t>
            </a:r>
            <a:r>
              <a:rPr lang="en-US" b="1" dirty="0"/>
              <a:t>(positive values defining one set, </a:t>
            </a:r>
            <a:r>
              <a:rPr lang="en-US" b="1" dirty="0" smtClean="0"/>
              <a:t>negative values </a:t>
            </a:r>
            <a:r>
              <a:rPr lang="en-US" b="1" dirty="0"/>
              <a:t>the other) (fig. S1). </a:t>
            </a:r>
            <a:r>
              <a:rPr lang="en-US" b="1" dirty="0" smtClean="0"/>
              <a:t>The </a:t>
            </a:r>
            <a:r>
              <a:rPr lang="en-US" b="1" dirty="0"/>
              <a:t>entries of the PC vector </a:t>
            </a:r>
            <a:r>
              <a:rPr lang="en-US" b="1" dirty="0" smtClean="0"/>
              <a:t>reflected the </a:t>
            </a:r>
            <a:r>
              <a:rPr lang="en-US" b="1" dirty="0"/>
              <a:t>sharp transitions </a:t>
            </a:r>
            <a:r>
              <a:rPr lang="en-US" b="1" dirty="0" smtClean="0"/>
              <a:t>from compartment </a:t>
            </a:r>
            <a:r>
              <a:rPr lang="en-US" b="1" dirty="0"/>
              <a:t>to </a:t>
            </a:r>
            <a:r>
              <a:rPr lang="en-US" b="1" dirty="0" smtClean="0"/>
              <a:t>compartment observed </a:t>
            </a:r>
            <a:r>
              <a:rPr lang="en-US" b="1" dirty="0"/>
              <a:t>within the plaid </a:t>
            </a:r>
            <a:r>
              <a:rPr lang="en-US" b="1" dirty="0" err="1"/>
              <a:t>heatmaps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524000" y="2667000"/>
            <a:ext cx="71628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Moreover, the plaid patterns within each </a:t>
            </a:r>
            <a:r>
              <a:rPr lang="en-US" b="1" dirty="0" smtClean="0"/>
              <a:t>chromosome were </a:t>
            </a:r>
            <a:r>
              <a:rPr lang="en-US" b="1" dirty="0"/>
              <a:t>consistent across chromosomes: </a:t>
            </a:r>
            <a:r>
              <a:rPr lang="en-US" b="1" dirty="0" smtClean="0"/>
              <a:t>the labels </a:t>
            </a:r>
            <a:r>
              <a:rPr lang="en-US" b="1" dirty="0"/>
              <a:t>(A and B) could be assigned on </a:t>
            </a:r>
            <a:r>
              <a:rPr lang="en-US" b="1" dirty="0" smtClean="0"/>
              <a:t>each chromosome </a:t>
            </a:r>
            <a:r>
              <a:rPr lang="en-US" b="1" dirty="0"/>
              <a:t>so that sets on different </a:t>
            </a:r>
            <a:r>
              <a:rPr lang="en-US" b="1" dirty="0" smtClean="0"/>
              <a:t>chromosomes carrying </a:t>
            </a:r>
            <a:r>
              <a:rPr lang="en-US" b="1" dirty="0"/>
              <a:t>the same label had </a:t>
            </a:r>
            <a:r>
              <a:rPr lang="en-US" b="1" dirty="0" smtClean="0"/>
              <a:t>correlated contact </a:t>
            </a:r>
            <a:r>
              <a:rPr lang="en-US" b="1" dirty="0"/>
              <a:t>profiles, and those carrying different </a:t>
            </a:r>
            <a:r>
              <a:rPr lang="en-US" b="1" dirty="0" smtClean="0"/>
              <a:t>labels had </a:t>
            </a:r>
            <a:r>
              <a:rPr lang="en-US" b="1" dirty="0" err="1"/>
              <a:t>anticorrelated</a:t>
            </a:r>
            <a:r>
              <a:rPr lang="en-US" b="1" dirty="0"/>
              <a:t> contact profiles (Fig. 3D). </a:t>
            </a:r>
            <a:r>
              <a:rPr lang="en-US" b="1" dirty="0" smtClean="0"/>
              <a:t>These results </a:t>
            </a:r>
            <a:r>
              <a:rPr lang="en-US" b="1" dirty="0"/>
              <a:t>imply that the entire genome can be </a:t>
            </a:r>
            <a:r>
              <a:rPr lang="en-US" b="1" dirty="0" smtClean="0"/>
              <a:t>partitioned into </a:t>
            </a:r>
            <a:r>
              <a:rPr lang="en-US" b="1" dirty="0"/>
              <a:t>two spatial compartments such </a:t>
            </a:r>
            <a:r>
              <a:rPr lang="en-US" b="1" dirty="0" smtClean="0"/>
              <a:t>that greater </a:t>
            </a:r>
            <a:r>
              <a:rPr lang="en-US" b="1" dirty="0"/>
              <a:t>interaction occurs within each </a:t>
            </a:r>
            <a:r>
              <a:rPr lang="en-US" b="1" dirty="0" smtClean="0"/>
              <a:t>compartment rather </a:t>
            </a:r>
            <a:r>
              <a:rPr lang="en-US" b="1" dirty="0"/>
              <a:t>than across </a:t>
            </a:r>
            <a:r>
              <a:rPr lang="en-US" b="1" dirty="0" smtClean="0"/>
              <a:t>compartments. The Hi</a:t>
            </a:r>
            <a:r>
              <a:rPr lang="en-US" b="1" dirty="0"/>
              <a:t>-C data imply that regions tend be </a:t>
            </a:r>
            <a:r>
              <a:rPr lang="en-US" b="1" dirty="0" smtClean="0"/>
              <a:t>closer in </a:t>
            </a:r>
            <a:r>
              <a:rPr lang="en-US" b="1" dirty="0"/>
              <a:t>space if they belong to the same compartment</a:t>
            </a:r>
          </a:p>
          <a:p>
            <a:r>
              <a:rPr lang="en-US" b="1" dirty="0"/>
              <a:t>(A versus B) than if they do </a:t>
            </a:r>
            <a:r>
              <a:rPr lang="en-US" b="1" dirty="0" smtClean="0"/>
              <a:t>not.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009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FISH Validation of Two Compartments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Screen Shot 2013-03-17 at 8.06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1945056"/>
          </a:xfrm>
          <a:prstGeom prst="rect">
            <a:avLst/>
          </a:prstGeom>
        </p:spPr>
      </p:pic>
      <p:pic>
        <p:nvPicPr>
          <p:cNvPr id="6" name="Picture 5" descr="Screen Shot 2013-03-17 at 8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44445"/>
            <a:ext cx="8763000" cy="2107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57150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 – L3: Compartment A</a:t>
            </a:r>
          </a:p>
          <a:p>
            <a:r>
              <a:rPr lang="en-US" dirty="0" smtClean="0"/>
              <a:t>L2 – L 4: Compartment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1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# Contacts and Physical Distance Measured by FISH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More generally</a:t>
            </a:r>
            <a:r>
              <a:rPr lang="en-US" dirty="0" smtClean="0"/>
              <a:t>, a </a:t>
            </a:r>
            <a:r>
              <a:rPr lang="en-US" dirty="0"/>
              <a:t>strong correlation was observed </a:t>
            </a:r>
            <a:r>
              <a:rPr lang="en-US" dirty="0" smtClean="0"/>
              <a:t>between the </a:t>
            </a:r>
            <a:r>
              <a:rPr lang="en-US" dirty="0"/>
              <a:t>number of Hi-C reads </a:t>
            </a:r>
            <a:r>
              <a:rPr lang="en-US" dirty="0" err="1"/>
              <a:t>m</a:t>
            </a:r>
            <a:r>
              <a:rPr lang="en-US" baseline="-25000" dirty="0" err="1"/>
              <a:t>ij</a:t>
            </a:r>
            <a:r>
              <a:rPr lang="en-US" dirty="0"/>
              <a:t> and the 3D </a:t>
            </a:r>
            <a:r>
              <a:rPr lang="en-US" dirty="0" smtClean="0"/>
              <a:t>distance between </a:t>
            </a:r>
            <a:r>
              <a:rPr lang="en-US" dirty="0"/>
              <a:t>locus </a:t>
            </a:r>
            <a:r>
              <a:rPr lang="en-US" dirty="0" err="1"/>
              <a:t>i</a:t>
            </a:r>
            <a:r>
              <a:rPr lang="en-US" dirty="0"/>
              <a:t> and locus j as measured by </a:t>
            </a:r>
            <a:r>
              <a:rPr lang="en-US" dirty="0" smtClean="0"/>
              <a:t>FISH [</a:t>
            </a:r>
            <a:r>
              <a:rPr lang="en-US" dirty="0"/>
              <a:t>Spearman’s r = –0.916, P = 0.00003 (fig. S3)]</a:t>
            </a:r>
            <a:r>
              <a:rPr lang="en-US" dirty="0" smtClean="0"/>
              <a:t>, suggesting </a:t>
            </a:r>
            <a:r>
              <a:rPr lang="en-US" dirty="0"/>
              <a:t>that Hi-C read count may serve as </a:t>
            </a:r>
            <a:r>
              <a:rPr lang="en-US" dirty="0" smtClean="0"/>
              <a:t>a proxy </a:t>
            </a:r>
            <a:r>
              <a:rPr lang="en-US" dirty="0"/>
              <a:t>for distance</a:t>
            </a:r>
            <a:r>
              <a:rPr lang="en-US" dirty="0" smtClean="0"/>
              <a:t>.</a:t>
            </a:r>
          </a:p>
          <a:p>
            <a:r>
              <a:rPr lang="en-US" dirty="0"/>
              <a:t>Upon close examination of the Hi-C data, </a:t>
            </a:r>
            <a:r>
              <a:rPr lang="en-US" dirty="0" smtClean="0"/>
              <a:t>we noted </a:t>
            </a:r>
            <a:r>
              <a:rPr lang="en-US" dirty="0"/>
              <a:t>that pairs of loci in compartment B </a:t>
            </a:r>
            <a:r>
              <a:rPr lang="en-US" dirty="0" smtClean="0"/>
              <a:t>showed a </a:t>
            </a:r>
            <a:r>
              <a:rPr lang="en-US" dirty="0"/>
              <a:t>consistently higher interaction frequency at </a:t>
            </a:r>
            <a:r>
              <a:rPr lang="en-US" dirty="0" smtClean="0"/>
              <a:t>a given </a:t>
            </a:r>
            <a:r>
              <a:rPr lang="en-US" dirty="0"/>
              <a:t>genomic distance than pairs of loci in </a:t>
            </a:r>
            <a:r>
              <a:rPr lang="en-US" dirty="0" smtClean="0"/>
              <a:t>compartment A </a:t>
            </a:r>
            <a:r>
              <a:rPr lang="en-US" dirty="0"/>
              <a:t>(fig. S4). This suggests that </a:t>
            </a:r>
            <a:r>
              <a:rPr lang="en-US" dirty="0" smtClean="0"/>
              <a:t>compartment B </a:t>
            </a:r>
            <a:r>
              <a:rPr lang="en-US" dirty="0"/>
              <a:t>is more densely packed (15). </a:t>
            </a:r>
            <a:endParaRPr lang="en-US" dirty="0" smtClean="0"/>
          </a:p>
          <a:p>
            <a:r>
              <a:rPr lang="en-US" dirty="0" smtClean="0"/>
              <a:t>The FISH data </a:t>
            </a:r>
            <a:r>
              <a:rPr lang="en-US" dirty="0"/>
              <a:t>are consistent with this observation; loci </a:t>
            </a:r>
            <a:r>
              <a:rPr lang="en-US" dirty="0" smtClean="0"/>
              <a:t>in compartment </a:t>
            </a:r>
            <a:r>
              <a:rPr lang="en-US" dirty="0"/>
              <a:t>B exhibited a stronger tendency </a:t>
            </a:r>
            <a:r>
              <a:rPr lang="en-US" dirty="0" smtClean="0"/>
              <a:t>for close </a:t>
            </a:r>
            <a:r>
              <a:rPr lang="en-US" dirty="0"/>
              <a:t>spatial localization.</a:t>
            </a:r>
          </a:p>
        </p:txBody>
      </p:sp>
    </p:spTree>
    <p:extLst>
      <p:ext uri="{BB962C8B-B14F-4D97-AF65-F5344CB8AC3E}">
        <p14:creationId xmlns:p14="http://schemas.microsoft.com/office/powerpoint/2010/main" val="144843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5440362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Open More Accessible, Gene Rich Compartment VS less Accessible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17 at 8.1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4174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0"/>
            <a:ext cx="4904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H3K27/H3K36: activating/repressive chromatin</a:t>
            </a:r>
          </a:p>
          <a:p>
            <a:r>
              <a:rPr lang="en-US" dirty="0" smtClean="0"/>
              <a:t>Marks</a:t>
            </a:r>
          </a:p>
          <a:p>
            <a:r>
              <a:rPr lang="en-US" dirty="0" err="1" smtClean="0"/>
              <a:t>DNAsel</a:t>
            </a:r>
            <a:r>
              <a:rPr lang="en-US" dirty="0" smtClean="0"/>
              <a:t>: </a:t>
            </a:r>
            <a:r>
              <a:rPr lang="en-US" dirty="0" err="1"/>
              <a:t>deoxyribonuclease</a:t>
            </a:r>
            <a:r>
              <a:rPr lang="en-US" dirty="0"/>
              <a:t> I</a:t>
            </a:r>
          </a:p>
          <a:p>
            <a:r>
              <a:rPr lang="en-US" dirty="0"/>
              <a:t>(</a:t>
            </a:r>
            <a:r>
              <a:rPr lang="en-US" dirty="0" err="1"/>
              <a:t>DNAseI</a:t>
            </a:r>
            <a:r>
              <a:rPr lang="en-US" dirty="0"/>
              <a:t>) </a:t>
            </a:r>
            <a:r>
              <a:rPr lang="en-US" dirty="0" smtClean="0"/>
              <a:t>sensitivity, measure chromatin</a:t>
            </a:r>
          </a:p>
          <a:p>
            <a:r>
              <a:rPr lang="en-US" dirty="0" smtClean="0"/>
              <a:t>accessibility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0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76200"/>
            <a:ext cx="99822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Contact Probability VS Genomic Distance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17 at 8.2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5648569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1447800"/>
            <a:ext cx="3429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Contact probability as a function</a:t>
            </a:r>
          </a:p>
          <a:p>
            <a:r>
              <a:rPr lang="en-US" dirty="0"/>
              <a:t>of genomic distance averaged</a:t>
            </a:r>
          </a:p>
          <a:p>
            <a:r>
              <a:rPr lang="en-US" dirty="0"/>
              <a:t>across the genome (blue) shows</a:t>
            </a:r>
          </a:p>
          <a:p>
            <a:r>
              <a:rPr lang="en-US" dirty="0"/>
              <a:t>a power law scaling between</a:t>
            </a:r>
          </a:p>
          <a:p>
            <a:r>
              <a:rPr lang="en-US" dirty="0"/>
              <a:t>500 kb and 7 Mb (shaded region)</a:t>
            </a:r>
          </a:p>
          <a:p>
            <a:r>
              <a:rPr lang="en-US" dirty="0"/>
              <a:t>with a slope of –1.08 (fit</a:t>
            </a:r>
          </a:p>
          <a:p>
            <a:r>
              <a:rPr lang="en-US" dirty="0"/>
              <a:t>shown in cyan).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3581400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plotted on log-log axes, I(s) exhibits </a:t>
            </a:r>
            <a:r>
              <a:rPr lang="en-US" dirty="0" smtClean="0"/>
              <a:t>a prominent </a:t>
            </a:r>
            <a:r>
              <a:rPr lang="en-US" dirty="0"/>
              <a:t>power law scaling between ~500 </a:t>
            </a:r>
            <a:r>
              <a:rPr lang="en-US" dirty="0" smtClean="0"/>
              <a:t>kb and </a:t>
            </a:r>
            <a:r>
              <a:rPr lang="en-US" dirty="0"/>
              <a:t>~7 Mb, where contact probability scales as s</a:t>
            </a:r>
            <a:r>
              <a:rPr lang="en-US" baseline="30000" dirty="0"/>
              <a:t>–</a:t>
            </a:r>
            <a:r>
              <a:rPr lang="en-US" baseline="30000" dirty="0" smtClean="0"/>
              <a:t>1</a:t>
            </a:r>
            <a:r>
              <a:rPr lang="en-US" dirty="0" smtClean="0"/>
              <a:t> (</a:t>
            </a:r>
            <a:r>
              <a:rPr lang="en-US" dirty="0"/>
              <a:t>Fig. 4A). This </a:t>
            </a:r>
            <a:r>
              <a:rPr lang="en-US" dirty="0" smtClean="0"/>
              <a:t>range </a:t>
            </a:r>
            <a:r>
              <a:rPr lang="en-US" dirty="0"/>
              <a:t>corresponds to the known </a:t>
            </a:r>
            <a:r>
              <a:rPr lang="en-US" dirty="0" smtClean="0"/>
              <a:t>size of </a:t>
            </a:r>
            <a:r>
              <a:rPr lang="en-US" dirty="0"/>
              <a:t>open and closed chromatin domains.</a:t>
            </a:r>
          </a:p>
        </p:txBody>
      </p:sp>
    </p:spTree>
    <p:extLst>
      <p:ext uri="{BB962C8B-B14F-4D97-AF65-F5344CB8AC3E}">
        <p14:creationId xmlns:p14="http://schemas.microsoft.com/office/powerpoint/2010/main" val="6801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Genome 3D Model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Power-</a:t>
            </a:r>
            <a:r>
              <a:rPr lang="en-US" b="1" dirty="0" smtClean="0"/>
              <a:t>law </a:t>
            </a:r>
            <a:r>
              <a:rPr lang="en-US" dirty="0" smtClean="0"/>
              <a:t>dependencies </a:t>
            </a:r>
            <a:r>
              <a:rPr lang="en-US" dirty="0"/>
              <a:t>can arise </a:t>
            </a:r>
            <a:r>
              <a:rPr lang="en-US" dirty="0" smtClean="0"/>
              <a:t>from polymer like </a:t>
            </a:r>
            <a:r>
              <a:rPr lang="en-US" dirty="0"/>
              <a:t>b</a:t>
            </a:r>
            <a:r>
              <a:rPr lang="en-US" dirty="0" smtClean="0"/>
              <a:t>ehavior. </a:t>
            </a:r>
          </a:p>
          <a:p>
            <a:r>
              <a:rPr lang="en-US" b="1" dirty="0"/>
              <a:t>E</a:t>
            </a:r>
            <a:r>
              <a:rPr lang="en-US" b="1" dirty="0" smtClean="0"/>
              <a:t>quilibrium globule</a:t>
            </a:r>
            <a:r>
              <a:rPr lang="en-US" dirty="0" smtClean="0"/>
              <a:t>: </a:t>
            </a:r>
            <a:r>
              <a:rPr lang="en-US" dirty="0"/>
              <a:t>a compact, densely </a:t>
            </a:r>
            <a:r>
              <a:rPr lang="en-US" dirty="0" smtClean="0"/>
              <a:t>knotted configuration </a:t>
            </a:r>
            <a:r>
              <a:rPr lang="en-US" dirty="0"/>
              <a:t>originally used to describe a </a:t>
            </a:r>
            <a:r>
              <a:rPr lang="en-US" dirty="0" smtClean="0"/>
              <a:t>polymer </a:t>
            </a:r>
            <a:r>
              <a:rPr lang="nl-NL" dirty="0" smtClean="0"/>
              <a:t>in </a:t>
            </a:r>
            <a:r>
              <a:rPr lang="nl-NL" dirty="0"/>
              <a:t>a </a:t>
            </a:r>
            <a:r>
              <a:rPr lang="nl-NL" dirty="0" err="1"/>
              <a:t>poor</a:t>
            </a:r>
            <a:r>
              <a:rPr lang="nl-NL" dirty="0"/>
              <a:t> solvent at </a:t>
            </a:r>
            <a:r>
              <a:rPr lang="nl-NL" dirty="0" smtClean="0"/>
              <a:t>equilibrium</a:t>
            </a:r>
          </a:p>
          <a:p>
            <a:r>
              <a:rPr lang="en-US" b="1" dirty="0" smtClean="0"/>
              <a:t>Fractal Model</a:t>
            </a:r>
            <a:r>
              <a:rPr lang="en-US" dirty="0" smtClean="0"/>
              <a:t>: </a:t>
            </a:r>
            <a:r>
              <a:rPr lang="en-US" dirty="0"/>
              <a:t>This highly </a:t>
            </a:r>
            <a:r>
              <a:rPr lang="en-US" dirty="0" smtClean="0"/>
              <a:t>compact state </a:t>
            </a:r>
            <a:r>
              <a:rPr lang="en-US" dirty="0"/>
              <a:t>is formed by an </a:t>
            </a:r>
            <a:r>
              <a:rPr lang="en-US" dirty="0" err="1"/>
              <a:t>unentangled</a:t>
            </a:r>
            <a:r>
              <a:rPr lang="en-US" dirty="0"/>
              <a:t> polymer </a:t>
            </a:r>
            <a:r>
              <a:rPr lang="en-US" dirty="0" smtClean="0"/>
              <a:t>when it </a:t>
            </a:r>
            <a:r>
              <a:rPr lang="en-US" dirty="0"/>
              <a:t>crumples into a series of small globules in </a:t>
            </a:r>
            <a:r>
              <a:rPr lang="en-US" dirty="0" smtClean="0"/>
              <a:t>a “</a:t>
            </a:r>
            <a:r>
              <a:rPr lang="en-US" dirty="0"/>
              <a:t>beads-on-a-string” configuration. These </a:t>
            </a:r>
            <a:r>
              <a:rPr lang="en-US" dirty="0" smtClean="0"/>
              <a:t>beads serve </a:t>
            </a:r>
            <a:r>
              <a:rPr lang="en-US" dirty="0"/>
              <a:t>as monomers in subsequent rounds of </a:t>
            </a:r>
            <a:r>
              <a:rPr lang="en-US" dirty="0" smtClean="0"/>
              <a:t>spontaneous crumpling </a:t>
            </a:r>
            <a:r>
              <a:rPr lang="en-US" dirty="0"/>
              <a:t>until only a single </a:t>
            </a:r>
            <a:r>
              <a:rPr lang="en-US" dirty="0" smtClean="0"/>
              <a:t>globule of globules</a:t>
            </a:r>
            <a:r>
              <a:rPr lang="en-US" dirty="0"/>
              <a:t>-of-globules remains.</a:t>
            </a:r>
          </a:p>
        </p:txBody>
      </p:sp>
    </p:spTree>
    <p:extLst>
      <p:ext uri="{BB962C8B-B14F-4D97-AF65-F5344CB8AC3E}">
        <p14:creationId xmlns:p14="http://schemas.microsoft.com/office/powerpoint/2010/main" val="398568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Genomic Era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1676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76200" y="849312"/>
            <a:ext cx="379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Collins, Venter, Human Genome, 2000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2819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25781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19812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828800" y="2514600"/>
            <a:ext cx="9906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30194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>
            <a:endCxn id="6152" idx="3"/>
          </p:cNvCxnSpPr>
          <p:nvPr/>
        </p:nvCxnSpPr>
        <p:spPr>
          <a:xfrm rot="5400000">
            <a:off x="2204243" y="4501357"/>
            <a:ext cx="544513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667000"/>
            <a:ext cx="91440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150" idx="3"/>
            <a:endCxn id="6151" idx="1"/>
          </p:cNvCxnSpPr>
          <p:nvPr/>
        </p:nvCxnSpPr>
        <p:spPr>
          <a:xfrm>
            <a:off x="5638800" y="3656013"/>
            <a:ext cx="457200" cy="12271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5257800"/>
            <a:ext cx="1143000" cy="153766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114800" y="4724400"/>
            <a:ext cx="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24400" y="6172200"/>
            <a:ext cx="188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Personal Genome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058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Fractal Model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Fractal globules are </a:t>
            </a:r>
            <a:r>
              <a:rPr lang="en-US" dirty="0" smtClean="0"/>
              <a:t>an attractive </a:t>
            </a:r>
            <a:r>
              <a:rPr lang="en-US" dirty="0"/>
              <a:t>structure for chromatin segments </a:t>
            </a:r>
            <a:r>
              <a:rPr lang="en-US" dirty="0" smtClean="0"/>
              <a:t>because they </a:t>
            </a:r>
            <a:r>
              <a:rPr lang="en-US" dirty="0"/>
              <a:t>lack knots (31) and would </a:t>
            </a:r>
            <a:r>
              <a:rPr lang="en-US" dirty="0" smtClean="0"/>
              <a:t>facilitate unfolding </a:t>
            </a:r>
            <a:r>
              <a:rPr lang="en-US" dirty="0"/>
              <a:t>and refolding, for example, during </a:t>
            </a:r>
            <a:r>
              <a:rPr lang="en-US" dirty="0" smtClean="0"/>
              <a:t>gene activation</a:t>
            </a:r>
            <a:r>
              <a:rPr lang="en-US" dirty="0"/>
              <a:t>, gene repression, or the cell cycle. </a:t>
            </a:r>
            <a:endParaRPr lang="en-US" dirty="0" smtClean="0"/>
          </a:p>
          <a:p>
            <a:r>
              <a:rPr lang="en-US" dirty="0" smtClean="0"/>
              <a:t>In a fractal </a:t>
            </a:r>
            <a:r>
              <a:rPr lang="en-US" dirty="0"/>
              <a:t>globule, contiguous regions of the </a:t>
            </a:r>
            <a:r>
              <a:rPr lang="en-US" dirty="0" smtClean="0"/>
              <a:t>genome tend </a:t>
            </a:r>
            <a:r>
              <a:rPr lang="en-US" dirty="0"/>
              <a:t>to form spatial sectors whose size </a:t>
            </a:r>
            <a:r>
              <a:rPr lang="en-US" dirty="0" smtClean="0"/>
              <a:t>corresponds </a:t>
            </a:r>
            <a:r>
              <a:rPr lang="en-US" dirty="0"/>
              <a:t>to the length of the original region (Fig. 4C). </a:t>
            </a:r>
            <a:r>
              <a:rPr lang="en-US" dirty="0" smtClean="0"/>
              <a:t>In contrast</a:t>
            </a:r>
            <a:r>
              <a:rPr lang="en-US" dirty="0"/>
              <a:t>, an equilibrium globule is highly </a:t>
            </a:r>
            <a:r>
              <a:rPr lang="en-US" dirty="0" smtClean="0"/>
              <a:t>knotted and </a:t>
            </a:r>
            <a:r>
              <a:rPr lang="en-US" dirty="0"/>
              <a:t>lacks such sectors; instead, linear and </a:t>
            </a:r>
            <a:r>
              <a:rPr lang="en-US" dirty="0" smtClean="0"/>
              <a:t>spatial positions </a:t>
            </a:r>
            <a:r>
              <a:rPr lang="en-US" dirty="0"/>
              <a:t>are largely </a:t>
            </a:r>
            <a:r>
              <a:rPr lang="en-US" dirty="0" err="1"/>
              <a:t>decorrelated</a:t>
            </a:r>
            <a:r>
              <a:rPr lang="en-US" dirty="0"/>
              <a:t> after, at most, </a:t>
            </a:r>
            <a:r>
              <a:rPr lang="en-US" dirty="0" smtClean="0"/>
              <a:t>a few </a:t>
            </a:r>
            <a:r>
              <a:rPr lang="en-US" dirty="0" err="1"/>
              <a:t>megabases</a:t>
            </a:r>
            <a:r>
              <a:rPr lang="en-US" dirty="0"/>
              <a:t> (Fig. 4C).</a:t>
            </a:r>
          </a:p>
        </p:txBody>
      </p:sp>
    </p:spTree>
    <p:extLst>
      <p:ext uri="{BB962C8B-B14F-4D97-AF65-F5344CB8AC3E}">
        <p14:creationId xmlns:p14="http://schemas.microsoft.com/office/powerpoint/2010/main" val="295046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Comparison of Two Models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17 at 8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899742"/>
            <a:ext cx="5029200" cy="59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Consistency Checking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equilibrium globule and fractal </a:t>
            </a:r>
            <a:r>
              <a:rPr lang="en-US" dirty="0" smtClean="0"/>
              <a:t>globule models </a:t>
            </a:r>
            <a:r>
              <a:rPr lang="en-US" dirty="0"/>
              <a:t>make very different predictions </a:t>
            </a:r>
            <a:r>
              <a:rPr lang="en-US" dirty="0" smtClean="0"/>
              <a:t>concerning the </a:t>
            </a:r>
            <a:r>
              <a:rPr lang="en-US" dirty="0"/>
              <a:t>scaling of contact probability with </a:t>
            </a:r>
            <a:r>
              <a:rPr lang="en-US" dirty="0" smtClean="0"/>
              <a:t>genomic distance </a:t>
            </a:r>
            <a:r>
              <a:rPr lang="en-US" dirty="0"/>
              <a:t>s. The equilibrium globule </a:t>
            </a:r>
            <a:r>
              <a:rPr lang="en-US" dirty="0" smtClean="0"/>
              <a:t>model predicts </a:t>
            </a:r>
            <a:r>
              <a:rPr lang="en-US" dirty="0"/>
              <a:t>that contact probability will scale as s</a:t>
            </a:r>
            <a:r>
              <a:rPr lang="en-US" baseline="30000" dirty="0"/>
              <a:t>–3/2</a:t>
            </a:r>
            <a:r>
              <a:rPr lang="en-US" dirty="0" smtClean="0"/>
              <a:t>, which </a:t>
            </a:r>
            <a:r>
              <a:rPr lang="en-US" dirty="0"/>
              <a:t>we do not observe in our data. We </a:t>
            </a:r>
            <a:r>
              <a:rPr lang="en-US" dirty="0" smtClean="0"/>
              <a:t>analytically derived </a:t>
            </a:r>
            <a:r>
              <a:rPr lang="en-US" dirty="0"/>
              <a:t>the contact probability for a </a:t>
            </a:r>
            <a:r>
              <a:rPr lang="en-US" dirty="0" smtClean="0"/>
              <a:t>fractal globule </a:t>
            </a:r>
            <a:r>
              <a:rPr lang="en-US" dirty="0"/>
              <a:t>and found that it decays as s</a:t>
            </a:r>
            <a:r>
              <a:rPr lang="en-US" baseline="30000" dirty="0"/>
              <a:t>–1</a:t>
            </a:r>
            <a:r>
              <a:rPr lang="en-US" dirty="0"/>
              <a:t> (10)</a:t>
            </a:r>
            <a:r>
              <a:rPr lang="en-US" dirty="0" smtClean="0"/>
              <a:t>; this </a:t>
            </a:r>
            <a:r>
              <a:rPr lang="en-US" dirty="0"/>
              <a:t>corresponds closely with the prominent </a:t>
            </a:r>
            <a:r>
              <a:rPr lang="en-US" dirty="0" smtClean="0"/>
              <a:t>scaling </a:t>
            </a:r>
            <a:r>
              <a:rPr lang="pl-PL" dirty="0" smtClean="0"/>
              <a:t>we </a:t>
            </a:r>
            <a:r>
              <a:rPr lang="pl-PL" dirty="0" err="1"/>
              <a:t>observed</a:t>
            </a:r>
            <a:r>
              <a:rPr lang="pl-PL" dirty="0"/>
              <a:t> (s</a:t>
            </a:r>
            <a:r>
              <a:rPr lang="pl-PL" baseline="30000" dirty="0"/>
              <a:t>–1.08</a:t>
            </a:r>
            <a:r>
              <a:rPr lang="pl-PL" dirty="0"/>
              <a:t>)</a:t>
            </a:r>
            <a:r>
              <a:rPr lang="pl-PL" dirty="0" smtClean="0"/>
              <a:t>.</a:t>
            </a:r>
          </a:p>
          <a:p>
            <a:r>
              <a:rPr lang="en-US" dirty="0"/>
              <a:t>The equilibrium and fractal globule </a:t>
            </a:r>
            <a:r>
              <a:rPr lang="en-US" dirty="0" smtClean="0"/>
              <a:t>models also </a:t>
            </a:r>
            <a:r>
              <a:rPr lang="en-US" dirty="0"/>
              <a:t>make differing predictions about the 3D </a:t>
            </a:r>
            <a:r>
              <a:rPr lang="en-US" dirty="0" smtClean="0"/>
              <a:t>distance between </a:t>
            </a:r>
            <a:r>
              <a:rPr lang="en-US" dirty="0"/>
              <a:t>pairs of loci (s</a:t>
            </a:r>
            <a:r>
              <a:rPr lang="en-US" baseline="30000" dirty="0"/>
              <a:t>1/2</a:t>
            </a:r>
            <a:r>
              <a:rPr lang="en-US" dirty="0"/>
              <a:t> for an </a:t>
            </a:r>
            <a:r>
              <a:rPr lang="en-US" dirty="0" smtClean="0"/>
              <a:t>equilibrium globule</a:t>
            </a:r>
            <a:r>
              <a:rPr lang="en-US" dirty="0"/>
              <a:t>, s1/3 for a fractal globule). </a:t>
            </a:r>
            <a:r>
              <a:rPr lang="en-US" dirty="0" smtClean="0"/>
              <a:t>Although 3D </a:t>
            </a:r>
            <a:r>
              <a:rPr lang="en-US" dirty="0"/>
              <a:t>distance is not directly measured by Hi-C, </a:t>
            </a:r>
            <a:r>
              <a:rPr lang="en-US" dirty="0" smtClean="0"/>
              <a:t>we note </a:t>
            </a:r>
            <a:r>
              <a:rPr lang="en-US" dirty="0"/>
              <a:t>that a recent paper using 3D-FISH </a:t>
            </a:r>
            <a:r>
              <a:rPr lang="en-US" dirty="0" smtClean="0"/>
              <a:t>reported an </a:t>
            </a:r>
            <a:r>
              <a:rPr lang="en-US" dirty="0"/>
              <a:t>s</a:t>
            </a:r>
            <a:r>
              <a:rPr lang="en-US" baseline="30000" dirty="0"/>
              <a:t>1/3</a:t>
            </a:r>
            <a:r>
              <a:rPr lang="en-US" dirty="0"/>
              <a:t> scaling for genomic distances </a:t>
            </a:r>
            <a:r>
              <a:rPr lang="en-US" dirty="0" smtClean="0"/>
              <a:t>between 500 </a:t>
            </a:r>
            <a:r>
              <a:rPr lang="en-US" dirty="0"/>
              <a:t>kb and 2 Mb</a:t>
            </a:r>
          </a:p>
        </p:txBody>
      </p:sp>
    </p:spTree>
    <p:extLst>
      <p:ext uri="{BB962C8B-B14F-4D97-AF65-F5344CB8AC3E}">
        <p14:creationId xmlns:p14="http://schemas.microsoft.com/office/powerpoint/2010/main" val="155018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MCMC Simulation Validation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7244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We used Monte Carlo simulations to </a:t>
            </a:r>
            <a:r>
              <a:rPr lang="en-US" dirty="0" smtClean="0"/>
              <a:t>construct ensembles </a:t>
            </a:r>
            <a:r>
              <a:rPr lang="en-US" dirty="0"/>
              <a:t>of fractal globules and </a:t>
            </a:r>
            <a:r>
              <a:rPr lang="en-US" dirty="0" smtClean="0"/>
              <a:t>equilibrium globules </a:t>
            </a:r>
            <a:r>
              <a:rPr lang="en-US" dirty="0"/>
              <a:t>(500 each). The properties of </a:t>
            </a:r>
            <a:r>
              <a:rPr lang="en-US" dirty="0" smtClean="0"/>
              <a:t>the ensembles matched </a:t>
            </a:r>
            <a:r>
              <a:rPr lang="en-US" dirty="0"/>
              <a:t>the theoretically derived </a:t>
            </a:r>
            <a:r>
              <a:rPr lang="en-US" dirty="0" err="1" smtClean="0"/>
              <a:t>scalings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/>
              <a:t>contact probability (for fractal globules</a:t>
            </a:r>
            <a:r>
              <a:rPr lang="en-US" dirty="0" smtClean="0"/>
              <a:t>, s</a:t>
            </a:r>
            <a:r>
              <a:rPr lang="en-US" baseline="30000" dirty="0"/>
              <a:t>–1</a:t>
            </a:r>
            <a:r>
              <a:rPr lang="en-US" dirty="0"/>
              <a:t>, and for equilibrium globules, s</a:t>
            </a:r>
            <a:r>
              <a:rPr lang="en-US" baseline="30000" dirty="0"/>
              <a:t>–3/2</a:t>
            </a:r>
            <a:r>
              <a:rPr lang="en-US" dirty="0"/>
              <a:t>) and </a:t>
            </a:r>
            <a:r>
              <a:rPr lang="en-US" dirty="0" smtClean="0"/>
              <a:t>3D distance </a:t>
            </a:r>
            <a:r>
              <a:rPr lang="en-US" dirty="0"/>
              <a:t>(for fractal globules s</a:t>
            </a:r>
            <a:r>
              <a:rPr lang="en-US" baseline="30000" dirty="0"/>
              <a:t>1/3</a:t>
            </a:r>
            <a:r>
              <a:rPr lang="en-US" dirty="0"/>
              <a:t>, for </a:t>
            </a:r>
            <a:r>
              <a:rPr lang="en-US" dirty="0" smtClean="0"/>
              <a:t>equilibrium globules </a:t>
            </a:r>
            <a:r>
              <a:rPr lang="en-US" dirty="0"/>
              <a:t>s</a:t>
            </a:r>
            <a:r>
              <a:rPr lang="en-US" baseline="30000" dirty="0"/>
              <a:t>1/2</a:t>
            </a:r>
            <a:r>
              <a:rPr lang="en-US" dirty="0"/>
              <a:t>). These simulations also illustrated </a:t>
            </a:r>
            <a:r>
              <a:rPr lang="en-US" dirty="0" smtClean="0"/>
              <a:t>the lack </a:t>
            </a:r>
            <a:r>
              <a:rPr lang="en-US" dirty="0"/>
              <a:t>of entanglements [measured by using </a:t>
            </a:r>
            <a:r>
              <a:rPr lang="en-US" dirty="0" smtClean="0"/>
              <a:t>the knot</a:t>
            </a:r>
            <a:r>
              <a:rPr lang="en-US" dirty="0"/>
              <a:t>-theoretic Alexander polynomial (10, 32)] </a:t>
            </a:r>
            <a:r>
              <a:rPr lang="en-US" dirty="0" smtClean="0"/>
              <a:t>and the </a:t>
            </a:r>
            <a:r>
              <a:rPr lang="en-US" dirty="0"/>
              <a:t>formation of spatial sectors within a </a:t>
            </a:r>
            <a:r>
              <a:rPr lang="en-US" dirty="0" smtClean="0"/>
              <a:t>fractal </a:t>
            </a:r>
            <a:r>
              <a:rPr lang="tr-TR" dirty="0" err="1" smtClean="0"/>
              <a:t>globule</a:t>
            </a:r>
            <a:r>
              <a:rPr lang="tr-TR" dirty="0" smtClean="0"/>
              <a:t> </a:t>
            </a:r>
            <a:r>
              <a:rPr lang="tr-TR" dirty="0"/>
              <a:t>(</a:t>
            </a:r>
            <a:r>
              <a:rPr lang="tr-TR" dirty="0" err="1"/>
              <a:t>Fig</a:t>
            </a:r>
            <a:r>
              <a:rPr lang="tr-TR" dirty="0"/>
              <a:t>. 4B).</a:t>
            </a:r>
            <a:endParaRPr lang="en-US" dirty="0"/>
          </a:p>
        </p:txBody>
      </p:sp>
      <p:pic>
        <p:nvPicPr>
          <p:cNvPr id="5" name="Picture 4" descr="Screen Shot 2013-03-17 at 8.5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00"/>
            <a:ext cx="488167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4906962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Multi-Scale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Fractal Model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17 at 8.5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365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3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Hi-C Data Analysis II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Z. Wang, R. Cao, K. Taylor, A. </a:t>
            </a:r>
            <a:r>
              <a:rPr lang="en-US" dirty="0" err="1" smtClean="0"/>
              <a:t>Briley</a:t>
            </a:r>
            <a:r>
              <a:rPr lang="en-US" dirty="0" smtClean="0"/>
              <a:t>, C. Caldwell, J. Cheng. </a:t>
            </a:r>
            <a:r>
              <a:rPr lang="en-US" b="1" dirty="0" smtClean="0"/>
              <a:t>The </a:t>
            </a:r>
            <a:r>
              <a:rPr lang="en-US" b="1" dirty="0"/>
              <a:t>Properties of Genome Conformation and Spatial Gene Interaction and </a:t>
            </a:r>
            <a:r>
              <a:rPr lang="en-US" b="1" dirty="0" smtClean="0"/>
              <a:t>Regulation Networks </a:t>
            </a:r>
            <a:r>
              <a:rPr lang="en-US" b="1" dirty="0"/>
              <a:t>of Normal and Malignant Human Cell </a:t>
            </a:r>
            <a:r>
              <a:rPr lang="en-US" b="1" dirty="0" smtClean="0"/>
              <a:t>Types</a:t>
            </a:r>
            <a:r>
              <a:rPr lang="en-US" dirty="0" smtClean="0"/>
              <a:t>. </a:t>
            </a:r>
            <a:r>
              <a:rPr lang="en-US" dirty="0" err="1" smtClean="0"/>
              <a:t>PLoS</a:t>
            </a:r>
            <a:r>
              <a:rPr lang="en-US" dirty="0" smtClean="0"/>
              <a:t> ONE.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Data Sets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human </a:t>
            </a:r>
            <a:r>
              <a:rPr lang="en-US" dirty="0"/>
              <a:t>a</a:t>
            </a:r>
            <a:r>
              <a:rPr lang="en-US" dirty="0" smtClean="0"/>
              <a:t>cute lymphoblastic leukemia (B-ALL) B-cell</a:t>
            </a:r>
          </a:p>
          <a:p>
            <a:r>
              <a:rPr lang="en-US" dirty="0" smtClean="0"/>
              <a:t>The MHH-CALL-4 B-ALL cell line (CALL4)</a:t>
            </a:r>
          </a:p>
          <a:p>
            <a:r>
              <a:rPr lang="en-US" dirty="0" smtClean="0"/>
              <a:t>The follicular lymphoma cell-line (RL)</a:t>
            </a:r>
          </a:p>
          <a:p>
            <a:r>
              <a:rPr lang="en-US" dirty="0" smtClean="0"/>
              <a:t>Sequenced by </a:t>
            </a:r>
            <a:r>
              <a:rPr lang="en-US" dirty="0" err="1" smtClean="0"/>
              <a:t>Illumina</a:t>
            </a:r>
            <a:r>
              <a:rPr lang="en-US" dirty="0" smtClean="0"/>
              <a:t> </a:t>
            </a:r>
            <a:r>
              <a:rPr lang="en-US" dirty="0" err="1" smtClean="0"/>
              <a:t>HiSeq</a:t>
            </a:r>
            <a:r>
              <a:rPr lang="en-US" dirty="0" smtClean="0"/>
              <a:t>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5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73067"/>
              </p:ext>
            </p:extLst>
          </p:nvPr>
        </p:nvGraphicFramePr>
        <p:xfrm>
          <a:off x="2107819" y="241554"/>
          <a:ext cx="6807581" cy="424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" name="Document" r:id="rId3" imgW="5626100" imgH="3505200" progId="Word.Document.12">
                  <p:link updateAutomatic="1"/>
                </p:oleObj>
              </mc:Choice>
              <mc:Fallback>
                <p:oleObj name="Document" r:id="rId3" imgW="5626100" imgH="35052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7819" y="241554"/>
                        <a:ext cx="6807581" cy="4241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11598"/>
              </p:ext>
            </p:extLst>
          </p:nvPr>
        </p:nvGraphicFramePr>
        <p:xfrm>
          <a:off x="1295400" y="4495800"/>
          <a:ext cx="7213600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" name="Document" r:id="rId5" imgW="5892800" imgH="2108200" progId="Word.Document.12">
                  <p:link updateAutomatic="1"/>
                </p:oleObj>
              </mc:Choice>
              <mc:Fallback>
                <p:oleObj name="Document" r:id="rId5" imgW="5892800" imgH="21082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4495800"/>
                        <a:ext cx="7213600" cy="210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1143000"/>
            <a:ext cx="209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Number of Reads of</a:t>
            </a:r>
          </a:p>
          <a:p>
            <a:r>
              <a:rPr lang="en-US" b="1" dirty="0"/>
              <a:t>t</a:t>
            </a:r>
            <a:r>
              <a:rPr lang="en-US" b="1" dirty="0" smtClean="0"/>
              <a:t>he samples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038600"/>
            <a:ext cx="158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Read coverage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175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Read Quality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8866765" cy="33274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33448"/>
              </p:ext>
            </p:extLst>
          </p:nvPr>
        </p:nvGraphicFramePr>
        <p:xfrm>
          <a:off x="304800" y="4876800"/>
          <a:ext cx="8662736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" name="Document" r:id="rId4" imgW="5486400" imgH="965200" progId="Word.Document.12">
                  <p:link updateAutomatic="1"/>
                </p:oleObj>
              </mc:Choice>
              <mc:Fallback>
                <p:oleObj name="Document" r:id="rId4" imgW="5486400" imgH="9652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4876800"/>
                        <a:ext cx="8662736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63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Mapping Reads to Human Genome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270000"/>
            <a:ext cx="61087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Sequencing Revolution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35814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00600"/>
            <a:ext cx="16002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3048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0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657600" cy="5897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Plots of Contact Numbers against Regions of Chromosomes 7, 11, 14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(CALL4, RL, normal B-Cell, Primary B-ALL)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114300"/>
            <a:ext cx="49276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8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352800" cy="6354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Un-normalized intra-chromosomal heat maps for primary ALL B-Cell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577" y="0"/>
            <a:ext cx="5634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00"/>
            <a:ext cx="3352800" cy="63547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ormalized intra-chromosomal heat maps for primary ALL B-Cell</a:t>
            </a:r>
            <a:b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Sequential Component Normalization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M[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,j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 / |M[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]|</a:t>
            </a:r>
            <a:b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M[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,j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] / |M[j]|</a:t>
            </a:r>
            <a:b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Repeat until symmetric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5652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9144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Intra-Chromosomal Contacts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Figure_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9" y="948662"/>
            <a:ext cx="7099301" cy="5756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18" y="3429000"/>
            <a:ext cx="1503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Correlation</a:t>
            </a:r>
          </a:p>
          <a:p>
            <a:r>
              <a:rPr lang="en-US" sz="1600" b="1" dirty="0" smtClean="0"/>
              <a:t>Map</a:t>
            </a:r>
          </a:p>
          <a:p>
            <a:r>
              <a:rPr lang="en-US" sz="1600" b="1" dirty="0" smtClean="0"/>
              <a:t>C[</a:t>
            </a:r>
            <a:r>
              <a:rPr lang="en-US" sz="1600" b="1" dirty="0" err="1"/>
              <a:t>i</a:t>
            </a:r>
            <a:r>
              <a:rPr lang="en-US" sz="1600" b="1" dirty="0" err="1" smtClean="0"/>
              <a:t>,j</a:t>
            </a:r>
            <a:r>
              <a:rPr lang="en-US" sz="1600" b="1" dirty="0" smtClean="0"/>
              <a:t>] = Person’s</a:t>
            </a:r>
          </a:p>
          <a:p>
            <a:r>
              <a:rPr lang="en-US" sz="1600" b="1" dirty="0" smtClean="0"/>
              <a:t>Correlation</a:t>
            </a:r>
          </a:p>
          <a:p>
            <a:r>
              <a:rPr lang="en-US" sz="1600" b="1" dirty="0" smtClean="0"/>
              <a:t>Between row </a:t>
            </a:r>
            <a:r>
              <a:rPr lang="en-US" sz="1600" b="1" dirty="0" err="1" smtClean="0"/>
              <a:t>i</a:t>
            </a:r>
            <a:r>
              <a:rPr lang="en-US" sz="1600" b="1" dirty="0" smtClean="0"/>
              <a:t>,</a:t>
            </a:r>
          </a:p>
          <a:p>
            <a:r>
              <a:rPr lang="en-US" sz="1600" b="1" dirty="0" smtClean="0"/>
              <a:t>column j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33" y="5105400"/>
            <a:ext cx="89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Plaid</a:t>
            </a:r>
          </a:p>
          <a:p>
            <a:r>
              <a:rPr lang="en-US" b="1" dirty="0" smtClean="0"/>
              <a:t>Pattern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328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Contact Correlation Between Cell Types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6412468"/>
            <a:ext cx="598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Correlate intra-contact numbers of 23 pairs of chromosomes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838200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8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124200" cy="5135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Comparison of Maps Using Genomic Distance and SCN Normalizations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Figure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164"/>
            <a:ext cx="5071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7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Inter-Chromosome Contacts and Chromosome Translocation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6 at 11.38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0" y="1524000"/>
            <a:ext cx="8643520" cy="52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3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Cancer Causing Chromosome Translocation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4425921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2590800"/>
            <a:ext cx="3403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Reconstruction of </a:t>
            </a:r>
            <a:r>
              <a:rPr lang="en-US" dirty="0" err="1" smtClean="0"/>
              <a:t>translocated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chromosomes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Two cancer related 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30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Comparison of Inter-Chromosome Contact Profiles of Different Cells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Figure_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4572000" cy="482132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18283"/>
              </p:ext>
            </p:extLst>
          </p:nvPr>
        </p:nvGraphicFramePr>
        <p:xfrm>
          <a:off x="5181600" y="2819400"/>
          <a:ext cx="44577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2" name="Document" r:id="rId4" imgW="5486400" imgH="1371600" progId="Word.Document.12">
                  <p:link updateAutomatic="1"/>
                </p:oleObj>
              </mc:Choice>
              <mc:Fallback>
                <p:oleObj name="Document" r:id="rId4" imgW="5486400" imgH="13716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1600" y="2819400"/>
                        <a:ext cx="4457700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02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4238"/>
            <a:ext cx="2743200" cy="47545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Gene-Gene Contact Map of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HoxA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Gene Cluster:</a:t>
            </a:r>
            <a:b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3200" dirty="0" err="1"/>
              <a:t>HoxA</a:t>
            </a:r>
            <a:r>
              <a:rPr lang="en-US" sz="3200" dirty="0"/>
              <a:t> gene region (27,104,502 – 27,212,501) on chromosome </a:t>
            </a:r>
            <a:r>
              <a:rPr lang="en-US" sz="3200" dirty="0" smtClean="0"/>
              <a:t>7,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Transcription factor controlling </a:t>
            </a:r>
            <a:r>
              <a:rPr lang="en-US" sz="3200" dirty="0" err="1" smtClean="0"/>
              <a:t>embrynoic</a:t>
            </a:r>
            <a:r>
              <a:rPr lang="en-US" sz="3200" dirty="0" smtClean="0"/>
              <a:t> development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685800"/>
            <a:ext cx="5511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5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6170256" cy="53348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77000" y="1905000"/>
            <a:ext cx="2590800" cy="2422525"/>
          </a:xfrm>
        </p:spPr>
        <p:txBody>
          <a:bodyPr/>
          <a:lstStyle/>
          <a:p>
            <a:pPr eaLnBrk="1" hangingPunct="1"/>
            <a:r>
              <a:rPr lang="en-US" b="1" dirty="0" smtClean="0"/>
              <a:t>$1000 Personal Genome in 2010s</a:t>
            </a:r>
          </a:p>
        </p:txBody>
      </p:sp>
    </p:spTree>
    <p:extLst>
      <p:ext uri="{BB962C8B-B14F-4D97-AF65-F5344CB8AC3E}">
        <p14:creationId xmlns:p14="http://schemas.microsoft.com/office/powerpoint/2010/main" val="119888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Intra-Chromosome Gene-Gene Interaction Network of Chr. 14 of Call4 Cell Line</a:t>
            </a:r>
            <a:endParaRPr lang="en-US" dirty="0"/>
          </a:p>
        </p:txBody>
      </p:sp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4" y="1752600"/>
            <a:ext cx="7779416" cy="2785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31468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free network: power law, short path, hub genes</a:t>
            </a:r>
            <a:endParaRPr 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581400" y="4449762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00"/>
                </a:solidFill>
              </a:rPr>
              <a:t>Applications?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        Spatial gene </a:t>
            </a:r>
            <a:r>
              <a:rPr lang="en-US" b="1" dirty="0" smtClean="0">
                <a:solidFill>
                  <a:srgbClr val="000000"/>
                </a:solidFill>
              </a:rPr>
              <a:t>interaction 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        Gene function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        Transcription efficiency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6336268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Gene locations were determined by UCSC genome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3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charset="0"/>
              </a:rPr>
              <a:t>Genome Wide TBS-TBS Interaction </a:t>
            </a:r>
            <a:r>
              <a:rPr lang="en-US" b="1" dirty="0" smtClean="0">
                <a:latin typeface="Calibri" charset="0"/>
              </a:rPr>
              <a:t>Network (Call4)</a:t>
            </a:r>
            <a:endParaRPr lang="en-US" b="1" dirty="0">
              <a:latin typeface="Calibri" charset="0"/>
            </a:endParaRPr>
          </a:p>
        </p:txBody>
      </p:sp>
      <p:graphicFrame>
        <p:nvGraphicFramePr>
          <p:cNvPr id="7168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38296"/>
              </p:ext>
            </p:extLst>
          </p:nvPr>
        </p:nvGraphicFramePr>
        <p:xfrm>
          <a:off x="381000" y="1511300"/>
          <a:ext cx="4987673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" name="Document" r:id="rId3" imgW="5930682" imgH="5270306" progId="Word.Document.12">
                  <p:embed/>
                </p:oleObj>
              </mc:Choice>
              <mc:Fallback>
                <p:oleObj name="Document" r:id="rId3" imgW="5930682" imgH="5270306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11300"/>
                        <a:ext cx="4987673" cy="443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Box 5"/>
          <p:cNvSpPr txBox="1">
            <a:spLocks noChangeArrowheads="1"/>
          </p:cNvSpPr>
          <p:nvPr/>
        </p:nvSpPr>
        <p:spPr bwMode="auto">
          <a:xfrm>
            <a:off x="5486400" y="2286000"/>
            <a:ext cx="36387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Question: why do TBSs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form contact clusters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and how</a:t>
            </a:r>
            <a:r>
              <a:rPr lang="en-US" b="1" dirty="0" smtClean="0">
                <a:solidFill>
                  <a:srgbClr val="000000"/>
                </a:solidFill>
              </a:rPr>
              <a:t>?</a:t>
            </a:r>
          </a:p>
          <a:p>
            <a:pPr eaLnBrk="1" hangingPunct="1"/>
            <a:r>
              <a:rPr lang="en-US" b="1" dirty="0" smtClean="0">
                <a:solidFill>
                  <a:srgbClr val="000000"/>
                </a:solidFill>
              </a:rPr>
              <a:t>Do they form control</a:t>
            </a:r>
          </a:p>
          <a:p>
            <a:pPr eaLnBrk="1" hangingPunct="1"/>
            <a:r>
              <a:rPr lang="en-US" b="1" dirty="0" smtClean="0">
                <a:solidFill>
                  <a:srgbClr val="000000"/>
                </a:solidFill>
              </a:rPr>
              <a:t>Module?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6850063" y="6400800"/>
            <a:ext cx="2217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Wang et al., submitted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1200" y="4438471"/>
            <a:ext cx="342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definitions and coordinates of transcription factor binding sites were downloaded from Yale TFBS [</a:t>
            </a:r>
            <a:r>
              <a:rPr lang="en-US" dirty="0">
                <a:hlinkClick r:id="rId5" action="ppaction://hlinkfile" tooltip="Euskirchen, 2007 #536"/>
              </a:rPr>
              <a:t>31</a:t>
            </a:r>
            <a:r>
              <a:rPr lang="en-US" dirty="0"/>
              <a:t>], which were identified by </a:t>
            </a:r>
            <a:r>
              <a:rPr lang="en-US" dirty="0" err="1"/>
              <a:t>ChiP-seq</a:t>
            </a:r>
            <a:r>
              <a:rPr lang="en-US" dirty="0"/>
              <a:t> experiments </a:t>
            </a:r>
          </a:p>
        </p:txBody>
      </p:sp>
    </p:spTree>
    <p:extLst>
      <p:ext uri="{BB962C8B-B14F-4D97-AF65-F5344CB8AC3E}">
        <p14:creationId xmlns:p14="http://schemas.microsoft.com/office/powerpoint/2010/main" val="266253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charset="0"/>
              </a:rPr>
              <a:t>Gene – TBS Interaction Network</a:t>
            </a:r>
          </a:p>
        </p:txBody>
      </p:sp>
      <p:graphicFrame>
        <p:nvGraphicFramePr>
          <p:cNvPr id="727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76633"/>
              </p:ext>
            </p:extLst>
          </p:nvPr>
        </p:nvGraphicFramePr>
        <p:xfrm>
          <a:off x="152400" y="1066800"/>
          <a:ext cx="59309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" name="Document" r:id="rId3" imgW="5930682" imgH="5232207" progId="Word.Document.12">
                  <p:embed/>
                </p:oleObj>
              </mc:Choice>
              <mc:Fallback>
                <p:oleObj name="Document" r:id="rId3" imgW="5930682" imgH="523220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66800"/>
                        <a:ext cx="5930900" cy="523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TextBox 5"/>
          <p:cNvSpPr txBox="1">
            <a:spLocks noChangeArrowheads="1"/>
          </p:cNvSpPr>
          <p:nvPr/>
        </p:nvSpPr>
        <p:spPr bwMode="auto">
          <a:xfrm>
            <a:off x="5486400" y="1676400"/>
            <a:ext cx="35836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Question: can this explain</a:t>
            </a:r>
          </a:p>
          <a:p>
            <a:pPr eaLnBrk="1" hangingPunct="1"/>
            <a:r>
              <a:rPr lang="en-US" sz="1800" b="1" dirty="0"/>
              <a:t>long-range regulatory </a:t>
            </a:r>
          </a:p>
          <a:p>
            <a:pPr eaLnBrk="1" hangingPunct="1"/>
            <a:r>
              <a:rPr lang="en-US" sz="1800" b="1" dirty="0" smtClean="0"/>
              <a:t>Relationships?</a:t>
            </a:r>
          </a:p>
          <a:p>
            <a:pPr eaLnBrk="1" hangingPunct="1"/>
            <a:endParaRPr lang="en-US" sz="1800" b="1" dirty="0"/>
          </a:p>
          <a:p>
            <a:pPr eaLnBrk="1" hangingPunct="1"/>
            <a:r>
              <a:rPr lang="en-US" sz="1800" b="1" dirty="0" smtClean="0"/>
              <a:t>(promoter, enhancer, insulator)</a:t>
            </a:r>
            <a:endParaRPr lang="en-US" sz="1800" b="1" dirty="0"/>
          </a:p>
        </p:txBody>
      </p:sp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4724400" y="4114800"/>
            <a:ext cx="453261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ENCODE: Coding/Non-Coding</a:t>
            </a:r>
          </a:p>
          <a:p>
            <a:pPr eaLnBrk="1" hangingPunct="1"/>
            <a:r>
              <a:rPr lang="en-US" sz="1800" b="1" dirty="0" smtClean="0"/>
              <a:t>Interactions are not random.</a:t>
            </a:r>
          </a:p>
          <a:p>
            <a:pPr eaLnBrk="1" hangingPunct="1"/>
            <a:r>
              <a:rPr lang="en-US" sz="1800" b="1" dirty="0" smtClean="0"/>
              <a:t>Why </a:t>
            </a:r>
            <a:r>
              <a:rPr lang="en-US" sz="1800" b="1" dirty="0"/>
              <a:t>are the non-coding</a:t>
            </a:r>
          </a:p>
          <a:p>
            <a:pPr eaLnBrk="1" hangingPunct="1"/>
            <a:r>
              <a:rPr lang="en-US" sz="1800" b="1" dirty="0"/>
              <a:t>DNA elements not junk</a:t>
            </a:r>
            <a:r>
              <a:rPr lang="en-US" sz="1800" b="1" dirty="0" smtClean="0"/>
              <a:t>?</a:t>
            </a:r>
          </a:p>
          <a:p>
            <a:pPr eaLnBrk="1" hangingPunct="1"/>
            <a:r>
              <a:rPr lang="en-US" sz="1800" b="1" dirty="0" smtClean="0"/>
              <a:t>Do they play a structural </a:t>
            </a:r>
          </a:p>
          <a:p>
            <a:pPr eaLnBrk="1" hangingPunct="1"/>
            <a:r>
              <a:rPr lang="en-US" sz="1800" b="1" dirty="0" smtClean="0"/>
              <a:t>Role mediated by interaction (insulator)</a:t>
            </a:r>
          </a:p>
          <a:p>
            <a:pPr eaLnBrk="1" hangingPunct="1"/>
            <a:r>
              <a:rPr lang="en-US" sz="1800" b="1" dirty="0" smtClean="0"/>
              <a:t> influencing gene</a:t>
            </a:r>
          </a:p>
          <a:p>
            <a:pPr eaLnBrk="1" hangingPunct="1"/>
            <a:r>
              <a:rPr lang="en-US" sz="1800" b="1" dirty="0" smtClean="0"/>
              <a:t>Expression at least?</a:t>
            </a:r>
            <a:endParaRPr lang="en-US" sz="1800" b="1" dirty="0"/>
          </a:p>
        </p:txBody>
      </p:sp>
      <p:sp>
        <p:nvSpPr>
          <p:cNvPr id="72709" name="TextBox 3"/>
          <p:cNvSpPr txBox="1">
            <a:spLocks noChangeArrowheads="1"/>
          </p:cNvSpPr>
          <p:nvPr/>
        </p:nvSpPr>
        <p:spPr bwMode="auto">
          <a:xfrm>
            <a:off x="6850063" y="6400800"/>
            <a:ext cx="1785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Wang et al., </a:t>
            </a:r>
            <a:r>
              <a:rPr lang="en-US" sz="1600" dirty="0" smtClean="0"/>
              <a:t>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487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Genome Structure Modeling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(Key Hypothesis)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14600"/>
            <a:ext cx="3883377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057400"/>
            <a:ext cx="3200400" cy="3200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419600" y="36576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4400" y="5638800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Images.google.com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7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Opportunities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Chromosome contact data can be generated easily and cheaply</a:t>
            </a:r>
          </a:p>
          <a:p>
            <a:r>
              <a:rPr lang="en-US" dirty="0" smtClean="0"/>
              <a:t>Chromosome contact data is rather reliable</a:t>
            </a:r>
          </a:p>
          <a:p>
            <a:r>
              <a:rPr lang="en-US" dirty="0" smtClean="0"/>
              <a:t>A 3D model of a genome is very valuable in studying spatial regulation of gene expression and methylation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6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Challenges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Genome and chromosome is very large (3 billion nucleotide of human genome)</a:t>
            </a:r>
          </a:p>
          <a:p>
            <a:r>
              <a:rPr lang="en-US" dirty="0" smtClean="0"/>
              <a:t>Genome structure is very dynamic</a:t>
            </a:r>
          </a:p>
          <a:p>
            <a:r>
              <a:rPr lang="en-US" dirty="0" smtClean="0"/>
              <a:t>No known experimental genome structure other than some point distance data generated by FISH</a:t>
            </a:r>
          </a:p>
          <a:p>
            <a:r>
              <a:rPr lang="en-US" dirty="0" smtClean="0"/>
              <a:t>Relationship between contact and distance is not deterministic</a:t>
            </a:r>
          </a:p>
          <a:p>
            <a:r>
              <a:rPr lang="en-US" dirty="0" smtClean="0"/>
              <a:t>Unknown quantities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Limitation of Existing Work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4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Small scale</a:t>
            </a:r>
            <a:r>
              <a:rPr lang="en-US" dirty="0" smtClean="0"/>
              <a:t>: a gene locus or a small chromosome (10 – 50 M)</a:t>
            </a:r>
          </a:p>
          <a:p>
            <a:r>
              <a:rPr lang="en-US" b="1" dirty="0" smtClean="0"/>
              <a:t>One Scale</a:t>
            </a:r>
          </a:p>
          <a:p>
            <a:r>
              <a:rPr lang="en-US" b="1" dirty="0" smtClean="0"/>
              <a:t>Rough approximation</a:t>
            </a:r>
            <a:r>
              <a:rPr lang="en-US" dirty="0" smtClean="0"/>
              <a:t>: convert contacts to distance</a:t>
            </a:r>
          </a:p>
          <a:p>
            <a:r>
              <a:rPr lang="en-US" b="1" dirty="0" smtClean="0"/>
              <a:t>Low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811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MCMC Approach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M. Rousseau, J. Fraser, M.A. </a:t>
            </a:r>
            <a:r>
              <a:rPr lang="en-US" dirty="0" err="1" smtClean="0"/>
              <a:t>Ferraiuolo</a:t>
            </a:r>
            <a:r>
              <a:rPr lang="en-US" dirty="0" smtClean="0"/>
              <a:t>, J. </a:t>
            </a:r>
            <a:r>
              <a:rPr lang="en-US" dirty="0" err="1" smtClean="0"/>
              <a:t>Dostie</a:t>
            </a:r>
            <a:r>
              <a:rPr lang="en-US" dirty="0" smtClean="0"/>
              <a:t>, M. </a:t>
            </a:r>
            <a:r>
              <a:rPr lang="en-US" dirty="0" err="1" smtClean="0"/>
              <a:t>Blanchette</a:t>
            </a:r>
            <a:r>
              <a:rPr lang="en-US" dirty="0" smtClean="0"/>
              <a:t>. </a:t>
            </a:r>
            <a:r>
              <a:rPr lang="en-US" b="1" i="1" dirty="0" smtClean="0"/>
              <a:t>Three</a:t>
            </a:r>
            <a:r>
              <a:rPr lang="en-US" b="1" i="1" dirty="0"/>
              <a:t>-dimensional modeling of </a:t>
            </a:r>
            <a:r>
              <a:rPr lang="en-US" b="1" i="1" dirty="0" smtClean="0"/>
              <a:t>chromatin structure </a:t>
            </a:r>
            <a:r>
              <a:rPr lang="en-US" b="1" i="1" dirty="0"/>
              <a:t>from interaction frequency data </a:t>
            </a:r>
            <a:r>
              <a:rPr lang="en-US" b="1" i="1" dirty="0" smtClean="0"/>
              <a:t>using </a:t>
            </a:r>
            <a:r>
              <a:rPr lang="sk-SK" b="1" i="1" dirty="0" smtClean="0"/>
              <a:t>Markov </a:t>
            </a:r>
            <a:r>
              <a:rPr lang="sk-SK" b="1" i="1" dirty="0"/>
              <a:t>chain Monte Carlo </a:t>
            </a:r>
            <a:r>
              <a:rPr lang="sk-SK" b="1" i="1" dirty="0" smtClean="0"/>
              <a:t>sampling</a:t>
            </a:r>
            <a:r>
              <a:rPr lang="sk-SK" dirty="0" smtClean="0"/>
              <a:t>. BMC Bioinformatics, 2011.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47244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Long-range interactions between regulatory DNA elements such as enhancers, insulators </a:t>
            </a:r>
            <a:r>
              <a:rPr lang="en-US" dirty="0" smtClean="0"/>
              <a:t>and promoters </a:t>
            </a:r>
            <a:r>
              <a:rPr lang="en-US" dirty="0"/>
              <a:t>play an important role in regulating transcription. As chromatin contacts have been found </a:t>
            </a:r>
            <a:r>
              <a:rPr lang="en-US" dirty="0" smtClean="0"/>
              <a:t>throughout the </a:t>
            </a:r>
            <a:r>
              <a:rPr lang="en-US" dirty="0"/>
              <a:t>human genome and in different cell types, spatial transcriptional control is now viewed as a general</a:t>
            </a:r>
          </a:p>
          <a:p>
            <a:r>
              <a:rPr lang="en-US" dirty="0"/>
              <a:t>mechanism of gene expression regulation.</a:t>
            </a:r>
          </a:p>
        </p:txBody>
      </p:sp>
    </p:spTree>
    <p:extLst>
      <p:ext uri="{BB962C8B-B14F-4D97-AF65-F5344CB8AC3E}">
        <p14:creationId xmlns:p14="http://schemas.microsoft.com/office/powerpoint/2010/main" val="409098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MCMC5C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10600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formulate a probabilistic model linking 5C/Hi-C data to physical distances and describe a </a:t>
            </a:r>
            <a:r>
              <a:rPr lang="en-US" b="1" dirty="0"/>
              <a:t>Markov </a:t>
            </a:r>
            <a:r>
              <a:rPr lang="en-US" b="1" dirty="0" smtClean="0"/>
              <a:t>chain Monte </a:t>
            </a:r>
            <a:r>
              <a:rPr lang="en-US" b="1" dirty="0"/>
              <a:t>Carlo (MCMC) </a:t>
            </a:r>
            <a:r>
              <a:rPr lang="en-US" dirty="0"/>
              <a:t>approach called MCMC5C  to generate a representative sample from the posterior </a:t>
            </a:r>
            <a:r>
              <a:rPr lang="en-US" dirty="0" smtClean="0"/>
              <a:t>distribution over </a:t>
            </a:r>
            <a:r>
              <a:rPr lang="en-US" dirty="0"/>
              <a:t>structures from IF data.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Structures </a:t>
            </a:r>
            <a:r>
              <a:rPr lang="en-US" dirty="0"/>
              <a:t>produced from parallel MCMC runs on the same dataset demonstrate </a:t>
            </a:r>
            <a:r>
              <a:rPr lang="en-US" dirty="0" smtClean="0"/>
              <a:t>that our </a:t>
            </a:r>
            <a:r>
              <a:rPr lang="en-US" dirty="0"/>
              <a:t>MCMC method mixes quickly and is able to sample from the posterior distribution of structures and </a:t>
            </a:r>
            <a:r>
              <a:rPr lang="en-US" dirty="0" smtClean="0"/>
              <a:t>find subclasses </a:t>
            </a:r>
            <a:r>
              <a:rPr lang="en-US" dirty="0"/>
              <a:t>of structures.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75654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MCMC5C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868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Structural </a:t>
            </a:r>
            <a:r>
              <a:rPr lang="en-US" dirty="0"/>
              <a:t>properties (base looping, condensation, and local density) were defined </a:t>
            </a:r>
            <a:r>
              <a:rPr lang="en-US" dirty="0" smtClean="0"/>
              <a:t>and their </a:t>
            </a:r>
            <a:r>
              <a:rPr lang="en-US" dirty="0"/>
              <a:t>distribution measured across the ensembles of structures generated. We applied these methods to </a:t>
            </a:r>
            <a:r>
              <a:rPr lang="en-US" dirty="0" smtClean="0"/>
              <a:t>a biological </a:t>
            </a:r>
            <a:r>
              <a:rPr lang="en-US" dirty="0"/>
              <a:t>model of human </a:t>
            </a:r>
            <a:r>
              <a:rPr lang="en-US" dirty="0" err="1"/>
              <a:t>myelomonocyte</a:t>
            </a:r>
            <a:r>
              <a:rPr lang="en-US" dirty="0"/>
              <a:t> cellular differentiation and identified distinct chromatin </a:t>
            </a:r>
            <a:r>
              <a:rPr lang="en-US" dirty="0" smtClean="0"/>
              <a:t>conformation signatures </a:t>
            </a:r>
            <a:r>
              <a:rPr lang="en-US" dirty="0"/>
              <a:t>(CCSs) corresponding to each of the cellular states.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87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88" y="457200"/>
            <a:ext cx="45183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76200"/>
            <a:ext cx="6400800" cy="640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6412468"/>
            <a:ext cx="899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http:/</a:t>
            </a:r>
            <a:r>
              <a:rPr lang="fr-FR" dirty="0" smtClean="0"/>
              <a:t>/</a:t>
            </a:r>
            <a:r>
              <a:rPr lang="fr-FR" dirty="0" err="1" smtClean="0"/>
              <a:t>images.google.edu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363450"/>
            <a:ext cx="19456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</a:t>
            </a:r>
          </a:p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Shape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07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MCMC5C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868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also demonstrate the ability of our method </a:t>
            </a:r>
            <a:r>
              <a:rPr lang="en-US" dirty="0" smtClean="0"/>
              <a:t>to run </a:t>
            </a:r>
            <a:r>
              <a:rPr lang="en-US" dirty="0"/>
              <a:t>on Hi-C data and produce a model of human chromosome 14 at 1Mb resolution that is consistent </a:t>
            </a:r>
            <a:r>
              <a:rPr lang="en-US" dirty="0" smtClean="0"/>
              <a:t>with previously </a:t>
            </a:r>
            <a:r>
              <a:rPr lang="en-US" dirty="0"/>
              <a:t>observed structural properties as measured by 3D-FISH.</a:t>
            </a:r>
          </a:p>
        </p:txBody>
      </p:sp>
    </p:spTree>
    <p:extLst>
      <p:ext uri="{BB962C8B-B14F-4D97-AF65-F5344CB8AC3E}">
        <p14:creationId xmlns:p14="http://schemas.microsoft.com/office/powerpoint/2010/main" val="2165035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Existing Methods (Non MCMC)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105400"/>
          </a:xfrm>
        </p:spPr>
        <p:txBody>
          <a:bodyPr>
            <a:normAutofit/>
          </a:bodyPr>
          <a:lstStyle/>
          <a:p>
            <a:r>
              <a:rPr lang="en-US" b="1" dirty="0" smtClean="0"/>
              <a:t>5C3D (Fraser et al.)</a:t>
            </a:r>
            <a:r>
              <a:rPr lang="en-US" dirty="0" smtClean="0"/>
              <a:t>: translates IF values into physical distance estimates and then uses a gradient descent approach to find the 3D conformations.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09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Existing Methods (Non MCMC)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1054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Bau</a:t>
            </a:r>
            <a:r>
              <a:rPr lang="en-US" b="1" dirty="0" smtClean="0"/>
              <a:t> et al. </a:t>
            </a:r>
            <a:r>
              <a:rPr lang="en-US" dirty="0" smtClean="0"/>
              <a:t>Interactions are modeled with springs whose equilibrium length depends on the observed IF values, subject to certain constraints based on the structure of the 30-nm fiber, optimized by Integrative Modeling Platform.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415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Existing Methods (Non MCMC)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1054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Duan</a:t>
            </a:r>
            <a:r>
              <a:rPr lang="en-US" b="1" dirty="0" smtClean="0"/>
              <a:t> et al., </a:t>
            </a:r>
            <a:r>
              <a:rPr lang="en-US" dirty="0" smtClean="0"/>
              <a:t>convert interaction frequencies to Euclidean distances and then seek conformation minimizing the misfit, with addition of a set of clash avoidance constraints and a few prior known knowledge about the yeast genome organization. The constrained optimization problem is solved to find the best structure. </a:t>
            </a:r>
          </a:p>
          <a:p>
            <a:r>
              <a:rPr lang="en-US" b="1" dirty="0" err="1" smtClean="0"/>
              <a:t>Tanizawa</a:t>
            </a:r>
            <a:r>
              <a:rPr lang="en-US" b="1" dirty="0" smtClean="0"/>
              <a:t> et al. </a:t>
            </a:r>
            <a:r>
              <a:rPr lang="en-US" dirty="0" smtClean="0"/>
              <a:t>Similar to </a:t>
            </a:r>
            <a:r>
              <a:rPr lang="en-US" dirty="0" err="1" smtClean="0"/>
              <a:t>Duan</a:t>
            </a:r>
            <a:r>
              <a:rPr lang="en-US" dirty="0" smtClean="0"/>
              <a:t> et 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415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Existing Methods (Non MCMC)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105400"/>
          </a:xfrm>
        </p:spPr>
        <p:txBody>
          <a:bodyPr>
            <a:normAutofit/>
          </a:bodyPr>
          <a:lstStyle/>
          <a:p>
            <a:r>
              <a:rPr lang="en-US" b="1" dirty="0" smtClean="0"/>
              <a:t>Common</a:t>
            </a:r>
            <a:r>
              <a:rPr lang="en-US" dirty="0" smtClean="0"/>
              <a:t>: convert IF to distances, convert n*n constraints into n coordinates</a:t>
            </a:r>
          </a:p>
          <a:p>
            <a:r>
              <a:rPr lang="en-US" b="1" dirty="0" smtClean="0"/>
              <a:t>Different</a:t>
            </a:r>
            <a:r>
              <a:rPr lang="en-US" dirty="0" smtClean="0"/>
              <a:t>: conversion method, additional constraints, and optimization techniques.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85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Possible Drawbacks of Existing Methods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678363"/>
          </a:xfrm>
        </p:spPr>
        <p:txBody>
          <a:bodyPr>
            <a:normAutofit/>
          </a:bodyPr>
          <a:lstStyle/>
          <a:p>
            <a:r>
              <a:rPr lang="en-US" dirty="0" smtClean="0"/>
              <a:t>Objective function (sum of square difference between predicted and derived distance) is debatable.</a:t>
            </a:r>
          </a:p>
          <a:p>
            <a:r>
              <a:rPr lang="en-US" dirty="0" smtClean="0"/>
              <a:t>Assume each IF is equally reliable.</a:t>
            </a:r>
          </a:p>
          <a:p>
            <a:r>
              <a:rPr lang="en-US" dirty="0" smtClean="0"/>
              <a:t>The absence of an underlying probabilistic model, preventing the calculation of confidence intervals on specific structural properties (e.g. distance between two genomic sites)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981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Probabilistic Model of Chromatin Conformation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chromosome is modeled as a continuous piece-wise linear curve in 3D.</a:t>
            </a:r>
          </a:p>
          <a:p>
            <a:r>
              <a:rPr lang="en-US" dirty="0" smtClean="0"/>
              <a:t>Theoretical interaction frequency between fragment </a:t>
            </a:r>
            <a:r>
              <a:rPr lang="en-US" dirty="0" err="1" smtClean="0"/>
              <a:t>i</a:t>
            </a:r>
            <a:r>
              <a:rPr lang="en-US" dirty="0" smtClean="0"/>
              <a:t> an d j, denoted IF(I, j), is inversely correlated with the distance between two fragments in 3D conformation: IF(</a:t>
            </a:r>
            <a:r>
              <a:rPr lang="en-US" dirty="0" err="1"/>
              <a:t>i</a:t>
            </a:r>
            <a:r>
              <a:rPr lang="en-US" dirty="0" err="1" smtClean="0"/>
              <a:t>,j</a:t>
            </a:r>
            <a:r>
              <a:rPr lang="en-US" dirty="0" smtClean="0"/>
              <a:t>) = f(D</a:t>
            </a:r>
            <a:r>
              <a:rPr lang="en-US" baseline="-25000" dirty="0" smtClean="0"/>
              <a:t>s</a:t>
            </a:r>
            <a:r>
              <a:rPr lang="en-US" dirty="0" smtClean="0"/>
              <a:t>(</a:t>
            </a:r>
            <a:r>
              <a:rPr lang="en-US" dirty="0" err="1"/>
              <a:t>i</a:t>
            </a:r>
            <a:r>
              <a:rPr lang="en-US" dirty="0" err="1" smtClean="0"/>
              <a:t>,j</a:t>
            </a:r>
            <a:r>
              <a:rPr lang="en-US" dirty="0" smtClean="0"/>
              <a:t>)), where D</a:t>
            </a:r>
            <a:r>
              <a:rPr lang="en-US" baseline="-25000" dirty="0" smtClean="0"/>
              <a:t>s</a:t>
            </a:r>
            <a:r>
              <a:rPr lang="en-US" dirty="0" smtClean="0"/>
              <a:t>(</a:t>
            </a:r>
            <a:r>
              <a:rPr lang="en-US" dirty="0" err="1"/>
              <a:t>i</a:t>
            </a:r>
            <a:r>
              <a:rPr lang="en-US" dirty="0" err="1" smtClean="0"/>
              <a:t>,j</a:t>
            </a:r>
            <a:r>
              <a:rPr lang="en-US" dirty="0" smtClean="0"/>
              <a:t>) is the Euclidean distance between sites </a:t>
            </a:r>
            <a:r>
              <a:rPr lang="en-US" dirty="0" err="1" smtClean="0"/>
              <a:t>i</a:t>
            </a:r>
            <a:r>
              <a:rPr lang="en-US" dirty="0" smtClean="0"/>
              <a:t> and j and f is an appropriately chosen function. </a:t>
            </a:r>
            <a:endParaRPr lang="en-US" dirty="0"/>
          </a:p>
        </p:txBody>
      </p:sp>
      <p:pic>
        <p:nvPicPr>
          <p:cNvPr id="4" name="Picture 3" descr="Screen Shot 2013-03-27 at 11.5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5638800"/>
            <a:ext cx="32639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Observed IF and Theoretical IF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Content Placeholder 5" descr="Screen Shot 2013-03-27 at 12.04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0507"/>
          <a:stretch>
            <a:fillRect/>
          </a:stretch>
        </p:blipFill>
        <p:spPr>
          <a:xfrm>
            <a:off x="609600" y="1828800"/>
            <a:ext cx="8229600" cy="2697163"/>
          </a:xfrm>
        </p:spPr>
      </p:pic>
      <p:sp>
        <p:nvSpPr>
          <p:cNvPr id="7" name="TextBox 6"/>
          <p:cNvSpPr txBox="1"/>
          <p:nvPr/>
        </p:nvSpPr>
        <p:spPr>
          <a:xfrm>
            <a:off x="381000" y="4886980"/>
            <a:ext cx="8257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5C data, where </a:t>
            </a:r>
            <a:r>
              <a:rPr lang="en-US" sz="2800" dirty="0" err="1" smtClean="0"/>
              <a:t>σ</a:t>
            </a:r>
            <a:r>
              <a:rPr lang="en-US" sz="2800" dirty="0" smtClean="0"/>
              <a:t> can be estimated by IF-Calculator.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623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Observed IF and Theoretical IF (Hi-C)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7 at 12.1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8" y="2362200"/>
            <a:ext cx="885180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8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Prob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(Structure | IF data)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6" descr="Screen Shot 2013-03-27 at 1.1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8" y="1219200"/>
            <a:ext cx="86972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 charset="0"/>
              </a:rPr>
              <a:t>Genome</a:t>
            </a:r>
          </a:p>
        </p:txBody>
      </p:sp>
      <p:pic>
        <p:nvPicPr>
          <p:cNvPr id="624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1828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342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https://encrypted-tbn0.google.com/images?q=tbn:ANd9GcTMZE6z3lXt7dY2EUc1k41fKetbujpzvFFtDN4fWBsa-QZ-8ui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16475"/>
            <a:ext cx="32766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6"/>
          <p:cNvSpPr txBox="1">
            <a:spLocks noChangeArrowheads="1"/>
          </p:cNvSpPr>
          <p:nvPr/>
        </p:nvSpPr>
        <p:spPr bwMode="auto">
          <a:xfrm>
            <a:off x="5949950" y="5200650"/>
            <a:ext cx="319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&gt;95% non-coding</a:t>
            </a:r>
          </a:p>
          <a:p>
            <a:pPr eaLnBrk="1" hangingPunct="1"/>
            <a:r>
              <a:rPr lang="en-US" b="1"/>
              <a:t>regions of a genome</a:t>
            </a:r>
          </a:p>
          <a:p>
            <a:pPr eaLnBrk="1" hangingPunct="1"/>
            <a:r>
              <a:rPr lang="en-US" b="1"/>
              <a:t>are not junk!!</a:t>
            </a:r>
          </a:p>
        </p:txBody>
      </p:sp>
    </p:spTree>
    <p:extLst>
      <p:ext uri="{BB962C8B-B14F-4D97-AF65-F5344CB8AC3E}">
        <p14:creationId xmlns:p14="http://schemas.microsoft.com/office/powerpoint/2010/main" val="330210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Sampling Conformations from Posterior Distribution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random structure R</a:t>
            </a:r>
            <a:r>
              <a:rPr lang="en-US" baseline="-25000" dirty="0" smtClean="0"/>
              <a:t>0</a:t>
            </a:r>
            <a:r>
              <a:rPr lang="en-US" dirty="0" smtClean="0"/>
              <a:t> is initially chosen to seed the process (t=0), where each point is placed randomly in a cube of side length 10*</a:t>
            </a:r>
            <a:r>
              <a:rPr lang="en-US" dirty="0" err="1" smtClean="0"/>
              <a:t>avg</a:t>
            </a:r>
            <a:r>
              <a:rPr lang="en-US" dirty="0" smtClean="0"/>
              <a:t>(f(IF)). </a:t>
            </a:r>
          </a:p>
          <a:p>
            <a:r>
              <a:rPr lang="en-US" dirty="0" smtClean="0"/>
              <a:t>Repeat: The current structure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dirty="0" smtClean="0"/>
              <a:t> is randomly perturbed to obtain a new structure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’</a:t>
            </a:r>
            <a:r>
              <a:rPr lang="en-US" dirty="0" smtClean="0"/>
              <a:t>. If </a:t>
            </a:r>
            <a:r>
              <a:rPr lang="en-US" dirty="0" err="1" smtClean="0"/>
              <a:t>Pr</a:t>
            </a:r>
            <a:r>
              <a:rPr lang="en-US" dirty="0" smtClean="0"/>
              <a:t>[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’</a:t>
            </a:r>
            <a:r>
              <a:rPr lang="en-US" dirty="0" smtClean="0"/>
              <a:t>|IF] &gt; </a:t>
            </a:r>
            <a:r>
              <a:rPr lang="en-US" dirty="0" err="1" smtClean="0"/>
              <a:t>Pr</a:t>
            </a:r>
            <a:r>
              <a:rPr lang="en-US" dirty="0" smtClean="0"/>
              <a:t>[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dirty="0" err="1" smtClean="0"/>
              <a:t>|IF</a:t>
            </a:r>
            <a:r>
              <a:rPr lang="en-US" dirty="0" smtClean="0"/>
              <a:t>], the perturbation is obtained and we set R</a:t>
            </a:r>
            <a:r>
              <a:rPr lang="en-US" baseline="-25000" dirty="0" smtClean="0"/>
              <a:t>t+1</a:t>
            </a:r>
            <a:r>
              <a:rPr lang="en-US" dirty="0" smtClean="0"/>
              <a:t> =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’</a:t>
            </a:r>
            <a:r>
              <a:rPr lang="en-US" dirty="0" smtClean="0"/>
              <a:t>. Otherwise, we set R</a:t>
            </a:r>
            <a:r>
              <a:rPr lang="en-US" baseline="-25000" dirty="0" smtClean="0"/>
              <a:t>t+1</a:t>
            </a:r>
            <a:r>
              <a:rPr lang="en-US" dirty="0" smtClean="0"/>
              <a:t> = Rt. </a:t>
            </a:r>
          </a:p>
          <a:p>
            <a:r>
              <a:rPr lang="en-US" dirty="0" smtClean="0"/>
              <a:t>For values of t sufficiently large, </a:t>
            </a:r>
            <a:r>
              <a:rPr lang="en-US" dirty="0" err="1" smtClean="0"/>
              <a:t>Pr</a:t>
            </a:r>
            <a:r>
              <a:rPr lang="en-US" dirty="0" smtClean="0"/>
              <a:t>[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dirty="0" smtClean="0"/>
              <a:t>=S] = </a:t>
            </a:r>
            <a:r>
              <a:rPr lang="en-US" dirty="0" err="1" smtClean="0"/>
              <a:t>Pr</a:t>
            </a:r>
            <a:r>
              <a:rPr lang="en-US" dirty="0" smtClean="0"/>
              <a:t>[S|IF].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1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Random Structure Perturbation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Randomly choose one point S(</a:t>
            </a:r>
            <a:r>
              <a:rPr lang="en-US" dirty="0" err="1" smtClean="0"/>
              <a:t>i</a:t>
            </a:r>
            <a:r>
              <a:rPr lang="en-US" dirty="0" smtClean="0"/>
              <a:t>) along the structure and moving it by a vector v randomly choosing within a sphere of radius r (e.g. r = 0.25 nm) while keeping positions of other points unchanged – within a gene cluster</a:t>
            </a:r>
          </a:p>
          <a:p>
            <a:r>
              <a:rPr lang="en-US" dirty="0" smtClean="0"/>
              <a:t>The likelihood of the resulting structure is then quickly obtained from that of the old by updating the terms corresponding to the pairs of points involving </a:t>
            </a:r>
            <a:r>
              <a:rPr lang="en-US" dirty="0" err="1" smtClean="0"/>
              <a:t>i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6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Assessing Mixing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…,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dirty="0" smtClean="0"/>
              <a:t> of early iterations are highly dependent on R</a:t>
            </a:r>
            <a:r>
              <a:rPr lang="en-US" baseline="-25000" dirty="0" smtClean="0"/>
              <a:t>0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Determine at what point m, the Markov process has mixed, i.e.,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</a:t>
            </a:r>
            <a:r>
              <a:rPr lang="en-US" dirty="0" smtClean="0"/>
              <a:t> is independent of R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After mixing, i.e. for k&gt;= m, any sample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dirty="0" smtClean="0"/>
              <a:t> is representative of the target distribution. For d sufficiently large,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dirty="0" smtClean="0"/>
              <a:t> and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k+d</a:t>
            </a:r>
            <a:r>
              <a:rPr lang="en-US" dirty="0" smtClean="0"/>
              <a:t> are independent.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9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Convergence Determination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Run two independent chains R and R’ in parallel, from independently chosen initial conformations R</a:t>
            </a:r>
            <a:r>
              <a:rPr lang="en-US" baseline="-25000" dirty="0" smtClean="0"/>
              <a:t>0</a:t>
            </a:r>
            <a:r>
              <a:rPr lang="en-US" dirty="0" smtClean="0"/>
              <a:t> and R</a:t>
            </a:r>
            <a:r>
              <a:rPr lang="en-US" baseline="-25000" dirty="0" smtClean="0"/>
              <a:t>0’</a:t>
            </a:r>
            <a:r>
              <a:rPr lang="en-US" dirty="0" smtClean="0"/>
              <a:t>.</a:t>
            </a:r>
          </a:p>
          <a:p>
            <a:r>
              <a:rPr lang="en-US" dirty="0" smtClean="0"/>
              <a:t>Mixing is achieved if the samples {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/2</a:t>
            </a:r>
            <a:r>
              <a:rPr lang="en-US" dirty="0" smtClean="0"/>
              <a:t>, …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dirty="0" smtClean="0"/>
              <a:t>} and {</a:t>
            </a:r>
            <a:r>
              <a:rPr lang="en-US" dirty="0" err="1" smtClean="0"/>
              <a:t>R’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/2</a:t>
            </a:r>
            <a:r>
              <a:rPr lang="en-US" dirty="0" smtClean="0"/>
              <a:t>, …, </a:t>
            </a:r>
            <a:r>
              <a:rPr lang="en-US" dirty="0" err="1" smtClean="0"/>
              <a:t>R’</a:t>
            </a:r>
            <a:r>
              <a:rPr lang="en-US" baseline="-25000" dirty="0" err="1" smtClean="0"/>
              <a:t>k</a:t>
            </a:r>
            <a:r>
              <a:rPr lang="en-US" dirty="0" smtClean="0"/>
              <a:t>} cannot be distinguished from each other. Specifically, the average pairwise structural distances among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dirty="0" smtClean="0"/>
              <a:t> is compared to that between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dirty="0" smtClean="0"/>
              <a:t> and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’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After mixing is achieved, collect samples every d=k/20 iterations.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9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Clustering of Structure Ensembles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Distance metric: N*N intra-structure distance matrix Ds. </a:t>
            </a:r>
          </a:p>
          <a:p>
            <a:r>
              <a:rPr lang="en-US" dirty="0" smtClean="0"/>
              <a:t>The distance (S,T) between two structures S and T is: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3-03-27 at 2.4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62400"/>
            <a:ext cx="51308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 Clustering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Hierarchical clustering</a:t>
            </a:r>
          </a:p>
          <a:p>
            <a:r>
              <a:rPr lang="en-US" dirty="0" smtClean="0"/>
              <a:t>Visualization: tree </a:t>
            </a:r>
            <a:r>
              <a:rPr lang="en-US" dirty="0" err="1" smtClean="0"/>
              <a:t>dendrogram</a:t>
            </a:r>
            <a:r>
              <a:rPr lang="en-US" dirty="0" smtClean="0"/>
              <a:t> and a </a:t>
            </a:r>
            <a:r>
              <a:rPr lang="en-US" dirty="0" err="1" smtClean="0"/>
              <a:t>heatmap</a:t>
            </a:r>
            <a:r>
              <a:rPr lang="en-US" dirty="0" smtClean="0"/>
              <a:t> representation.</a:t>
            </a:r>
          </a:p>
          <a:p>
            <a:r>
              <a:rPr lang="en-US" dirty="0" smtClean="0"/>
              <a:t>Visual inspection is performed to determine the tree height cutoff and number of subfamilies</a:t>
            </a:r>
          </a:p>
          <a:p>
            <a:r>
              <a:rPr lang="en-US" dirty="0" smtClean="0"/>
              <a:t>Choose maximum likelihood structure from each cluster as representative and assigning it a weight proportional to the number of structures in its cluster.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7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Hierarchical Clustering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809522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9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baseline="-25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Measuring Structural Properties</a:t>
            </a:r>
            <a:endParaRPr lang="en-US" sz="6000" b="1" baseline="-25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1910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Local density </a:t>
            </a:r>
            <a:r>
              <a:rPr lang="en-US" dirty="0" smtClean="0"/>
              <a:t>at position </a:t>
            </a:r>
            <a:r>
              <a:rPr lang="en-US" dirty="0" err="1" smtClean="0"/>
              <a:t>i</a:t>
            </a:r>
            <a:r>
              <a:rPr lang="en-US" dirty="0" smtClean="0"/>
              <a:t> along the sequence is the number of DNA bases located within a sphere of radius r centered at position </a:t>
            </a:r>
            <a:r>
              <a:rPr lang="en-US" dirty="0" err="1" smtClean="0"/>
              <a:t>i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Compaction</a:t>
            </a:r>
            <a:r>
              <a:rPr lang="en-US" dirty="0" smtClean="0"/>
              <a:t>: the number of DNA bases located within the sphere and consecutive to position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Looping</a:t>
            </a:r>
            <a:r>
              <a:rPr lang="en-US" dirty="0" smtClean="0"/>
              <a:t> counts the number of bases inside the sphere but outside the portion the sequence portion containing </a:t>
            </a:r>
            <a:r>
              <a:rPr lang="en-US" dirty="0" err="1" smtClean="0"/>
              <a:t>i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Picture 3" descr="Screen Shot 2013-03-27 at 2.5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75736"/>
            <a:ext cx="4572000" cy="61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5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5C Data Sets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HoxA</a:t>
            </a:r>
            <a:r>
              <a:rPr lang="en-US" dirty="0" smtClean="0"/>
              <a:t> Gene Cluster</a:t>
            </a:r>
          </a:p>
          <a:p>
            <a:r>
              <a:rPr lang="en-US" dirty="0"/>
              <a:t> In both datasets, the </a:t>
            </a:r>
            <a:r>
              <a:rPr lang="en-US" dirty="0" smtClean="0"/>
              <a:t>genomic, region </a:t>
            </a:r>
            <a:r>
              <a:rPr lang="en-US" dirty="0"/>
              <a:t>analyzed spans </a:t>
            </a:r>
            <a:r>
              <a:rPr lang="en-US" b="1" dirty="0"/>
              <a:t>142</a:t>
            </a:r>
            <a:r>
              <a:rPr lang="en-US" dirty="0"/>
              <a:t> kb and contains </a:t>
            </a:r>
            <a:r>
              <a:rPr lang="en-US" b="1" dirty="0"/>
              <a:t>11</a:t>
            </a:r>
            <a:r>
              <a:rPr lang="en-US" dirty="0"/>
              <a:t> </a:t>
            </a:r>
            <a:r>
              <a:rPr lang="en-US" dirty="0" smtClean="0"/>
              <a:t>protein coding </a:t>
            </a:r>
            <a:r>
              <a:rPr lang="en-US" dirty="0"/>
              <a:t>genes. The region contains </a:t>
            </a:r>
            <a:r>
              <a:rPr lang="en-US" b="1" dirty="0"/>
              <a:t>42</a:t>
            </a:r>
            <a:r>
              <a:rPr lang="en-US" dirty="0"/>
              <a:t> restriction </a:t>
            </a:r>
            <a:r>
              <a:rPr lang="en-US" dirty="0" smtClean="0"/>
              <a:t>sites, for </a:t>
            </a:r>
            <a:r>
              <a:rPr lang="en-US" dirty="0"/>
              <a:t>the </a:t>
            </a:r>
            <a:r>
              <a:rPr lang="en-US" dirty="0" err="1"/>
              <a:t>BglII</a:t>
            </a:r>
            <a:r>
              <a:rPr lang="en-US" dirty="0"/>
              <a:t> restriction enzyme, which was used for </a:t>
            </a:r>
            <a:r>
              <a:rPr lang="en-US" dirty="0" smtClean="0"/>
              <a:t>the, experiment.</a:t>
            </a:r>
          </a:p>
          <a:p>
            <a:r>
              <a:rPr lang="en-US" dirty="0"/>
              <a:t> MLL-ENL fusion cell line (HB-1119)</a:t>
            </a:r>
          </a:p>
        </p:txBody>
      </p:sp>
    </p:spTree>
    <p:extLst>
      <p:ext uri="{BB962C8B-B14F-4D97-AF65-F5344CB8AC3E}">
        <p14:creationId xmlns:p14="http://schemas.microsoft.com/office/powerpoint/2010/main" val="401617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Convert IF to distance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Duan</a:t>
            </a:r>
            <a:r>
              <a:rPr lang="en-US" dirty="0" smtClean="0"/>
              <a:t> et al., 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resulting </a:t>
            </a:r>
            <a:r>
              <a:rPr lang="en-US" dirty="0" smtClean="0"/>
              <a:t>conversion approximately </a:t>
            </a:r>
            <a:r>
              <a:rPr lang="en-US" dirty="0"/>
              <a:t>follows d ∝  1/IF . </a:t>
            </a:r>
            <a:r>
              <a:rPr lang="en-US" dirty="0" err="1"/>
              <a:t>Mateos-Langerak</a:t>
            </a:r>
            <a:r>
              <a:rPr lang="en-US" dirty="0"/>
              <a:t> et al </a:t>
            </a:r>
            <a:r>
              <a:rPr lang="en-US" dirty="0" smtClean="0"/>
              <a:t>. [</a:t>
            </a:r>
            <a:r>
              <a:rPr lang="en-US" dirty="0"/>
              <a:t>50] also suggest a relationship of the form d </a:t>
            </a:r>
            <a:r>
              <a:rPr lang="en-US" dirty="0" smtClean="0"/>
              <a:t>∝ 1 / </a:t>
            </a:r>
            <a:r>
              <a:rPr lang="en-US" dirty="0" err="1"/>
              <a:t>IF</a:t>
            </a:r>
            <a:r>
              <a:rPr lang="en-US" baseline="30000" dirty="0" err="1"/>
              <a:t>a</a:t>
            </a:r>
            <a:r>
              <a:rPr lang="en-US" dirty="0"/>
              <a:t> . </a:t>
            </a:r>
            <a:r>
              <a:rPr lang="en-US" dirty="0" err="1" smtClean="0"/>
              <a:t>Bau</a:t>
            </a:r>
            <a:r>
              <a:rPr lang="en-US" dirty="0"/>
              <a:t> </a:t>
            </a:r>
            <a:r>
              <a:rPr lang="en-US" dirty="0" smtClean="0"/>
              <a:t>et </a:t>
            </a:r>
            <a:r>
              <a:rPr lang="en-US" dirty="0"/>
              <a:t>al . [28] convert their IF via a linear transformation </a:t>
            </a:r>
            <a:r>
              <a:rPr lang="en-US" dirty="0" smtClean="0"/>
              <a:t>of the </a:t>
            </a:r>
            <a:r>
              <a:rPr lang="en-US" dirty="0"/>
              <a:t>IF’ s z-score. </a:t>
            </a:r>
            <a:r>
              <a:rPr lang="en-US" dirty="0" err="1"/>
              <a:t>Tanizawa</a:t>
            </a:r>
            <a:r>
              <a:rPr lang="en-US" dirty="0"/>
              <a:t> et al . [29] relate IF to </a:t>
            </a:r>
            <a:r>
              <a:rPr lang="en-US" dirty="0" smtClean="0"/>
              <a:t>physical distance </a:t>
            </a:r>
            <a:r>
              <a:rPr lang="en-US" dirty="0"/>
              <a:t>by using a loess regression on a set of </a:t>
            </a:r>
            <a:r>
              <a:rPr lang="en-US" dirty="0" smtClean="0"/>
              <a:t>physical distances </a:t>
            </a:r>
            <a:r>
              <a:rPr lang="en-US" dirty="0"/>
              <a:t>measured by 3D-FISH, but do not report </a:t>
            </a:r>
            <a:r>
              <a:rPr lang="en-US" dirty="0" smtClean="0"/>
              <a:t>the parameters </a:t>
            </a:r>
            <a:r>
              <a:rPr lang="en-US" dirty="0"/>
              <a:t>of this regression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093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 charset="0"/>
              </a:rPr>
              <a:t>Genome Conformation</a:t>
            </a:r>
          </a:p>
        </p:txBody>
      </p:sp>
      <p:pic>
        <p:nvPicPr>
          <p:cNvPr id="634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03400"/>
            <a:ext cx="2209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09800"/>
            <a:ext cx="342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https://encrypted-tbn0.google.com/images?q=tbn:ANd9GcTMZE6z3lXt7dY2EUc1k41fKetbujpzvFFtDN4fWBsa-QZ-8ui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2"/>
          <p:cNvSpPr txBox="1">
            <a:spLocks noChangeArrowheads="1"/>
          </p:cNvSpPr>
          <p:nvPr/>
        </p:nvSpPr>
        <p:spPr bwMode="auto">
          <a:xfrm>
            <a:off x="5410200" y="6248400"/>
            <a:ext cx="302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Liberman-Aiden et al., 2009</a:t>
            </a:r>
          </a:p>
        </p:txBody>
      </p:sp>
    </p:spTree>
    <p:extLst>
      <p:ext uri="{BB962C8B-B14F-4D97-AF65-F5344CB8AC3E}">
        <p14:creationId xmlns:p14="http://schemas.microsoft.com/office/powerpoint/2010/main" val="268362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Convert IF to distance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accurate model (</a:t>
            </a:r>
            <a:r>
              <a:rPr lang="en-US" dirty="0"/>
              <a:t>d ∝ C</a:t>
            </a:r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en-US" dirty="0" err="1" smtClean="0"/>
              <a:t>IF</a:t>
            </a:r>
            <a:r>
              <a:rPr lang="en-US" baseline="30000" dirty="0" err="1" smtClean="0"/>
              <a:t>a</a:t>
            </a:r>
            <a:r>
              <a:rPr lang="en-US" dirty="0" smtClean="0"/>
              <a:t>) is the one that is best able to predict unseen pairwise interaction frequencies. For each of a set of possible a leave-one-out cross-validation was performed. Find a to minimize</a:t>
            </a:r>
            <a:endParaRPr lang="en-US" dirty="0"/>
          </a:p>
        </p:txBody>
      </p:sp>
      <p:pic>
        <p:nvPicPr>
          <p:cNvPr id="4" name="Picture 3" descr="Screen Shot 2013-03-27 at 3.0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876800"/>
            <a:ext cx="5334000" cy="110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6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27 at 3.16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6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 (Distance Scaling Factor) Calibration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Without </a:t>
            </a:r>
            <a:r>
              <a:rPr lang="en-US" dirty="0"/>
              <a:t>physical measurement of the </a:t>
            </a:r>
            <a:r>
              <a:rPr lang="en-US" dirty="0" smtClean="0"/>
              <a:t>distance between </a:t>
            </a:r>
            <a:r>
              <a:rPr lang="en-US" dirty="0"/>
              <a:t>pairs of points along the sequence, it </a:t>
            </a:r>
            <a:r>
              <a:rPr lang="en-US" dirty="0" smtClean="0"/>
              <a:t>is difficult </a:t>
            </a:r>
            <a:r>
              <a:rPr lang="en-US" dirty="0"/>
              <a:t>to accurately estimate the value of C . However</a:t>
            </a:r>
            <a:r>
              <a:rPr lang="en-US" dirty="0" smtClean="0"/>
              <a:t>, based </a:t>
            </a:r>
            <a:r>
              <a:rPr lang="en-US" dirty="0"/>
              <a:t>on the average IF value of pairs of </a:t>
            </a:r>
            <a:r>
              <a:rPr lang="en-US" dirty="0" smtClean="0"/>
              <a:t>fragments </a:t>
            </a:r>
            <a:r>
              <a:rPr lang="en-US" dirty="0"/>
              <a:t>located less than 5kb apart along the sequence and </a:t>
            </a:r>
            <a:r>
              <a:rPr lang="en-US" dirty="0" smtClean="0"/>
              <a:t>following </a:t>
            </a:r>
            <a:r>
              <a:rPr lang="en-US" dirty="0" err="1" smtClean="0"/>
              <a:t>Bystricky</a:t>
            </a:r>
            <a:r>
              <a:rPr lang="en-US" dirty="0" smtClean="0"/>
              <a:t> </a:t>
            </a:r>
            <a:r>
              <a:rPr lang="en-US" dirty="0"/>
              <a:t>et al . [51] that packed chromatin has </a:t>
            </a:r>
            <a:r>
              <a:rPr lang="en-US" dirty="0" smtClean="0"/>
              <a:t>a physical </a:t>
            </a:r>
            <a:r>
              <a:rPr lang="en-US" dirty="0"/>
              <a:t>length of 1 nm for every 110-150bp, C  was </a:t>
            </a:r>
            <a:r>
              <a:rPr lang="en-US" dirty="0" smtClean="0"/>
              <a:t>estimated as </a:t>
            </a:r>
            <a:r>
              <a:rPr lang="en-US" dirty="0"/>
              <a:t>approximately 50 nm.</a:t>
            </a:r>
          </a:p>
        </p:txBody>
      </p:sp>
    </p:spTree>
    <p:extLst>
      <p:ext uri="{BB962C8B-B14F-4D97-AF65-F5344CB8AC3E}">
        <p14:creationId xmlns:p14="http://schemas.microsoft.com/office/powerpoint/2010/main" val="365093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Experiment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Figure 4 shows that mixing </a:t>
            </a:r>
            <a:r>
              <a:rPr lang="en-US" dirty="0" smtClean="0"/>
              <a:t>is achieved </a:t>
            </a:r>
            <a:r>
              <a:rPr lang="en-US" dirty="0"/>
              <a:t>after approximately </a:t>
            </a:r>
            <a:r>
              <a:rPr lang="en-US" dirty="0" smtClean="0"/>
              <a:t>350 * 10</a:t>
            </a:r>
            <a:r>
              <a:rPr lang="en-US" baseline="30000" dirty="0" smtClean="0"/>
              <a:t>5</a:t>
            </a:r>
            <a:r>
              <a:rPr lang="en-US" dirty="0" smtClean="0"/>
              <a:t>  </a:t>
            </a:r>
            <a:r>
              <a:rPr lang="en-US" dirty="0"/>
              <a:t>iterations, </a:t>
            </a:r>
            <a:r>
              <a:rPr lang="en-US" dirty="0" smtClean="0"/>
              <a:t>which requires </a:t>
            </a:r>
            <a:r>
              <a:rPr lang="en-US" dirty="0"/>
              <a:t>less than 250 seconds of running time. </a:t>
            </a:r>
            <a:r>
              <a:rPr lang="en-US" dirty="0" smtClean="0"/>
              <a:t>Passed this </a:t>
            </a:r>
            <a:r>
              <a:rPr lang="en-US" dirty="0"/>
              <a:t>point, structures sampled every 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 </a:t>
            </a:r>
            <a:r>
              <a:rPr lang="en-US" dirty="0"/>
              <a:t>steps from </a:t>
            </a:r>
            <a:r>
              <a:rPr lang="en-US" dirty="0" smtClean="0"/>
              <a:t>the two </a:t>
            </a:r>
            <a:r>
              <a:rPr lang="en-US" dirty="0"/>
              <a:t>parallel runs are undistinguishable from each </a:t>
            </a:r>
            <a:r>
              <a:rPr lang="en-US" dirty="0" smtClean="0"/>
              <a:t>other and </a:t>
            </a:r>
            <a:r>
              <a:rPr lang="en-US" dirty="0"/>
              <a:t>sample structures from the same distribution. </a:t>
            </a:r>
            <a:endParaRPr lang="en-US" dirty="0" smtClean="0"/>
          </a:p>
          <a:p>
            <a:r>
              <a:rPr lang="en-US" dirty="0" smtClean="0"/>
              <a:t>250 structures </a:t>
            </a:r>
            <a:r>
              <a:rPr lang="en-US" dirty="0"/>
              <a:t>were sampled after burn-in from each of </a:t>
            </a:r>
            <a:r>
              <a:rPr lang="en-US" dirty="0" smtClean="0"/>
              <a:t>the two </a:t>
            </a:r>
            <a:r>
              <a:rPr lang="en-US" dirty="0"/>
              <a:t>runs. The two ensembles of structures were </a:t>
            </a:r>
            <a:r>
              <a:rPr lang="en-US" dirty="0" smtClean="0"/>
              <a:t>then combined </a:t>
            </a:r>
            <a:r>
              <a:rPr lang="en-US" dirty="0"/>
              <a:t>and the 500 structures were clustered </a:t>
            </a:r>
            <a:r>
              <a:rPr lang="en-US" dirty="0" smtClean="0"/>
              <a:t>based on </a:t>
            </a:r>
            <a:r>
              <a:rPr lang="en-US" dirty="0"/>
              <a:t>their structural </a:t>
            </a:r>
            <a:r>
              <a:rPr lang="en-US" dirty="0" smtClean="0"/>
              <a:t>similarity</a:t>
            </a:r>
          </a:p>
          <a:p>
            <a:r>
              <a:rPr lang="en-US" dirty="0"/>
              <a:t> Analysis of the two THP-1 5C datasets </a:t>
            </a:r>
            <a:r>
              <a:rPr lang="en-US" dirty="0" smtClean="0"/>
              <a:t>produced similar </a:t>
            </a:r>
            <a:r>
              <a:rPr lang="en-US" dirty="0"/>
              <a:t>results, and runs of a larger number of </a:t>
            </a:r>
            <a:r>
              <a:rPr lang="en-US" dirty="0" smtClean="0"/>
              <a:t>parallel MCMC </a:t>
            </a:r>
            <a:r>
              <a:rPr lang="en-US" dirty="0"/>
              <a:t>chains confirm that they all sample </a:t>
            </a:r>
            <a:r>
              <a:rPr lang="en-US" dirty="0" smtClean="0"/>
              <a:t>similar structures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85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27 at 3.1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5578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8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Simulation Verification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Gold structure</a:t>
            </a:r>
            <a:r>
              <a:rPr lang="en-US" dirty="0" smtClean="0"/>
              <a:t>: a computationally constructed 3D structure used to generated IF data.</a:t>
            </a:r>
          </a:p>
          <a:p>
            <a:pPr marL="0" indent="0">
              <a:buNone/>
            </a:pPr>
            <a:r>
              <a:rPr lang="en-US" dirty="0" smtClean="0"/>
              <a:t>Simulated structure: models constructed from the IF data of the gold structure.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946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5973762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Verification by Sampling from Simulated True Structures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7 at 3.2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26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6430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Structure Clustering and Sub-Structure Families.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Sub-structure families may correspond to chromatin structures of cells in different stages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7 at 3.2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7" y="0"/>
            <a:ext cx="3565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9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Conformations of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HoxA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in Undifferentiated and Differentiated Conditions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7 at 3.2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6952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27 at 3.3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0"/>
            <a:ext cx="4074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6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5150</Words>
  <Application>Microsoft Macintosh PowerPoint</Application>
  <PresentationFormat>On-screen Show (4:3)</PresentationFormat>
  <Paragraphs>370</Paragraphs>
  <Slides>116</Slides>
  <Notes>3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Office Theme</vt:lpstr>
      <vt:lpstr>\\localhost\Users\cheng\Desktop\PurdueTalk\Macintosh HD:Users:cheng:Desktop:PurdueTalk:PLoSONE_HiC:Supplementary_materials_plos_revision.doc!OLE_LINK1</vt:lpstr>
      <vt:lpstr>\\localhost\Users\cheng\Desktop\PurdueTalk\Macintosh HD:Users:cheng:Desktop:PurdueTalk:PLoSONE_HiC:Supplementary_materials_plos_revision.doc!OLE_LINK2</vt:lpstr>
      <vt:lpstr>\\localhost\Users\cheng\Desktop\PurdueTalk\Macintosh HD:Users:cheng:Desktop:PurdueTalk:PLoSONE_HiC:Hi-C-Bioinformtaics_PLoS_ONE_V6_new_revised-2.doc!OLE_LINK4</vt:lpstr>
      <vt:lpstr>\\localhost\Users\cheng\Desktop\PurdueTalk\Macintosh HD:Users:cheng:Desktop:PurdueTalk:PLoSONE_HiC:Supplementary_materials_plos_revision.doc!OLE_LINK3</vt:lpstr>
      <vt:lpstr>Document</vt:lpstr>
      <vt:lpstr>PowerPoint Presentation</vt:lpstr>
      <vt:lpstr>PowerPoint Presentation</vt:lpstr>
      <vt:lpstr>Genome Sequencing (1D)</vt:lpstr>
      <vt:lpstr>The Genomic Era</vt:lpstr>
      <vt:lpstr>Sequencing Revolution</vt:lpstr>
      <vt:lpstr>PowerPoint Presentation</vt:lpstr>
      <vt:lpstr>PowerPoint Presentation</vt:lpstr>
      <vt:lpstr>Genome</vt:lpstr>
      <vt:lpstr>Genome Conformation</vt:lpstr>
      <vt:lpstr>3D Genome Structure is Important</vt:lpstr>
      <vt:lpstr>Chromosome Conformation Capturing (Hi-C)</vt:lpstr>
      <vt:lpstr>Multi-Level Chromosome Structure</vt:lpstr>
      <vt:lpstr>Model 1 (Riken) </vt:lpstr>
      <vt:lpstr>Size of Elements</vt:lpstr>
      <vt:lpstr>Size of Elements</vt:lpstr>
      <vt:lpstr>Chromosomes</vt:lpstr>
      <vt:lpstr>Two Compartments</vt:lpstr>
      <vt:lpstr>Chromosome Conformation Capturing Techniques</vt:lpstr>
      <vt:lpstr>PowerPoint Presentation</vt:lpstr>
      <vt:lpstr>3C, 4C, 5C, Hi-C Methods</vt:lpstr>
      <vt:lpstr>Chromosome Conformation Capturing (Hi-C)</vt:lpstr>
      <vt:lpstr>Hi-C Protocol</vt:lpstr>
      <vt:lpstr>Hi-C Data Analysis Pipeline</vt:lpstr>
      <vt:lpstr>2D Chromosome Contact Map</vt:lpstr>
      <vt:lpstr>Construct 3D Shape of Genome</vt:lpstr>
      <vt:lpstr>Data Set I</vt:lpstr>
      <vt:lpstr>Genome Wide Contact Map</vt:lpstr>
      <vt:lpstr>PowerPoint Presentation</vt:lpstr>
      <vt:lpstr>Relation between Euclidean Distance and Genomic Distance</vt:lpstr>
      <vt:lpstr>PowerPoint Presentation</vt:lpstr>
      <vt:lpstr>PowerPoint Presentation</vt:lpstr>
      <vt:lpstr>Normalizing Contact Map by Expected Number of Contacts at Genomic Distance</vt:lpstr>
      <vt:lpstr>Pearson Correlation Map</vt:lpstr>
      <vt:lpstr>Principle Component Analysis</vt:lpstr>
      <vt:lpstr>FISH Validation of Two Compartments</vt:lpstr>
      <vt:lpstr># Contacts and Physical Distance Measured by FISH</vt:lpstr>
      <vt:lpstr>Open More Accessible, Gene Rich Compartment VS less Accessible</vt:lpstr>
      <vt:lpstr>Contact Probability VS Genomic Distance</vt:lpstr>
      <vt:lpstr>Genome 3D Model</vt:lpstr>
      <vt:lpstr>Fractal Model</vt:lpstr>
      <vt:lpstr>Comparison of Two Models</vt:lpstr>
      <vt:lpstr>Consistency Checking</vt:lpstr>
      <vt:lpstr>MCMC Simulation Validation</vt:lpstr>
      <vt:lpstr>Multi-Scale Fractal Model</vt:lpstr>
      <vt:lpstr>Hi-C Data Analysis II</vt:lpstr>
      <vt:lpstr>Data Sets</vt:lpstr>
      <vt:lpstr>PowerPoint Presentation</vt:lpstr>
      <vt:lpstr>Read Quality</vt:lpstr>
      <vt:lpstr>Mapping Reads to Human Genome</vt:lpstr>
      <vt:lpstr>Plots of Contact Numbers against Regions of Chromosomes 7, 11, 14 (CALL4, RL, normal B-Cell, Primary B-ALL)</vt:lpstr>
      <vt:lpstr>Un-normalized intra-chromosomal heat maps for primary ALL B-Cell</vt:lpstr>
      <vt:lpstr>Normalized intra-chromosomal heat maps for primary ALL B-Cell  Sequential Component Normalization: M[i,j] / |M[i]|  M[i,j] / |M[j]| Repeat until symmetric</vt:lpstr>
      <vt:lpstr>Intra-Chromosomal Contacts</vt:lpstr>
      <vt:lpstr>Contact Correlation Between Cell Types</vt:lpstr>
      <vt:lpstr>Comparison of Maps Using Genomic Distance and SCN Normalizations</vt:lpstr>
      <vt:lpstr>Inter-Chromosome Contacts and Chromosome Translocation</vt:lpstr>
      <vt:lpstr>Cancer Causing Chromosome Translocation</vt:lpstr>
      <vt:lpstr>Comparison of Inter-Chromosome Contact Profiles of Different Cells</vt:lpstr>
      <vt:lpstr>Gene-Gene Contact Map of HoxA Gene Cluster: HoxA gene region (27,104,502 – 27,212,501) on chromosome 7,  Transcription factor controlling embrynoic development </vt:lpstr>
      <vt:lpstr>Intra-Chromosome Gene-Gene Interaction Network of Chr. 14 of Call4 Cell Line</vt:lpstr>
      <vt:lpstr>Genome Wide TBS-TBS Interaction Network (Call4)</vt:lpstr>
      <vt:lpstr>Gene – TBS Interaction Network</vt:lpstr>
      <vt:lpstr>3D Genome Structure Modeling (Key Hypothesis)</vt:lpstr>
      <vt:lpstr>Opportunities</vt:lpstr>
      <vt:lpstr>Challenges</vt:lpstr>
      <vt:lpstr>Limitation of Existing Work</vt:lpstr>
      <vt:lpstr>A MCMC Approach</vt:lpstr>
      <vt:lpstr>MCMC5C </vt:lpstr>
      <vt:lpstr>MCMC5C </vt:lpstr>
      <vt:lpstr>MCMC5C </vt:lpstr>
      <vt:lpstr>Existing Methods (Non MCMC)</vt:lpstr>
      <vt:lpstr>Existing Methods (Non MCMC)</vt:lpstr>
      <vt:lpstr>Existing Methods (Non MCMC)</vt:lpstr>
      <vt:lpstr>Existing Methods (Non MCMC)</vt:lpstr>
      <vt:lpstr>Possible Drawbacks of Existing Methods</vt:lpstr>
      <vt:lpstr>Probabilistic Model of Chromatin Conformation</vt:lpstr>
      <vt:lpstr>Observed IF and Theoretical IF</vt:lpstr>
      <vt:lpstr>Observed IF and Theoretical IF (Hi-C)</vt:lpstr>
      <vt:lpstr>Prob(Structure | IF data)</vt:lpstr>
      <vt:lpstr>Sampling Conformations from Posterior Distribution</vt:lpstr>
      <vt:lpstr>Random Structure Perturbation</vt:lpstr>
      <vt:lpstr>Assessing Mixing</vt:lpstr>
      <vt:lpstr>Convergence Determination</vt:lpstr>
      <vt:lpstr>Clustering of Structure Ensembles</vt:lpstr>
      <vt:lpstr>Structure Clustering</vt:lpstr>
      <vt:lpstr>Hierarchical Clustering</vt:lpstr>
      <vt:lpstr>Measuring Structural Properties</vt:lpstr>
      <vt:lpstr>5C Data Sets</vt:lpstr>
      <vt:lpstr>Convert IF to distance</vt:lpstr>
      <vt:lpstr>Convert IF to distance</vt:lpstr>
      <vt:lpstr>PowerPoint Presentation</vt:lpstr>
      <vt:lpstr>C (Distance Scaling Factor) Calibration</vt:lpstr>
      <vt:lpstr>Experiment</vt:lpstr>
      <vt:lpstr>PowerPoint Presentation</vt:lpstr>
      <vt:lpstr>Simulation Verification</vt:lpstr>
      <vt:lpstr>Verification by Sampling from Simulated True Structures</vt:lpstr>
      <vt:lpstr>Structure Clustering and Sub-Structure Families. Sub-structure families may correspond to chromatin structures of cells in different stages</vt:lpstr>
      <vt:lpstr>Conformations of HoxA in Undifferentiated and Differentiated Conditions </vt:lpstr>
      <vt:lpstr>PowerPoint Presentation</vt:lpstr>
      <vt:lpstr>Structural Variation and Conservation</vt:lpstr>
      <vt:lpstr>Analysis of Structural Properties</vt:lpstr>
      <vt:lpstr>On Hi-C Data (Data Set II)</vt:lpstr>
      <vt:lpstr>On Hi-C Data (Data Set II)</vt:lpstr>
      <vt:lpstr>On Hi-C Data (Data Set II)</vt:lpstr>
      <vt:lpstr>PowerPoint Presentation</vt:lpstr>
      <vt:lpstr>MCMC5C Availability</vt:lpstr>
      <vt:lpstr>A Multi-Scale Modeling and Visualization Strategy</vt:lpstr>
      <vt:lpstr>Spatial Representation of A Genome Region at a Scale</vt:lpstr>
      <vt:lpstr>Structure Construction at One Scale</vt:lpstr>
      <vt:lpstr>Contact-Driven Modeling at Chromosome Scale</vt:lpstr>
      <vt:lpstr>Structure Modeling Movie</vt:lpstr>
      <vt:lpstr>Two Compartment Validation on Normal B-Cell</vt:lpstr>
      <vt:lpstr>3D Models for 22 Chromosomes of Normal B-Cell</vt:lpstr>
      <vt:lpstr>Models of Chr. 2 for Normal and Malignant Cells </vt:lpstr>
      <vt:lpstr>Demo: GMol - Multi-Scale Visualization of 3D Genome Structure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jianlin.cheng</dc:creator>
  <cp:lastModifiedBy>Jianlin Cheng</cp:lastModifiedBy>
  <cp:revision>480</cp:revision>
  <dcterms:created xsi:type="dcterms:W3CDTF">2012-03-09T15:47:34Z</dcterms:created>
  <dcterms:modified xsi:type="dcterms:W3CDTF">2013-04-16T15:22:55Z</dcterms:modified>
</cp:coreProperties>
</file>