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97" r:id="rId3"/>
    <p:sldId id="298" r:id="rId4"/>
    <p:sldId id="296" r:id="rId5"/>
    <p:sldId id="300" r:id="rId6"/>
    <p:sldId id="581" r:id="rId7"/>
    <p:sldId id="576" r:id="rId8"/>
    <p:sldId id="578" r:id="rId9"/>
    <p:sldId id="579" r:id="rId10"/>
    <p:sldId id="580" r:id="rId11"/>
    <p:sldId id="257" r:id="rId12"/>
    <p:sldId id="258" r:id="rId13"/>
    <p:sldId id="299" r:id="rId14"/>
    <p:sldId id="259" r:id="rId15"/>
    <p:sldId id="260" r:id="rId16"/>
    <p:sldId id="261" r:id="rId17"/>
    <p:sldId id="262" r:id="rId18"/>
    <p:sldId id="263" r:id="rId19"/>
    <p:sldId id="264" r:id="rId20"/>
    <p:sldId id="266" r:id="rId21"/>
    <p:sldId id="265" r:id="rId22"/>
    <p:sldId id="268" r:id="rId23"/>
    <p:sldId id="269" r:id="rId24"/>
    <p:sldId id="289" r:id="rId25"/>
    <p:sldId id="270" r:id="rId26"/>
    <p:sldId id="271" r:id="rId27"/>
    <p:sldId id="272" r:id="rId28"/>
    <p:sldId id="273" r:id="rId29"/>
    <p:sldId id="274" r:id="rId30"/>
    <p:sldId id="275" r:id="rId31"/>
    <p:sldId id="582" r:id="rId32"/>
    <p:sldId id="276" r:id="rId33"/>
    <p:sldId id="277" r:id="rId34"/>
    <p:sldId id="278" r:id="rId35"/>
    <p:sldId id="279" r:id="rId36"/>
    <p:sldId id="280" r:id="rId37"/>
    <p:sldId id="281" r:id="rId38"/>
    <p:sldId id="282" r:id="rId39"/>
    <p:sldId id="283" r:id="rId40"/>
    <p:sldId id="286" r:id="rId41"/>
    <p:sldId id="284" r:id="rId42"/>
    <p:sldId id="287" r:id="rId43"/>
    <p:sldId id="285" r:id="rId44"/>
    <p:sldId id="292" r:id="rId45"/>
    <p:sldId id="291" r:id="rId46"/>
    <p:sldId id="294" r:id="rId47"/>
    <p:sldId id="295" r:id="rId48"/>
    <p:sldId id="29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55"/>
  </p:normalViewPr>
  <p:slideViewPr>
    <p:cSldViewPr snapToGrid="0" snapToObjects="1">
      <p:cViewPr varScale="1">
        <p:scale>
          <a:sx n="94" d="100"/>
          <a:sy n="94" d="100"/>
        </p:scale>
        <p:origin x="201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2295C-1059-6C4D-94F3-F1095A4370D7}" type="datetimeFigureOut">
              <a:rPr lang="en-US" smtClean="0"/>
              <a:t>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A485E-4AB8-F748-944E-969016FCC008}" type="slidenum">
              <a:rPr lang="en-US" smtClean="0"/>
              <a:t>‹#›</a:t>
            </a:fld>
            <a:endParaRPr lang="en-US"/>
          </a:p>
        </p:txBody>
      </p:sp>
    </p:spTree>
    <p:extLst>
      <p:ext uri="{BB962C8B-B14F-4D97-AF65-F5344CB8AC3E}">
        <p14:creationId xmlns:p14="http://schemas.microsoft.com/office/powerpoint/2010/main" val="2383426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289F46-4F9A-4460-801C-44A25AE8896E}" type="slidenum">
              <a:rPr lang="en-US" smtClean="0"/>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72F13-F2C4-7642-91A8-715BD4E8E3AB}" type="slidenum">
              <a:rPr lang="en-US"/>
              <a:pPr/>
              <a:t>30</a:t>
            </a:fld>
            <a:endParaRPr lang="en-US"/>
          </a:p>
        </p:txBody>
      </p:sp>
      <p:sp>
        <p:nvSpPr>
          <p:cNvPr id="143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97B0D-A632-6745-802C-BEE5E795BD4D}" type="slidenum">
              <a:rPr lang="en-US"/>
              <a:pPr/>
              <a:t>32</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7A404-4D07-1C48-A2E3-A78C9CC497C3}" type="slidenum">
              <a:rPr lang="en-US"/>
              <a:pPr/>
              <a:t>33</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FE005-A7AA-894A-A41D-51B0383BA57B}" type="slidenum">
              <a:rPr lang="en-US"/>
              <a:pPr/>
              <a:t>34</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1452A-6650-7447-8A50-3F21B156EB24}" type="slidenum">
              <a:rPr lang="en-US"/>
              <a:pPr/>
              <a:t>35</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0729C-7A80-7B47-8633-57AE815DE7F1}" type="slidenum">
              <a:rPr lang="en-US"/>
              <a:pPr/>
              <a:t>36</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A300D-2BF0-ED40-ADB4-1BEA967E2895}" type="slidenum">
              <a:rPr lang="en-US"/>
              <a:pPr/>
              <a:t>37</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FFC23-E28D-304B-9BAC-F4AC8A08A124}" type="slidenum">
              <a:rPr lang="en-US"/>
              <a:pPr/>
              <a:t>38</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43D1B-97B3-084E-AD6D-DA246A76CF5A}" type="slidenum">
              <a:rPr lang="en-US"/>
              <a:pPr/>
              <a:t>39</a:t>
            </a:fld>
            <a:endParaRPr lang="en-US"/>
          </a:p>
        </p:txBody>
      </p:sp>
      <p:sp>
        <p:nvSpPr>
          <p:cNvPr id="144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499E6-7499-864E-8C27-6632F4AACC37}" type="slidenum">
              <a:rPr lang="en-US"/>
              <a:pPr/>
              <a:t>41</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232C0-848D-423F-8FD3-D26725E67F8B}" type="slidenum">
              <a:rPr lang="en-US" smtClean="0"/>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8B45B-9058-7F4E-8436-70101A56614C}" type="slidenum">
              <a:rPr lang="en-US"/>
              <a:pPr/>
              <a:t>43</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4D5529-2025-2E4F-9A05-BB9AB87855FB}" type="slidenum">
              <a:rPr lang="en-US">
                <a:latin typeface="Calibri" charset="0"/>
              </a:rPr>
              <a:pPr eaLnBrk="1" hangingPunct="1"/>
              <a:t>44</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67F20B7-B169-5941-91A6-12C63E562B5C}" type="slidenum">
              <a:rPr lang="en-US">
                <a:latin typeface="Calibri" charset="0"/>
              </a:rPr>
              <a:pPr eaLnBrk="1" hangingPunct="1"/>
              <a:t>46</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C3CC6-96C8-294E-BBC4-A40FFFA4F40D}" type="slidenum">
              <a:rPr lang="en-US"/>
              <a:pPr/>
              <a:t>22</a:t>
            </a:fld>
            <a:endParaRPr lang="en-US"/>
          </a:p>
        </p:txBody>
      </p:sp>
      <p:sp>
        <p:nvSpPr>
          <p:cNvPr id="101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69C3B-999C-FF42-AAF5-E5AE7A86D983}" type="slidenum">
              <a:rPr lang="en-US"/>
              <a:pPr/>
              <a:t>23</a:t>
            </a:fld>
            <a:endParaRPr lang="en-US"/>
          </a:p>
        </p:txBody>
      </p:sp>
      <p:sp>
        <p:nvSpPr>
          <p:cNvPr id="102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E76E5-CD80-2143-856E-38A518BD317C}" type="slidenum">
              <a:rPr lang="en-US"/>
              <a:pPr/>
              <a:t>25</a:t>
            </a:fld>
            <a:endParaRPr lang="en-US"/>
          </a:p>
        </p:txBody>
      </p:sp>
      <p:sp>
        <p:nvSpPr>
          <p:cNvPr id="103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9BD1F-9C97-6A4C-821D-B3D9B1F185DE}" type="slidenum">
              <a:rPr lang="en-US"/>
              <a:pPr/>
              <a:t>26</a:t>
            </a:fld>
            <a:endParaRPr lang="en-US"/>
          </a:p>
        </p:txBody>
      </p:sp>
      <p:sp>
        <p:nvSpPr>
          <p:cNvPr id="134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49FC3-2AA0-254C-B994-38CC02732B19}" type="slidenum">
              <a:rPr lang="en-US"/>
              <a:pPr/>
              <a:t>27</a:t>
            </a:fld>
            <a:endParaRPr lang="en-US"/>
          </a:p>
        </p:txBody>
      </p:sp>
      <p:sp>
        <p:nvSpPr>
          <p:cNvPr id="104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82E96-07C7-BE40-AE21-2FC33588EEFF}" type="slidenum">
              <a:rPr lang="en-US"/>
              <a:pPr/>
              <a:t>28</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8DCB1-444D-5A46-9F8C-603F620DC690}" type="slidenum">
              <a:rPr lang="en-US"/>
              <a:pPr/>
              <a:t>29</a:t>
            </a:fld>
            <a:endParaRPr lang="en-US"/>
          </a:p>
        </p:txBody>
      </p:sp>
      <p:sp>
        <p:nvSpPr>
          <p:cNvPr id="1064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511213-C5D9-1149-B83F-E76DA4682618}"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39611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11213-C5D9-1149-B83F-E76DA4682618}"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270765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11213-C5D9-1149-B83F-E76DA4682618}"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1997452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61B4247-895D-6847-8466-C787FF8ED0A1}" type="slidenum">
              <a:rPr lang="en-US"/>
              <a:pPr/>
              <a:t>‹#›</a:t>
            </a:fld>
            <a:endParaRPr lang="en-US"/>
          </a:p>
        </p:txBody>
      </p:sp>
    </p:spTree>
    <p:extLst>
      <p:ext uri="{BB962C8B-B14F-4D97-AF65-F5344CB8AC3E}">
        <p14:creationId xmlns:p14="http://schemas.microsoft.com/office/powerpoint/2010/main" val="147746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2A9F0EC4-1E12-1649-A980-0D78E7DD668B}" type="slidenum">
              <a:rPr lang="en-US"/>
              <a:pPr/>
              <a:t>‹#›</a:t>
            </a:fld>
            <a:endParaRPr lang="en-US"/>
          </a:p>
        </p:txBody>
      </p:sp>
    </p:spTree>
    <p:extLst>
      <p:ext uri="{BB962C8B-B14F-4D97-AF65-F5344CB8AC3E}">
        <p14:creationId xmlns:p14="http://schemas.microsoft.com/office/powerpoint/2010/main" val="1155008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D45D3FDD-BCF4-2046-AF48-A8B4B069E08C}" type="slidenum">
              <a:rPr lang="en-US"/>
              <a:pPr/>
              <a:t>‹#›</a:t>
            </a:fld>
            <a:endParaRPr lang="en-US"/>
          </a:p>
        </p:txBody>
      </p:sp>
    </p:spTree>
    <p:extLst>
      <p:ext uri="{BB962C8B-B14F-4D97-AF65-F5344CB8AC3E}">
        <p14:creationId xmlns:p14="http://schemas.microsoft.com/office/powerpoint/2010/main" val="282156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ACBABD2-9172-E443-900D-7D5E755C90C8}" type="slidenum">
              <a:rPr lang="en-US"/>
              <a:pPr/>
              <a:t>‹#›</a:t>
            </a:fld>
            <a:endParaRPr lang="en-US"/>
          </a:p>
        </p:txBody>
      </p:sp>
    </p:spTree>
    <p:extLst>
      <p:ext uri="{BB962C8B-B14F-4D97-AF65-F5344CB8AC3E}">
        <p14:creationId xmlns:p14="http://schemas.microsoft.com/office/powerpoint/2010/main" val="183919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11213-C5D9-1149-B83F-E76DA4682618}"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359424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511213-C5D9-1149-B83F-E76DA4682618}"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219924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511213-C5D9-1149-B83F-E76DA4682618}"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32000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511213-C5D9-1149-B83F-E76DA4682618}" type="datetimeFigureOut">
              <a:rPr lang="en-US" smtClean="0"/>
              <a:t>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309455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511213-C5D9-1149-B83F-E76DA4682618}" type="datetimeFigureOut">
              <a:rPr lang="en-US" smtClean="0"/>
              <a:t>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379100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11213-C5D9-1149-B83F-E76DA4682618}" type="datetimeFigureOut">
              <a:rPr lang="en-US" smtClean="0"/>
              <a:t>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424198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11213-C5D9-1149-B83F-E76DA4682618}"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118742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11213-C5D9-1149-B83F-E76DA4682618}"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1954-3751-EF48-9659-FA3FCA9C9B79}" type="slidenum">
              <a:rPr lang="en-US" smtClean="0"/>
              <a:t>‹#›</a:t>
            </a:fld>
            <a:endParaRPr lang="en-US"/>
          </a:p>
        </p:txBody>
      </p:sp>
    </p:spTree>
    <p:extLst>
      <p:ext uri="{BB962C8B-B14F-4D97-AF65-F5344CB8AC3E}">
        <p14:creationId xmlns:p14="http://schemas.microsoft.com/office/powerpoint/2010/main" val="23703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11213-C5D9-1149-B83F-E76DA4682618}" type="datetimeFigureOut">
              <a:rPr lang="en-US" smtClean="0"/>
              <a:t>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21954-3751-EF48-9659-FA3FCA9C9B79}" type="slidenum">
              <a:rPr lang="en-US" smtClean="0"/>
              <a:t>‹#›</a:t>
            </a:fld>
            <a:endParaRPr lang="en-US"/>
          </a:p>
        </p:txBody>
      </p:sp>
    </p:spTree>
    <p:extLst>
      <p:ext uri="{BB962C8B-B14F-4D97-AF65-F5344CB8AC3E}">
        <p14:creationId xmlns:p14="http://schemas.microsoft.com/office/powerpoint/2010/main" val="198763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cience.sciencemag.org/content/309/5731/78.2.ful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calla.rnet.missouri.edu/cheng_courses/cscmms201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images.google.com/imgres?imgurl=http://www.devon-gardens.org.uk/tree_register/image11.jpg&amp;imgrefurl=http://www.devon-gardens.org.uk/tree_register/tree_register.html&amp;h=426&amp;w=342&amp;sz=29&amp;hl=en&amp;start=10&amp;tbnid=Z0Z-diwx_oDIgM:&amp;tbnh=126&amp;tbnw=101&amp;prev=/images?q=tree&amp;svnum=10&amp;hl=en&amp;lr=" TargetMode="External"/><Relationship Id="rId7"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images.google.com/imgres?imgurl=http://www.animal-coaching.ch/blog/uploaded_images/hase-700546.jpg&amp;imgrefurl=http://www.animal-coaching.ch/blog/atom.xml&amp;h=1024&amp;w=994&amp;sz=98&amp;hl=en&amp;start=17&amp;tbnid=pUR_T3YyxQRqPM:&amp;tbnh=150&amp;tbnw=146&amp;prev=/images?q=animal&amp;svnum=10&amp;hl=en&amp;lr="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4.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52.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 Id="rId9"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62.png"/><Relationship Id="rId5" Type="http://schemas.openxmlformats.org/officeDocument/2006/relationships/oleObject" Target="../embeddings/oleObject3.bin"/><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7.pn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9.png"/><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0.xml"/><Relationship Id="rId7" Type="http://schemas.openxmlformats.org/officeDocument/2006/relationships/image" Target="../media/image72.png"/><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71.png"/><Relationship Id="rId4" Type="http://schemas.openxmlformats.org/officeDocument/2006/relationships/oleObject" Target="../embeddings/oleObject6.bin"/><Relationship Id="rId9" Type="http://schemas.openxmlformats.org/officeDocument/2006/relationships/image" Target="../media/image73.png"/></Relationships>
</file>

<file path=ppt/slides/_rels/slide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2" Type="http://schemas.openxmlformats.org/officeDocument/2006/relationships/hyperlink" Target="mailto:mudatamining@gmail.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0472"/>
            <a:ext cx="7772400" cy="1470025"/>
          </a:xfrm>
        </p:spPr>
        <p:txBody>
          <a:bodyPr/>
          <a:lstStyle/>
          <a:p>
            <a:r>
              <a:rPr lang="en-US" b="1" dirty="0"/>
              <a:t>Computational Modeling of Molecular Structure</a:t>
            </a:r>
          </a:p>
        </p:txBody>
      </p:sp>
      <p:sp>
        <p:nvSpPr>
          <p:cNvPr id="3" name="Subtitle 2"/>
          <p:cNvSpPr>
            <a:spLocks noGrp="1"/>
          </p:cNvSpPr>
          <p:nvPr>
            <p:ph type="subTitle" idx="1"/>
          </p:nvPr>
        </p:nvSpPr>
        <p:spPr>
          <a:xfrm>
            <a:off x="1371600" y="4266238"/>
            <a:ext cx="6400800" cy="1752600"/>
          </a:xfrm>
        </p:spPr>
        <p:txBody>
          <a:bodyPr>
            <a:noAutofit/>
          </a:bodyPr>
          <a:lstStyle/>
          <a:p>
            <a:r>
              <a:rPr lang="en-US" sz="2800" b="1" dirty="0">
                <a:solidFill>
                  <a:schemeClr val="tx1"/>
                </a:solidFill>
              </a:rPr>
              <a:t>Jianlin Cheng, PhD</a:t>
            </a:r>
          </a:p>
          <a:p>
            <a:r>
              <a:rPr lang="en-US" sz="2800" b="1" dirty="0">
                <a:solidFill>
                  <a:schemeClr val="tx1"/>
                </a:solidFill>
              </a:rPr>
              <a:t>Department of EECS</a:t>
            </a:r>
          </a:p>
          <a:p>
            <a:r>
              <a:rPr lang="en-US" sz="2800" b="1" dirty="0">
                <a:solidFill>
                  <a:schemeClr val="tx1"/>
                </a:solidFill>
              </a:rPr>
              <a:t>University of Missouri, Columbia</a:t>
            </a:r>
          </a:p>
          <a:p>
            <a:r>
              <a:rPr lang="en-US" sz="2800" b="1" dirty="0">
                <a:solidFill>
                  <a:schemeClr val="tx1"/>
                </a:solidFill>
              </a:rPr>
              <a:t>Spring, 2019</a:t>
            </a:r>
          </a:p>
        </p:txBody>
      </p:sp>
      <p:pic>
        <p:nvPicPr>
          <p:cNvPr id="4" name="Picture 3"/>
          <p:cNvPicPr>
            <a:picLocks noChangeAspect="1"/>
          </p:cNvPicPr>
          <p:nvPr/>
        </p:nvPicPr>
        <p:blipFill>
          <a:blip r:embed="rId2"/>
          <a:stretch>
            <a:fillRect/>
          </a:stretch>
        </p:blipFill>
        <p:spPr>
          <a:xfrm>
            <a:off x="163322" y="387278"/>
            <a:ext cx="2296745" cy="2101277"/>
          </a:xfrm>
          <a:prstGeom prst="rect">
            <a:avLst/>
          </a:prstGeom>
        </p:spPr>
      </p:pic>
      <p:pic>
        <p:nvPicPr>
          <p:cNvPr id="5" name="Picture 4"/>
          <p:cNvPicPr>
            <a:picLocks noChangeAspect="1"/>
          </p:cNvPicPr>
          <p:nvPr/>
        </p:nvPicPr>
        <p:blipFill>
          <a:blip r:embed="rId3"/>
          <a:stretch>
            <a:fillRect/>
          </a:stretch>
        </p:blipFill>
        <p:spPr>
          <a:xfrm>
            <a:off x="2717193" y="387278"/>
            <a:ext cx="2231336" cy="1842885"/>
          </a:xfrm>
          <a:prstGeom prst="rect">
            <a:avLst/>
          </a:prstGeom>
        </p:spPr>
      </p:pic>
      <p:pic>
        <p:nvPicPr>
          <p:cNvPr id="6" name="Picture 5"/>
          <p:cNvPicPr>
            <a:picLocks noChangeAspect="1"/>
          </p:cNvPicPr>
          <p:nvPr/>
        </p:nvPicPr>
        <p:blipFill>
          <a:blip r:embed="rId4"/>
          <a:stretch>
            <a:fillRect/>
          </a:stretch>
        </p:blipFill>
        <p:spPr>
          <a:xfrm>
            <a:off x="5189465" y="620480"/>
            <a:ext cx="2178467" cy="1449671"/>
          </a:xfrm>
          <a:prstGeom prst="rect">
            <a:avLst/>
          </a:prstGeom>
        </p:spPr>
      </p:pic>
      <p:pic>
        <p:nvPicPr>
          <p:cNvPr id="7" name="Picture 6"/>
          <p:cNvPicPr>
            <a:picLocks noChangeAspect="1"/>
          </p:cNvPicPr>
          <p:nvPr/>
        </p:nvPicPr>
        <p:blipFill>
          <a:blip r:embed="rId5"/>
          <a:stretch>
            <a:fillRect/>
          </a:stretch>
        </p:blipFill>
        <p:spPr>
          <a:xfrm>
            <a:off x="7367932" y="623787"/>
            <a:ext cx="1543228" cy="1536369"/>
          </a:xfrm>
          <a:prstGeom prst="rect">
            <a:avLst/>
          </a:prstGeom>
        </p:spPr>
      </p:pic>
    </p:spTree>
    <p:extLst>
      <p:ext uri="{BB962C8B-B14F-4D97-AF65-F5344CB8AC3E}">
        <p14:creationId xmlns:p14="http://schemas.microsoft.com/office/powerpoint/2010/main" val="52542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5154-79B1-7446-B437-7606C0911C56}"/>
              </a:ext>
            </a:extLst>
          </p:cNvPr>
          <p:cNvSpPr>
            <a:spLocks noGrp="1"/>
          </p:cNvSpPr>
          <p:nvPr>
            <p:ph type="title"/>
          </p:nvPr>
        </p:nvSpPr>
        <p:spPr>
          <a:xfrm>
            <a:off x="457200" y="151806"/>
            <a:ext cx="8229600" cy="1143000"/>
          </a:xfrm>
        </p:spPr>
        <p:txBody>
          <a:bodyPr>
            <a:normAutofit fontScale="90000"/>
          </a:bodyPr>
          <a:lstStyle/>
          <a:p>
            <a:r>
              <a:rPr lang="en-US" dirty="0"/>
              <a:t>100 Top Scientific Problems by Science Magazine</a:t>
            </a:r>
          </a:p>
        </p:txBody>
      </p:sp>
      <p:sp>
        <p:nvSpPr>
          <p:cNvPr id="3" name="Content Placeholder 2">
            <a:extLst>
              <a:ext uri="{FF2B5EF4-FFF2-40B4-BE49-F238E27FC236}">
                <a16:creationId xmlns:a16="http://schemas.microsoft.com/office/drawing/2014/main" id="{348F31F3-A436-5346-AC1E-10C4F80DFFE9}"/>
              </a:ext>
            </a:extLst>
          </p:cNvPr>
          <p:cNvSpPr>
            <a:spLocks noGrp="1"/>
          </p:cNvSpPr>
          <p:nvPr>
            <p:ph idx="1"/>
          </p:nvPr>
        </p:nvSpPr>
        <p:spPr>
          <a:xfrm>
            <a:off x="457200" y="1354536"/>
            <a:ext cx="8229600" cy="5660409"/>
          </a:xfrm>
        </p:spPr>
        <p:txBody>
          <a:bodyPr>
            <a:normAutofit fontScale="47500" lnSpcReduction="20000"/>
          </a:bodyPr>
          <a:lstStyle/>
          <a:p>
            <a:r>
              <a:rPr lang="en-US" dirty="0">
                <a:hlinkClick r:id="rId2"/>
              </a:rPr>
              <a:t>http://science.sciencemag.org/content/309/5731/78.2.full</a:t>
            </a:r>
            <a:endParaRPr lang="en-US" dirty="0"/>
          </a:p>
          <a:p>
            <a:r>
              <a:rPr lang="en-US" b="1" dirty="0"/>
              <a:t>Can we predict how proteins will fold?</a:t>
            </a:r>
            <a:endParaRPr lang="en-US" dirty="0"/>
          </a:p>
          <a:p>
            <a:r>
              <a:rPr lang="en-US" dirty="0"/>
              <a:t>Out of a near infinitude of possible ways to fold, a protein picks one in just tens of microseconds. The same task takes 30 years of computer time.</a:t>
            </a:r>
          </a:p>
          <a:p>
            <a:r>
              <a:rPr lang="en-US" b="1" dirty="0"/>
              <a:t>How many proteins are there in humans?</a:t>
            </a:r>
            <a:endParaRPr lang="en-US" dirty="0"/>
          </a:p>
          <a:p>
            <a:r>
              <a:rPr lang="en-US" dirty="0"/>
              <a:t>It has been hard enough counting genes. Proteins can be spliced in different ways and decorated with numerous functional groups, all of which makes counting their numbers impossible for now.</a:t>
            </a:r>
          </a:p>
          <a:p>
            <a:r>
              <a:rPr lang="en-US" b="1" dirty="0"/>
              <a:t>How do proteins find their partners?</a:t>
            </a:r>
            <a:endParaRPr lang="en-US" dirty="0"/>
          </a:p>
          <a:p>
            <a:r>
              <a:rPr lang="en-US" dirty="0"/>
              <a:t>Protein-protein interactions are at the heart of life. To understand how partners come together in precise orientations in seconds, researchers need to know more about the cell's biochemistry and structural organization.</a:t>
            </a:r>
          </a:p>
          <a:p>
            <a:r>
              <a:rPr lang="en-US" b="1" dirty="0"/>
              <a:t>What role do telomeres and centromeres play in genome function?</a:t>
            </a:r>
            <a:endParaRPr lang="en-US" dirty="0"/>
          </a:p>
          <a:p>
            <a:r>
              <a:rPr lang="en-US" dirty="0"/>
              <a:t>These chromosome features will remain mysteries until new technologies can sequence them.</a:t>
            </a:r>
          </a:p>
          <a:p>
            <a:r>
              <a:rPr lang="en-US" b="1" dirty="0"/>
              <a:t>Why are some genomes really big and others quite compact?</a:t>
            </a:r>
            <a:endParaRPr lang="en-US" dirty="0"/>
          </a:p>
          <a:p>
            <a:r>
              <a:rPr lang="en-US" dirty="0"/>
              <a:t>The puffer fish genome is 400 million bases; one lungfish's is 133 billion bases long. Repetitive and duplicated DNA don't explain why this and other size differences exist.</a:t>
            </a:r>
          </a:p>
          <a:p>
            <a:r>
              <a:rPr lang="en-US" b="1" dirty="0"/>
              <a:t>What is all that “junk” doing in our genomes?</a:t>
            </a:r>
            <a:endParaRPr lang="en-US" dirty="0"/>
          </a:p>
          <a:p>
            <a:r>
              <a:rPr lang="en-US" dirty="0"/>
              <a:t>DNA between genes is proving important for genome function and the evolution of new species. Comparative sequencing, microarray studies, and lab work are helping </a:t>
            </a:r>
            <a:r>
              <a:rPr lang="en-US" dirty="0" err="1"/>
              <a:t>genomicists</a:t>
            </a:r>
            <a:r>
              <a:rPr lang="en-US" dirty="0"/>
              <a:t> find a multitude of genetic gems amid the junk.</a:t>
            </a:r>
          </a:p>
          <a:p>
            <a:r>
              <a:rPr lang="en-US" b="1" dirty="0"/>
              <a:t>How can genome changes other than mutations be inherited?</a:t>
            </a:r>
            <a:endParaRPr lang="en-US" dirty="0"/>
          </a:p>
          <a:p>
            <a:r>
              <a:rPr lang="en-US" dirty="0"/>
              <a:t>Researchers are finding ever more examples of this process, called epigenetics, but they can't explain what causes and preserves the changes.</a:t>
            </a:r>
          </a:p>
          <a:p>
            <a:r>
              <a:rPr lang="en-US" b="1" dirty="0"/>
              <a:t>What are the limits of learning by machines?</a:t>
            </a:r>
            <a:endParaRPr lang="en-US" dirty="0"/>
          </a:p>
          <a:p>
            <a:pPr marL="0" indent="0">
              <a:buNone/>
            </a:pPr>
            <a:r>
              <a:rPr lang="en-US" dirty="0"/>
              <a:t>Computers can already beat the world's best chess players, and they have a wealth of information on the Web to draw on. But abstract reasoning </a:t>
            </a:r>
            <a:r>
              <a:rPr lang="en-US" dirty="0" err="1"/>
              <a:t>isstill</a:t>
            </a:r>
            <a:r>
              <a:rPr lang="en-US" dirty="0"/>
              <a:t> beyond any machine.</a:t>
            </a:r>
          </a:p>
          <a:p>
            <a:pPr marL="0" indent="0">
              <a:buNone/>
            </a:pPr>
            <a:endParaRPr lang="en-US" dirty="0"/>
          </a:p>
        </p:txBody>
      </p:sp>
    </p:spTree>
    <p:extLst>
      <p:ext uri="{BB962C8B-B14F-4D97-AF65-F5344CB8AC3E}">
        <p14:creationId xmlns:p14="http://schemas.microsoft.com/office/powerpoint/2010/main" val="116774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77838" y="1600200"/>
            <a:ext cx="8229600" cy="4525963"/>
          </a:xfrm>
        </p:spPr>
        <p:txBody>
          <a:bodyPr/>
          <a:lstStyle/>
          <a:p>
            <a:r>
              <a:rPr lang="en-US" dirty="0"/>
              <a:t>Properties of molecular structures (proteins, RNA, genome / DNA)</a:t>
            </a:r>
          </a:p>
          <a:p>
            <a:r>
              <a:rPr lang="en-US" dirty="0"/>
              <a:t>Computational representation of molecular structures</a:t>
            </a:r>
          </a:p>
          <a:p>
            <a:r>
              <a:rPr lang="en-US" dirty="0"/>
              <a:t>Data-driven computational modeling of molecular structures</a:t>
            </a:r>
          </a:p>
          <a:p>
            <a:r>
              <a:rPr lang="en-US" dirty="0"/>
              <a:t>Application of modeling of molecular structures such as drug design</a:t>
            </a:r>
          </a:p>
        </p:txBody>
      </p:sp>
    </p:spTree>
    <p:extLst>
      <p:ext uri="{BB962C8B-B14F-4D97-AF65-F5344CB8AC3E}">
        <p14:creationId xmlns:p14="http://schemas.microsoft.com/office/powerpoint/2010/main" val="415527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Significance of Studying Molecular Structures</a:t>
            </a:r>
          </a:p>
        </p:txBody>
      </p:sp>
      <p:sp>
        <p:nvSpPr>
          <p:cNvPr id="3" name="Content Placeholder 2"/>
          <p:cNvSpPr>
            <a:spLocks noGrp="1"/>
          </p:cNvSpPr>
          <p:nvPr>
            <p:ph idx="1"/>
          </p:nvPr>
        </p:nvSpPr>
        <p:spPr/>
        <p:txBody>
          <a:bodyPr>
            <a:normAutofit fontScale="92500" lnSpcReduction="20000"/>
          </a:bodyPr>
          <a:lstStyle/>
          <a:p>
            <a:r>
              <a:rPr lang="en-US" dirty="0"/>
              <a:t>One foundation of life sciences</a:t>
            </a:r>
          </a:p>
          <a:p>
            <a:r>
              <a:rPr lang="en-US" dirty="0"/>
              <a:t>Personal healthcare and medicine</a:t>
            </a:r>
          </a:p>
          <a:p>
            <a:r>
              <a:rPr lang="en-US" dirty="0"/>
              <a:t>One major topic of bioinformatics and computational biology – an important field of computer science</a:t>
            </a:r>
          </a:p>
          <a:p>
            <a:r>
              <a:rPr lang="en-US" b="1" dirty="0"/>
              <a:t>A great application area of computer algorithms, data science and artificial intelligence (AI)</a:t>
            </a:r>
          </a:p>
          <a:p>
            <a:r>
              <a:rPr lang="en-US" b="1" dirty="0"/>
              <a:t>A very interdisciplinary field (CS, machine learning, data science, stats, math, biology, chemistry, physics)</a:t>
            </a:r>
          </a:p>
        </p:txBody>
      </p:sp>
    </p:spTree>
    <p:extLst>
      <p:ext uri="{BB962C8B-B14F-4D97-AF65-F5344CB8AC3E}">
        <p14:creationId xmlns:p14="http://schemas.microsoft.com/office/powerpoint/2010/main" val="154870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Good Career for CS Graduates</a:t>
            </a:r>
          </a:p>
        </p:txBody>
      </p:sp>
      <p:sp>
        <p:nvSpPr>
          <p:cNvPr id="3" name="Content Placeholder 2"/>
          <p:cNvSpPr>
            <a:spLocks noGrp="1"/>
          </p:cNvSpPr>
          <p:nvPr>
            <p:ph idx="1"/>
          </p:nvPr>
        </p:nvSpPr>
        <p:spPr>
          <a:xfrm>
            <a:off x="-21126" y="1600200"/>
            <a:ext cx="8229600" cy="4525963"/>
          </a:xfrm>
        </p:spPr>
        <p:txBody>
          <a:bodyPr>
            <a:normAutofit fontScale="92500" lnSpcReduction="10000"/>
          </a:bodyPr>
          <a:lstStyle/>
          <a:p>
            <a:r>
              <a:rPr lang="en-US" dirty="0"/>
              <a:t>Five PhD graduates are assistant / associate professors of bioinformatics in CS departments</a:t>
            </a:r>
          </a:p>
          <a:p>
            <a:r>
              <a:rPr lang="en-US" dirty="0"/>
              <a:t>One PhD student secured a scientist position in a bioinformatics company</a:t>
            </a:r>
          </a:p>
          <a:p>
            <a:r>
              <a:rPr lang="en-US" dirty="0"/>
              <a:t>One PhD student works for Microsoft</a:t>
            </a:r>
          </a:p>
          <a:p>
            <a:r>
              <a:rPr lang="en-US" dirty="0"/>
              <a:t>One PhD student as postdoc at Cornell</a:t>
            </a:r>
          </a:p>
          <a:p>
            <a:r>
              <a:rPr lang="en-US" dirty="0"/>
              <a:t>Numerous other graduate students received </a:t>
            </a:r>
          </a:p>
          <a:p>
            <a:pPr marL="0" indent="0">
              <a:buNone/>
            </a:pPr>
            <a:r>
              <a:rPr lang="en-US" dirty="0"/>
              <a:t>   good training and worked in data-intensive fields</a:t>
            </a:r>
          </a:p>
          <a:p>
            <a:pPr marL="0" indent="0">
              <a:buNone/>
            </a:pPr>
            <a:r>
              <a:rPr lang="en-US" dirty="0"/>
              <a:t>   (IBM, Didi, </a:t>
            </a:r>
            <a:r>
              <a:rPr lang="en-US" dirty="0" err="1"/>
              <a:t>etc</a:t>
            </a:r>
            <a:r>
              <a:rPr lang="en-US" dirty="0"/>
              <a:t>).</a:t>
            </a:r>
          </a:p>
        </p:txBody>
      </p:sp>
      <p:pic>
        <p:nvPicPr>
          <p:cNvPr id="4" name="Picture 3"/>
          <p:cNvPicPr>
            <a:picLocks noChangeAspect="1"/>
          </p:cNvPicPr>
          <p:nvPr/>
        </p:nvPicPr>
        <p:blipFill>
          <a:blip r:embed="rId2"/>
          <a:stretch>
            <a:fillRect/>
          </a:stretch>
        </p:blipFill>
        <p:spPr>
          <a:xfrm>
            <a:off x="8395360" y="838908"/>
            <a:ext cx="606591" cy="909887"/>
          </a:xfrm>
          <a:prstGeom prst="rect">
            <a:avLst/>
          </a:prstGeom>
        </p:spPr>
      </p:pic>
      <p:pic>
        <p:nvPicPr>
          <p:cNvPr id="5" name="Picture 4"/>
          <p:cNvPicPr>
            <a:picLocks noChangeAspect="1"/>
          </p:cNvPicPr>
          <p:nvPr/>
        </p:nvPicPr>
        <p:blipFill>
          <a:blip r:embed="rId3"/>
          <a:stretch>
            <a:fillRect/>
          </a:stretch>
        </p:blipFill>
        <p:spPr>
          <a:xfrm>
            <a:off x="8369843" y="1749010"/>
            <a:ext cx="633914" cy="956067"/>
          </a:xfrm>
          <a:prstGeom prst="rect">
            <a:avLst/>
          </a:prstGeom>
        </p:spPr>
      </p:pic>
      <p:pic>
        <p:nvPicPr>
          <p:cNvPr id="6" name="Picture 5"/>
          <p:cNvPicPr>
            <a:picLocks noChangeAspect="1"/>
          </p:cNvPicPr>
          <p:nvPr/>
        </p:nvPicPr>
        <p:blipFill>
          <a:blip r:embed="rId4"/>
          <a:stretch>
            <a:fillRect/>
          </a:stretch>
        </p:blipFill>
        <p:spPr>
          <a:xfrm>
            <a:off x="7858906" y="3726061"/>
            <a:ext cx="821433" cy="1081554"/>
          </a:xfrm>
          <a:prstGeom prst="rect">
            <a:avLst/>
          </a:prstGeom>
        </p:spPr>
      </p:pic>
      <p:pic>
        <p:nvPicPr>
          <p:cNvPr id="7" name="Picture 6"/>
          <p:cNvPicPr>
            <a:picLocks noChangeAspect="1"/>
          </p:cNvPicPr>
          <p:nvPr/>
        </p:nvPicPr>
        <p:blipFill>
          <a:blip r:embed="rId5"/>
          <a:stretch>
            <a:fillRect/>
          </a:stretch>
        </p:blipFill>
        <p:spPr>
          <a:xfrm>
            <a:off x="8330771" y="2897704"/>
            <a:ext cx="712057" cy="712057"/>
          </a:xfrm>
          <a:prstGeom prst="rect">
            <a:avLst/>
          </a:prstGeom>
        </p:spPr>
      </p:pic>
      <p:pic>
        <p:nvPicPr>
          <p:cNvPr id="8" name="Picture 7"/>
          <p:cNvPicPr>
            <a:picLocks noChangeAspect="1"/>
          </p:cNvPicPr>
          <p:nvPr/>
        </p:nvPicPr>
        <p:blipFill>
          <a:blip r:embed="rId6"/>
          <a:stretch>
            <a:fillRect/>
          </a:stretch>
        </p:blipFill>
        <p:spPr>
          <a:xfrm>
            <a:off x="7418800" y="2522568"/>
            <a:ext cx="789674" cy="789674"/>
          </a:xfrm>
          <a:prstGeom prst="rect">
            <a:avLst/>
          </a:prstGeom>
        </p:spPr>
      </p:pic>
      <p:pic>
        <p:nvPicPr>
          <p:cNvPr id="9" name="Picture 8"/>
          <p:cNvPicPr>
            <a:picLocks noChangeAspect="1"/>
          </p:cNvPicPr>
          <p:nvPr/>
        </p:nvPicPr>
        <p:blipFill>
          <a:blip r:embed="rId7"/>
          <a:stretch>
            <a:fillRect/>
          </a:stretch>
        </p:blipFill>
        <p:spPr>
          <a:xfrm>
            <a:off x="7963117" y="5889605"/>
            <a:ext cx="813452" cy="968395"/>
          </a:xfrm>
          <a:prstGeom prst="rect">
            <a:avLst/>
          </a:prstGeom>
        </p:spPr>
      </p:pic>
      <p:pic>
        <p:nvPicPr>
          <p:cNvPr id="10" name="Picture 9"/>
          <p:cNvPicPr>
            <a:picLocks noChangeAspect="1"/>
          </p:cNvPicPr>
          <p:nvPr/>
        </p:nvPicPr>
        <p:blipFill>
          <a:blip r:embed="rId8"/>
          <a:stretch>
            <a:fillRect/>
          </a:stretch>
        </p:blipFill>
        <p:spPr>
          <a:xfrm>
            <a:off x="7888364" y="4898896"/>
            <a:ext cx="884814" cy="884814"/>
          </a:xfrm>
          <a:prstGeom prst="rect">
            <a:avLst/>
          </a:prstGeom>
        </p:spPr>
      </p:pic>
    </p:spTree>
    <p:extLst>
      <p:ext uri="{BB962C8B-B14F-4D97-AF65-F5344CB8AC3E}">
        <p14:creationId xmlns:p14="http://schemas.microsoft.com/office/powerpoint/2010/main" val="303680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Kinds of Structures</a:t>
            </a:r>
          </a:p>
        </p:txBody>
      </p:sp>
      <p:sp>
        <p:nvSpPr>
          <p:cNvPr id="3" name="Content Placeholder 2"/>
          <p:cNvSpPr>
            <a:spLocks noGrp="1"/>
          </p:cNvSpPr>
          <p:nvPr>
            <p:ph idx="1"/>
          </p:nvPr>
        </p:nvSpPr>
        <p:spPr>
          <a:xfrm>
            <a:off x="457199" y="1600200"/>
            <a:ext cx="4242929" cy="4525963"/>
          </a:xfrm>
        </p:spPr>
        <p:txBody>
          <a:bodyPr/>
          <a:lstStyle/>
          <a:p>
            <a:r>
              <a:rPr lang="en-US" b="1" dirty="0"/>
              <a:t>Protein Structure</a:t>
            </a:r>
          </a:p>
          <a:p>
            <a:endParaRPr lang="en-US" dirty="0"/>
          </a:p>
          <a:p>
            <a:endParaRPr lang="en-US" dirty="0"/>
          </a:p>
          <a:p>
            <a:r>
              <a:rPr lang="en-US" b="1" dirty="0"/>
              <a:t>Genome Structure</a:t>
            </a:r>
          </a:p>
          <a:p>
            <a:endParaRPr lang="en-US" dirty="0"/>
          </a:p>
          <a:p>
            <a:endParaRPr lang="en-US" dirty="0"/>
          </a:p>
          <a:p>
            <a:r>
              <a:rPr lang="en-US" b="1" dirty="0"/>
              <a:t>RNA Structure</a:t>
            </a:r>
          </a:p>
          <a:p>
            <a:pPr marL="0" indent="0">
              <a:buNone/>
            </a:pPr>
            <a:endParaRPr lang="en-US" dirty="0"/>
          </a:p>
        </p:txBody>
      </p:sp>
      <p:pic>
        <p:nvPicPr>
          <p:cNvPr id="4" name="Picture 3"/>
          <p:cNvPicPr>
            <a:picLocks noChangeAspect="1"/>
          </p:cNvPicPr>
          <p:nvPr/>
        </p:nvPicPr>
        <p:blipFill>
          <a:blip r:embed="rId2"/>
          <a:stretch>
            <a:fillRect/>
          </a:stretch>
        </p:blipFill>
        <p:spPr>
          <a:xfrm>
            <a:off x="5017257" y="1237625"/>
            <a:ext cx="2231336" cy="1842885"/>
          </a:xfrm>
          <a:prstGeom prst="rect">
            <a:avLst/>
          </a:prstGeom>
        </p:spPr>
      </p:pic>
      <p:pic>
        <p:nvPicPr>
          <p:cNvPr id="5" name="Picture 4"/>
          <p:cNvPicPr>
            <a:picLocks noChangeAspect="1"/>
          </p:cNvPicPr>
          <p:nvPr/>
        </p:nvPicPr>
        <p:blipFill>
          <a:blip r:embed="rId3"/>
          <a:stretch>
            <a:fillRect/>
          </a:stretch>
        </p:blipFill>
        <p:spPr>
          <a:xfrm>
            <a:off x="5070126" y="3080510"/>
            <a:ext cx="2178467" cy="1449671"/>
          </a:xfrm>
          <a:prstGeom prst="rect">
            <a:avLst/>
          </a:prstGeom>
        </p:spPr>
      </p:pic>
      <p:pic>
        <p:nvPicPr>
          <p:cNvPr id="6" name="Picture 5"/>
          <p:cNvPicPr>
            <a:picLocks noChangeAspect="1"/>
          </p:cNvPicPr>
          <p:nvPr/>
        </p:nvPicPr>
        <p:blipFill>
          <a:blip r:embed="rId4"/>
          <a:stretch>
            <a:fillRect/>
          </a:stretch>
        </p:blipFill>
        <p:spPr>
          <a:xfrm>
            <a:off x="5547882" y="4864096"/>
            <a:ext cx="1543228" cy="1536369"/>
          </a:xfrm>
          <a:prstGeom prst="rect">
            <a:avLst/>
          </a:prstGeom>
        </p:spPr>
      </p:pic>
    </p:spTree>
    <p:extLst>
      <p:ext uri="{BB962C8B-B14F-4D97-AF65-F5344CB8AC3E}">
        <p14:creationId xmlns:p14="http://schemas.microsoft.com/office/powerpoint/2010/main" val="190788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Representation of Molecular Structures</a:t>
            </a:r>
          </a:p>
        </p:txBody>
      </p:sp>
      <p:sp>
        <p:nvSpPr>
          <p:cNvPr id="3" name="Content Placeholder 2"/>
          <p:cNvSpPr>
            <a:spLocks noGrp="1"/>
          </p:cNvSpPr>
          <p:nvPr>
            <p:ph idx="1"/>
          </p:nvPr>
        </p:nvSpPr>
        <p:spPr/>
        <p:txBody>
          <a:bodyPr/>
          <a:lstStyle/>
          <a:p>
            <a:r>
              <a:rPr lang="en-US" dirty="0"/>
              <a:t>X, Y, Z coordinates</a:t>
            </a:r>
          </a:p>
          <a:p>
            <a:r>
              <a:rPr lang="en-US" dirty="0"/>
              <a:t>Euclidean grid</a:t>
            </a:r>
          </a:p>
          <a:p>
            <a:r>
              <a:rPr lang="en-US" dirty="0"/>
              <a:t>Vector and angles</a:t>
            </a:r>
          </a:p>
          <a:p>
            <a:r>
              <a:rPr lang="en-US" dirty="0"/>
              <a:t>Computer graphics</a:t>
            </a:r>
          </a:p>
        </p:txBody>
      </p:sp>
      <p:pic>
        <p:nvPicPr>
          <p:cNvPr id="5" name="Picture 4"/>
          <p:cNvPicPr>
            <a:picLocks noChangeAspect="1"/>
          </p:cNvPicPr>
          <p:nvPr/>
        </p:nvPicPr>
        <p:blipFill>
          <a:blip r:embed="rId2"/>
          <a:stretch>
            <a:fillRect/>
          </a:stretch>
        </p:blipFill>
        <p:spPr>
          <a:xfrm>
            <a:off x="5815381" y="1600200"/>
            <a:ext cx="2003240" cy="2003240"/>
          </a:xfrm>
          <a:prstGeom prst="rect">
            <a:avLst/>
          </a:prstGeom>
        </p:spPr>
      </p:pic>
      <p:pic>
        <p:nvPicPr>
          <p:cNvPr id="6" name="Picture 5"/>
          <p:cNvPicPr>
            <a:picLocks noChangeAspect="1"/>
          </p:cNvPicPr>
          <p:nvPr/>
        </p:nvPicPr>
        <p:blipFill>
          <a:blip r:embed="rId3"/>
          <a:stretch>
            <a:fillRect/>
          </a:stretch>
        </p:blipFill>
        <p:spPr>
          <a:xfrm>
            <a:off x="194923" y="4368675"/>
            <a:ext cx="1775135" cy="1864297"/>
          </a:xfrm>
          <a:prstGeom prst="rect">
            <a:avLst/>
          </a:prstGeom>
        </p:spPr>
      </p:pic>
      <p:pic>
        <p:nvPicPr>
          <p:cNvPr id="7" name="Picture 6"/>
          <p:cNvPicPr>
            <a:picLocks noChangeAspect="1"/>
          </p:cNvPicPr>
          <p:nvPr/>
        </p:nvPicPr>
        <p:blipFill>
          <a:blip r:embed="rId4"/>
          <a:stretch>
            <a:fillRect/>
          </a:stretch>
        </p:blipFill>
        <p:spPr>
          <a:xfrm>
            <a:off x="2112641" y="4099372"/>
            <a:ext cx="3810000" cy="2133600"/>
          </a:xfrm>
          <a:prstGeom prst="rect">
            <a:avLst/>
          </a:prstGeom>
        </p:spPr>
      </p:pic>
      <p:pic>
        <p:nvPicPr>
          <p:cNvPr id="9" name="Picture 8"/>
          <p:cNvPicPr>
            <a:picLocks noChangeAspect="1"/>
          </p:cNvPicPr>
          <p:nvPr/>
        </p:nvPicPr>
        <p:blipFill>
          <a:blip r:embed="rId5"/>
          <a:stretch>
            <a:fillRect/>
          </a:stretch>
        </p:blipFill>
        <p:spPr>
          <a:xfrm>
            <a:off x="5892223" y="4099372"/>
            <a:ext cx="3467100" cy="2336800"/>
          </a:xfrm>
          <a:prstGeom prst="rect">
            <a:avLst/>
          </a:prstGeom>
        </p:spPr>
      </p:pic>
    </p:spTree>
    <p:extLst>
      <p:ext uri="{BB962C8B-B14F-4D97-AF65-F5344CB8AC3E}">
        <p14:creationId xmlns:p14="http://schemas.microsoft.com/office/powerpoint/2010/main" val="302549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Algorithms</a:t>
            </a:r>
          </a:p>
        </p:txBody>
      </p:sp>
      <p:sp>
        <p:nvSpPr>
          <p:cNvPr id="3" name="Content Placeholder 2"/>
          <p:cNvSpPr>
            <a:spLocks noGrp="1"/>
          </p:cNvSpPr>
          <p:nvPr>
            <p:ph idx="1"/>
          </p:nvPr>
        </p:nvSpPr>
        <p:spPr/>
        <p:txBody>
          <a:bodyPr>
            <a:normAutofit fontScale="92500" lnSpcReduction="20000"/>
          </a:bodyPr>
          <a:lstStyle/>
          <a:p>
            <a:r>
              <a:rPr lang="en-US" dirty="0"/>
              <a:t>Grid-based simulation (random walk)</a:t>
            </a:r>
          </a:p>
          <a:p>
            <a:r>
              <a:rPr lang="en-US" dirty="0"/>
              <a:t>Vector-based simulation</a:t>
            </a:r>
          </a:p>
          <a:p>
            <a:r>
              <a:rPr lang="en-US" dirty="0"/>
              <a:t>Angular-based simulation</a:t>
            </a:r>
          </a:p>
          <a:p>
            <a:r>
              <a:rPr lang="en-US" dirty="0"/>
              <a:t>Gradient descent simulation and variants</a:t>
            </a:r>
          </a:p>
          <a:p>
            <a:r>
              <a:rPr lang="en-US" dirty="0"/>
              <a:t>Simulated annealing</a:t>
            </a:r>
          </a:p>
          <a:p>
            <a:r>
              <a:rPr lang="en-US" dirty="0"/>
              <a:t>Markov Chain Monte Carlo</a:t>
            </a:r>
          </a:p>
          <a:p>
            <a:r>
              <a:rPr lang="en-US" dirty="0"/>
              <a:t>Probabilistic modeling </a:t>
            </a:r>
          </a:p>
          <a:p>
            <a:r>
              <a:rPr lang="en-US" dirty="0"/>
              <a:t>Constraint-based optimization</a:t>
            </a:r>
          </a:p>
          <a:p>
            <a:r>
              <a:rPr lang="en-US" b="1" dirty="0"/>
              <a:t>Machine learning (e.g., </a:t>
            </a:r>
            <a:r>
              <a:rPr lang="en-US" b="1" u="sng" dirty="0"/>
              <a:t>deep learning</a:t>
            </a:r>
            <a:r>
              <a:rPr lang="en-US" b="1" dirty="0"/>
              <a:t>)</a:t>
            </a:r>
          </a:p>
          <a:p>
            <a:endParaRPr lang="en-US" dirty="0"/>
          </a:p>
          <a:p>
            <a:pPr marL="0" indent="0">
              <a:buNone/>
            </a:pPr>
            <a:endParaRPr lang="en-US" dirty="0"/>
          </a:p>
        </p:txBody>
      </p:sp>
    </p:spTree>
    <p:extLst>
      <p:ext uri="{BB962C8B-B14F-4D97-AF65-F5344CB8AC3E}">
        <p14:creationId xmlns:p14="http://schemas.microsoft.com/office/powerpoint/2010/main" val="178878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Software Packages</a:t>
            </a:r>
          </a:p>
        </p:txBody>
      </p:sp>
      <p:sp>
        <p:nvSpPr>
          <p:cNvPr id="3" name="Content Placeholder 2"/>
          <p:cNvSpPr>
            <a:spLocks noGrp="1"/>
          </p:cNvSpPr>
          <p:nvPr>
            <p:ph idx="1"/>
          </p:nvPr>
        </p:nvSpPr>
        <p:spPr/>
        <p:txBody>
          <a:bodyPr/>
          <a:lstStyle/>
          <a:p>
            <a:r>
              <a:rPr lang="en-US" dirty="0" err="1"/>
              <a:t>RasMol</a:t>
            </a:r>
            <a:r>
              <a:rPr lang="en-US" dirty="0"/>
              <a:t>, </a:t>
            </a:r>
            <a:r>
              <a:rPr lang="en-US" dirty="0" err="1"/>
              <a:t>Jmol</a:t>
            </a:r>
            <a:r>
              <a:rPr lang="en-US" dirty="0"/>
              <a:t>, </a:t>
            </a:r>
            <a:r>
              <a:rPr lang="en-US" dirty="0" err="1"/>
              <a:t>PyMol</a:t>
            </a:r>
            <a:r>
              <a:rPr lang="en-US" dirty="0"/>
              <a:t>, Chimera</a:t>
            </a:r>
          </a:p>
          <a:p>
            <a:r>
              <a:rPr lang="en-US" dirty="0" err="1"/>
              <a:t>Modeller</a:t>
            </a:r>
            <a:r>
              <a:rPr lang="en-US" dirty="0"/>
              <a:t>, Rosetta, I-TASSER, MULTICOM, MTMG, IMP, CNS, CONFOLD, </a:t>
            </a:r>
            <a:r>
              <a:rPr lang="en-US" dirty="0" err="1"/>
              <a:t>Zdock</a:t>
            </a:r>
            <a:r>
              <a:rPr lang="en-US" dirty="0"/>
              <a:t>, MOGEN, </a:t>
            </a:r>
            <a:r>
              <a:rPr lang="en-US" dirty="0" err="1"/>
              <a:t>LorDG</a:t>
            </a:r>
            <a:r>
              <a:rPr lang="en-US" dirty="0"/>
              <a:t>, </a:t>
            </a:r>
            <a:r>
              <a:rPr lang="en-US" dirty="0" err="1"/>
              <a:t>GenomeFlow</a:t>
            </a:r>
            <a:r>
              <a:rPr lang="en-US" dirty="0"/>
              <a:t>, </a:t>
            </a:r>
            <a:r>
              <a:rPr lang="en-US" dirty="0" err="1"/>
              <a:t>AutoDock</a:t>
            </a:r>
            <a:r>
              <a:rPr lang="en-US" dirty="0"/>
              <a:t>, </a:t>
            </a:r>
            <a:r>
              <a:rPr lang="en-US" dirty="0" err="1"/>
              <a:t>DeepCov</a:t>
            </a:r>
            <a:r>
              <a:rPr lang="en-US" dirty="0"/>
              <a:t>, DNCON</a:t>
            </a:r>
          </a:p>
          <a:p>
            <a:r>
              <a:rPr lang="en-US" dirty="0" err="1"/>
              <a:t>Keras</a:t>
            </a:r>
            <a:r>
              <a:rPr lang="en-US" dirty="0"/>
              <a:t>, </a:t>
            </a:r>
            <a:r>
              <a:rPr lang="en-US" dirty="0" err="1"/>
              <a:t>Tensoflow</a:t>
            </a:r>
            <a:endParaRPr lang="en-US" dirty="0"/>
          </a:p>
          <a:p>
            <a:r>
              <a:rPr lang="en-US" dirty="0"/>
              <a:t>Your own algorithm, implementation, and practice</a:t>
            </a:r>
          </a:p>
        </p:txBody>
      </p:sp>
    </p:spTree>
    <p:extLst>
      <p:ext uri="{BB962C8B-B14F-4D97-AF65-F5344CB8AC3E}">
        <p14:creationId xmlns:p14="http://schemas.microsoft.com/office/powerpoint/2010/main" val="370242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Format</a:t>
            </a:r>
          </a:p>
        </p:txBody>
      </p:sp>
      <p:sp>
        <p:nvSpPr>
          <p:cNvPr id="3" name="Content Placeholder 2"/>
          <p:cNvSpPr>
            <a:spLocks noGrp="1"/>
          </p:cNvSpPr>
          <p:nvPr>
            <p:ph idx="1"/>
          </p:nvPr>
        </p:nvSpPr>
        <p:spPr/>
        <p:txBody>
          <a:bodyPr/>
          <a:lstStyle/>
          <a:p>
            <a:r>
              <a:rPr lang="en-US" dirty="0"/>
              <a:t>Course web site: </a:t>
            </a:r>
            <a:r>
              <a:rPr lang="en-US" dirty="0">
                <a:hlinkClick r:id="rId2"/>
              </a:rPr>
              <a:t>http://calla.rnet.missouri.edu/cheng_courses/cscmms2019/</a:t>
            </a:r>
            <a:r>
              <a:rPr lang="en-US" dirty="0"/>
              <a:t> </a:t>
            </a:r>
          </a:p>
          <a:p>
            <a:r>
              <a:rPr lang="en-US" dirty="0"/>
              <a:t>Problem solving </a:t>
            </a:r>
          </a:p>
          <a:p>
            <a:r>
              <a:rPr lang="en-US" dirty="0"/>
              <a:t>Active learning by practicing</a:t>
            </a:r>
          </a:p>
          <a:p>
            <a:r>
              <a:rPr lang="en-US" dirty="0"/>
              <a:t>Syllabus (see details)</a:t>
            </a:r>
          </a:p>
          <a:p>
            <a:endParaRPr lang="en-US" dirty="0"/>
          </a:p>
        </p:txBody>
      </p:sp>
    </p:spTree>
    <p:extLst>
      <p:ext uri="{BB962C8B-B14F-4D97-AF65-F5344CB8AC3E}">
        <p14:creationId xmlns:p14="http://schemas.microsoft.com/office/powerpoint/2010/main" val="162919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408"/>
            <a:ext cx="8229600" cy="1143000"/>
          </a:xfrm>
        </p:spPr>
        <p:txBody>
          <a:bodyPr/>
          <a:lstStyle/>
          <a:p>
            <a:r>
              <a:rPr lang="en-US" dirty="0"/>
              <a:t>Teaching Format of Each Topic</a:t>
            </a:r>
          </a:p>
        </p:txBody>
      </p:sp>
      <p:sp>
        <p:nvSpPr>
          <p:cNvPr id="4" name="Rounded Rectangle 3"/>
          <p:cNvSpPr/>
          <p:nvPr/>
        </p:nvSpPr>
        <p:spPr>
          <a:xfrm>
            <a:off x="1640139" y="780042"/>
            <a:ext cx="2670073" cy="6600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Course Introduction</a:t>
            </a:r>
          </a:p>
        </p:txBody>
      </p:sp>
      <p:sp>
        <p:nvSpPr>
          <p:cNvPr id="5" name="Rounded Rectangle 4"/>
          <p:cNvSpPr/>
          <p:nvPr/>
        </p:nvSpPr>
        <p:spPr>
          <a:xfrm>
            <a:off x="1650139" y="1670089"/>
            <a:ext cx="2670073" cy="7400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Topic Lecture (reading)</a:t>
            </a:r>
          </a:p>
        </p:txBody>
      </p:sp>
      <p:sp>
        <p:nvSpPr>
          <p:cNvPr id="6" name="Rounded Rectangle 5"/>
          <p:cNvSpPr/>
          <p:nvPr/>
        </p:nvSpPr>
        <p:spPr>
          <a:xfrm>
            <a:off x="1672539" y="2642571"/>
            <a:ext cx="2670073" cy="7400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Problem Definition (discussion, planning)</a:t>
            </a:r>
          </a:p>
        </p:txBody>
      </p:sp>
      <p:sp>
        <p:nvSpPr>
          <p:cNvPr id="7" name="Rounded Rectangle 6"/>
          <p:cNvSpPr/>
          <p:nvPr/>
        </p:nvSpPr>
        <p:spPr>
          <a:xfrm>
            <a:off x="1694939" y="3595051"/>
            <a:ext cx="2670073" cy="7400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Plan Presentation</a:t>
            </a:r>
          </a:p>
        </p:txBody>
      </p:sp>
      <p:sp>
        <p:nvSpPr>
          <p:cNvPr id="8" name="Rounded Rectangle 7"/>
          <p:cNvSpPr/>
          <p:nvPr/>
        </p:nvSpPr>
        <p:spPr>
          <a:xfrm>
            <a:off x="1737339" y="4487525"/>
            <a:ext cx="2670073" cy="7400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Project Implementation (programming)</a:t>
            </a:r>
          </a:p>
        </p:txBody>
      </p:sp>
      <p:sp>
        <p:nvSpPr>
          <p:cNvPr id="9" name="Rounded Rectangle 8"/>
          <p:cNvSpPr/>
          <p:nvPr/>
        </p:nvSpPr>
        <p:spPr>
          <a:xfrm>
            <a:off x="1737339" y="5440374"/>
            <a:ext cx="2670073" cy="5875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Results and Analysis (report and update)</a:t>
            </a:r>
          </a:p>
        </p:txBody>
      </p:sp>
      <p:sp>
        <p:nvSpPr>
          <p:cNvPr id="10" name="Rounded Rectangle 9"/>
          <p:cNvSpPr/>
          <p:nvPr/>
        </p:nvSpPr>
        <p:spPr>
          <a:xfrm>
            <a:off x="1739739" y="6172832"/>
            <a:ext cx="2670073" cy="5875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Final presentation and report</a:t>
            </a:r>
          </a:p>
        </p:txBody>
      </p:sp>
      <p:cxnSp>
        <p:nvCxnSpPr>
          <p:cNvPr id="12" name="Straight Arrow Connector 11"/>
          <p:cNvCxnSpPr/>
          <p:nvPr/>
        </p:nvCxnSpPr>
        <p:spPr>
          <a:xfrm>
            <a:off x="2830171" y="1440090"/>
            <a:ext cx="0" cy="229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30171" y="2410143"/>
            <a:ext cx="0" cy="2324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830171" y="3382625"/>
            <a:ext cx="0" cy="212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830171" y="4335105"/>
            <a:ext cx="0" cy="152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30171" y="5227579"/>
            <a:ext cx="0" cy="212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830171" y="6027917"/>
            <a:ext cx="0" cy="144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3"/>
          </p:cNvCxnSpPr>
          <p:nvPr/>
        </p:nvCxnSpPr>
        <p:spPr>
          <a:xfrm flipV="1">
            <a:off x="4407412" y="5720416"/>
            <a:ext cx="849388" cy="137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256800" y="1440090"/>
            <a:ext cx="0" cy="42803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2830171" y="1490095"/>
            <a:ext cx="242662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566269" y="1310096"/>
            <a:ext cx="3677359" cy="4524315"/>
          </a:xfrm>
          <a:prstGeom prst="rect">
            <a:avLst/>
          </a:prstGeom>
          <a:noFill/>
        </p:spPr>
        <p:txBody>
          <a:bodyPr wrap="none" rtlCol="0">
            <a:spAutoFit/>
          </a:bodyPr>
          <a:lstStyle/>
          <a:p>
            <a:r>
              <a:rPr lang="en-US" sz="2400" b="1" dirty="0"/>
              <a:t>Group project:</a:t>
            </a:r>
          </a:p>
          <a:p>
            <a:endParaRPr lang="en-US" sz="2400" b="1" dirty="0"/>
          </a:p>
          <a:p>
            <a:r>
              <a:rPr lang="en-US" sz="2400" b="1" dirty="0"/>
              <a:t>~4 students per group</a:t>
            </a:r>
          </a:p>
          <a:p>
            <a:endParaRPr lang="en-US" sz="2400" b="1" dirty="0"/>
          </a:p>
          <a:p>
            <a:r>
              <a:rPr lang="en-US" sz="2400" b="1" dirty="0"/>
              <a:t>Rotate as topic coordinator</a:t>
            </a:r>
          </a:p>
          <a:p>
            <a:endParaRPr lang="en-US" sz="2400" b="1" dirty="0"/>
          </a:p>
          <a:p>
            <a:r>
              <a:rPr lang="en-US" sz="2400" b="1" dirty="0"/>
              <a:t>Each member participates</a:t>
            </a:r>
          </a:p>
          <a:p>
            <a:r>
              <a:rPr lang="en-US" sz="2400" b="1" dirty="0"/>
              <a:t>in every topic</a:t>
            </a:r>
          </a:p>
          <a:p>
            <a:endParaRPr lang="en-US" sz="2400" b="1" dirty="0"/>
          </a:p>
          <a:p>
            <a:r>
              <a:rPr lang="en-US" sz="2400" b="1" dirty="0"/>
              <a:t>All members present</a:t>
            </a:r>
          </a:p>
          <a:p>
            <a:r>
              <a:rPr lang="en-US" sz="2400" b="1" dirty="0"/>
              <a:t>the whole project</a:t>
            </a:r>
          </a:p>
          <a:p>
            <a:endParaRPr lang="en-US" sz="2400" b="1" dirty="0"/>
          </a:p>
        </p:txBody>
      </p:sp>
    </p:spTree>
    <p:extLst>
      <p:ext uri="{BB962C8B-B14F-4D97-AF65-F5344CB8AC3E}">
        <p14:creationId xmlns:p14="http://schemas.microsoft.com/office/powerpoint/2010/main" val="423940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990600"/>
          </a:xfrm>
        </p:spPr>
        <p:txBody>
          <a:bodyPr/>
          <a:lstStyle/>
          <a:p>
            <a:pPr eaLnBrk="1" hangingPunct="1"/>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Genomic Era</a:t>
            </a:r>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1676400" cy="130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extBox 5"/>
          <p:cNvSpPr txBox="1">
            <a:spLocks noChangeArrowheads="1"/>
          </p:cNvSpPr>
          <p:nvPr/>
        </p:nvSpPr>
        <p:spPr bwMode="auto">
          <a:xfrm>
            <a:off x="76200" y="849312"/>
            <a:ext cx="37957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Calibri" pitchFamily="34" charset="0"/>
              </a:rPr>
              <a:t>Collins, Venter, Human Genome, 2000</a:t>
            </a:r>
          </a:p>
        </p:txBody>
      </p:sp>
      <p:pic>
        <p:nvPicPr>
          <p:cNvPr id="61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90800"/>
            <a:ext cx="2819400"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962400"/>
            <a:ext cx="2578100" cy="184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733800"/>
            <a:ext cx="1981200" cy="261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H="1" flipV="1">
            <a:off x="1828800" y="2514600"/>
            <a:ext cx="990600" cy="1066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914400"/>
            <a:ext cx="3019425"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Arrow Connector 13"/>
          <p:cNvCxnSpPr>
            <a:endCxn id="6152" idx="3"/>
          </p:cNvCxnSpPr>
          <p:nvPr/>
        </p:nvCxnSpPr>
        <p:spPr>
          <a:xfrm rot="5400000">
            <a:off x="2204243" y="4501357"/>
            <a:ext cx="544513" cy="533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38800" y="2667000"/>
            <a:ext cx="914400" cy="838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150" idx="3"/>
            <a:endCxn id="6151" idx="1"/>
          </p:cNvCxnSpPr>
          <p:nvPr/>
        </p:nvCxnSpPr>
        <p:spPr>
          <a:xfrm>
            <a:off x="5638800" y="3656013"/>
            <a:ext cx="457200" cy="122713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14800" y="4724400"/>
            <a:ext cx="0" cy="533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AutoShape 2" descr="data:image/jpeg;base64,/9j/4AAQSkZJRgABAQAAAQABAAD/2wCEAAkGBhQSERUUExQWFRUWGBsaGRgYGRwYHxobHh0fHhoaGhccHCYfGBwjIBoaHy8gIycpLCwtGx8xNTAqNSYrLCkBCQoKDgwOGg8PGiwlHyUsLCwtKSwqLCwsLCwqLCw0KSksLCwsLDAsLCwsLC8sLCwsLCwsLCwsLCwsLCwsLCwsLP/AABEIAMIBAwMBIgACEQEDEQH/xAAbAAACAgMBAAAAAAAAAAAAAAAEBQMGAAECB//EAEYQAAIBAgQDBQUFBgQFAgcAAAECEQMhAAQSMQVBURMiYXGBBjKRobEjQsHR8BRSYnKC4TOSorIVJEPC8QdTFmNzg7Pi8v/EABoBAAMBAQEBAAAAAAAAAAAAAAIDBAUBAAb/xAAzEQABAwMBBgQGAgIDAQAAAAABAAIRAxIhMQQiQVFx8BNhgcEjMpGhsdHh8TNCFFKiBf/aAAwDAQACEQMRAD8A9tzFEOrKdmBHxxXs7V7iVCJJ7lQbd5bSOjCDB8sWScVvilGKlVD7rAVB/tb1Bg+pxJtQ3J77/aJuq0eKBtBJ71NwempG7p9b3GCs8ewrdqPdYgOPMWYfA4Q5iqHgiz/eHVhuf6hB85wbV4mKlAqfeCgH0YR8icQM2nVrzkZB5rpHJWB6g7QQbMAQesED/uGF1CiHavSfZrr5Bjt5EzhVluIlVUH/AKZsf4ZGoehE4n4xXanWLAxBaPJgNX+75YqNdr23cBr6hDEBV+pQ0mDfoeoxJln+6dxthxxPh4YwLEQF8wqyPWQfjhERz2Ix83Vpmi88pXXCDIRmcqlwpO6jT6Tz8pxKj7E8pxBSq6hJ9cZtbkcNa+4ydVyY3grTwrMQ/ZzK+8vlG3zxX0TTVqL4n5GMTZTPEoun36OpvMSLfUYDzWcBzDOLAmfiJ/PFzzfSs5adCPY4XC7IK54hS+zYdBP6+Bwsqe8P5o+cYdVmDKDyNj6kfmcV/NGC6/un8P7HEYEQUqthNaTlKlSfuxPmCJHpcYnz78jyn+2FtbMl9bc2ST+PzwbUIekShJbRdbbxPd6+WHFjS6QmNcSwgILiFwp6AD4W/LEj1dWlp8/O1/X6ziHMVJC+ET64hy5gkGTHQT+hggL2wdUh2HRzR5e8g2MT4gEMPoMBVgZqBZ1biOZ5YmZu4s8tMx1DDELPFY9bH4HE8Lzzp1UWSaVMDuyPQxcY57UAk+P4YLq5vVYLoQEkLHMzJJm5JHy3OFxchzBg2IPj1wx9NowEupumCnHCj3D4McLc3wp6NTvKWkEqAuv3gTOgbkRa8TgrgObapTlyWaBJO5iVv42vjvMP+0N2dQEQ2gNOkkMRCT0MqVPVV3500WjRUUg10Hkk1OkC5q1KXZy4GmRqKgAAsoEqbEkDYG2H709SuBTV1Gk6ZIiBbTbV1HI33GEOdyxyjVKFFiXUj7QmSZIkQSQsC1r23g45zvEuzdQIDMWAqNMIttTEi4MDr8dsG4G4QjbUY06Z4ptnh3eZ8TYn0xGwt8fpjMw5KySSeZIKyY3g3GOQ3d/XTGUGjxPVTOdvFc5NR2g8J+mJMx7j/rpiDJt3x5MfoPxxNmnim/654fUy6EbDufVVXMN3j4kfr641XqWPwGO8wbziC7MALnFrRhZjiZUiURGMxYsvwwqoGhWPM6035/e9MZhJeZ+Up/8Axncl61mcxoKk7G34/ST6YV8eWCtTdVaG8FazDyMg/wDkYn4pmAo6izr5rDFf6lmPXrgOrmUBKkylRSpP8Mdxx1sSCf4cblVwILStQJJUpNTcxBZGHrF1McwR9cC1MyNRK2Baw87gfrnjWYZiSD7y91vGLA/Afjjh6iwC5Ck2BO55e7uRP3uuMFwuBaNJXSJ0TKhUQq3UQVPnYg/H/TiSvnNaMD94LvyIMGLeEYWVDoNuY8voTY7+uJKNeTB5zhbarmbvfeUQcCYct0c4YEnvBoN+Y2/DE+cpSquvSCPKb+gt6YSVwUaqBsQGXnI5/A2PkPDDCg+tCFa41KG9Ynw2B9TgHieh/uULeLSoQ2kyNuf54KicDshG8cog9QDe1t/hjVGpBjly/LEUOpugoCC0wVMr6WnYHun8/wBdMD58/a8oIBEbG5Fjz3wRUSRhXnKwDL1uN9+f1GNKg4OCU/DSEyy1Scu/OASD1ET9eWFOfpt27EAkOisIE3uD+eB+CZ2K9WjYBlJHmQWHlPe+A2mMWrI5ZRQmsdPdFibaZ+8B1sBz6ETcvCzHfNEG+NAHfcpRwnItUW4bTF4BmJ2FvA+AwdSHZ0yzIiLYU++ATylmbcnpbnbHXEqzBdVwbBE1QoHIlbjfkdue9oKoZtLkSxkKWXWbWBCExeDBjmL9XNgYhWU9nDBE5XWdjRpI1VIudJUeFy0ncC3ywtzHcdHIFwNSn6G2BPaKg2gl30MIBVSQUnkYuS282sfgJlM+tNxTek3eTQCWBU6YIIOkaWFyJ3vjhHFKrWuMYB1CsAdSO4e7qIBm8zBkcjM/hgPONFU+RwNk6oDNBEkwbQZWRcdefiIIkHE3EATWULJJtA9fywioN6FFWJOYXHD82z0wSSQSTeN9TA+PIb4grHv+mO8hleyQoZ1amaIjusSVvzO/lbrePM2ZfEYZUGqXWmROsBNOE1Jc/wAQJ9ZE/jjeZapVNWmW1UkXWCohqTqVKgtN7vqHkcCcIeKg82wyykrVrQg0v77FyJARSO6TG9o3335HQMKihvQOaR5yqzpk6rSS9K8gjbvDvH3t98Cf8dqUqtIKbWJGkNcswtI96NsG54OuVCuT9hUNNLQGQqGBBIkMAYInCqjSBbtSY7NRANgzkSq6uXP9Gz3RfKXUvDxbqY/n8FWOpXLrqYgkkm3ytJi0WnECt3PT8MDcNrVDSY1ff1Enbne0Wjyx2H7o/XLGUR8U9Ut7wXSiMiO8T0X6n+2IuLVYpeZxnCiZrGbSoHot787nHXEcqjqmuutOCTEFiR1AkD59cOtmpHeiaASyG8lWsxUvGOMvVChqhEhYJHO50j5kX6kY3mcvppmpI0ltKzYt4xyH44FGfaiyOrBZDA2mRaRG0X+IGLmgHAWe0EP3lZl4cpEt9mxuV1Lbp7xn43xmKpU4xTJOpVJ2JLNNrcjGMx6COas8SkvTVUAAoLN6X/i+BGJFzDNSUyTpGlR5XA9IxAlYouq5izAbzz8+k4mzNQsQxINMhjNwIIAA8DP1OJriTDitlrATn6LYtMnfp+9zHwvB2+eEfEsk7VQaY1MSARtPQknlsY5X9D3eE7xALMYE3/8A1Bk/HHGRqr2ZJnWpVLi4BIjn1O/8IEXwQGYSKoDxbpxRlIwDLKwuLTEjxPOOUfTHM7EGR+flzwNXaSRM9nAgWiO98SCMAZTNntTexvB8TufC8RyjAVGjMpVQtCsOZQRvY7eB/vb5YRcEqFCy81IgdesD6+Yw1qbC4I6bkeHj1x3wnIo1RmaxiWPIgDcjmSFA9OeFsp4g5nivRc8KemgZEY6mB7q6bExPgbD8MC1k36+BBg+hInyODGzbGozlGIHdRR5xpVQQD5nofHCbifHKdNitiyRq0nujVMBbd9pF+Qx6tQDmbuo0VNdoLZOqOy+Y5Hfnhbx3KE6Kigkq4BA5g229RicuDDKZB2PUYJoZqIIswOJKD7HT9VnmHiCh+E+yDLmf2h7tohaW2k/+5UM2gbDqRPTDTOEkqAQUQa3aD3m+8bm6gA8hyHlJRollEVIDBVc/ecknu+diSeU9IiLOZxElFALAGb2GkbseljA/PGySCAQtKkxjGwP7XGSy6gCrUEMZqDWbLsqjSSJLRMfTfCXj/GGsqEA1FL1KhSagX7gs0KSCYA2BmcR5vi7VKiUWgTJqNEHSJLsDciUVgOk7YT+0mdaspqKTd1DreVBPdm8QRAHh544AdAp69YBpjhqtZqt2uXe0FTcjnOx+W/UDEDVdWXV2iQitf/KfW9vGMB0Kx01EBvIm/IGGHj70/wBODUfXQUDfs2TpdZj5Bb+OCDYELJc8uz5KXIZgqF7yQrkmRDFG2M8zLR5eZxZq6s9YU6YhmnW9jpp7EAEgTv4mQBioZfMIKiEKHFMgQxMMAdMmCJEgHpj0Tg1OWqMdG+kFhcz7wncgC+nYyMTPHxB6qmjvutnKGREK6U1FAQCXIGox3RuJgEGxg25XwDx5VV+zlVRACCSZBnvi+5Nrfw23w4r5yhUbSy1CiTLiSBzm1xYxMQPXFS4hop1CqhWWrI1FraokR0I8MG5oGArqkFu9nh5ovhZUsrK6te6zDDl7pgkc5E4sNBAXv4ghnA1qVYlUB2IIn1PjjzbU3aKymI8j9cXXPcdFJ0UrqBHaL4EWk+Xdv4463dyFHs9RhPJJOL8Rc0sxSMhadYbx7xJ9QIEj+4wuz+ZyjUlV6lTUkFlRT7xABMnut09MMPbXjGs6Qsa3Vp/eGnr4ER/TiqtmVYBig3MjUR6eHLFIElJ2msA8gEHEfcq1cIemKWmmKkDnUjveI0kiIj1nGv2oALJgTBPS8YV8AztMmoqKVMBjckXtAk+vriLilSaTjz+uM57PjeoSHOiIVypLpp21aTcEgLMgSRG4JmDhVxjh7tUVyD2ej3hBiJL+RiI6yMc+zNcnJUtRM7XM2BgX6Ww84lkKdagtOuNKtcOCbMBKhlWCwMkR1wdNvxT6rQs8eR0/pUz9po1Css4QNakoGoKBuzE6QTfaevm7TJ5MKhqKpU90Lqaq4BiO4pubC826Yp+XJp1WVkhgWDAzAg7BTf44ZPTZ1nLvDg6rDsz5C8H44qthSMqQTugnvn+FbW9ics3eFKnBuJLg+o7QwfMzjMIcl7XZ3Qs06THq+oMfMasZjlz1eKuzcv8AyrRl6/e6Ry/t4b4Oy9ZQCDAUd4ztvuPGfp5YCrBWBMkMLljsZ6WEjpiNXgwSPC/PqOuIKl1MyVRc6mYKi4y/Zssr3OujVI8wLHlHLxOJcu4aiTsC6+6blhBETbfl4nEdWmHBpOs02FjuUbz8ZmT5YhoEUUXLnk4qFv3gBchRt035A88OYQ8SEu6XEpnUIOq1yxY+ZAjxwHXowCqqAxuTzi5Anle/IG+GSZs9kGjSHUALF9tTEnnexH8Xhhd+0yrmdi2omO86qAO8B3gDUjeBptvg7SAZOOiOtTByCiOFUTU0h1nQZ5EDxPoJ9OWGuaYID3YJcwBPhGqCdRjUI2g9cLsrnjSV6dlctuLw5AsTt3ZJjriHP5x2bQxsxEAg6o3JtO8AEjoQMeYywHzRUBDZ4rKfEgEn/DVhCA95nGxMGIB2uQPHANWqrKahlFBMmrSVtQIKgclsdoHI7zgfP8QKVe1qNrFQStMDSFGyS28RyE+d8L+JV+2UNpVr3VlG4MxPy6YMAkqWptIzOveU4yeY7iAkEaYBVYXuwDB6T1jlEjExfSb/AKHX0xVn4sOxKlAAsSgJAOsyJXcEGIggA8sOuFZo1acEyyASRykkLJ6kLOIq9Ej4jfVIc4GI5KxcMz+hxO3xi0A4SU8zFZiom7WbmQSIPwxLRqxb4fliPiNH749fwOPUqkQ3hwXXVHFojUGVXOJ5orVaoj96oHViNiDYkSLTcfljvgXFVOomQ1MIHM6g6Q4gg9NRERyXHfHsrDAEQQT/AKiSfywJkcoFy9Z+bEHy0j85xozuz3qoy9wqGeqW52h2eYZEYVF7TusIOpWEqZixNsWAArSpExFyIM2LEmel5xSR71SGNllTfukg7dLk/HFtcns6QsS1MRBkyHa3rq9Yw54iF4AbxHL3CJ9keBtmM4Udu5TbvGDcAiEHQsTA8iRtj0jNcPpvmkJKr2auBTEACeZIO5ED088I+D5NFzS0lLA0wHYKffrVEKy3giKbbDUt95J4twcumZgHV2bERckBSFjxliPTA+i06NIMBJGe/fCGyLMaQKsAlZz3SZ+zWSDyiQBIvMjqcVjiVXXUK2AY2YW0ssaCFiI632kc8WXL5illGy1CqCK1HLszkd8EsAoE7QSCB/LFsU/PPKCY97fnty+vwwlwjMpO1VMN5/wFw/Zh7voMmxU79JE2wyzmbpsuWqWkqVUSxmCAV26jmOmFOap9qqVRuO68dRaflHwxDxjLuMtlliW1VoC96xOobeGOs4KJlUtkhoT7MU6L9m1VNKircLNiHupWZQOt+YB2I51biWQFGqVVtVOoNdM+EkQf4hBB8sGcH4/AZGUElWAMEkgjvAmbD5XxrPVDVy2kt3ssxZNW/ZsASDHl8ja9jBcHZTqtlZsgZPsh+BgdoWH7pHzBxLmDOoeP4DAvCXuxBt+GCaZl29MKqt+LPRZwOAFY8kq0svTUCABMeck/XFpy708rlqLVX7Wo8d2YJLie7FxbFO4jW0oBMQIk8uU4untBlNSUHUaytWmSRACj8gJ+IwFLJJK3tl0cRqIVR4t7Liu9bN5epIgs9JpDCNwPLobiMVegRF+R6xi68T9rKeWzxKUtXaUtNZJjvqSA3S628RGKHm8xZyvdkkgTEXsJ+WKo5rP2wMD5acyZ/amre3FcMw7hgkSyybGLmb4zFZIxmDsC54r/APsvbq1QDuBhqABZZnzIB3uNsR5lAFZoALtq1Gdie6o2EhQTA6nyCzsGqur2BDg2mykXnwIE+axzw4q5cEyCADJMk+758p0iflY4kNO2QdOS2Wy8GBjglrrImCBMT+v14DB+Vro1mGqB0vE/2gjnt0xmbSFVVUsgEAjmZ5EbERAHORGIf2RaLEuxUKpJ5k32HL1nlN8SBvhvwcJRpFjsI3MUYUFidSpAIiCzEsdEwSdxsOeNZCirBdCtCj3SQQra9jAiRJab3HMjHOoMoDApLTT1EFg0TMRAi3dvH1gVwqBbgu4SCP3BLEqABqNjPTnc4pDpKpmVnFWZ2VQZBOsiLnVr0iZtICEkye8Dhdl88qljWOqxUAk3tcSOVhfyjwJ9pK5plWWLaG6gqAIUiwjSCI/iwv4ggL1VAEhwp8DuYt9OhwcwkVXQTbqPvIwk+Y4oazsXADE8rDwAHIWj0xDmnJpFRuO8p8f1bEVTKkVRAIBJVgRBU+I5cj/5xIBIPhf9fLDMDIWA4ukygqWZDVINmEgHk0dcegeyYppw+pUdYL6+83/y0lQP6i3qfAY8wVdBJ6Kf18ox6Rm8mqcKpqX/AOmKwuN2IbQPCCB64YcCe9VXsWXOdGgKFy2dFVA4/qHQ8xg/LVQ1jcGxxW/ZfJO9Uou0NPmBa3MlioH82GaVdJxlVaPhugaLlN5gOKH45kiiwCSqtN72bx8GOBKX+Do6qT6n/wDrFnekK9IpzIscVmohU6TYgQf9OKaFW+mQdQhrNg3DiqdSBCsp/gDelsWfgXFDTeg0KxQMQGveLE+M3H8o6YrD1tRk+8JU+MG0/rrh1wKl2lTLgGNZVJ8yFn540HBJaSHY8vyvUfYnJhS2YrQGqi0e8ygsIA5AzIA6DwwbmtTaytQ0mJQdYTX3h4mIg9cEcMy6dm9WfeJRDpjSoJVY6WAxV/bXiKtlWAkPqBnbugmdsKcdO9V9BDaVIk5j79lK+I5ma+aM69VXQr2P2dNZCg7WZztvz5YR8SNqfm30GOuHwq0gI7yGd+RNunIbdMQcczGlaYjd/hEbfHHCJKxKz73SeX5z7rfBM136iHYmfjvgbjOqll6YEgrmKgHkTI+RGIMu2muD+j+pwz9pJfKowvpqgk+GkwfphbMEeaTTOEqyfHypIqM0Fw2oQSG21CeZAg9Rv1wx4hlD2ZrB0cOvfKsbjVbUDdeVhPmMVZxM+B/PB/DMwppsumWW5PUHYHnGqNuuHubxTabyWlpU3CBCeEn4fqcMMiZq+en64DydIoqq0AiJgzynf1wRwerqrIfP5GcA8ZlS/wC/qjvaetCNPJR82GPQaGTr/wDD8rTo6CWWiWOwC2ZyPGLDxx5z7Q0RUVgzhBIufCTAA3Phj03IZ9KeWyzhtIaigILWUaJG1pEYTTwyVu7CJc4+Sqft5lFehRzK+/qKMf4ZkA+UH44oOZ9x/LHpXtzRp08lT7QFQa3dgMQdWpgGgyIF/lil8SyFBqOqnVAJsVJtvuJ7w8oPnigHAUe20T40jkJVVFUDkMZgmt7NVtR06WHIioon0Ygj4Y3h8DmleH5r1ThChK5WoQTDFe9dtjpjckXPPbywZma3aM2mxGq1xNgu8wIJPztgHL5xQ8Wd7kAIVMgXN4BiR/fHXDNJq6ez06UMsZkAuCREXBLTiNwdwytmm8AWBM6FNlZ2jmiINgRYiLwWE6ZO1+l13tLQ10yVJYi9j7oFp6sNzf5ARifiWeI1WiQQd+6mqIJ2LNpB8lPW9bzGcamyNTOkqv8AmkliT5z8sIqYK9tL2sYQRquspXciS+roY2YXnz535xhnn6ZzVJezJNWnfSTEm48B3u8y8pscB5arSry1PTTrMO8hMLUjmOjeI9RzxlGg4rLpB1TBU81N2DdIA1TtacKDzdB1Wex5HmCifatg7sASSFnlsS20b3Bv4YBoK0Ht4R+6SAQXYICNRWbM2oLBvtbDjiHDPtHqd56kKiwbHSd/OI3MQJ64Bp00pPFJVrOWbUxaAQAZMe6KahyNRuZtsMU/MCE57SahcePfcJFX4uvammiwARub+J/GLxfHejSxmADYAeP6+mC+IZSlQYMwJqNGlT3RA56VA6gXM7mMAcSzWgjWVidoIi/KBtJAvfa9jg+ShqsIklC57IlXNMiDqWf5dQmCJ+OLnkuJ06+UErpNFUWmIkkWLyLbiEJXkxg4q9T7aEUHV93mIO4JsFWb6uV53nD72f4WcsKhdw7MD3aNysgC9X3IgbDUNsHdATdkNriBoePsuvY+kUNasAdWmnoExepqkQDOq2m+1zvGBKdfWjWhkMMOo64N4d7RiqlXRRI7OohZl94EaiBGmI97kLnruoztc5esrsTpqP3yVC2c2IgkQGg/HE9YF480VRsMbbpn7ppw7OaT4Yl9oMlqXtV3A73la/pGFtZdDeB2w54Zm5Gk7fq2IJLd9qS03CwryzMLoep/Mx+eLR7LVQlTLkIXI1FFQSS5A0+gJnwjCv2w4OaOYb/26glD0/eX0N/IjFl9hKEHtSe7QRiSOlh3fEhTGNgPBZdzQUmO8Vo4yvRa1cUqNJDMWAHjsB16x5eOKj7VppZEI2GlvUtIjwnFuq5ZKlCk5bvq1OoDPIQY9Rim5lzVqPKrUJ5E6RuOci3hN5Iwiq6CBOvstnaybQwYk9+yp/DnIqhW+6zL8ifqcScfEin5n6DE3FaZXNUifvNBjkVWGAm9oGIOOP8AZg9NR+WKG5IK+fc2JCDyrS6N1E4Z8GqdrkmQ7iFPwIB+I+WE/Cv+kOijBPsnVijmAeTJ82I/HAkbp6rzREpblKMiqpFxTLf5XWfkDiDhOb7OqSRdlKg/unkfHpHjhq9HTmn6VKNWPPQ0/MT64Q0q3Z1NQ3HeE/P5SMOG9hNZiITN6sIY6R6kAH8cMPZxZrC4spMfLCvNU9OkXhgHv0IEfXDT2XYGo5i4Fz57D5HAVBDSktaQ7KN4ooZ0TSXZ3hVAmdlm3OCY8Ti88b45l2NShCo6jSimIkEBYG3LbphH7KZZnz6OqhuyQsf6pUeskfDFTfKVM9xUURZjXYEk/ukmo078jgKdO5uVq7O91NlwGpj6L0X/ANTELZb9nB1MWDr1JTcQOZ5Y8jzJgNNset+0XZ/tqg/epVEPhtpaOe5EjHl1TPAA627QREFZ+DEgjzwxkxCH/wCgyagJ6fj9qGj7WZlVA1qYEd5QTHKTjMBPmcuT/hOPKpb5oT8zjMOsHJKk816dQzGo6wxZqbAlQZAOxvIkbmInwvcjhvEC8qWDLCgfe7pYAidzyi/OMJiiuZV2pmAwAE6eYmNp6kHbYYbcIqlWUMymLkrEnfS0ADYwSYjpieoA39LRpEucJ/tSZ/MOy1yCSe6dIEkd1eQMFTB8tsIaFYSab+7MKQZKn8vA9MMeI8SgyLDYjlANjqsdtOw5Ygq5xXJRlIJGpWXmLb8pEj6g8sS66oazg58zp9ClPG+FNRh91J7jrseY/lM8sXCgWK01rAMzIHvyFtz4k7DqOcwt4KWbuEB6bm6tBE7ix3sJPgMG5Oj/AMwXEtLrT0xdFpwX5GZIVbQSNc9cA5t244dCk0qTfmbMHhy/fkjczVMsxI0QBEXmbRAtBLHUdhA2nAq0eyWoUjWY0yTBuICgbSRuTafCcdcQ4h2YRmBBcnVMSLAk6d47wFzOJWQNINjcfHcHwM4T4jmHeTHPIfB1Huq9mKkRUU2ckFp1ClUjSUUgbG4Btbba/PDfZZcx3alRmVAQxVbna15i43g2I52wwyvA3Hag09VJvfJYaeQXu76jtPUeGH1HiioC4GgAEkIdIAHdRAuxY6jJM7npeoPtx9FPTph7hf8ATKGrvQytEs50F400qUggRbW5B0uf4pIFuZxXG9pMxVqdnl6UAt3YQO1OfdOoKIXVB264jauc2KlRyaeXViA5Gos/3oEyzGJ6AR4DAFPi1JqXZLUqUKaXKLLVKxuGJayLAFpMCdjhobJyEL6hDoaYb9Cf4VgzGc7SlVdy4CpqYlxUCVJFMqBa5IaRt3bEDCV8sHVknUjDaIlvuySQRBjwsN7474ZxTKHL1stoqimAC9VxTVlgygmmsv3mJGonnywX+y0alMimxCxBLEtEgxq0oNFwBNxfHi204RVHF9pBBwt8LqdpQCNdkEHrAJAJ8REHxGOstVKnSdx+pGFNCo1CtqYypkkgabNEgjYMCJIHmLHDrOUryPTENVljzOh/KiJyi+JZBc3QKGNQup6MNj5H6HCLI5x8rkmkaajkrB5QTf00fPDbI5jSZ9D5f2/PHfHuCPmGp9mNUsARIA8SSeUY7QfY6w6FNBPzN+ZWilm6dLIUl0kNUpIAOdkVYHQwMIFp1cuzVCNOmLFQ8kkGFBtqgc9pGLPxGroFV20yqt2cHbeY6dLdTioVGDJUVGZmqoXqzaGB+4dzAm03t1w58OeAtOu0BzZOYx31QPtAtNqgZSZL9pBmxIuATciGPqOkRWOP1opAdSR8Y/I4JUslVqbEypkjlPh4ePOfHCz2lsEH8R+lsU0gQYKx6pvqSuuE1IFP+Ufjjv2eE0M3/wDTB+DTiPIrpCA7hROCPZoWrr1oVPlBwR0PX3SmnJR+XQVdDjcB/wDYwYfQ+mKe9SAG6qVPqPrviy+y2Ylyh5gkf5TP688JqHDGZuzAJKsZ8ADuTyEczhlPBTGGFmcqQZ6KB8hh17ILFOo3Ux8B/fC+qaeqIL1DyNkXxJF26wIGH3CJ7HzJ5ACJiABsMBV+TquAwM6rqj7VnJ5h2QnVoIiLEhZUHn70dOeK5lfaatQrirTIQhtXdAvO+om7TJ3OA+LVdWZc/wATD6jAua3+GGswAPJOa5wgT5r3PMcSStVyj0wdNQN3mHI6WEjxg/LrjxvjK6WqiIhiI6XNsek+xfEhVyCFwNdA9nTIMGJBmOth/l8cece0z/a1p3NVvD7xwpgN0K7bDe1juZ/U/cJOMZjS0ydhjeKrVMrXkKNZVCubQdJ1aCYI7k76TEbc9xfDL2e4wVdiAG1U4CL3VU93WRIt94afGOeOquVTMiaVQgAd5GghhMAkibeMdJxNUyrIVYKsLEkDvMwiG1Kbyx90+JwV7Km67Xkcd+iewFrgQo+JdpPca5ABHK9rg+MfPAvD+I9oVUgq4BXTH7swI3ncRyEdMTcQrqwZqsqGZlDC8STBKmDHMGdvhjvg9CpUcawlXQe5WpmWQ8lqLZ46FhI5E4neyzUIXtk4TvKVD+0U0kKETeN2giw5nWf9Phhnwyuwo1ajCPuU1AAjVabEd5i5J6+TYS1aJatazl+6GgxJsV5MJJlTuDth7SpqtGubhO2VVAEltKBZXodbCWsJF4xMRjCqo+XePaEhr5Jq+ZSoHAoUnIcmyAQFaTzLaFBFyN9hjk8c72qlT1lzJZZAaTZiPGw1G+21xiTOV0FMBRoUXIRZsNV5+8zEe9aYFztiX2aQVWFREBpIRCHZmMle0PgRqM2sBEGwRiDlIcCX2jUp7WLU3CmQ66WGxuBtYkErMYUV6jJeTptOkkbEEXG2wv4TjipmD2lWozd1aaEAtcPUNiPAnW0eXWMZTzHO5BtEAwx8SR3TviQtLHY0S62uEJn/APmqg0HS6hvsBZGBuWpiAA5O43aJ3sapluHNUrpTU6SGYHwFybSJMSI5kxi35ilp1FBDbERcXm0+7tiduBvmZqBOzqEQtUwdSsrLLIrTqiYO+1m2FrKgIShT8R1x1498FSvaPNAstGlPYpIExLOD3mMDdpsOgGH2S9na1XSopMpMXcFAAREkkCBh7w7gtLLVF7JWNSmRNdwxIJBUEUgdKmDAJO/McnOZzxp0ajVQGVechi3i7IQNRJ93pyHPrqgI3U0bHdmqYSEcBikxzLPXjuk5fXflLVHWJixiMR0lGjQqVFCAAdoQWIjckAC9/ngX/wCK69UpTSlTWjqjvladMneOQtvAPiRgrM57TKIaJltTdiIXUBG/3ogjphdSmXtz6LlTwy2Wn7KOk8E+H6BxYPY3MdozobELKnpe59LD1xR+IZ5xdCbi4HMeOLN7EqyxUqyhqU2CCfe7wAYxsD+E4QynoSlbI74rY9U2zVIuHuznsj3QLK7MNVxyAJF+h8cVTiPFUrVKzU0KqtIhYsQVAhreXzw7z3F+yp1ChLV2Uh2mwIkRHgC1+pwu4R7HM9u2oiVYxrJMkQLAcpmx5YbcCQVTXue8NZnn7ZSbNKK0V195RpfxA2b0sPKOmFnEcvr0MdlN/Lcflh8eA1aLqy1KVZakghGJbUCRBVgDcSCBtzwuzdCCVuAbCfofEHFAOZBWfWa4G468f2k9CpJB8/kTgv2Y/wAZl60qg+Iws4chUKGsQzA/E4Y+zDRmU8ZH+k/lgyIBSWi18eaH9kT9snk3+04l45WK90WVidUfeI5HwiPhjXssv/MDoA49dP8AfGVB2odSbrUPwDH8MFo5GSW5UK0Y1Nzaw8AN8WLILppJ6H8cV+o8L47D4nD7iD9nRJ/dRvkuF1MwEunJKoQqy2rqxPxM/jiXMiw8sCU228IwXX5euKiIKscIcF6V/wCnuYjKVQQAtEmqW8NMkegUn1xQ/aDNCtXqPyeozfEk/ji8NxyjQ4GaK2q1tQMC5JYgmegVYx5xm2sIwpjd6U6o42U2Twn6ptksuCgPn9cZgjIrFNR4YzAEiVkueZKcLkCabMmgMFkSCGCXE6RsTsGGIafcZWliwWWMmAPuzeR18iMLzmD3dTkn3hpJkyNjMTBO3ljTZnU4qCQuoDSLyecad+Y+G2NOFryNQimz/bMy6Q4YQbxp6wTYx5H64cdjdmSpHdg6Y1Bx3SQeZgKo/lsMLstlhTYM1u8Sq2k37vdGwJv5DlOCsqrBDICSYhpuIuTsRcg2jAvaCIau5IzxTvL5wAKKj6mALSViOXvD13/tifIoNVVp1alBA/i1rpPVvSNvCcV79tnusCQoBPWbgxv1iOvXDPhL9nRrAkwNN5vJ1BpHIToEAxc88Z9enbJ08ufRPa4XCMf0lPE80QgdQdJZwAb2MQPVQB5rbc4b+zysuRrKKgh6qqqAXXXCs5O5m8Dlof0W8QKLRnRrAJJ/l6joRe/jgjhOfSmlbSCXZRpncMpJXfl3pnwHU4WYc2Qpqb4qS/kuaudpNTzNM6F1ukVDJhaZiFABJvO3U4JemtIqgcv3QTI0mDe45G4IuY+OAfY7IF6rs1MlaZlQws1QnuKet9LnwF97qs7nnesamos5aPFukef44W9l26lPduB5GScdNfdWjhPC3q5gU5Yqe8WF4Xc7mAOQk2xaKtdFqCjTKFKa90KST2n7zfvkCbmwna0BbTU5fL09dQg14L09oXlflMwR4+BwkftMvSepUQCpVkKWMkLuW0+Nt+m0YCTEcVbTtoC4jJyfIfymvDuKVP2kUkBeigZmdiBLTcmOUkKBJPzOBuNVNKu1cdr96lRpDTSpz7peNzsY6k43xXiPZ0gq0xTJVKjsCo0IZC6oA7x30qNtsV3K5lZkQ3eB3gqR0be28HBNnkhrVoFjjP4E8ISr2szz1WVmIKBYQKNKqOYUcjO/iPLE3Bq9vRG/A/THeeybVA25BMHTLFSCdJYRLC5E733OAuDqxKqASxGkACTJAIEdZBxQNIWZVk5Kc5Vxsd7/ACt+GPReB0adOi3a3inTS8yBpm5EaQTAF5OnC3gfsNVRqb1dKES2n32knuqRsPeJN5sB1w+q0aCJoJLbTN2nm7RuYsOk2xK5tpK1NhoOaC4hKaGTy2p62kBTcK2rvnf7NDuDzYz5DCP2m9r9KmnToKi8gyiVmZKsACBFv1GD+Oe160WVWQtA7gsBp+6LeQJPgAMLeE8PavUFTMUHd7FVJ7NZ3DMdwgFwBv47HzW8SF6qRIp0SJOphDZvL5/MLqemtBA25Bplxp7gS20k2tyw0yns+HoUw7Fmf7vdOm3eWdUpG9429Md8U9vKaOaR19oGh2pMYLgaoUnl6fniqNx5MxW1VmqCowsVAbUQbC0Xi2xnBQ9w0gLlUUmOybj54QfF+GaGJSSoY6pEEHa/UeI/8hcFqacxSPV/wI/HFlfgIWoWZzTEAimyMzvMgroWLecb7YHTNZenUpqhFOqRpZV1GZ3UsSZ23t54c04jVZ/gm6ThS8OylKmzCG7TW7KQRpKEAQRFmERa1sJ/+FNSLNIqSWZtBJ0gHZhEiJmdvHDbJ8XapWZSW7pZbmdtuQgeHLqcKanEqmjQNQAeVcD3SdwWjYzsTjomZXaha7HeEtQTVVT+9+OHXtG//LnxB+ZA+gwvFLVUV2hWkd0CAYBBI6EHTYeeC/aJoonwAHwx45c1KbjRUprGPjg03KeeBcxlyrEHfSrejKG/HBNG+j1+mK3hU1EfxmvFKmPP6f3wtJkoME+0jd5AOU/gPwxDTEuPAYECGj1QNwwHqn1CyjyxvGKbYzCIWfCynQhiwfSsiFY6uVtg3hv0GDaAX3u0EKYFrz5d3bwG03wPUzsyoCMQTMkE2MGPE2O9wMc0yDTlhqKkgjeL2FuZsd8aQknVbAI4Io0AA2lnJ1kbm/8Alub7364KoZ0IOxKjvAxAC94mxJi5iCbYDSCwKnSngogAbk9DPngqsuuXlVQCzTABAlTPKengcHaEQnUKXsnphnLI+k9VkMRMe7Jg970GIaPEaiUnUICHdQWXwmFjbcgk+HjGOq9YsFWJG5lY1t+97sxEAH+EeWJckyllRiCDJvNiSQAGsVIEmxi5tgHUg4QV22TAKlBNNL0zBMjkDe8HY+hOBK2W1tqV4EAbe6QZBgXm5kc5wyyXG1QlUNQLzUgOjDnIFi2xkYKoplsw5IAp1QDPZyFPiykAEXB5eeMurSdTcY76r3gX/K4dCoK/G9FBFClFYPpmQ+gtoWo38bXvtYRsMMPZ3IEUK1QU++Ayq5sTqAJA8ZIW3J4kAmQPaThZLs2klQqoG3ZVSBty1RPQTiz8DYvTWq3cprLqou0QqU9R23Rmj+U87LNpbI1T6VMuqweA0j7rM7wrWOyQl9KhXZjfubmDsO9FuQPmVuYVA+oo1WnQaVXcEgSKcnnafIRyxqvxzTljUn7RpUCTH+I0lwIkkrABtAO84rme47JREBRUVSCd2e+qo3Ukz8fTAFp14otqq02HzgJJm8w9So7PJ17+E7R4AbeGMydTuiYF4MWMjeflfDTP0BUBqoAP/cX91v3h4Hn8euE1RNJnxk/Qn4YeDKwnSDkzKPp1yArAwSL9JmCp6j88Xfg/syuWq087m/s5ErRuTrjdouF/h3lgDG2K57AZE1M5DKGWn9odQJAiALDfvaYHOMegvSZg+Yc6gCFBb7oBliByMCB5+WBcYMBaex0bm3nnge6OpcZaqCyr2YjdhG/4xsBa5vhTxbOGnRrVV0xTBJOxsJjwvAjxHjgrNvrC6l7rQ5PLTaE9RbC6rm0oQqhnD1fdVS7AiCWjnEW6ETyxON45W26GgiY8/wAKtcPotTZM9nYVQfs1iWJ2UhSe6F5EzcTGIOO+2tTMxSpg01kyQe87G0sflhR7X8d/aK8KG0LKopM+f68MK6DSP1zxQ1nFy+bq1ywFlM4nJ4ld5PKGpV0oCWJEDxKgH8fTFloZfJ5KoGqf8xXMBAPdQ391RdjMCT6YrVGoVJIJDGxgxyj4HFg4DwN1o1Ki0w1WrqZGIBNOmANTAcmabf09btfniubM4EmBnmpeO8VCqtNZFRll2sIm+nn0iZ2GKnTWa1FgLpVCkdA1x6e9hrw7hZdGzGYYohMrzLE8gDygdDjunxFFqBaCaQUOpyJZzaZ5BdJYAeM9IEQ3RcJJdc7HJFZPIhK2sssuXYKLnbdv3RvHXFczmZYVe4WVCZAB+vU4b0X/AOZbwRifhH54T9mWQVItO/jFwOvXHWpQwMBTcIaWE7g/Xf8ADBftE/2J8Zwv9nzNQnoPzOCPaJ/sfTHo+IFz/aOiScb/AMXypUh8KaY3kBLJ5fiBjjjH+K3ko+CqPwxLw5dj5fnil+irqndlR8ceaw/XM4ky4784mz9EaNckHUAfEH8sRZO59cC44CSTNMJuWxmIHe+N4CFCtKIburIspAAM8iJgyP7bYaUeGBgApCkGSGYgTyhx9IHK5wqyma0IRoJOndmaw8E8IBnxGCalftN11afegSGE2sbhZvPXF5E4C1hATzN0yiHu3AEhVtEXgj3vjbfGqOamjTaqF7NqhSB7wOkEH+GxiNjF+uIOG59tAJgpMC8m55aZNuhHoMTVKdOrIFmInbvDxCmx23GEOrOpnfGOYTLoyg6gh2pqSQCFPdKNHSCQbbQDH4yLwxVe5Bjui+qwgRvYHwF8G5TKd9EK6166tIkDdpMj9eWHFHM6EIpiiGMyyTAP80km/iu+GGsNW5R02NeJlKv+G1YJVCN4LAIFGwMsAJgAAHmZ5Y5q8NqIqaPfYQwSsoBAJm4IkGbgGLDaMdjiJfu6hIJLNpgCNze/9R+HPA3Es8VQMGLaWBLQQrRup8PrO+FkVHGYCI2jRMP2mvSVIDVTZWAJYyYjSbk3kc5ti65rLiklNIMso1LOmAJZtQB5kk/LzonsTne0qq1QDUutgR3QdAGhjH8UWG87Xw39pc26kinCgCmoOoWZbMSTvzXTzjEVWlvRGSrKDoaahyFX/a6uxCqpYqBq1HYuIECNoUG3Uk4R1VMy26GPTe/zw4biBUEVL2EmJBBtfqN98C5rLgy6X1RbrfkesE2PTAgkYIWNtHxHFwXPD80UibgyCP3hzB8YwxyPs61evTp09RRiO8Lwn3pO0gdd7YVZESjDxMDmOnqBPmD1x6Xwf2voOcvlMmCigTUbSQZClm395iQe9t0x22JKGhRbUcGvPfkneb0ZXKijTApg2VUuW5S7c7C53P0Br02qUxR1ADSWabaefeiYEwIGJ884qupcaVVdSg9ZhPxMYW5DLdslUSw7Wqe9cQqQpPlKtHifPCHOJyV9CGhugxp+/wBKfPcaVQnaGBVMAHpME+FjGEnG82cjSrNIFXMsezAMlEYCZ/dveP5Z2wr9q8+O3oBieybuggbDVYxyJ6YA9t+NDMOhpCKSAqoO5ae8zcyTA36eOCYxQbVtOHcxp66qpO8NqOyqT+GJci/fK+Ees4H4jUhI628xIP447oCavxP44sIkLGtlisvAOGirWBYApTGpgTAJHug+Z5dAcMaftRU/Za1SQumoLcnDsvcUCNIA1X8PhrP5JqeVy602ipXcMVB94G0seQAYCPFvHFe9tc5pNHKggjLrBYbMxgk/XfqcKDbiJVlJppN9PudB6BdcaQ61dSTTMsBNgTew5Tc4Fy9SCD+r4I4bXD02pndfofyP1GIKtApyMCwJ5nnHhf64IcioagJNwTXI0Zqs5gKU0mT8T5Ac8Jc3xUVSVQBaVMEUlFrDdj/Ex7x9Byw3zOe+zqaVAHYs1uukz85xUMvaP5fwx1owVQALCAn3Bsvo1nrt8P8AzjXtFenEgeJxPkf8Pz/PC72maU8mH0wIy8JVPeeJS7itqhA37hJ6ygPoMEcPHdBxxx2nDo379Kkf9Ef9uJMoIQeWKXKjaRAhd8TqgU6Y3LE/2PwOIckdvFsccYPepjoPyxvLjvqOgJ9ThcYCWR8MIt6l8bxpYi+N4G4KXCmXNKJ0KB2g3fvRB3AA3nYX8rYkyNJ2YclUhmJ7q6RqkvbfoCOW2EtOoGEkWFt7i/lfngyrk3I0qzNI1aZJLcpj73Iem2NALSbg5R/CazsdaECmm5YaRfbUIK+i3PKThonGF0nQgqNTBIZl7q3g9nTaTyJ724B7oiTX6TMFAJBg2UePULsZifnhtWyaIFYuvXSAACLiDYaiSIGOmOKIOOgWsvx6q0swDgnfYjaYgevTpGGy5vUATqSNg/cuek2bzwtyeRDaVXb3+pHX+5O1uuGVev2CQh/zEkSY5eNh6+OJqlNoO7g+S81k5P1WqdCF0holgST0A2Ki7EnoPHEnbU9S/wCKzbiIAi8jTeQYO+JctxIMdDUtRN5UfHczA332x3VyyTaJNrNf0kyfjhfjPbioDHMJgBAwZUnBDS/aJ0U6cLCMLBqjkLOjawYtIj3dsD5yvSWilBCnaAs1QHusxYsbBjJjUBadsBmlVpAGmVdlIIDATYyGk7EG9jiucQat2yM6XS8RqkE3lvvG2+GQx5uaZRCqGtiFZM9SChZnSyFWkfdJiQecHS1toOE+WViwC3jpsQZHkYbUY6C2xw5erAQE2fVT0H3SZAuNvvL3t7jxhU9Z0ApkGabbKNMRdWgWa0mY9cJLRJlS1AAZK4oZ3WNUaSDfr084vHXF/wD/AE84GoSrmy0s6siKIHIFnY8riOVg2POmpaw0C5VvX3o9ZgzzuN4n17hE0ly9FaMJ+z9o9oJdtJII+7Jmx5LGJ6gDAqNjpB1S86D88ELx3jZXLzB1KxBbbvTAI8lHLEtfiD0srRpKSH7KQLEuYE+veJOI+KcF7ZAr6gNeogNbnAHS5m2Ic/xEUompp5AE9OnM4Q0zlXVKlpPQD9lJc/wytUoKgpd4OxJYiCpAgXMjnbwwizfs5mBICBgf3WBgjDzMe04JZVBLL+9YHxHM/LFX4xxOq8BnaDMKJAPhAtPnhjByWPWc12qX8Q4bUGkMhkHlePhNsR5QgPLbabjrtb12xxRzZQyAreDCQetuviL4LrVFqGdMcwJkjqAd2FjY3xRmEgG0J17O55XqtUqX7IG07ki0dAJaP5RitcYUtVD9WM/GR8vpiPJVylQqfv8Az/d+uGBy4dgDIUxJ6EfmMcJtMoi6IaOvWVv2cy5Z2c2UW8/AfDB3Gs0BCqO8CCf4R+fh5+GIs9xQUV0oADfSOQ8f1ucDcIzXaowa7oZnqDefQ/hjhBm5MdhpARoPaUHgCSjLAsOe3TfFTJOsg2gNI28MWtKfZ0qkHqR4bYBzWVFdS6rFQAgxz8PxHwwTXDK9RFwI4qfICKVMeA+k4V+0LSh/mH0w11QAOg+gwk4uZpnrK46z55U9I/EHVFccoTTyrnYURP8ASBb/AFYip7YN4tRnI5f+EhW9R+ajAFNvrhjj7qva9QuOICai+Xyk4iyb6mJ88dcQO58IHxOIck0T4CPjjnCUoCaazMZvvG+MwvzJlzHXG8ODBGiqbSbATDiohmH8bfQYNQyHnkp+oxmMxRwSz8qNj7JG5zvz264Cb3G/pPrrN8ZjMddohOqtPArU3849NMx8b+eAS5KmTP2v/bOMxmEt/wAj/RUu+UdFPmN1/oHoahkeuJ2UdonjP+04zGYehOqKyDEsQTIk735nEdX3iOXTGYzGLtOK5heqJb7UGKaR1P1GIuOGMxI30Lf1jGYzFp+RvfBLq6H0RHB6Y/4hlxAj9oS3/wBynj2mobjyGMxmJNp0Cs2b5T1Vc9rqzLl2KsVMi4JHMdMU329P/ND+VP8AecbxmF0kO1f4T1HukVeoQacEiaigxzEmx8MSZwd1/wBcxjeMwY0CyOA9UjpGHH8wxomNH65tjWMw0ro0XfGhDW/eP0B+uDyd/P8AEYzGYB2gXH6N9Uo4kftj5DE/Az9sPEH/AG4zGYc75fRP/wBfRPsz/g1PLCngzHtGv/0x/u/ucZjMJb8hXKHzKeubN/KcA0xYf04zGYNinb7oxzOSqTf7Qf8A5CPphanLzxmMwZ9yq6+g74qHiW6+uIshsf5hjMZgv9e+aFv+Lvmlx3xmMxmKVav/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RUUExQWFRUWGBsaGRgYGRwYHxobHh0fHhoaGhccHCYfGBwjIBoaHy8gIycpLCwtGx8xNTAqNSYrLCkBCQoKDgwOGg8PGiwlHyUsLCwtKSwqLCwsLCwqLCw0KSksLCwsLDAsLCwsLC8sLCwsLCwsLCwsLCwsLCwsLCwsLP/AABEIAMIBAwMBIgACEQEDEQH/xAAbAAACAgMBAAAAAAAAAAAAAAAEBQMGAAECB//EAEYQAAIBAgQDBQUFBgQFAgcAAAECEQMhAAQSMQVBURMiYXGBBjKRobEjQsHR8BRSYnKC4TOSorIVJEPC8QdTFmNzg7Pi8v/EABoBAAMBAQEBAAAAAAAAAAAAAAIDBAUBAAb/xAAzEQABAwMBBgQGAgIDAQAAAAABAAIRAxIhMQQiQVFx8BNhgcEjMpGhsdHh8TNCFFKiBf/aAAwDAQACEQMRAD8A9tzFEOrKdmBHxxXs7V7iVCJJ7lQbd5bSOjCDB8sWScVvilGKlVD7rAVB/tb1Bg+pxJtQ3J77/aJuq0eKBtBJ71NwempG7p9b3GCs8ewrdqPdYgOPMWYfA4Q5iqHgiz/eHVhuf6hB85wbV4mKlAqfeCgH0YR8icQM2nVrzkZB5rpHJWB6g7QQbMAQesED/uGF1CiHavSfZrr5Bjt5EzhVluIlVUH/AKZsf4ZGoehE4n4xXanWLAxBaPJgNX+75YqNdr23cBr6hDEBV+pQ0mDfoeoxJln+6dxthxxPh4YwLEQF8wqyPWQfjhERz2Ix83Vpmi88pXXCDIRmcqlwpO6jT6Tz8pxKj7E8pxBSq6hJ9cZtbkcNa+4ydVyY3grTwrMQ/ZzK+8vlG3zxX0TTVqL4n5GMTZTPEoun36OpvMSLfUYDzWcBzDOLAmfiJ/PFzzfSs5adCPY4XC7IK54hS+zYdBP6+Bwsqe8P5o+cYdVmDKDyNj6kfmcV/NGC6/un8P7HEYEQUqthNaTlKlSfuxPmCJHpcYnz78jyn+2FtbMl9bc2ST+PzwbUIekShJbRdbbxPd6+WHFjS6QmNcSwgILiFwp6AD4W/LEj1dWlp8/O1/X6ziHMVJC+ET64hy5gkGTHQT+hggL2wdUh2HRzR5e8g2MT4gEMPoMBVgZqBZ1biOZ5YmZu4s8tMx1DDELPFY9bH4HE8Lzzp1UWSaVMDuyPQxcY57UAk+P4YLq5vVYLoQEkLHMzJJm5JHy3OFxchzBg2IPj1wx9NowEupumCnHCj3D4McLc3wp6NTvKWkEqAuv3gTOgbkRa8TgrgObapTlyWaBJO5iVv42vjvMP+0N2dQEQ2gNOkkMRCT0MqVPVV3500WjRUUg10Hkk1OkC5q1KXZy4GmRqKgAAsoEqbEkDYG2H709SuBTV1Gk6ZIiBbTbV1HI33GEOdyxyjVKFFiXUj7QmSZIkQSQsC1r23g45zvEuzdQIDMWAqNMIttTEi4MDr8dsG4G4QjbUY06Z4ptnh3eZ8TYn0xGwt8fpjMw5KySSeZIKyY3g3GOQ3d/XTGUGjxPVTOdvFc5NR2g8J+mJMx7j/rpiDJt3x5MfoPxxNmnim/654fUy6EbDufVVXMN3j4kfr641XqWPwGO8wbziC7MALnFrRhZjiZUiURGMxYsvwwqoGhWPM6035/e9MZhJeZ+Up/8Axncl61mcxoKk7G34/ST6YV8eWCtTdVaG8FazDyMg/wDkYn4pmAo6izr5rDFf6lmPXrgOrmUBKkylRSpP8Mdxx1sSCf4cblVwILStQJJUpNTcxBZGHrF1McwR9cC1MyNRK2Baw87gfrnjWYZiSD7y91vGLA/Afjjh6iwC5Ck2BO55e7uRP3uuMFwuBaNJXSJ0TKhUQq3UQVPnYg/H/TiSvnNaMD94LvyIMGLeEYWVDoNuY8voTY7+uJKNeTB5zhbarmbvfeUQcCYct0c4YEnvBoN+Y2/DE+cpSquvSCPKb+gt6YSVwUaqBsQGXnI5/A2PkPDDCg+tCFa41KG9Ynw2B9TgHieh/uULeLSoQ2kyNuf54KicDshG8cog9QDe1t/hjVGpBjly/LEUOpugoCC0wVMr6WnYHun8/wBdMD58/a8oIBEbG5Fjz3wRUSRhXnKwDL1uN9+f1GNKg4OCU/DSEyy1Scu/OASD1ET9eWFOfpt27EAkOisIE3uD+eB+CZ2K9WjYBlJHmQWHlPe+A2mMWrI5ZRQmsdPdFibaZ+8B1sBz6ETcvCzHfNEG+NAHfcpRwnItUW4bTF4BmJ2FvA+AwdSHZ0yzIiLYU++ATylmbcnpbnbHXEqzBdVwbBE1QoHIlbjfkdue9oKoZtLkSxkKWXWbWBCExeDBjmL9XNgYhWU9nDBE5XWdjRpI1VIudJUeFy0ncC3ywtzHcdHIFwNSn6G2BPaKg2gl30MIBVSQUnkYuS282sfgJlM+tNxTek3eTQCWBU6YIIOkaWFyJ3vjhHFKrWuMYB1CsAdSO4e7qIBm8zBkcjM/hgPONFU+RwNk6oDNBEkwbQZWRcdefiIIkHE3EATWULJJtA9fywioN6FFWJOYXHD82z0wSSQSTeN9TA+PIb4grHv+mO8hleyQoZ1amaIjusSVvzO/lbrePM2ZfEYZUGqXWmROsBNOE1Jc/wAQJ9ZE/jjeZapVNWmW1UkXWCohqTqVKgtN7vqHkcCcIeKg82wyykrVrQg0v77FyJARSO6TG9o3335HQMKihvQOaR5yqzpk6rSS9K8gjbvDvH3t98Cf8dqUqtIKbWJGkNcswtI96NsG54OuVCuT9hUNNLQGQqGBBIkMAYInCqjSBbtSY7NRANgzkSq6uXP9Gz3RfKXUvDxbqY/n8FWOpXLrqYgkkm3ytJi0WnECt3PT8MDcNrVDSY1ff1Enbne0Wjyx2H7o/XLGUR8U9Ut7wXSiMiO8T0X6n+2IuLVYpeZxnCiZrGbSoHot787nHXEcqjqmuutOCTEFiR1AkD59cOtmpHeiaASyG8lWsxUvGOMvVChqhEhYJHO50j5kX6kY3mcvppmpI0ltKzYt4xyH44FGfaiyOrBZDA2mRaRG0X+IGLmgHAWe0EP3lZl4cpEt9mxuV1Lbp7xn43xmKpU4xTJOpVJ2JLNNrcjGMx6COas8SkvTVUAAoLN6X/i+BGJFzDNSUyTpGlR5XA9IxAlYouq5izAbzz8+k4mzNQsQxINMhjNwIIAA8DP1OJriTDitlrATn6LYtMnfp+9zHwvB2+eEfEsk7VQaY1MSARtPQknlsY5X9D3eE7xALMYE3/8A1Bk/HHGRqr2ZJnWpVLi4BIjn1O/8IEXwQGYSKoDxbpxRlIwDLKwuLTEjxPOOUfTHM7EGR+flzwNXaSRM9nAgWiO98SCMAZTNntTexvB8TufC8RyjAVGjMpVQtCsOZQRvY7eB/vb5YRcEqFCy81IgdesD6+Yw1qbC4I6bkeHj1x3wnIo1RmaxiWPIgDcjmSFA9OeFsp4g5nivRc8KemgZEY6mB7q6bExPgbD8MC1k36+BBg+hInyODGzbGozlGIHdRR5xpVQQD5nofHCbifHKdNitiyRq0nujVMBbd9pF+Qx6tQDmbuo0VNdoLZOqOy+Y5Hfnhbx3KE6Kigkq4BA5g229RicuDDKZB2PUYJoZqIIswOJKD7HT9VnmHiCh+E+yDLmf2h7tohaW2k/+5UM2gbDqRPTDTOEkqAQUQa3aD3m+8bm6gA8hyHlJRollEVIDBVc/ecknu+diSeU9IiLOZxElFALAGb2GkbseljA/PGySCAQtKkxjGwP7XGSy6gCrUEMZqDWbLsqjSSJLRMfTfCXj/GGsqEA1FL1KhSagX7gs0KSCYA2BmcR5vi7VKiUWgTJqNEHSJLsDciUVgOk7YT+0mdaspqKTd1DreVBPdm8QRAHh544AdAp69YBpjhqtZqt2uXe0FTcjnOx+W/UDEDVdWXV2iQitf/KfW9vGMB0Kx01EBvIm/IGGHj70/wBODUfXQUDfs2TpdZj5Bb+OCDYELJc8uz5KXIZgqF7yQrkmRDFG2M8zLR5eZxZq6s9YU6YhmnW9jpp7EAEgTv4mQBioZfMIKiEKHFMgQxMMAdMmCJEgHpj0Tg1OWqMdG+kFhcz7wncgC+nYyMTPHxB6qmjvutnKGREK6U1FAQCXIGox3RuJgEGxg25XwDx5VV+zlVRACCSZBnvi+5Nrfw23w4r5yhUbSy1CiTLiSBzm1xYxMQPXFS4hop1CqhWWrI1FraokR0I8MG5oGArqkFu9nh5ovhZUsrK6te6zDDl7pgkc5E4sNBAXv4ghnA1qVYlUB2IIn1PjjzbU3aKymI8j9cXXPcdFJ0UrqBHaL4EWk+Xdv4463dyFHs9RhPJJOL8Rc0sxSMhadYbx7xJ9QIEj+4wuz+ZyjUlV6lTUkFlRT7xABMnut09MMPbXjGs6Qsa3Vp/eGnr4ER/TiqtmVYBig3MjUR6eHLFIElJ2msA8gEHEfcq1cIemKWmmKkDnUjveI0kiIj1nGv2oALJgTBPS8YV8AztMmoqKVMBjckXtAk+vriLilSaTjz+uM57PjeoSHOiIVypLpp21aTcEgLMgSRG4JmDhVxjh7tUVyD2ej3hBiJL+RiI6yMc+zNcnJUtRM7XM2BgX6Ww84lkKdagtOuNKtcOCbMBKhlWCwMkR1wdNvxT6rQs8eR0/pUz9po1Css4QNakoGoKBuzE6QTfaevm7TJ5MKhqKpU90Lqaq4BiO4pubC826Yp+XJp1WVkhgWDAzAg7BTf44ZPTZ1nLvDg6rDsz5C8H44qthSMqQTugnvn+FbW9ics3eFKnBuJLg+o7QwfMzjMIcl7XZ3Qs06THq+oMfMasZjlz1eKuzcv8AyrRl6/e6Ry/t4b4Oy9ZQCDAUd4ztvuPGfp5YCrBWBMkMLljsZ6WEjpiNXgwSPC/PqOuIKl1MyVRc6mYKi4y/Zssr3OujVI8wLHlHLxOJcu4aiTsC6+6blhBETbfl4nEdWmHBpOs02FjuUbz8ZmT5YhoEUUXLnk4qFv3gBchRt035A88OYQ8SEu6XEpnUIOq1yxY+ZAjxwHXowCqqAxuTzi5Anle/IG+GSZs9kGjSHUALF9tTEnnexH8Xhhd+0yrmdi2omO86qAO8B3gDUjeBptvg7SAZOOiOtTByCiOFUTU0h1nQZ5EDxPoJ9OWGuaYID3YJcwBPhGqCdRjUI2g9cLsrnjSV6dlctuLw5AsTt3ZJjriHP5x2bQxsxEAg6o3JtO8AEjoQMeYywHzRUBDZ4rKfEgEn/DVhCA95nGxMGIB2uQPHANWqrKahlFBMmrSVtQIKgclsdoHI7zgfP8QKVe1qNrFQStMDSFGyS28RyE+d8L+JV+2UNpVr3VlG4MxPy6YMAkqWptIzOveU4yeY7iAkEaYBVYXuwDB6T1jlEjExfSb/AKHX0xVn4sOxKlAAsSgJAOsyJXcEGIggA8sOuFZo1acEyyASRykkLJ6kLOIq9Ej4jfVIc4GI5KxcMz+hxO3xi0A4SU8zFZiom7WbmQSIPwxLRqxb4fliPiNH749fwOPUqkQ3hwXXVHFojUGVXOJ5orVaoj96oHViNiDYkSLTcfljvgXFVOomQ1MIHM6g6Q4gg9NRERyXHfHsrDAEQQT/AKiSfywJkcoFy9Z+bEHy0j85xozuz3qoy9wqGeqW52h2eYZEYVF7TusIOpWEqZixNsWAArSpExFyIM2LEmel5xSR71SGNllTfukg7dLk/HFtcns6QsS1MRBkyHa3rq9Yw54iF4AbxHL3CJ9keBtmM4Udu5TbvGDcAiEHQsTA8iRtj0jNcPpvmkJKr2auBTEACeZIO5ED088I+D5NFzS0lLA0wHYKffrVEKy3giKbbDUt95J4twcumZgHV2bERckBSFjxliPTA+i06NIMBJGe/fCGyLMaQKsAlZz3SZ+zWSDyiQBIvMjqcVjiVXXUK2AY2YW0ssaCFiI632kc8WXL5illGy1CqCK1HLszkd8EsAoE7QSCB/LFsU/PPKCY97fnty+vwwlwjMpO1VMN5/wFw/Zh7voMmxU79JE2wyzmbpsuWqWkqVUSxmCAV26jmOmFOap9qqVRuO68dRaflHwxDxjLuMtlliW1VoC96xOobeGOs4KJlUtkhoT7MU6L9m1VNKircLNiHupWZQOt+YB2I51biWQFGqVVtVOoNdM+EkQf4hBB8sGcH4/AZGUElWAMEkgjvAmbD5XxrPVDVy2kt3ssxZNW/ZsASDHl8ja9jBcHZTqtlZsgZPsh+BgdoWH7pHzBxLmDOoeP4DAvCXuxBt+GCaZl29MKqt+LPRZwOAFY8kq0svTUCABMeck/XFpy708rlqLVX7Wo8d2YJLie7FxbFO4jW0oBMQIk8uU4untBlNSUHUaytWmSRACj8gJ+IwFLJJK3tl0cRqIVR4t7Liu9bN5epIgs9JpDCNwPLobiMVegRF+R6xi68T9rKeWzxKUtXaUtNZJjvqSA3S628RGKHm8xZyvdkkgTEXsJ+WKo5rP2wMD5acyZ/amre3FcMw7hgkSyybGLmb4zFZIxmDsC54r/APsvbq1QDuBhqABZZnzIB3uNsR5lAFZoALtq1Gdie6o2EhQTA6nyCzsGqur2BDg2mykXnwIE+axzw4q5cEyCADJMk+758p0iflY4kNO2QdOS2Wy8GBjglrrImCBMT+v14DB+Vro1mGqB0vE/2gjnt0xmbSFVVUsgEAjmZ5EbERAHORGIf2RaLEuxUKpJ5k32HL1nlN8SBvhvwcJRpFjsI3MUYUFidSpAIiCzEsdEwSdxsOeNZCirBdCtCj3SQQra9jAiRJab3HMjHOoMoDApLTT1EFg0TMRAi3dvH1gVwqBbgu4SCP3BLEqABqNjPTnc4pDpKpmVnFWZ2VQZBOsiLnVr0iZtICEkye8Dhdl88qljWOqxUAk3tcSOVhfyjwJ9pK5plWWLaG6gqAIUiwjSCI/iwv4ggL1VAEhwp8DuYt9OhwcwkVXQTbqPvIwk+Y4oazsXADE8rDwAHIWj0xDmnJpFRuO8p8f1bEVTKkVRAIBJVgRBU+I5cj/5xIBIPhf9fLDMDIWA4ukygqWZDVINmEgHk0dcegeyYppw+pUdYL6+83/y0lQP6i3qfAY8wVdBJ6Kf18ox6Rm8mqcKpqX/AOmKwuN2IbQPCCB64YcCe9VXsWXOdGgKFy2dFVA4/qHQ8xg/LVQ1jcGxxW/ZfJO9Uou0NPmBa3MlioH82GaVdJxlVaPhugaLlN5gOKH45kiiwCSqtN72bx8GOBKX+Do6qT6n/wDrFnekK9IpzIscVmohU6TYgQf9OKaFW+mQdQhrNg3DiqdSBCsp/gDelsWfgXFDTeg0KxQMQGveLE+M3H8o6YrD1tRk+8JU+MG0/rrh1wKl2lTLgGNZVJ8yFn540HBJaSHY8vyvUfYnJhS2YrQGqi0e8ygsIA5AzIA6DwwbmtTaytQ0mJQdYTX3h4mIg9cEcMy6dm9WfeJRDpjSoJVY6WAxV/bXiKtlWAkPqBnbugmdsKcdO9V9BDaVIk5j79lK+I5ma+aM69VXQr2P2dNZCg7WZztvz5YR8SNqfm30GOuHwq0gI7yGd+RNunIbdMQcczGlaYjd/hEbfHHCJKxKz73SeX5z7rfBM136iHYmfjvgbjOqll6YEgrmKgHkTI+RGIMu2muD+j+pwz9pJfKowvpqgk+GkwfphbMEeaTTOEqyfHypIqM0Fw2oQSG21CeZAg9Rv1wx4hlD2ZrB0cOvfKsbjVbUDdeVhPmMVZxM+B/PB/DMwppsumWW5PUHYHnGqNuuHubxTabyWlpU3CBCeEn4fqcMMiZq+en64DydIoqq0AiJgzynf1wRwerqrIfP5GcA8ZlS/wC/qjvaetCNPJR82GPQaGTr/wDD8rTo6CWWiWOwC2ZyPGLDxx5z7Q0RUVgzhBIufCTAA3Phj03IZ9KeWyzhtIaigILWUaJG1pEYTTwyVu7CJc4+Sqft5lFehRzK+/qKMf4ZkA+UH44oOZ9x/LHpXtzRp08lT7QFQa3dgMQdWpgGgyIF/lil8SyFBqOqnVAJsVJtvuJ7w8oPnigHAUe20T40jkJVVFUDkMZgmt7NVtR06WHIioon0Ygj4Y3h8DmleH5r1ThChK5WoQTDFe9dtjpjckXPPbywZma3aM2mxGq1xNgu8wIJPztgHL5xQ8Wd7kAIVMgXN4BiR/fHXDNJq6ez06UMsZkAuCREXBLTiNwdwytmm8AWBM6FNlZ2jmiINgRYiLwWE6ZO1+l13tLQ10yVJYi9j7oFp6sNzf5ARifiWeI1WiQQd+6mqIJ2LNpB8lPW9bzGcamyNTOkqv8AmkliT5z8sIqYK9tL2sYQRquspXciS+roY2YXnz535xhnn6ZzVJezJNWnfSTEm48B3u8y8pscB5arSry1PTTrMO8hMLUjmOjeI9RzxlGg4rLpB1TBU81N2DdIA1TtacKDzdB1Wex5HmCifatg7sASSFnlsS20b3Bv4YBoK0Ht4R+6SAQXYICNRWbM2oLBvtbDjiHDPtHqd56kKiwbHSd/OI3MQJ64Bp00pPFJVrOWbUxaAQAZMe6KahyNRuZtsMU/MCE57SahcePfcJFX4uvammiwARub+J/GLxfHejSxmADYAeP6+mC+IZSlQYMwJqNGlT3RA56VA6gXM7mMAcSzWgjWVidoIi/KBtJAvfa9jg+ShqsIklC57IlXNMiDqWf5dQmCJ+OLnkuJ06+UErpNFUWmIkkWLyLbiEJXkxg4q9T7aEUHV93mIO4JsFWb6uV53nD72f4WcsKhdw7MD3aNysgC9X3IgbDUNsHdATdkNriBoePsuvY+kUNasAdWmnoExepqkQDOq2m+1zvGBKdfWjWhkMMOo64N4d7RiqlXRRI7OohZl94EaiBGmI97kLnruoztc5esrsTpqP3yVC2c2IgkQGg/HE9YF480VRsMbbpn7ppw7OaT4Yl9oMlqXtV3A73la/pGFtZdDeB2w54Zm5Gk7fq2IJLd9qS03CwryzMLoep/Mx+eLR7LVQlTLkIXI1FFQSS5A0+gJnwjCv2w4OaOYb/26glD0/eX0N/IjFl9hKEHtSe7QRiSOlh3fEhTGNgPBZdzQUmO8Vo4yvRa1cUqNJDMWAHjsB16x5eOKj7VppZEI2GlvUtIjwnFuq5ZKlCk5bvq1OoDPIQY9Rim5lzVqPKrUJ5E6RuOci3hN5Iwiq6CBOvstnaybQwYk9+yp/DnIqhW+6zL8ifqcScfEin5n6DE3FaZXNUifvNBjkVWGAm9oGIOOP8AZg9NR+WKG5IK+fc2JCDyrS6N1E4Z8GqdrkmQ7iFPwIB+I+WE/Cv+kOijBPsnVijmAeTJ82I/HAkbp6rzREpblKMiqpFxTLf5XWfkDiDhOb7OqSRdlKg/unkfHpHjhq9HTmn6VKNWPPQ0/MT64Q0q3Z1NQ3HeE/P5SMOG9hNZiITN6sIY6R6kAH8cMPZxZrC4spMfLCvNU9OkXhgHv0IEfXDT2XYGo5i4Fz57D5HAVBDSktaQ7KN4ooZ0TSXZ3hVAmdlm3OCY8Ti88b45l2NShCo6jSimIkEBYG3LbphH7KZZnz6OqhuyQsf6pUeskfDFTfKVM9xUURZjXYEk/ukmo078jgKdO5uVq7O91NlwGpj6L0X/ANTELZb9nB1MWDr1JTcQOZ5Y8jzJgNNset+0XZ/tqg/epVEPhtpaOe5EjHl1TPAA627QREFZ+DEgjzwxkxCH/wCgyagJ6fj9qGj7WZlVA1qYEd5QTHKTjMBPmcuT/hOPKpb5oT8zjMOsHJKk816dQzGo6wxZqbAlQZAOxvIkbmInwvcjhvEC8qWDLCgfe7pYAidzyi/OMJiiuZV2pmAwAE6eYmNp6kHbYYbcIqlWUMymLkrEnfS0ADYwSYjpieoA39LRpEucJ/tSZ/MOy1yCSe6dIEkd1eQMFTB8tsIaFYSab+7MKQZKn8vA9MMeI8SgyLDYjlANjqsdtOw5Ygq5xXJRlIJGpWXmLb8pEj6g8sS66oazg58zp9ClPG+FNRh91J7jrseY/lM8sXCgWK01rAMzIHvyFtz4k7DqOcwt4KWbuEB6bm6tBE7ix3sJPgMG5Oj/AMwXEtLrT0xdFpwX5GZIVbQSNc9cA5t244dCk0qTfmbMHhy/fkjczVMsxI0QBEXmbRAtBLHUdhA2nAq0eyWoUjWY0yTBuICgbSRuTafCcdcQ4h2YRmBBcnVMSLAk6d47wFzOJWQNINjcfHcHwM4T4jmHeTHPIfB1Huq9mKkRUU2ckFp1ClUjSUUgbG4Btbba/PDfZZcx3alRmVAQxVbna15i43g2I52wwyvA3Hag09VJvfJYaeQXu76jtPUeGH1HiioC4GgAEkIdIAHdRAuxY6jJM7npeoPtx9FPTph7hf8ATKGrvQytEs50F400qUggRbW5B0uf4pIFuZxXG9pMxVqdnl6UAt3YQO1OfdOoKIXVB264jauc2KlRyaeXViA5Gos/3oEyzGJ6AR4DAFPi1JqXZLUqUKaXKLLVKxuGJayLAFpMCdjhobJyEL6hDoaYb9Cf4VgzGc7SlVdy4CpqYlxUCVJFMqBa5IaRt3bEDCV8sHVknUjDaIlvuySQRBjwsN7474ZxTKHL1stoqimAC9VxTVlgygmmsv3mJGonnywX+y0alMimxCxBLEtEgxq0oNFwBNxfHi204RVHF9pBBwt8LqdpQCNdkEHrAJAJ8REHxGOstVKnSdx+pGFNCo1CtqYypkkgabNEgjYMCJIHmLHDrOUryPTENVljzOh/KiJyi+JZBc3QKGNQup6MNj5H6HCLI5x8rkmkaajkrB5QTf00fPDbI5jSZ9D5f2/PHfHuCPmGp9mNUsARIA8SSeUY7QfY6w6FNBPzN+ZWilm6dLIUl0kNUpIAOdkVYHQwMIFp1cuzVCNOmLFQ8kkGFBtqgc9pGLPxGroFV20yqt2cHbeY6dLdTioVGDJUVGZmqoXqzaGB+4dzAm03t1w58OeAtOu0BzZOYx31QPtAtNqgZSZL9pBmxIuATciGPqOkRWOP1opAdSR8Y/I4JUslVqbEypkjlPh4ePOfHCz2lsEH8R+lsU0gQYKx6pvqSuuE1IFP+Ufjjv2eE0M3/wDTB+DTiPIrpCA7hROCPZoWrr1oVPlBwR0PX3SmnJR+XQVdDjcB/wDYwYfQ+mKe9SAG6qVPqPrviy+y2Ylyh5gkf5TP688JqHDGZuzAJKsZ8ADuTyEczhlPBTGGFmcqQZ6KB8hh17ILFOo3Ux8B/fC+qaeqIL1DyNkXxJF26wIGH3CJ7HzJ5ACJiABsMBV+TquAwM6rqj7VnJ5h2QnVoIiLEhZUHn70dOeK5lfaatQrirTIQhtXdAvO+om7TJ3OA+LVdWZc/wATD6jAua3+GGswAPJOa5wgT5r3PMcSStVyj0wdNQN3mHI6WEjxg/LrjxvjK6WqiIhiI6XNsek+xfEhVyCFwNdA9nTIMGJBmOth/l8cece0z/a1p3NVvD7xwpgN0K7bDe1juZ/U/cJOMZjS0ydhjeKrVMrXkKNZVCubQdJ1aCYI7k76TEbc9xfDL2e4wVdiAG1U4CL3VU93WRIt94afGOeOquVTMiaVQgAd5GghhMAkibeMdJxNUyrIVYKsLEkDvMwiG1Kbyx90+JwV7Km67Xkcd+iewFrgQo+JdpPca5ABHK9rg+MfPAvD+I9oVUgq4BXTH7swI3ncRyEdMTcQrqwZqsqGZlDC8STBKmDHMGdvhjvg9CpUcawlXQe5WpmWQ8lqLZ46FhI5E4neyzUIXtk4TvKVD+0U0kKETeN2giw5nWf9Phhnwyuwo1ajCPuU1AAjVabEd5i5J6+TYS1aJatazl+6GgxJsV5MJJlTuDth7SpqtGubhO2VVAEltKBZXodbCWsJF4xMRjCqo+XePaEhr5Jq+ZSoHAoUnIcmyAQFaTzLaFBFyN9hjk8c72qlT1lzJZZAaTZiPGw1G+21xiTOV0FMBRoUXIRZsNV5+8zEe9aYFztiX2aQVWFREBpIRCHZmMle0PgRqM2sBEGwRiDlIcCX2jUp7WLU3CmQ66WGxuBtYkErMYUV6jJeTptOkkbEEXG2wv4TjipmD2lWozd1aaEAtcPUNiPAnW0eXWMZTzHO5BtEAwx8SR3TviQtLHY0S62uEJn/APmqg0HS6hvsBZGBuWpiAA5O43aJ3sapluHNUrpTU6SGYHwFybSJMSI5kxi35ilp1FBDbERcXm0+7tiduBvmZqBOzqEQtUwdSsrLLIrTqiYO+1m2FrKgIShT8R1x1498FSvaPNAstGlPYpIExLOD3mMDdpsOgGH2S9na1XSopMpMXcFAAREkkCBh7w7gtLLVF7JWNSmRNdwxIJBUEUgdKmDAJO/McnOZzxp0ajVQGVechi3i7IQNRJ93pyHPrqgI3U0bHdmqYSEcBikxzLPXjuk5fXflLVHWJixiMR0lGjQqVFCAAdoQWIjckAC9/ngX/wCK69UpTSlTWjqjvladMneOQtvAPiRgrM57TKIaJltTdiIXUBG/3ogjphdSmXtz6LlTwy2Wn7KOk8E+H6BxYPY3MdozobELKnpe59LD1xR+IZ5xdCbi4HMeOLN7EqyxUqyhqU2CCfe7wAYxsD+E4QynoSlbI74rY9U2zVIuHuznsj3QLK7MNVxyAJF+h8cVTiPFUrVKzU0KqtIhYsQVAhreXzw7z3F+yp1ChLV2Uh2mwIkRHgC1+pwu4R7HM9u2oiVYxrJMkQLAcpmx5YbcCQVTXue8NZnn7ZSbNKK0V195RpfxA2b0sPKOmFnEcvr0MdlN/Lcflh8eA1aLqy1KVZakghGJbUCRBVgDcSCBtzwuzdCCVuAbCfofEHFAOZBWfWa4G468f2k9CpJB8/kTgv2Y/wAZl60qg+Iws4chUKGsQzA/E4Y+zDRmU8ZH+k/lgyIBSWi18eaH9kT9snk3+04l45WK90WVidUfeI5HwiPhjXssv/MDoA49dP8AfGVB2odSbrUPwDH8MFo5GSW5UK0Y1Nzaw8AN8WLILppJ6H8cV+o8L47D4nD7iD9nRJ/dRvkuF1MwEunJKoQqy2rqxPxM/jiXMiw8sCU228IwXX5euKiIKscIcF6V/wCnuYjKVQQAtEmqW8NMkegUn1xQ/aDNCtXqPyeozfEk/ji8NxyjQ4GaK2q1tQMC5JYgmegVYx5xm2sIwpjd6U6o42U2Twn6ptksuCgPn9cZgjIrFNR4YzAEiVkueZKcLkCabMmgMFkSCGCXE6RsTsGGIafcZWliwWWMmAPuzeR18iMLzmD3dTkn3hpJkyNjMTBO3ljTZnU4qCQuoDSLyecad+Y+G2NOFryNQimz/bMy6Q4YQbxp6wTYx5H64cdjdmSpHdg6Y1Bx3SQeZgKo/lsMLstlhTYM1u8Sq2k37vdGwJv5DlOCsqrBDICSYhpuIuTsRcg2jAvaCIau5IzxTvL5wAKKj6mALSViOXvD13/tifIoNVVp1alBA/i1rpPVvSNvCcV79tnusCQoBPWbgxv1iOvXDPhL9nRrAkwNN5vJ1BpHIToEAxc88Z9enbJ08ufRPa4XCMf0lPE80QgdQdJZwAb2MQPVQB5rbc4b+zysuRrKKgh6qqqAXXXCs5O5m8Dlof0W8QKLRnRrAJJ/l6joRe/jgjhOfSmlbSCXZRpncMpJXfl3pnwHU4WYc2Qpqb4qS/kuaudpNTzNM6F1ukVDJhaZiFABJvO3U4JemtIqgcv3QTI0mDe45G4IuY+OAfY7IF6rs1MlaZlQws1QnuKet9LnwF97qs7nnesamos5aPFukef44W9l26lPduB5GScdNfdWjhPC3q5gU5Yqe8WF4Xc7mAOQk2xaKtdFqCjTKFKa90KST2n7zfvkCbmwna0BbTU5fL09dQg14L09oXlflMwR4+BwkftMvSepUQCpVkKWMkLuW0+Nt+m0YCTEcVbTtoC4jJyfIfymvDuKVP2kUkBeigZmdiBLTcmOUkKBJPzOBuNVNKu1cdr96lRpDTSpz7peNzsY6k43xXiPZ0gq0xTJVKjsCo0IZC6oA7x30qNtsV3K5lZkQ3eB3gqR0be28HBNnkhrVoFjjP4E8ISr2szz1WVmIKBYQKNKqOYUcjO/iPLE3Bq9vRG/A/THeeybVA25BMHTLFSCdJYRLC5E733OAuDqxKqASxGkACTJAIEdZBxQNIWZVk5Kc5Vxsd7/ACt+GPReB0adOi3a3inTS8yBpm5EaQTAF5OnC3gfsNVRqb1dKES2n32knuqRsPeJN5sB1w+q0aCJoJLbTN2nm7RuYsOk2xK5tpK1NhoOaC4hKaGTy2p62kBTcK2rvnf7NDuDzYz5DCP2m9r9KmnToKi8gyiVmZKsACBFv1GD+Oe160WVWQtA7gsBp+6LeQJPgAMLeE8PavUFTMUHd7FVJ7NZ3DMdwgFwBv47HzW8SF6qRIp0SJOphDZvL5/MLqemtBA25Bplxp7gS20k2tyw0yns+HoUw7Fmf7vdOm3eWdUpG9429Md8U9vKaOaR19oGh2pMYLgaoUnl6fniqNx5MxW1VmqCowsVAbUQbC0Xi2xnBQ9w0gLlUUmOybj54QfF+GaGJSSoY6pEEHa/UeI/8hcFqacxSPV/wI/HFlfgIWoWZzTEAimyMzvMgroWLecb7YHTNZenUpqhFOqRpZV1GZ3UsSZ23t54c04jVZ/gm6ThS8OylKmzCG7TW7KQRpKEAQRFmERa1sJ/+FNSLNIqSWZtBJ0gHZhEiJmdvHDbJ8XapWZSW7pZbmdtuQgeHLqcKanEqmjQNQAeVcD3SdwWjYzsTjomZXaha7HeEtQTVVT+9+OHXtG//LnxB+ZA+gwvFLVUV2hWkd0CAYBBI6EHTYeeC/aJoonwAHwx45c1KbjRUprGPjg03KeeBcxlyrEHfSrejKG/HBNG+j1+mK3hU1EfxmvFKmPP6f3wtJkoME+0jd5AOU/gPwxDTEuPAYECGj1QNwwHqn1CyjyxvGKbYzCIWfCynQhiwfSsiFY6uVtg3hv0GDaAX3u0EKYFrz5d3bwG03wPUzsyoCMQTMkE2MGPE2O9wMc0yDTlhqKkgjeL2FuZsd8aQknVbAI4Io0AA2lnJ1kbm/8Alub7364KoZ0IOxKjvAxAC94mxJi5iCbYDSCwKnSngogAbk9DPngqsuuXlVQCzTABAlTPKengcHaEQnUKXsnphnLI+k9VkMRMe7Jg970GIaPEaiUnUICHdQWXwmFjbcgk+HjGOq9YsFWJG5lY1t+97sxEAH+EeWJckyllRiCDJvNiSQAGsVIEmxi5tgHUg4QV22TAKlBNNL0zBMjkDe8HY+hOBK2W1tqV4EAbe6QZBgXm5kc5wyyXG1QlUNQLzUgOjDnIFi2xkYKoplsw5IAp1QDPZyFPiykAEXB5eeMurSdTcY76r3gX/K4dCoK/G9FBFClFYPpmQ+gtoWo38bXvtYRsMMPZ3IEUK1QU++Ayq5sTqAJA8ZIW3J4kAmQPaThZLs2klQqoG3ZVSBty1RPQTiz8DYvTWq3cprLqou0QqU9R23Rmj+U87LNpbI1T6VMuqweA0j7rM7wrWOyQl9KhXZjfubmDsO9FuQPmVuYVA+oo1WnQaVXcEgSKcnnafIRyxqvxzTljUn7RpUCTH+I0lwIkkrABtAO84rme47JREBRUVSCd2e+qo3Ukz8fTAFp14otqq02HzgJJm8w9So7PJ17+E7R4AbeGMydTuiYF4MWMjeflfDTP0BUBqoAP/cX91v3h4Hn8euE1RNJnxk/Qn4YeDKwnSDkzKPp1yArAwSL9JmCp6j88Xfg/syuWq087m/s5ErRuTrjdouF/h3lgDG2K57AZE1M5DKGWn9odQJAiALDfvaYHOMegvSZg+Yc6gCFBb7oBliByMCB5+WBcYMBaex0bm3nnge6OpcZaqCyr2YjdhG/4xsBa5vhTxbOGnRrVV0xTBJOxsJjwvAjxHjgrNvrC6l7rQ5PLTaE9RbC6rm0oQqhnD1fdVS7AiCWjnEW6ETyxON45W26GgiY8/wAKtcPotTZM9nYVQfs1iWJ2UhSe6F5EzcTGIOO+2tTMxSpg01kyQe87G0sflhR7X8d/aK8KG0LKopM+f68MK6DSP1zxQ1nFy+bq1ywFlM4nJ4ld5PKGpV0oCWJEDxKgH8fTFloZfJ5KoGqf8xXMBAPdQ391RdjMCT6YrVGoVJIJDGxgxyj4HFg4DwN1o1Ki0w1WrqZGIBNOmANTAcmabf09btfniubM4EmBnmpeO8VCqtNZFRll2sIm+nn0iZ2GKnTWa1FgLpVCkdA1x6e9hrw7hZdGzGYYohMrzLE8gDygdDjunxFFqBaCaQUOpyJZzaZ5BdJYAeM9IEQ3RcJJdc7HJFZPIhK2sssuXYKLnbdv3RvHXFczmZYVe4WVCZAB+vU4b0X/AOZbwRifhH54T9mWQVItO/jFwOvXHWpQwMBTcIaWE7g/Xf8ADBftE/2J8Zwv9nzNQnoPzOCPaJ/sfTHo+IFz/aOiScb/AMXypUh8KaY3kBLJ5fiBjjjH+K3ko+CqPwxLw5dj5fnil+irqndlR8ceaw/XM4ky4784mz9EaNckHUAfEH8sRZO59cC44CSTNMJuWxmIHe+N4CFCtKIburIspAAM8iJgyP7bYaUeGBgApCkGSGYgTyhx9IHK5wqyma0IRoJOndmaw8E8IBnxGCalftN11afegSGE2sbhZvPXF5E4C1hATzN0yiHu3AEhVtEXgj3vjbfGqOamjTaqF7NqhSB7wOkEH+GxiNjF+uIOG59tAJgpMC8m55aZNuhHoMTVKdOrIFmInbvDxCmx23GEOrOpnfGOYTLoyg6gh2pqSQCFPdKNHSCQbbQDH4yLwxVe5Bjui+qwgRvYHwF8G5TKd9EK6166tIkDdpMj9eWHFHM6EIpiiGMyyTAP80km/iu+GGsNW5R02NeJlKv+G1YJVCN4LAIFGwMsAJgAAHmZ5Y5q8NqIqaPfYQwSsoBAJm4IkGbgGLDaMdjiJfu6hIJLNpgCNze/9R+HPA3Es8VQMGLaWBLQQrRup8PrO+FkVHGYCI2jRMP2mvSVIDVTZWAJYyYjSbk3kc5ti65rLiklNIMso1LOmAJZtQB5kk/LzonsTne0qq1QDUutgR3QdAGhjH8UWG87Xw39pc26kinCgCmoOoWZbMSTvzXTzjEVWlvRGSrKDoaahyFX/a6uxCqpYqBq1HYuIECNoUG3Uk4R1VMy26GPTe/zw4biBUEVL2EmJBBtfqN98C5rLgy6X1RbrfkesE2PTAgkYIWNtHxHFwXPD80UibgyCP3hzB8YwxyPs61evTp09RRiO8Lwn3pO0gdd7YVZESjDxMDmOnqBPmD1x6Xwf2voOcvlMmCigTUbSQZClm395iQe9t0x22JKGhRbUcGvPfkneb0ZXKijTApg2VUuW5S7c7C53P0Br02qUxR1ADSWabaefeiYEwIGJ884qupcaVVdSg9ZhPxMYW5DLdslUSw7Wqe9cQqQpPlKtHifPCHOJyV9CGhugxp+/wBKfPcaVQnaGBVMAHpME+FjGEnG82cjSrNIFXMsezAMlEYCZ/dveP5Z2wr9q8+O3oBieybuggbDVYxyJ6YA9t+NDMOhpCKSAqoO5ae8zcyTA36eOCYxQbVtOHcxp66qpO8NqOyqT+GJci/fK+Ees4H4jUhI628xIP447oCavxP44sIkLGtlisvAOGirWBYApTGpgTAJHug+Z5dAcMaftRU/Za1SQumoLcnDsvcUCNIA1X8PhrP5JqeVy602ipXcMVB94G0seQAYCPFvHFe9tc5pNHKggjLrBYbMxgk/XfqcKDbiJVlJppN9PudB6BdcaQ61dSTTMsBNgTew5Tc4Fy9SCD+r4I4bXD02pndfofyP1GIKtApyMCwJ5nnHhf64IcioagJNwTXI0Zqs5gKU0mT8T5Ac8Jc3xUVSVQBaVMEUlFrDdj/Ex7x9Byw3zOe+zqaVAHYs1uukz85xUMvaP5fwx1owVQALCAn3Bsvo1nrt8P8AzjXtFenEgeJxPkf8Pz/PC72maU8mH0wIy8JVPeeJS7itqhA37hJ6ygPoMEcPHdBxxx2nDo379Kkf9Ef9uJMoIQeWKXKjaRAhd8TqgU6Y3LE/2PwOIckdvFsccYPepjoPyxvLjvqOgJ9ThcYCWR8MIt6l8bxpYi+N4G4KXCmXNKJ0KB2g3fvRB3AA3nYX8rYkyNJ2YclUhmJ7q6RqkvbfoCOW2EtOoGEkWFt7i/lfngyrk3I0qzNI1aZJLcpj73Iem2NALSbg5R/CazsdaECmm5YaRfbUIK+i3PKThonGF0nQgqNTBIZl7q3g9nTaTyJ724B7oiTX6TMFAJBg2UePULsZifnhtWyaIFYuvXSAACLiDYaiSIGOmOKIOOgWsvx6q0swDgnfYjaYgevTpGGy5vUATqSNg/cuek2bzwtyeRDaVXb3+pHX+5O1uuGVev2CQh/zEkSY5eNh6+OJqlNoO7g+S81k5P1WqdCF0holgST0A2Ki7EnoPHEnbU9S/wCKzbiIAi8jTeQYO+JctxIMdDUtRN5UfHczA332x3VyyTaJNrNf0kyfjhfjPbioDHMJgBAwZUnBDS/aJ0U6cLCMLBqjkLOjawYtIj3dsD5yvSWilBCnaAs1QHusxYsbBjJjUBadsBmlVpAGmVdlIIDATYyGk7EG9jiucQat2yM6XS8RqkE3lvvG2+GQx5uaZRCqGtiFZM9SChZnSyFWkfdJiQecHS1toOE+WViwC3jpsQZHkYbUY6C2xw5erAQE2fVT0H3SZAuNvvL3t7jxhU9Z0ApkGabbKNMRdWgWa0mY9cJLRJlS1AAZK4oZ3WNUaSDfr084vHXF/wD/AE84GoSrmy0s6siKIHIFnY8riOVg2POmpaw0C5VvX3o9ZgzzuN4n17hE0ly9FaMJ+z9o9oJdtJII+7Jmx5LGJ6gDAqNjpB1S86D88ELx3jZXLzB1KxBbbvTAI8lHLEtfiD0srRpKSH7KQLEuYE+veJOI+KcF7ZAr6gNeogNbnAHS5m2Ic/xEUompp5AE9OnM4Q0zlXVKlpPQD9lJc/wytUoKgpd4OxJYiCpAgXMjnbwwizfs5mBICBgf3WBgjDzMe04JZVBLL+9YHxHM/LFX4xxOq8BnaDMKJAPhAtPnhjByWPWc12qX8Q4bUGkMhkHlePhNsR5QgPLbabjrtb12xxRzZQyAreDCQetuviL4LrVFqGdMcwJkjqAd2FjY3xRmEgG0J17O55XqtUqX7IG07ki0dAJaP5RitcYUtVD9WM/GR8vpiPJVylQqfv8Az/d+uGBy4dgDIUxJ6EfmMcJtMoi6IaOvWVv2cy5Z2c2UW8/AfDB3Gs0BCqO8CCf4R+fh5+GIs9xQUV0oADfSOQ8f1ucDcIzXaowa7oZnqDefQ/hjhBm5MdhpARoPaUHgCSjLAsOe3TfFTJOsg2gNI28MWtKfZ0qkHqR4bYBzWVFdS6rFQAgxz8PxHwwTXDK9RFwI4qfICKVMeA+k4V+0LSh/mH0w11QAOg+gwk4uZpnrK46z55U9I/EHVFccoTTyrnYURP8ASBb/AFYip7YN4tRnI5f+EhW9R+ajAFNvrhjj7qva9QuOICai+Xyk4iyb6mJ88dcQO58IHxOIck0T4CPjjnCUoCaazMZvvG+MwvzJlzHXG8ODBGiqbSbATDiohmH8bfQYNQyHnkp+oxmMxRwSz8qNj7JG5zvz264Cb3G/pPrrN8ZjMddohOqtPArU3849NMx8b+eAS5KmTP2v/bOMxmEt/wAj/RUu+UdFPmN1/oHoahkeuJ2UdonjP+04zGYehOqKyDEsQTIk735nEdX3iOXTGYzGLtOK5heqJb7UGKaR1P1GIuOGMxI30Lf1jGYzFp+RvfBLq6H0RHB6Y/4hlxAj9oS3/wBynj2mobjyGMxmJNp0Cs2b5T1Vc9rqzLl2KsVMi4JHMdMU329P/ND+VP8AecbxmF0kO1f4T1HukVeoQacEiaigxzEmx8MSZwd1/wBcxjeMwY0CyOA9UjpGHH8wxomNH65tjWMw0ro0XfGhDW/eP0B+uDyd/P8AEYzGYB2gXH6N9Uo4kftj5DE/Az9sPEH/AG4zGYc75fRP/wBfRPsz/g1PLCngzHtGv/0x/u/ucZjMJb8hXKHzKeubN/KcA0xYf04zGYNinb7oxzOSqTf7Qf8A5CPphanLzxmMwZ9yq6+g74qHiW6+uIshsf5hjMZgv9e+aFv+Lvmlx3xmMxmKVav/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6" name="Picture 6" descr="http://journalweek.com/wp-content/uploads/2012/09/rice-crop-sind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5257800"/>
            <a:ext cx="2061882" cy="1546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16492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Grading</a:t>
            </a:r>
          </a:p>
        </p:txBody>
      </p:sp>
      <p:sp>
        <p:nvSpPr>
          <p:cNvPr id="3" name="Content Placeholder 2"/>
          <p:cNvSpPr>
            <a:spLocks noGrp="1"/>
          </p:cNvSpPr>
          <p:nvPr>
            <p:ph idx="1"/>
          </p:nvPr>
        </p:nvSpPr>
        <p:spPr/>
        <p:txBody>
          <a:bodyPr>
            <a:normAutofit/>
          </a:bodyPr>
          <a:lstStyle/>
          <a:p>
            <a:r>
              <a:rPr lang="en-US" dirty="0"/>
              <a:t>Class discussions (15%)</a:t>
            </a:r>
          </a:p>
          <a:p>
            <a:r>
              <a:rPr lang="en-US" dirty="0"/>
              <a:t>Literature reviews (10%)</a:t>
            </a:r>
          </a:p>
          <a:p>
            <a:r>
              <a:rPr lang="en-US" dirty="0"/>
              <a:t>Topic plan presentation (20%, group)</a:t>
            </a:r>
          </a:p>
          <a:p>
            <a:r>
              <a:rPr lang="en-US" dirty="0"/>
              <a:t>Topic implementation and report (45%, group)</a:t>
            </a:r>
          </a:p>
          <a:p>
            <a:r>
              <a:rPr lang="en-US" dirty="0"/>
              <a:t>Final presentation (10%, group)</a:t>
            </a:r>
          </a:p>
          <a:p>
            <a:r>
              <a:rPr lang="en-US" dirty="0"/>
              <a:t>Grade scale: A+, A, A-, B+, B, B-, C+, C, C-, and F. </a:t>
            </a:r>
          </a:p>
          <a:p>
            <a:endParaRPr lang="en-US" dirty="0"/>
          </a:p>
          <a:p>
            <a:endParaRPr lang="en-US" dirty="0"/>
          </a:p>
        </p:txBody>
      </p:sp>
    </p:spTree>
    <p:extLst>
      <p:ext uri="{BB962C8B-B14F-4D97-AF65-F5344CB8AC3E}">
        <p14:creationId xmlns:p14="http://schemas.microsoft.com/office/powerpoint/2010/main" val="401072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4793"/>
            <a:ext cx="8229600" cy="1143000"/>
          </a:xfrm>
        </p:spPr>
        <p:txBody>
          <a:bodyPr>
            <a:normAutofit fontScale="90000"/>
          </a:bodyPr>
          <a:lstStyle/>
          <a:p>
            <a:r>
              <a:rPr lang="en-US" b="1" dirty="0"/>
              <a:t>Introduction to Molecular Biology for Computer Science and Engineering Students</a:t>
            </a:r>
          </a:p>
        </p:txBody>
      </p:sp>
    </p:spTree>
    <p:extLst>
      <p:ext uri="{BB962C8B-B14F-4D97-AF65-F5344CB8AC3E}">
        <p14:creationId xmlns:p14="http://schemas.microsoft.com/office/powerpoint/2010/main" val="324791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r>
              <a:rPr lang="en-US" sz="4000"/>
              <a:t>Introduction to Molecular Biology</a:t>
            </a:r>
          </a:p>
        </p:txBody>
      </p:sp>
      <p:sp>
        <p:nvSpPr>
          <p:cNvPr id="10243" name="Rectangle 3"/>
          <p:cNvSpPr>
            <a:spLocks noGrp="1" noChangeArrowheads="1"/>
          </p:cNvSpPr>
          <p:nvPr>
            <p:ph type="body" sz="half" idx="1"/>
          </p:nvPr>
        </p:nvSpPr>
        <p:spPr>
          <a:xfrm>
            <a:off x="685800" y="1066800"/>
            <a:ext cx="8077200" cy="990600"/>
          </a:xfrm>
        </p:spPr>
        <p:txBody>
          <a:bodyPr/>
          <a:lstStyle/>
          <a:p>
            <a:r>
              <a:rPr lang="en-US" sz="2800"/>
              <a:t>Cell is the unit of structure and function of all living things.</a:t>
            </a:r>
          </a:p>
        </p:txBody>
      </p:sp>
      <p:pic>
        <p:nvPicPr>
          <p:cNvPr id="10248" name="Picture 8" descr="illu_cell_structu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43000" y="1981200"/>
            <a:ext cx="7315200" cy="3667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0250" name="Text Box 10"/>
          <p:cNvSpPr txBox="1">
            <a:spLocks noChangeArrowheads="1"/>
          </p:cNvSpPr>
          <p:nvPr/>
        </p:nvSpPr>
        <p:spPr bwMode="auto">
          <a:xfrm>
            <a:off x="517525" y="5756275"/>
            <a:ext cx="808355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Two types of cells: eukaryote (higher organisms) and prokaryote</a:t>
            </a:r>
          </a:p>
          <a:p>
            <a:r>
              <a:rPr lang="en-US"/>
              <a:t>(lower organisms)</a:t>
            </a:r>
          </a:p>
        </p:txBody>
      </p:sp>
    </p:spTree>
    <p:extLst>
      <p:ext uri="{BB962C8B-B14F-4D97-AF65-F5344CB8AC3E}">
        <p14:creationId xmlns:p14="http://schemas.microsoft.com/office/powerpoint/2010/main" val="2072172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a:xfrm>
            <a:off x="-103052" y="381000"/>
            <a:ext cx="7772400" cy="1143000"/>
          </a:xfrm>
        </p:spPr>
        <p:txBody>
          <a:bodyPr>
            <a:normAutofit/>
          </a:bodyPr>
          <a:lstStyle/>
          <a:p>
            <a:r>
              <a:rPr lang="en-US" sz="3600" dirty="0"/>
              <a:t>Central Dogma of Molecular Biology</a:t>
            </a:r>
          </a:p>
        </p:txBody>
      </p:sp>
      <p:pic>
        <p:nvPicPr>
          <p:cNvPr id="13333" name="Picture 21" descr="image11">
            <a:hlinkClick r:id="rId3"/>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7696200" y="2133600"/>
            <a:ext cx="962025" cy="1200150"/>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13337" name="Picture 25" descr="PBUT_L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7239000" y="349250"/>
            <a:ext cx="1752600" cy="16875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13340" name="Picture 28" descr="hase-700546">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7467600" y="3352800"/>
            <a:ext cx="1390650" cy="1428750"/>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3316" name="Rectangle 4"/>
          <p:cNvSpPr>
            <a:spLocks noChangeArrowheads="1"/>
          </p:cNvSpPr>
          <p:nvPr/>
        </p:nvSpPr>
        <p:spPr bwMode="auto">
          <a:xfrm>
            <a:off x="549275" y="3048000"/>
            <a:ext cx="1447800"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DNA</a:t>
            </a:r>
          </a:p>
        </p:txBody>
      </p:sp>
      <p:sp>
        <p:nvSpPr>
          <p:cNvPr id="13317" name="Rectangle 5"/>
          <p:cNvSpPr>
            <a:spLocks noChangeArrowheads="1"/>
          </p:cNvSpPr>
          <p:nvPr/>
        </p:nvSpPr>
        <p:spPr bwMode="auto">
          <a:xfrm>
            <a:off x="2911475" y="3048000"/>
            <a:ext cx="1600200"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RNA</a:t>
            </a:r>
          </a:p>
        </p:txBody>
      </p:sp>
      <p:sp>
        <p:nvSpPr>
          <p:cNvPr id="13318" name="Rectangle 6"/>
          <p:cNvSpPr>
            <a:spLocks noChangeArrowheads="1"/>
          </p:cNvSpPr>
          <p:nvPr/>
        </p:nvSpPr>
        <p:spPr bwMode="auto">
          <a:xfrm>
            <a:off x="5730875" y="3048000"/>
            <a:ext cx="1524000" cy="990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Protein</a:t>
            </a:r>
          </a:p>
        </p:txBody>
      </p:sp>
      <p:sp>
        <p:nvSpPr>
          <p:cNvPr id="13319" name="Line 7"/>
          <p:cNvSpPr>
            <a:spLocks noChangeShapeType="1"/>
          </p:cNvSpPr>
          <p:nvPr/>
        </p:nvSpPr>
        <p:spPr bwMode="auto">
          <a:xfrm>
            <a:off x="1997075" y="3352800"/>
            <a:ext cx="914400" cy="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0" name="Line 8"/>
          <p:cNvSpPr>
            <a:spLocks noChangeShapeType="1"/>
          </p:cNvSpPr>
          <p:nvPr/>
        </p:nvSpPr>
        <p:spPr bwMode="auto">
          <a:xfrm>
            <a:off x="4511675" y="3429000"/>
            <a:ext cx="1219200" cy="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1" name="Text Box 9"/>
          <p:cNvSpPr txBox="1">
            <a:spLocks noChangeArrowheads="1"/>
          </p:cNvSpPr>
          <p:nvPr/>
        </p:nvSpPr>
        <p:spPr bwMode="auto">
          <a:xfrm>
            <a:off x="1539875" y="2479675"/>
            <a:ext cx="18240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Transcription</a:t>
            </a:r>
          </a:p>
        </p:txBody>
      </p:sp>
      <p:sp>
        <p:nvSpPr>
          <p:cNvPr id="13323" name="Text Box 11"/>
          <p:cNvSpPr txBox="1">
            <a:spLocks noChangeArrowheads="1"/>
          </p:cNvSpPr>
          <p:nvPr/>
        </p:nvSpPr>
        <p:spPr bwMode="auto">
          <a:xfrm>
            <a:off x="4495800" y="2479675"/>
            <a:ext cx="15700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Translation</a:t>
            </a:r>
          </a:p>
        </p:txBody>
      </p:sp>
      <p:sp>
        <p:nvSpPr>
          <p:cNvPr id="13327" name="Freeform 15"/>
          <p:cNvSpPr>
            <a:spLocks/>
          </p:cNvSpPr>
          <p:nvPr/>
        </p:nvSpPr>
        <p:spPr bwMode="auto">
          <a:xfrm>
            <a:off x="-14288" y="2592388"/>
            <a:ext cx="1235076" cy="1987550"/>
          </a:xfrm>
          <a:custGeom>
            <a:avLst/>
            <a:gdLst>
              <a:gd name="T0" fmla="*/ 776 w 778"/>
              <a:gd name="T1" fmla="*/ 272 h 1252"/>
              <a:gd name="T2" fmla="*/ 769 w 778"/>
              <a:gd name="T3" fmla="*/ 125 h 1252"/>
              <a:gd name="T4" fmla="*/ 746 w 778"/>
              <a:gd name="T5" fmla="*/ 110 h 1252"/>
              <a:gd name="T6" fmla="*/ 665 w 778"/>
              <a:gd name="T7" fmla="*/ 43 h 1252"/>
              <a:gd name="T8" fmla="*/ 621 w 778"/>
              <a:gd name="T9" fmla="*/ 6 h 1252"/>
              <a:gd name="T10" fmla="*/ 259 w 778"/>
              <a:gd name="T11" fmla="*/ 29 h 1252"/>
              <a:gd name="T12" fmla="*/ 193 w 778"/>
              <a:gd name="T13" fmla="*/ 51 h 1252"/>
              <a:gd name="T14" fmla="*/ 133 w 778"/>
              <a:gd name="T15" fmla="*/ 125 h 1252"/>
              <a:gd name="T16" fmla="*/ 23 w 778"/>
              <a:gd name="T17" fmla="*/ 449 h 1252"/>
              <a:gd name="T18" fmla="*/ 104 w 778"/>
              <a:gd name="T19" fmla="*/ 826 h 1252"/>
              <a:gd name="T20" fmla="*/ 119 w 778"/>
              <a:gd name="T21" fmla="*/ 959 h 1252"/>
              <a:gd name="T22" fmla="*/ 156 w 778"/>
              <a:gd name="T23" fmla="*/ 1048 h 1252"/>
              <a:gd name="T24" fmla="*/ 185 w 778"/>
              <a:gd name="T25" fmla="*/ 1107 h 1252"/>
              <a:gd name="T26" fmla="*/ 215 w 778"/>
              <a:gd name="T27" fmla="*/ 1151 h 1252"/>
              <a:gd name="T28" fmla="*/ 348 w 778"/>
              <a:gd name="T29" fmla="*/ 1225 h 1252"/>
              <a:gd name="T30" fmla="*/ 636 w 778"/>
              <a:gd name="T31" fmla="*/ 1195 h 1252"/>
              <a:gd name="T32" fmla="*/ 695 w 778"/>
              <a:gd name="T33" fmla="*/ 1129 h 1252"/>
              <a:gd name="T34" fmla="*/ 724 w 778"/>
              <a:gd name="T35" fmla="*/ 1085 h 1252"/>
              <a:gd name="T36" fmla="*/ 739 w 778"/>
              <a:gd name="T37" fmla="*/ 1062 h 1252"/>
              <a:gd name="T38" fmla="*/ 754 w 778"/>
              <a:gd name="T39" fmla="*/ 90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8" h="1252">
                <a:moveTo>
                  <a:pt x="776" y="272"/>
                </a:moveTo>
                <a:cubicBezTo>
                  <a:pt x="774" y="223"/>
                  <a:pt x="778" y="173"/>
                  <a:pt x="769" y="125"/>
                </a:cubicBezTo>
                <a:cubicBezTo>
                  <a:pt x="767" y="116"/>
                  <a:pt x="752" y="116"/>
                  <a:pt x="746" y="110"/>
                </a:cubicBezTo>
                <a:cubicBezTo>
                  <a:pt x="717" y="81"/>
                  <a:pt x="706" y="58"/>
                  <a:pt x="665" y="43"/>
                </a:cubicBezTo>
                <a:cubicBezTo>
                  <a:pt x="660" y="38"/>
                  <a:pt x="631" y="7"/>
                  <a:pt x="621" y="6"/>
                </a:cubicBezTo>
                <a:cubicBezTo>
                  <a:pt x="508" y="0"/>
                  <a:pt x="370" y="24"/>
                  <a:pt x="259" y="29"/>
                </a:cubicBezTo>
                <a:cubicBezTo>
                  <a:pt x="237" y="36"/>
                  <a:pt x="211" y="36"/>
                  <a:pt x="193" y="51"/>
                </a:cubicBezTo>
                <a:cubicBezTo>
                  <a:pt x="170" y="70"/>
                  <a:pt x="155" y="103"/>
                  <a:pt x="133" y="125"/>
                </a:cubicBezTo>
                <a:cubicBezTo>
                  <a:pt x="81" y="232"/>
                  <a:pt x="37" y="329"/>
                  <a:pt x="23" y="449"/>
                </a:cubicBezTo>
                <a:cubicBezTo>
                  <a:pt x="27" y="589"/>
                  <a:pt x="0" y="725"/>
                  <a:pt x="104" y="826"/>
                </a:cubicBezTo>
                <a:cubicBezTo>
                  <a:pt x="124" y="887"/>
                  <a:pt x="104" y="821"/>
                  <a:pt x="119" y="959"/>
                </a:cubicBezTo>
                <a:cubicBezTo>
                  <a:pt x="122" y="992"/>
                  <a:pt x="143" y="1019"/>
                  <a:pt x="156" y="1048"/>
                </a:cubicBezTo>
                <a:cubicBezTo>
                  <a:pt x="165" y="1068"/>
                  <a:pt x="173" y="1089"/>
                  <a:pt x="185" y="1107"/>
                </a:cubicBezTo>
                <a:cubicBezTo>
                  <a:pt x="195" y="1122"/>
                  <a:pt x="215" y="1151"/>
                  <a:pt x="215" y="1151"/>
                </a:cubicBezTo>
                <a:cubicBezTo>
                  <a:pt x="232" y="1205"/>
                  <a:pt x="301" y="1209"/>
                  <a:pt x="348" y="1225"/>
                </a:cubicBezTo>
                <a:cubicBezTo>
                  <a:pt x="469" y="1221"/>
                  <a:pt x="549" y="1252"/>
                  <a:pt x="636" y="1195"/>
                </a:cubicBezTo>
                <a:cubicBezTo>
                  <a:pt x="655" y="1155"/>
                  <a:pt x="670" y="1161"/>
                  <a:pt x="695" y="1129"/>
                </a:cubicBezTo>
                <a:cubicBezTo>
                  <a:pt x="706" y="1115"/>
                  <a:pt x="714" y="1100"/>
                  <a:pt x="724" y="1085"/>
                </a:cubicBezTo>
                <a:cubicBezTo>
                  <a:pt x="729" y="1077"/>
                  <a:pt x="739" y="1062"/>
                  <a:pt x="739" y="1062"/>
                </a:cubicBezTo>
                <a:cubicBezTo>
                  <a:pt x="759" y="1001"/>
                  <a:pt x="754" y="979"/>
                  <a:pt x="754" y="900"/>
                </a:cubicBezTo>
              </a:path>
            </a:pathLst>
          </a:custGeom>
          <a:noFill/>
          <a:ln w="38100" cmpd="sng">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8" name="Text Box 16"/>
          <p:cNvSpPr txBox="1">
            <a:spLocks noChangeArrowheads="1"/>
          </p:cNvSpPr>
          <p:nvPr/>
        </p:nvSpPr>
        <p:spPr bwMode="auto">
          <a:xfrm>
            <a:off x="90488" y="2098675"/>
            <a:ext cx="15859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Replication</a:t>
            </a:r>
          </a:p>
        </p:txBody>
      </p:sp>
      <p:sp>
        <p:nvSpPr>
          <p:cNvPr id="13346" name="Line 34"/>
          <p:cNvSpPr>
            <a:spLocks noChangeShapeType="1"/>
          </p:cNvSpPr>
          <p:nvPr/>
        </p:nvSpPr>
        <p:spPr bwMode="auto">
          <a:xfrm>
            <a:off x="7239000" y="3505200"/>
            <a:ext cx="381000" cy="0"/>
          </a:xfrm>
          <a:prstGeom prst="line">
            <a:avLst/>
          </a:prstGeom>
          <a:noFill/>
          <a:ln w="571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47" name="Text Box 35"/>
          <p:cNvSpPr txBox="1">
            <a:spLocks noChangeArrowheads="1"/>
          </p:cNvSpPr>
          <p:nvPr/>
        </p:nvSpPr>
        <p:spPr bwMode="auto">
          <a:xfrm>
            <a:off x="7369175" y="-111125"/>
            <a:ext cx="1470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000"/>
                </a:solidFill>
              </a:rPr>
              <a:t>Phenotype</a:t>
            </a:r>
          </a:p>
        </p:txBody>
      </p:sp>
      <p:sp>
        <p:nvSpPr>
          <p:cNvPr id="13348" name="Text Box 36"/>
          <p:cNvSpPr txBox="1">
            <a:spLocks noChangeArrowheads="1"/>
          </p:cNvSpPr>
          <p:nvPr/>
        </p:nvSpPr>
        <p:spPr bwMode="auto">
          <a:xfrm>
            <a:off x="533400" y="5070475"/>
            <a:ext cx="1368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000"/>
                </a:solidFill>
              </a:rPr>
              <a:t>Genotype</a:t>
            </a:r>
          </a:p>
        </p:txBody>
      </p:sp>
      <p:pic>
        <p:nvPicPr>
          <p:cNvPr id="3" name="Picture 2"/>
          <p:cNvPicPr>
            <a:picLocks noChangeAspect="1"/>
          </p:cNvPicPr>
          <p:nvPr/>
        </p:nvPicPr>
        <p:blipFill>
          <a:blip r:embed="rId8"/>
          <a:stretch>
            <a:fillRect/>
          </a:stretch>
        </p:blipFill>
        <p:spPr>
          <a:xfrm>
            <a:off x="7235240" y="5190377"/>
            <a:ext cx="1756360" cy="1416797"/>
          </a:xfrm>
          <a:prstGeom prst="rect">
            <a:avLst/>
          </a:prstGeom>
        </p:spPr>
      </p:pic>
    </p:spTree>
    <p:extLst>
      <p:ext uri="{BB962C8B-B14F-4D97-AF65-F5344CB8AC3E}">
        <p14:creationId xmlns:p14="http://schemas.microsoft.com/office/powerpoint/2010/main" val="3460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11400" y="838200"/>
            <a:ext cx="4521200" cy="5168900"/>
          </a:xfrm>
          <a:prstGeom prst="rect">
            <a:avLst/>
          </a:prstGeom>
        </p:spPr>
      </p:pic>
    </p:spTree>
    <p:extLst>
      <p:ext uri="{BB962C8B-B14F-4D97-AF65-F5344CB8AC3E}">
        <p14:creationId xmlns:p14="http://schemas.microsoft.com/office/powerpoint/2010/main" val="1128476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a:t>Central Dogma of Molecular Biology</a:t>
            </a:r>
          </a:p>
        </p:txBody>
      </p:sp>
      <p:sp>
        <p:nvSpPr>
          <p:cNvPr id="14339" name="Rectangle 3"/>
          <p:cNvSpPr>
            <a:spLocks noChangeArrowheads="1"/>
          </p:cNvSpPr>
          <p:nvPr/>
        </p:nvSpPr>
        <p:spPr bwMode="auto">
          <a:xfrm>
            <a:off x="1066800" y="3048000"/>
            <a:ext cx="1447800"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DNA</a:t>
            </a:r>
          </a:p>
        </p:txBody>
      </p:sp>
      <p:sp>
        <p:nvSpPr>
          <p:cNvPr id="14340" name="Rectangle 4"/>
          <p:cNvSpPr>
            <a:spLocks noChangeArrowheads="1"/>
          </p:cNvSpPr>
          <p:nvPr/>
        </p:nvSpPr>
        <p:spPr bwMode="auto">
          <a:xfrm>
            <a:off x="3429000" y="3048000"/>
            <a:ext cx="1600200"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RNA</a:t>
            </a:r>
          </a:p>
        </p:txBody>
      </p:sp>
      <p:sp>
        <p:nvSpPr>
          <p:cNvPr id="14341" name="Rectangle 5"/>
          <p:cNvSpPr>
            <a:spLocks noChangeArrowheads="1"/>
          </p:cNvSpPr>
          <p:nvPr/>
        </p:nvSpPr>
        <p:spPr bwMode="auto">
          <a:xfrm>
            <a:off x="6248400" y="3048000"/>
            <a:ext cx="1524000" cy="990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Protein</a:t>
            </a:r>
          </a:p>
        </p:txBody>
      </p:sp>
      <p:sp>
        <p:nvSpPr>
          <p:cNvPr id="14342" name="Line 6"/>
          <p:cNvSpPr>
            <a:spLocks noChangeShapeType="1"/>
          </p:cNvSpPr>
          <p:nvPr/>
        </p:nvSpPr>
        <p:spPr bwMode="auto">
          <a:xfrm>
            <a:off x="2514600" y="3352800"/>
            <a:ext cx="914400" cy="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43" name="Line 7"/>
          <p:cNvSpPr>
            <a:spLocks noChangeShapeType="1"/>
          </p:cNvSpPr>
          <p:nvPr/>
        </p:nvSpPr>
        <p:spPr bwMode="auto">
          <a:xfrm>
            <a:off x="5029200" y="3429000"/>
            <a:ext cx="1219200" cy="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44" name="Text Box 8"/>
          <p:cNvSpPr txBox="1">
            <a:spLocks noChangeArrowheads="1"/>
          </p:cNvSpPr>
          <p:nvPr/>
        </p:nvSpPr>
        <p:spPr bwMode="auto">
          <a:xfrm>
            <a:off x="2057400" y="2479675"/>
            <a:ext cx="18240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Transcription</a:t>
            </a:r>
          </a:p>
        </p:txBody>
      </p:sp>
      <p:sp>
        <p:nvSpPr>
          <p:cNvPr id="14345" name="Text Box 9"/>
          <p:cNvSpPr txBox="1">
            <a:spLocks noChangeArrowheads="1"/>
          </p:cNvSpPr>
          <p:nvPr/>
        </p:nvSpPr>
        <p:spPr bwMode="auto">
          <a:xfrm>
            <a:off x="3060700" y="5105400"/>
            <a:ext cx="22733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Information flow</a:t>
            </a:r>
          </a:p>
        </p:txBody>
      </p:sp>
      <p:sp>
        <p:nvSpPr>
          <p:cNvPr id="14346" name="Text Box 10"/>
          <p:cNvSpPr txBox="1">
            <a:spLocks noChangeArrowheads="1"/>
          </p:cNvSpPr>
          <p:nvPr/>
        </p:nvSpPr>
        <p:spPr bwMode="auto">
          <a:xfrm>
            <a:off x="5013325" y="2479675"/>
            <a:ext cx="15700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Translation</a:t>
            </a:r>
          </a:p>
        </p:txBody>
      </p:sp>
      <p:sp>
        <p:nvSpPr>
          <p:cNvPr id="14347" name="Freeform 11"/>
          <p:cNvSpPr>
            <a:spLocks/>
          </p:cNvSpPr>
          <p:nvPr/>
        </p:nvSpPr>
        <p:spPr bwMode="auto">
          <a:xfrm>
            <a:off x="503238" y="2592388"/>
            <a:ext cx="1235075" cy="1987550"/>
          </a:xfrm>
          <a:custGeom>
            <a:avLst/>
            <a:gdLst>
              <a:gd name="T0" fmla="*/ 776 w 778"/>
              <a:gd name="T1" fmla="*/ 272 h 1252"/>
              <a:gd name="T2" fmla="*/ 769 w 778"/>
              <a:gd name="T3" fmla="*/ 125 h 1252"/>
              <a:gd name="T4" fmla="*/ 746 w 778"/>
              <a:gd name="T5" fmla="*/ 110 h 1252"/>
              <a:gd name="T6" fmla="*/ 665 w 778"/>
              <a:gd name="T7" fmla="*/ 43 h 1252"/>
              <a:gd name="T8" fmla="*/ 621 w 778"/>
              <a:gd name="T9" fmla="*/ 6 h 1252"/>
              <a:gd name="T10" fmla="*/ 259 w 778"/>
              <a:gd name="T11" fmla="*/ 29 h 1252"/>
              <a:gd name="T12" fmla="*/ 193 w 778"/>
              <a:gd name="T13" fmla="*/ 51 h 1252"/>
              <a:gd name="T14" fmla="*/ 133 w 778"/>
              <a:gd name="T15" fmla="*/ 125 h 1252"/>
              <a:gd name="T16" fmla="*/ 23 w 778"/>
              <a:gd name="T17" fmla="*/ 449 h 1252"/>
              <a:gd name="T18" fmla="*/ 104 w 778"/>
              <a:gd name="T19" fmla="*/ 826 h 1252"/>
              <a:gd name="T20" fmla="*/ 119 w 778"/>
              <a:gd name="T21" fmla="*/ 959 h 1252"/>
              <a:gd name="T22" fmla="*/ 156 w 778"/>
              <a:gd name="T23" fmla="*/ 1048 h 1252"/>
              <a:gd name="T24" fmla="*/ 185 w 778"/>
              <a:gd name="T25" fmla="*/ 1107 h 1252"/>
              <a:gd name="T26" fmla="*/ 215 w 778"/>
              <a:gd name="T27" fmla="*/ 1151 h 1252"/>
              <a:gd name="T28" fmla="*/ 348 w 778"/>
              <a:gd name="T29" fmla="*/ 1225 h 1252"/>
              <a:gd name="T30" fmla="*/ 636 w 778"/>
              <a:gd name="T31" fmla="*/ 1195 h 1252"/>
              <a:gd name="T32" fmla="*/ 695 w 778"/>
              <a:gd name="T33" fmla="*/ 1129 h 1252"/>
              <a:gd name="T34" fmla="*/ 724 w 778"/>
              <a:gd name="T35" fmla="*/ 1085 h 1252"/>
              <a:gd name="T36" fmla="*/ 739 w 778"/>
              <a:gd name="T37" fmla="*/ 1062 h 1252"/>
              <a:gd name="T38" fmla="*/ 754 w 778"/>
              <a:gd name="T39" fmla="*/ 90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8" h="1252">
                <a:moveTo>
                  <a:pt x="776" y="272"/>
                </a:moveTo>
                <a:cubicBezTo>
                  <a:pt x="774" y="223"/>
                  <a:pt x="778" y="173"/>
                  <a:pt x="769" y="125"/>
                </a:cubicBezTo>
                <a:cubicBezTo>
                  <a:pt x="767" y="116"/>
                  <a:pt x="752" y="116"/>
                  <a:pt x="746" y="110"/>
                </a:cubicBezTo>
                <a:cubicBezTo>
                  <a:pt x="717" y="81"/>
                  <a:pt x="706" y="58"/>
                  <a:pt x="665" y="43"/>
                </a:cubicBezTo>
                <a:cubicBezTo>
                  <a:pt x="660" y="38"/>
                  <a:pt x="631" y="7"/>
                  <a:pt x="621" y="6"/>
                </a:cubicBezTo>
                <a:cubicBezTo>
                  <a:pt x="508" y="0"/>
                  <a:pt x="370" y="24"/>
                  <a:pt x="259" y="29"/>
                </a:cubicBezTo>
                <a:cubicBezTo>
                  <a:pt x="237" y="36"/>
                  <a:pt x="211" y="36"/>
                  <a:pt x="193" y="51"/>
                </a:cubicBezTo>
                <a:cubicBezTo>
                  <a:pt x="170" y="70"/>
                  <a:pt x="155" y="103"/>
                  <a:pt x="133" y="125"/>
                </a:cubicBezTo>
                <a:cubicBezTo>
                  <a:pt x="81" y="232"/>
                  <a:pt x="37" y="329"/>
                  <a:pt x="23" y="449"/>
                </a:cubicBezTo>
                <a:cubicBezTo>
                  <a:pt x="27" y="589"/>
                  <a:pt x="0" y="725"/>
                  <a:pt x="104" y="826"/>
                </a:cubicBezTo>
                <a:cubicBezTo>
                  <a:pt x="124" y="887"/>
                  <a:pt x="104" y="821"/>
                  <a:pt x="119" y="959"/>
                </a:cubicBezTo>
                <a:cubicBezTo>
                  <a:pt x="122" y="992"/>
                  <a:pt x="143" y="1019"/>
                  <a:pt x="156" y="1048"/>
                </a:cubicBezTo>
                <a:cubicBezTo>
                  <a:pt x="165" y="1068"/>
                  <a:pt x="173" y="1089"/>
                  <a:pt x="185" y="1107"/>
                </a:cubicBezTo>
                <a:cubicBezTo>
                  <a:pt x="195" y="1122"/>
                  <a:pt x="215" y="1151"/>
                  <a:pt x="215" y="1151"/>
                </a:cubicBezTo>
                <a:cubicBezTo>
                  <a:pt x="232" y="1205"/>
                  <a:pt x="301" y="1209"/>
                  <a:pt x="348" y="1225"/>
                </a:cubicBezTo>
                <a:cubicBezTo>
                  <a:pt x="469" y="1221"/>
                  <a:pt x="549" y="1252"/>
                  <a:pt x="636" y="1195"/>
                </a:cubicBezTo>
                <a:cubicBezTo>
                  <a:pt x="655" y="1155"/>
                  <a:pt x="670" y="1161"/>
                  <a:pt x="695" y="1129"/>
                </a:cubicBezTo>
                <a:cubicBezTo>
                  <a:pt x="706" y="1115"/>
                  <a:pt x="714" y="1100"/>
                  <a:pt x="724" y="1085"/>
                </a:cubicBezTo>
                <a:cubicBezTo>
                  <a:pt x="729" y="1077"/>
                  <a:pt x="739" y="1062"/>
                  <a:pt x="739" y="1062"/>
                </a:cubicBezTo>
                <a:cubicBezTo>
                  <a:pt x="759" y="1001"/>
                  <a:pt x="754" y="979"/>
                  <a:pt x="754" y="900"/>
                </a:cubicBezTo>
              </a:path>
            </a:pathLst>
          </a:custGeom>
          <a:noFill/>
          <a:ln w="38100" cmpd="sng">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48" name="Text Box 12"/>
          <p:cNvSpPr txBox="1">
            <a:spLocks noChangeArrowheads="1"/>
          </p:cNvSpPr>
          <p:nvPr/>
        </p:nvSpPr>
        <p:spPr bwMode="auto">
          <a:xfrm>
            <a:off x="136525" y="2098675"/>
            <a:ext cx="15859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Replication</a:t>
            </a:r>
          </a:p>
        </p:txBody>
      </p:sp>
      <p:sp>
        <p:nvSpPr>
          <p:cNvPr id="14349" name="Line 13"/>
          <p:cNvSpPr>
            <a:spLocks noChangeShapeType="1"/>
          </p:cNvSpPr>
          <p:nvPr/>
        </p:nvSpPr>
        <p:spPr bwMode="auto">
          <a:xfrm flipH="1">
            <a:off x="2514600" y="3733800"/>
            <a:ext cx="914400" cy="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50" name="Text Box 14"/>
          <p:cNvSpPr txBox="1">
            <a:spLocks noChangeArrowheads="1"/>
          </p:cNvSpPr>
          <p:nvPr/>
        </p:nvSpPr>
        <p:spPr bwMode="auto">
          <a:xfrm>
            <a:off x="2498725" y="3927475"/>
            <a:ext cx="3332163"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Reverse</a:t>
            </a:r>
          </a:p>
          <a:p>
            <a:r>
              <a:rPr lang="en-US"/>
              <a:t>Transcription (HIV virus)</a:t>
            </a:r>
          </a:p>
        </p:txBody>
      </p:sp>
    </p:spTree>
    <p:extLst>
      <p:ext uri="{BB962C8B-B14F-4D97-AF65-F5344CB8AC3E}">
        <p14:creationId xmlns:p14="http://schemas.microsoft.com/office/powerpoint/2010/main" val="64983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00" name="Object 4"/>
          <p:cNvGraphicFramePr>
            <a:graphicFrameLocks noGrp="1" noChangeAspect="1"/>
          </p:cNvGraphicFramePr>
          <p:nvPr>
            <p:ph/>
          </p:nvPr>
        </p:nvGraphicFramePr>
        <p:xfrm>
          <a:off x="1858963" y="904875"/>
          <a:ext cx="5151437" cy="5191125"/>
        </p:xfrm>
        <a:graphic>
          <a:graphicData uri="http://schemas.openxmlformats.org/presentationml/2006/ole">
            <mc:AlternateContent xmlns:mc="http://schemas.openxmlformats.org/markup-compatibility/2006">
              <mc:Choice xmlns:v="urn:schemas-microsoft-com:vml" Requires="v">
                <p:oleObj spid="_x0000_s7316" name="Bitmap Image" r:id="rId4" imgW="3648584" imgH="3677163" progId="Paint.Picture">
                  <p:embed/>
                </p:oleObj>
              </mc:Choice>
              <mc:Fallback>
                <p:oleObj name="Bitmap Image" r:id="rId4" imgW="3648584" imgH="367716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963" y="904875"/>
                        <a:ext cx="5151437" cy="5191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2102" name="Line 6"/>
          <p:cNvSpPr>
            <a:spLocks noChangeShapeType="1"/>
          </p:cNvSpPr>
          <p:nvPr/>
        </p:nvSpPr>
        <p:spPr bwMode="auto">
          <a:xfrm>
            <a:off x="5943600" y="2438400"/>
            <a:ext cx="228600" cy="3048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079834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1143000"/>
          </a:xfrm>
        </p:spPr>
        <p:txBody>
          <a:bodyPr/>
          <a:lstStyle/>
          <a:p>
            <a:r>
              <a:rPr lang="en-US" sz="4000"/>
              <a:t>DNA (Deoxyribose Nucleotide Acids)</a:t>
            </a:r>
          </a:p>
        </p:txBody>
      </p:sp>
      <p:pic>
        <p:nvPicPr>
          <p:cNvPr id="15365" name="Picture 5" descr="d(CGAAT)_ss_W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624013"/>
            <a:ext cx="4343400" cy="38227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5367" name="Text Box 7"/>
          <p:cNvSpPr txBox="1">
            <a:spLocks noChangeArrowheads="1"/>
          </p:cNvSpPr>
          <p:nvPr/>
        </p:nvSpPr>
        <p:spPr bwMode="auto">
          <a:xfrm>
            <a:off x="4648200" y="1717675"/>
            <a:ext cx="4614863"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DNA is a polymer. The monomer </a:t>
            </a:r>
          </a:p>
          <a:p>
            <a:r>
              <a:rPr lang="en-US" dirty="0"/>
              <a:t>units of DNA are nucleotides, </a:t>
            </a:r>
          </a:p>
          <a:p>
            <a:r>
              <a:rPr lang="en-US" dirty="0"/>
              <a:t>and the polymer is known as a </a:t>
            </a:r>
          </a:p>
          <a:p>
            <a:r>
              <a:rPr lang="en-US" dirty="0"/>
              <a:t>"polynucleotide." Each nucleotide </a:t>
            </a:r>
          </a:p>
          <a:p>
            <a:r>
              <a:rPr lang="en-US" dirty="0"/>
              <a:t>consists of a 5-carbon sugar </a:t>
            </a:r>
          </a:p>
          <a:p>
            <a:r>
              <a:rPr lang="en-US" dirty="0"/>
              <a:t>(deoxyribose), a nitrogen containing</a:t>
            </a:r>
          </a:p>
          <a:p>
            <a:r>
              <a:rPr lang="en-US" dirty="0"/>
              <a:t> base attached to the sugar, and </a:t>
            </a:r>
          </a:p>
          <a:p>
            <a:r>
              <a:rPr lang="en-US" dirty="0"/>
              <a:t>a phosphate group. </a:t>
            </a:r>
          </a:p>
        </p:txBody>
      </p:sp>
      <p:sp>
        <p:nvSpPr>
          <p:cNvPr id="15368" name="Text Box 8"/>
          <p:cNvSpPr txBox="1">
            <a:spLocks noChangeArrowheads="1"/>
          </p:cNvSpPr>
          <p:nvPr/>
        </p:nvSpPr>
        <p:spPr bwMode="auto">
          <a:xfrm>
            <a:off x="5888038" y="4918075"/>
            <a:ext cx="2265362"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A is for adenine </a:t>
            </a:r>
          </a:p>
          <a:p>
            <a:r>
              <a:rPr lang="en-US"/>
              <a:t>G is for guanine </a:t>
            </a:r>
          </a:p>
          <a:p>
            <a:r>
              <a:rPr lang="en-US"/>
              <a:t>C is for cytosine </a:t>
            </a:r>
          </a:p>
          <a:p>
            <a:r>
              <a:rPr lang="en-US"/>
              <a:t>T is for thymine </a:t>
            </a:r>
          </a:p>
          <a:p>
            <a:endParaRPr lang="en-US"/>
          </a:p>
        </p:txBody>
      </p:sp>
      <p:sp>
        <p:nvSpPr>
          <p:cNvPr id="15369" name="Text Box 9"/>
          <p:cNvSpPr txBox="1">
            <a:spLocks noChangeArrowheads="1"/>
          </p:cNvSpPr>
          <p:nvPr/>
        </p:nvSpPr>
        <p:spPr bwMode="auto">
          <a:xfrm>
            <a:off x="365125" y="6361113"/>
            <a:ext cx="36449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Introduction to DNA structure, Richard B. Hallick, 1995</a:t>
            </a:r>
          </a:p>
        </p:txBody>
      </p:sp>
      <p:sp>
        <p:nvSpPr>
          <p:cNvPr id="15370" name="Text Box 10"/>
          <p:cNvSpPr txBox="1">
            <a:spLocks noChangeArrowheads="1"/>
          </p:cNvSpPr>
          <p:nvPr/>
        </p:nvSpPr>
        <p:spPr bwMode="auto">
          <a:xfrm>
            <a:off x="288925" y="5451475"/>
            <a:ext cx="31686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CGAATGGGAAA……</a:t>
            </a:r>
          </a:p>
        </p:txBody>
      </p:sp>
    </p:spTree>
    <p:extLst>
      <p:ext uri="{BB962C8B-B14F-4D97-AF65-F5344CB8AC3E}">
        <p14:creationId xmlns:p14="http://schemas.microsoft.com/office/powerpoint/2010/main" val="842076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Purines_BS_Label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1066800"/>
            <a:ext cx="3810000" cy="16541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0488" name="Picture 8" descr="Pyrimidines_BS_label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48200" y="914400"/>
            <a:ext cx="3810000" cy="18700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0492" name="Picture 12" descr="deoxyribose_label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84225" y="3657600"/>
            <a:ext cx="3611563" cy="1981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0496" name="Picture 16" descr="dA"/>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648200" y="3790950"/>
            <a:ext cx="3810000" cy="1771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96515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DNA_12bp_W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533400"/>
            <a:ext cx="3810000" cy="3352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17419" name="Picture 11" descr="DNA_Helix_S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91188" y="381000"/>
            <a:ext cx="2870200" cy="350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7422" name="Text Box 14"/>
          <p:cNvSpPr txBox="1">
            <a:spLocks noChangeArrowheads="1"/>
          </p:cNvSpPr>
          <p:nvPr/>
        </p:nvSpPr>
        <p:spPr bwMode="auto">
          <a:xfrm>
            <a:off x="1025525" y="4495800"/>
            <a:ext cx="2327275"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Base Pairs:</a:t>
            </a:r>
          </a:p>
          <a:p>
            <a:r>
              <a:rPr lang="en-US"/>
              <a:t>A-T  (2 H-bonds)</a:t>
            </a:r>
          </a:p>
          <a:p>
            <a:r>
              <a:rPr lang="en-US"/>
              <a:t>C-G (3 H-bonds)</a:t>
            </a:r>
          </a:p>
        </p:txBody>
      </p:sp>
      <p:sp>
        <p:nvSpPr>
          <p:cNvPr id="17423" name="Text Box 15"/>
          <p:cNvSpPr txBox="1">
            <a:spLocks noChangeArrowheads="1"/>
          </p:cNvSpPr>
          <p:nvPr/>
        </p:nvSpPr>
        <p:spPr bwMode="auto">
          <a:xfrm>
            <a:off x="381000" y="5756275"/>
            <a:ext cx="83645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Hydrogen bonds: non-covalent bonds mediated by hydrogen atoms</a:t>
            </a:r>
          </a:p>
        </p:txBody>
      </p:sp>
    </p:spTree>
    <p:extLst>
      <p:ext uri="{BB962C8B-B14F-4D97-AF65-F5344CB8AC3E}">
        <p14:creationId xmlns:p14="http://schemas.microsoft.com/office/powerpoint/2010/main" val="209487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a:lstStyle/>
          <a:p>
            <a:pPr eaLnBrk="1" hangingPunct="1"/>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DNA Sequencing Revolution</a:t>
            </a:r>
          </a:p>
        </p:txBody>
      </p:sp>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724400"/>
            <a:ext cx="1371600" cy="154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599" y="4733926"/>
            <a:ext cx="2086130" cy="1590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https://encrypted-tbn3.google.com/images?q=tbn:ANd9GcTr5A6M5SvsagRfMW6jbf9TpqfNLS26SrzCMq3H-RE1ljF-7p69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59" y="1447800"/>
            <a:ext cx="4114800" cy="273821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s://encrypted-tbn3.google.com/images?q=tbn:ANd9GcQOETvynT_OWY3iGZSeWtjW4xP6OhJW1iwCXB66NOS22_cvtDSI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259" y="1447800"/>
            <a:ext cx="4630141" cy="27432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3581400" y="4648200"/>
            <a:ext cx="1219200" cy="1663700"/>
          </a:xfrm>
          <a:prstGeom prst="rect">
            <a:avLst/>
          </a:prstGeom>
        </p:spPr>
      </p:pic>
      <p:cxnSp>
        <p:nvCxnSpPr>
          <p:cNvPr id="4" name="Straight Arrow Connector 3"/>
          <p:cNvCxnSpPr/>
          <p:nvPr/>
        </p:nvCxnSpPr>
        <p:spPr>
          <a:xfrm flipV="1">
            <a:off x="1981200" y="4191000"/>
            <a:ext cx="1981200" cy="53340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267200" y="4191000"/>
            <a:ext cx="0" cy="45720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724400" y="4191000"/>
            <a:ext cx="2286000" cy="53340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95400" y="6324600"/>
            <a:ext cx="1086468" cy="369332"/>
          </a:xfrm>
          <a:prstGeom prst="rect">
            <a:avLst/>
          </a:prstGeom>
          <a:noFill/>
        </p:spPr>
        <p:txBody>
          <a:bodyPr wrap="none" rtlCol="0">
            <a:spAutoFit/>
          </a:bodyPr>
          <a:lstStyle/>
          <a:p>
            <a:r>
              <a:rPr lang="en-US" b="1" dirty="0"/>
              <a:t>Scientists</a:t>
            </a:r>
          </a:p>
        </p:txBody>
      </p:sp>
      <p:sp>
        <p:nvSpPr>
          <p:cNvPr id="19" name="TextBox 18"/>
          <p:cNvSpPr txBox="1"/>
          <p:nvPr/>
        </p:nvSpPr>
        <p:spPr>
          <a:xfrm>
            <a:off x="3505200" y="6336268"/>
            <a:ext cx="1395071" cy="369332"/>
          </a:xfrm>
          <a:prstGeom prst="rect">
            <a:avLst/>
          </a:prstGeom>
          <a:noFill/>
        </p:spPr>
        <p:txBody>
          <a:bodyPr wrap="none" rtlCol="0">
            <a:spAutoFit/>
          </a:bodyPr>
          <a:lstStyle/>
          <a:p>
            <a:r>
              <a:rPr lang="en-US" b="1" dirty="0"/>
              <a:t>Government</a:t>
            </a:r>
          </a:p>
        </p:txBody>
      </p:sp>
      <p:sp>
        <p:nvSpPr>
          <p:cNvPr id="20" name="TextBox 19"/>
          <p:cNvSpPr txBox="1"/>
          <p:nvPr/>
        </p:nvSpPr>
        <p:spPr>
          <a:xfrm>
            <a:off x="6019800" y="6324600"/>
            <a:ext cx="1095172" cy="369332"/>
          </a:xfrm>
          <a:prstGeom prst="rect">
            <a:avLst/>
          </a:prstGeom>
          <a:noFill/>
        </p:spPr>
        <p:txBody>
          <a:bodyPr wrap="none" rtlCol="0">
            <a:spAutoFit/>
          </a:bodyPr>
          <a:lstStyle/>
          <a:p>
            <a:r>
              <a:rPr lang="en-US" b="1" dirty="0"/>
              <a:t>Company</a:t>
            </a:r>
          </a:p>
        </p:txBody>
      </p:sp>
      <p:sp>
        <p:nvSpPr>
          <p:cNvPr id="14" name="Content Placeholder 2"/>
          <p:cNvSpPr>
            <a:spLocks noGrp="1"/>
          </p:cNvSpPr>
          <p:nvPr>
            <p:ph idx="1"/>
          </p:nvPr>
        </p:nvSpPr>
        <p:spPr>
          <a:xfrm>
            <a:off x="7620000" y="4853472"/>
            <a:ext cx="2057400" cy="632928"/>
          </a:xfrm>
        </p:spPr>
        <p:txBody>
          <a:bodyPr>
            <a:noAutofit/>
          </a:bodyPr>
          <a:lstStyle/>
          <a:p>
            <a:pPr marL="0" indent="0" eaLnBrk="1" hangingPunct="1">
              <a:buNone/>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$1000 Personal Genome</a:t>
            </a:r>
          </a:p>
        </p:txBody>
      </p:sp>
    </p:spTree>
    <p:extLst>
      <p:ext uri="{BB962C8B-B14F-4D97-AF65-F5344CB8AC3E}">
        <p14:creationId xmlns:p14="http://schemas.microsoft.com/office/powerpoint/2010/main" val="1742474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6" name="Object 4"/>
          <p:cNvGraphicFramePr>
            <a:graphicFrameLocks noGrp="1" noChangeAspect="1"/>
          </p:cNvGraphicFramePr>
          <p:nvPr>
            <p:ph/>
          </p:nvPr>
        </p:nvGraphicFramePr>
        <p:xfrm>
          <a:off x="1143000" y="152400"/>
          <a:ext cx="4121150" cy="6324600"/>
        </p:xfrm>
        <a:graphic>
          <a:graphicData uri="http://schemas.openxmlformats.org/presentationml/2006/ole">
            <mc:AlternateContent xmlns:mc="http://schemas.openxmlformats.org/markup-compatibility/2006">
              <mc:Choice xmlns:v="urn:schemas-microsoft-com:vml" Requires="v">
                <p:oleObj spid="_x0000_s15508" name="Bitmap Image" r:id="rId4" imgW="3952381" imgH="6066667" progId="Paint.Picture">
                  <p:embed/>
                </p:oleObj>
              </mc:Choice>
              <mc:Fallback>
                <p:oleObj name="Bitmap Image" r:id="rId4" imgW="3952381" imgH="60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52400"/>
                        <a:ext cx="4121150" cy="632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8" name="Text Box 6"/>
          <p:cNvSpPr txBox="1">
            <a:spLocks noChangeArrowheads="1"/>
          </p:cNvSpPr>
          <p:nvPr/>
        </p:nvSpPr>
        <p:spPr bwMode="auto">
          <a:xfrm>
            <a:off x="5562600" y="3810000"/>
            <a:ext cx="32639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Uncoiled DNA Molecule</a:t>
            </a:r>
          </a:p>
        </p:txBody>
      </p:sp>
      <p:sp>
        <p:nvSpPr>
          <p:cNvPr id="136199" name="Text Box 7"/>
          <p:cNvSpPr txBox="1">
            <a:spLocks noChangeArrowheads="1"/>
          </p:cNvSpPr>
          <p:nvPr/>
        </p:nvSpPr>
        <p:spPr bwMode="auto">
          <a:xfrm>
            <a:off x="5562600" y="4481513"/>
            <a:ext cx="27384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Source: Dr. Gary Stormo, 2002</a:t>
            </a:r>
          </a:p>
        </p:txBody>
      </p:sp>
    </p:spTree>
    <p:extLst>
      <p:ext uri="{BB962C8B-B14F-4D97-AF65-F5344CB8AC3E}">
        <p14:creationId xmlns:p14="http://schemas.microsoft.com/office/powerpoint/2010/main" val="2421924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B17229-A6F5-0842-B680-A7CD47AD243B}"/>
              </a:ext>
            </a:extLst>
          </p:cNvPr>
          <p:cNvPicPr>
            <a:picLocks noChangeAspect="1"/>
          </p:cNvPicPr>
          <p:nvPr/>
        </p:nvPicPr>
        <p:blipFill>
          <a:blip r:embed="rId2"/>
          <a:stretch>
            <a:fillRect/>
          </a:stretch>
        </p:blipFill>
        <p:spPr>
          <a:xfrm>
            <a:off x="279324" y="0"/>
            <a:ext cx="8585352" cy="6858000"/>
          </a:xfrm>
          <a:prstGeom prst="rect">
            <a:avLst/>
          </a:prstGeom>
        </p:spPr>
      </p:pic>
    </p:spTree>
    <p:extLst>
      <p:ext uri="{BB962C8B-B14F-4D97-AF65-F5344CB8AC3E}">
        <p14:creationId xmlns:p14="http://schemas.microsoft.com/office/powerpoint/2010/main" val="94942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dA-dT"/>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38200" y="533400"/>
            <a:ext cx="2590800" cy="21764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5608" name="Picture 8" descr="dG-dC"/>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953000" y="533400"/>
            <a:ext cx="2590800" cy="21701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5612" name="Picture 12" descr="WatsonCrick"/>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838200" y="3352800"/>
            <a:ext cx="2092325" cy="1981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5615" name="Text Box 15"/>
          <p:cNvSpPr txBox="1">
            <a:spLocks noChangeArrowheads="1"/>
          </p:cNvSpPr>
          <p:nvPr/>
        </p:nvSpPr>
        <p:spPr bwMode="auto">
          <a:xfrm>
            <a:off x="152400" y="5410200"/>
            <a:ext cx="39735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James Watson &amp; Francis Crick</a:t>
            </a:r>
          </a:p>
        </p:txBody>
      </p:sp>
      <p:pic>
        <p:nvPicPr>
          <p:cNvPr id="25617" name="Picture 17" descr="Wilkins"/>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343400" y="3276600"/>
            <a:ext cx="952500" cy="13430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5621" name="Picture 21" descr="FranklinB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276600"/>
            <a:ext cx="952500"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25623" name="Picture 23" descr="Paul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276600"/>
            <a:ext cx="952500"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25625" name="Picture 25" descr="chargaf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3276600"/>
            <a:ext cx="962025" cy="1323975"/>
          </a:xfrm>
          <a:prstGeom prst="rect">
            <a:avLst/>
          </a:prstGeom>
          <a:noFill/>
          <a:extLst>
            <a:ext uri="{909E8E84-426E-40dd-AFC4-6F175D3DCCD1}">
              <a14:hiddenFill xmlns="" xmlns:a14="http://schemas.microsoft.com/office/drawing/2010/main">
                <a:solidFill>
                  <a:srgbClr val="FFFFFF"/>
                </a:solidFill>
              </a14:hiddenFill>
            </a:ext>
          </a:extLst>
        </p:spPr>
      </p:pic>
      <p:sp>
        <p:nvSpPr>
          <p:cNvPr id="25627" name="Text Box 27"/>
          <p:cNvSpPr txBox="1">
            <a:spLocks noChangeArrowheads="1"/>
          </p:cNvSpPr>
          <p:nvPr/>
        </p:nvSpPr>
        <p:spPr bwMode="auto">
          <a:xfrm>
            <a:off x="4267200" y="4648200"/>
            <a:ext cx="1198563"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Maurice</a:t>
            </a:r>
          </a:p>
          <a:p>
            <a:r>
              <a:rPr lang="en-US"/>
              <a:t>Wilkins</a:t>
            </a:r>
          </a:p>
        </p:txBody>
      </p:sp>
      <p:sp>
        <p:nvSpPr>
          <p:cNvPr id="25628" name="Text Box 28"/>
          <p:cNvSpPr txBox="1">
            <a:spLocks noChangeArrowheads="1"/>
          </p:cNvSpPr>
          <p:nvPr/>
        </p:nvSpPr>
        <p:spPr bwMode="auto">
          <a:xfrm>
            <a:off x="5486400" y="4724400"/>
            <a:ext cx="126682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Rosalind</a:t>
            </a:r>
          </a:p>
          <a:p>
            <a:r>
              <a:rPr lang="en-US"/>
              <a:t>Franklin</a:t>
            </a:r>
          </a:p>
        </p:txBody>
      </p:sp>
      <p:sp>
        <p:nvSpPr>
          <p:cNvPr id="25629" name="Text Box 29"/>
          <p:cNvSpPr txBox="1">
            <a:spLocks noChangeArrowheads="1"/>
          </p:cNvSpPr>
          <p:nvPr/>
        </p:nvSpPr>
        <p:spPr bwMode="auto">
          <a:xfrm>
            <a:off x="6705600" y="4724400"/>
            <a:ext cx="111442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Linus</a:t>
            </a:r>
          </a:p>
          <a:p>
            <a:r>
              <a:rPr lang="en-US"/>
              <a:t>Pauling</a:t>
            </a:r>
          </a:p>
        </p:txBody>
      </p:sp>
      <p:sp>
        <p:nvSpPr>
          <p:cNvPr id="25630" name="Text Box 30"/>
          <p:cNvSpPr txBox="1">
            <a:spLocks noChangeArrowheads="1"/>
          </p:cNvSpPr>
          <p:nvPr/>
        </p:nvSpPr>
        <p:spPr bwMode="auto">
          <a:xfrm>
            <a:off x="7772400" y="4724400"/>
            <a:ext cx="126682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Erwin</a:t>
            </a:r>
          </a:p>
          <a:p>
            <a:r>
              <a:rPr lang="en-US"/>
              <a:t>Chargaff</a:t>
            </a:r>
          </a:p>
        </p:txBody>
      </p:sp>
      <p:sp>
        <p:nvSpPr>
          <p:cNvPr id="25631" name="Text Box 31"/>
          <p:cNvSpPr txBox="1">
            <a:spLocks noChangeArrowheads="1"/>
          </p:cNvSpPr>
          <p:nvPr/>
        </p:nvSpPr>
        <p:spPr bwMode="auto">
          <a:xfrm>
            <a:off x="822325" y="5908675"/>
            <a:ext cx="800735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000"/>
                </a:solidFill>
              </a:rPr>
              <a:t>Fundamental Problems: How genetic information pass from one</a:t>
            </a:r>
          </a:p>
          <a:p>
            <a:r>
              <a:rPr lang="en-US">
                <a:solidFill>
                  <a:srgbClr val="FF0000"/>
                </a:solidFill>
              </a:rPr>
              <a:t>cell to another and from one generation to next generation</a:t>
            </a:r>
          </a:p>
        </p:txBody>
      </p:sp>
    </p:spTree>
    <p:extLst>
      <p:ext uri="{BB962C8B-B14F-4D97-AF65-F5344CB8AC3E}">
        <p14:creationId xmlns:p14="http://schemas.microsoft.com/office/powerpoint/2010/main" val="2800422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DNA-replication"/>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928813" y="381000"/>
            <a:ext cx="4654550" cy="6172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34823" name="Text Box 7"/>
          <p:cNvSpPr txBox="1">
            <a:spLocks noChangeArrowheads="1"/>
          </p:cNvSpPr>
          <p:nvPr/>
        </p:nvSpPr>
        <p:spPr bwMode="auto">
          <a:xfrm>
            <a:off x="6994525" y="2555875"/>
            <a:ext cx="1604963"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DNA</a:t>
            </a:r>
          </a:p>
          <a:p>
            <a:r>
              <a:rPr lang="en-US"/>
              <a:t>Polymerase</a:t>
            </a:r>
          </a:p>
        </p:txBody>
      </p:sp>
      <p:sp>
        <p:nvSpPr>
          <p:cNvPr id="34825" name="Text Box 9"/>
          <p:cNvSpPr txBox="1">
            <a:spLocks noChangeArrowheads="1"/>
          </p:cNvSpPr>
          <p:nvPr/>
        </p:nvSpPr>
        <p:spPr bwMode="auto">
          <a:xfrm>
            <a:off x="365125" y="41275"/>
            <a:ext cx="23241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DNA Replication</a:t>
            </a:r>
          </a:p>
        </p:txBody>
      </p:sp>
    </p:spTree>
    <p:extLst>
      <p:ext uri="{BB962C8B-B14F-4D97-AF65-F5344CB8AC3E}">
        <p14:creationId xmlns:p14="http://schemas.microsoft.com/office/powerpoint/2010/main" val="858613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r>
              <a:rPr lang="en-US"/>
              <a:t>RNA (Ribose Nucleotide Acids)</a:t>
            </a:r>
          </a:p>
        </p:txBody>
      </p:sp>
      <p:pic>
        <p:nvPicPr>
          <p:cNvPr id="30725" name="Picture 5" descr="rna-structur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879475" y="1981200"/>
            <a:ext cx="342265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graphicFrame>
        <p:nvGraphicFramePr>
          <p:cNvPr id="30731" name="Object 11"/>
          <p:cNvGraphicFramePr>
            <a:graphicFrameLocks noGrp="1" noChangeAspect="1"/>
          </p:cNvGraphicFramePr>
          <p:nvPr>
            <p:ph sz="half" idx="2"/>
          </p:nvPr>
        </p:nvGraphicFramePr>
        <p:xfrm>
          <a:off x="5681663" y="1600200"/>
          <a:ext cx="2547937" cy="4038600"/>
        </p:xfrm>
        <a:graphic>
          <a:graphicData uri="http://schemas.openxmlformats.org/presentationml/2006/ole">
            <mc:AlternateContent xmlns:mc="http://schemas.openxmlformats.org/markup-compatibility/2006">
              <mc:Choice xmlns:v="urn:schemas-microsoft-com:vml" Requires="v">
                <p:oleObj spid="_x0000_s21652" name="Bitmap Image" r:id="rId5" imgW="1333333" imgH="2866667" progId="Paint.Picture">
                  <p:embed/>
                </p:oleObj>
              </mc:Choice>
              <mc:Fallback>
                <p:oleObj name="Bitmap Image" r:id="rId5" imgW="1333333" imgH="286666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663" y="1600200"/>
                        <a:ext cx="2547937" cy="403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33" name="Text Box 13"/>
          <p:cNvSpPr txBox="1">
            <a:spLocks noChangeArrowheads="1"/>
          </p:cNvSpPr>
          <p:nvPr/>
        </p:nvSpPr>
        <p:spPr bwMode="auto">
          <a:xfrm>
            <a:off x="642938" y="6308725"/>
            <a:ext cx="85010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ACGAAUAACAGGUAAUAAAAAUAGAUAUACCUAUAGAUUCGU</a:t>
            </a:r>
          </a:p>
        </p:txBody>
      </p:sp>
    </p:spTree>
    <p:extLst>
      <p:ext uri="{BB962C8B-B14F-4D97-AF65-F5344CB8AC3E}">
        <p14:creationId xmlns:p14="http://schemas.microsoft.com/office/powerpoint/2010/main" val="2348702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Different Kinds of RNA</a:t>
            </a:r>
          </a:p>
        </p:txBody>
      </p:sp>
      <p:sp>
        <p:nvSpPr>
          <p:cNvPr id="33795" name="Rectangle 3"/>
          <p:cNvSpPr>
            <a:spLocks noGrp="1" noChangeArrowheads="1"/>
          </p:cNvSpPr>
          <p:nvPr>
            <p:ph type="body" idx="1"/>
          </p:nvPr>
        </p:nvSpPr>
        <p:spPr/>
        <p:txBody>
          <a:bodyPr/>
          <a:lstStyle/>
          <a:p>
            <a:pPr>
              <a:lnSpc>
                <a:spcPct val="80000"/>
              </a:lnSpc>
            </a:pPr>
            <a:r>
              <a:rPr lang="en-US" sz="2400" b="1" dirty="0"/>
              <a:t>mRNA: </a:t>
            </a:r>
            <a:r>
              <a:rPr lang="en-US" sz="2400" b="1" dirty="0" err="1"/>
              <a:t>messager</a:t>
            </a:r>
            <a:r>
              <a:rPr lang="en-US" sz="2400" b="1" dirty="0"/>
              <a:t> RNA</a:t>
            </a:r>
          </a:p>
          <a:p>
            <a:pPr>
              <a:lnSpc>
                <a:spcPct val="80000"/>
              </a:lnSpc>
              <a:buFontTx/>
              <a:buNone/>
            </a:pPr>
            <a:r>
              <a:rPr lang="en-US" sz="2400" dirty="0"/>
              <a:t>    carry genetic information out of nucleus for protein synthesis  (transcription process: RNA polymerase)</a:t>
            </a:r>
          </a:p>
          <a:p>
            <a:pPr>
              <a:lnSpc>
                <a:spcPct val="80000"/>
              </a:lnSpc>
            </a:pPr>
            <a:r>
              <a:rPr lang="en-US" sz="2400" b="1" dirty="0" err="1"/>
              <a:t>rRNA</a:t>
            </a:r>
            <a:r>
              <a:rPr lang="en-US" sz="2400" b="1" dirty="0"/>
              <a:t>: ribosomal RNA</a:t>
            </a:r>
          </a:p>
          <a:p>
            <a:pPr>
              <a:lnSpc>
                <a:spcPct val="80000"/>
              </a:lnSpc>
              <a:buFontTx/>
              <a:buNone/>
            </a:pPr>
            <a:r>
              <a:rPr lang="en-US" sz="2400" dirty="0"/>
              <a:t>   constitute 50% of ribosome, which is a molecular assembly for protein synthesis</a:t>
            </a:r>
          </a:p>
          <a:p>
            <a:pPr>
              <a:lnSpc>
                <a:spcPct val="80000"/>
              </a:lnSpc>
            </a:pPr>
            <a:r>
              <a:rPr lang="en-US" sz="2400" b="1" dirty="0" err="1"/>
              <a:t>tRNA</a:t>
            </a:r>
            <a:r>
              <a:rPr lang="en-US" sz="2400" b="1" dirty="0"/>
              <a:t>: transfer RNA</a:t>
            </a:r>
          </a:p>
          <a:p>
            <a:pPr>
              <a:lnSpc>
                <a:spcPct val="80000"/>
              </a:lnSpc>
              <a:buFontTx/>
              <a:buNone/>
            </a:pPr>
            <a:r>
              <a:rPr lang="en-US" sz="2400" dirty="0"/>
              <a:t>    decode information (map 3 nucleotides to amino acid); transfer amino acid</a:t>
            </a:r>
          </a:p>
          <a:p>
            <a:pPr>
              <a:lnSpc>
                <a:spcPct val="80000"/>
              </a:lnSpc>
            </a:pPr>
            <a:r>
              <a:rPr lang="en-US" sz="2400" b="1" dirty="0" err="1"/>
              <a:t>snRNA</a:t>
            </a:r>
            <a:r>
              <a:rPr lang="en-US" sz="2400" dirty="0"/>
              <a:t>: small RNA molecules found in nucleus</a:t>
            </a:r>
          </a:p>
          <a:p>
            <a:pPr>
              <a:lnSpc>
                <a:spcPct val="80000"/>
              </a:lnSpc>
              <a:buFontTx/>
              <a:buNone/>
            </a:pPr>
            <a:r>
              <a:rPr lang="en-US" sz="2400" dirty="0"/>
              <a:t>    involve RNA splicing</a:t>
            </a:r>
          </a:p>
          <a:p>
            <a:pPr>
              <a:lnSpc>
                <a:spcPct val="80000"/>
              </a:lnSpc>
            </a:pPr>
            <a:r>
              <a:rPr lang="en-US" sz="2400" b="1" dirty="0"/>
              <a:t>Non-coding RNA</a:t>
            </a:r>
          </a:p>
          <a:p>
            <a:pPr>
              <a:lnSpc>
                <a:spcPct val="80000"/>
              </a:lnSpc>
              <a:buFontTx/>
              <a:buNone/>
            </a:pPr>
            <a:endParaRPr lang="en-US" sz="2400" dirty="0"/>
          </a:p>
          <a:p>
            <a:pPr>
              <a:lnSpc>
                <a:spcPct val="80000"/>
              </a:lnSpc>
              <a:buFontTx/>
              <a:buNone/>
            </a:pPr>
            <a:endParaRPr lang="en-US" sz="2400" dirty="0"/>
          </a:p>
        </p:txBody>
      </p:sp>
    </p:spTree>
    <p:extLst>
      <p:ext uri="{BB962C8B-B14F-4D97-AF65-F5344CB8AC3E}">
        <p14:creationId xmlns:p14="http://schemas.microsoft.com/office/powerpoint/2010/main" val="246912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583rnatran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676400" y="1676400"/>
            <a:ext cx="5943600" cy="40052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36871" name="Text Box 7"/>
          <p:cNvSpPr txBox="1">
            <a:spLocks noChangeArrowheads="1"/>
          </p:cNvSpPr>
          <p:nvPr/>
        </p:nvSpPr>
        <p:spPr bwMode="auto">
          <a:xfrm>
            <a:off x="1676400" y="307975"/>
            <a:ext cx="61277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a:t>Transcription of Gene into RNA</a:t>
            </a:r>
          </a:p>
        </p:txBody>
      </p:sp>
    </p:spTree>
    <p:extLst>
      <p:ext uri="{BB962C8B-B14F-4D97-AF65-F5344CB8AC3E}">
        <p14:creationId xmlns:p14="http://schemas.microsoft.com/office/powerpoint/2010/main" val="689415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ChangeArrowheads="1"/>
          </p:cNvSpPr>
          <p:nvPr>
            <p:ph type="title"/>
          </p:nvPr>
        </p:nvSpPr>
        <p:spPr>
          <a:xfrm>
            <a:off x="685800" y="-152400"/>
            <a:ext cx="7772400" cy="1143000"/>
          </a:xfrm>
        </p:spPr>
        <p:txBody>
          <a:bodyPr/>
          <a:lstStyle/>
          <a:p>
            <a:r>
              <a:rPr lang="en-US"/>
              <a:t>Genetic Code and Translation</a:t>
            </a:r>
          </a:p>
        </p:txBody>
      </p:sp>
      <p:pic>
        <p:nvPicPr>
          <p:cNvPr id="74757" name="Picture 5" descr="geneco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762000"/>
            <a:ext cx="4757738" cy="5943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74760" name="Text Box 8"/>
          <p:cNvSpPr txBox="1">
            <a:spLocks noChangeArrowheads="1"/>
          </p:cNvSpPr>
          <p:nvPr/>
        </p:nvSpPr>
        <p:spPr bwMode="auto">
          <a:xfrm>
            <a:off x="152400" y="3394075"/>
            <a:ext cx="2424113"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Three Nucleotides</a:t>
            </a:r>
          </a:p>
          <a:p>
            <a:r>
              <a:rPr lang="en-US"/>
              <a:t>is called a codon.</a:t>
            </a:r>
          </a:p>
        </p:txBody>
      </p:sp>
    </p:spTree>
    <p:extLst>
      <p:ext uri="{BB962C8B-B14F-4D97-AF65-F5344CB8AC3E}">
        <p14:creationId xmlns:p14="http://schemas.microsoft.com/office/powerpoint/2010/main" val="254427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6" name="Rectangle 28"/>
          <p:cNvSpPr>
            <a:spLocks noGrp="1" noChangeArrowheads="1"/>
          </p:cNvSpPr>
          <p:nvPr>
            <p:ph type="title"/>
          </p:nvPr>
        </p:nvSpPr>
        <p:spPr/>
        <p:txBody>
          <a:bodyPr/>
          <a:lstStyle/>
          <a:p>
            <a:r>
              <a:rPr lang="en-US"/>
              <a:t>Protein Sequence</a:t>
            </a:r>
          </a:p>
        </p:txBody>
      </p:sp>
      <p:pic>
        <p:nvPicPr>
          <p:cNvPr id="4301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66800" y="2514600"/>
            <a:ext cx="6477000" cy="12620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43014" name="Text Box 6"/>
          <p:cNvSpPr txBox="1">
            <a:spLocks noChangeArrowheads="1"/>
          </p:cNvSpPr>
          <p:nvPr/>
        </p:nvSpPr>
        <p:spPr bwMode="auto">
          <a:xfrm>
            <a:off x="1219200" y="2057400"/>
            <a:ext cx="62357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A directional sequence of amino acids/residues</a:t>
            </a:r>
          </a:p>
        </p:txBody>
      </p:sp>
      <p:sp>
        <p:nvSpPr>
          <p:cNvPr id="43016" name="Text Box 8"/>
          <p:cNvSpPr txBox="1">
            <a:spLocks noChangeArrowheads="1"/>
          </p:cNvSpPr>
          <p:nvPr/>
        </p:nvSpPr>
        <p:spPr bwMode="auto">
          <a:xfrm>
            <a:off x="381000" y="2438400"/>
            <a:ext cx="4048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3333FF"/>
                </a:solidFill>
              </a:rPr>
              <a:t>N</a:t>
            </a:r>
          </a:p>
        </p:txBody>
      </p:sp>
      <p:sp>
        <p:nvSpPr>
          <p:cNvPr id="43017" name="Text Box 9"/>
          <p:cNvSpPr txBox="1">
            <a:spLocks noChangeArrowheads="1"/>
          </p:cNvSpPr>
          <p:nvPr/>
        </p:nvSpPr>
        <p:spPr bwMode="auto">
          <a:xfrm>
            <a:off x="8205788" y="2438400"/>
            <a:ext cx="4048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3333FF"/>
                </a:solidFill>
              </a:rPr>
              <a:t>C</a:t>
            </a:r>
          </a:p>
        </p:txBody>
      </p:sp>
      <p:sp>
        <p:nvSpPr>
          <p:cNvPr id="43018" name="Text Box 10"/>
          <p:cNvSpPr txBox="1">
            <a:spLocks noChangeArrowheads="1"/>
          </p:cNvSpPr>
          <p:nvPr/>
        </p:nvSpPr>
        <p:spPr bwMode="auto">
          <a:xfrm>
            <a:off x="7543800" y="2819400"/>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a:t>
            </a:r>
          </a:p>
        </p:txBody>
      </p:sp>
      <p:sp>
        <p:nvSpPr>
          <p:cNvPr id="43019" name="Line 11"/>
          <p:cNvSpPr>
            <a:spLocks noChangeShapeType="1"/>
          </p:cNvSpPr>
          <p:nvPr/>
        </p:nvSpPr>
        <p:spPr bwMode="auto">
          <a:xfrm>
            <a:off x="2501900" y="3709988"/>
            <a:ext cx="0" cy="152400"/>
          </a:xfrm>
          <a:prstGeom prst="line">
            <a:avLst/>
          </a:prstGeom>
          <a:noFill/>
          <a:ln w="952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20" name="Line 12"/>
          <p:cNvSpPr>
            <a:spLocks noChangeShapeType="1"/>
          </p:cNvSpPr>
          <p:nvPr/>
        </p:nvSpPr>
        <p:spPr bwMode="auto">
          <a:xfrm>
            <a:off x="1206500" y="3709988"/>
            <a:ext cx="0" cy="152400"/>
          </a:xfrm>
          <a:prstGeom prst="line">
            <a:avLst/>
          </a:prstGeom>
          <a:noFill/>
          <a:ln w="952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21" name="Text Box 13"/>
          <p:cNvSpPr txBox="1">
            <a:spLocks noChangeArrowheads="1"/>
          </p:cNvSpPr>
          <p:nvPr/>
        </p:nvSpPr>
        <p:spPr bwMode="auto">
          <a:xfrm>
            <a:off x="1219200" y="3886200"/>
            <a:ext cx="12303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t>Amino Acid 1</a:t>
            </a:r>
          </a:p>
        </p:txBody>
      </p:sp>
      <p:sp>
        <p:nvSpPr>
          <p:cNvPr id="43026" name="Line 18"/>
          <p:cNvSpPr>
            <a:spLocks noChangeShapeType="1"/>
          </p:cNvSpPr>
          <p:nvPr/>
        </p:nvSpPr>
        <p:spPr bwMode="auto">
          <a:xfrm>
            <a:off x="1206500" y="3873500"/>
            <a:ext cx="1295400" cy="0"/>
          </a:xfrm>
          <a:prstGeom prst="line">
            <a:avLst/>
          </a:prstGeom>
          <a:noFill/>
          <a:ln w="952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27" name="Line 19"/>
          <p:cNvSpPr>
            <a:spLocks noChangeShapeType="1"/>
          </p:cNvSpPr>
          <p:nvPr/>
        </p:nvSpPr>
        <p:spPr bwMode="auto">
          <a:xfrm>
            <a:off x="3908425" y="3721100"/>
            <a:ext cx="0" cy="152400"/>
          </a:xfrm>
          <a:prstGeom prst="line">
            <a:avLst/>
          </a:prstGeom>
          <a:noFill/>
          <a:ln w="952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28" name="Line 20"/>
          <p:cNvSpPr>
            <a:spLocks noChangeShapeType="1"/>
          </p:cNvSpPr>
          <p:nvPr/>
        </p:nvSpPr>
        <p:spPr bwMode="auto">
          <a:xfrm>
            <a:off x="2613025" y="3721100"/>
            <a:ext cx="0" cy="152400"/>
          </a:xfrm>
          <a:prstGeom prst="line">
            <a:avLst/>
          </a:prstGeom>
          <a:noFill/>
          <a:ln w="952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29" name="Line 21"/>
          <p:cNvSpPr>
            <a:spLocks noChangeShapeType="1"/>
          </p:cNvSpPr>
          <p:nvPr/>
        </p:nvSpPr>
        <p:spPr bwMode="auto">
          <a:xfrm>
            <a:off x="2613025" y="3884613"/>
            <a:ext cx="1295400" cy="0"/>
          </a:xfrm>
          <a:prstGeom prst="line">
            <a:avLst/>
          </a:prstGeom>
          <a:noFill/>
          <a:ln w="952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30" name="Text Box 22"/>
          <p:cNvSpPr txBox="1">
            <a:spLocks noChangeArrowheads="1"/>
          </p:cNvSpPr>
          <p:nvPr/>
        </p:nvSpPr>
        <p:spPr bwMode="auto">
          <a:xfrm>
            <a:off x="2667000" y="3886200"/>
            <a:ext cx="12303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t>Amino Acid 2</a:t>
            </a:r>
          </a:p>
        </p:txBody>
      </p:sp>
      <p:sp>
        <p:nvSpPr>
          <p:cNvPr id="43031" name="Line 23"/>
          <p:cNvSpPr>
            <a:spLocks noChangeShapeType="1"/>
          </p:cNvSpPr>
          <p:nvPr/>
        </p:nvSpPr>
        <p:spPr bwMode="auto">
          <a:xfrm>
            <a:off x="2546350" y="3187700"/>
            <a:ext cx="0" cy="990600"/>
          </a:xfrm>
          <a:prstGeom prst="line">
            <a:avLst/>
          </a:prstGeom>
          <a:noFill/>
          <a:ln w="9525">
            <a:solidFill>
              <a:srgbClr val="3333FF"/>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32" name="Text Box 24"/>
          <p:cNvSpPr txBox="1">
            <a:spLocks noChangeArrowheads="1"/>
          </p:cNvSpPr>
          <p:nvPr/>
        </p:nvSpPr>
        <p:spPr bwMode="auto">
          <a:xfrm>
            <a:off x="2057400" y="4191000"/>
            <a:ext cx="11842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t>Peptide bond</a:t>
            </a:r>
          </a:p>
        </p:txBody>
      </p:sp>
    </p:spTree>
    <p:extLst>
      <p:ext uri="{BB962C8B-B14F-4D97-AF65-F5344CB8AC3E}">
        <p14:creationId xmlns:p14="http://schemas.microsoft.com/office/powerpoint/2010/main" val="2423310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5"/>
          <p:cNvSpPr>
            <a:spLocks noGrp="1" noChangeArrowheads="1"/>
          </p:cNvSpPr>
          <p:nvPr>
            <p:ph type="title"/>
          </p:nvPr>
        </p:nvSpPr>
        <p:spPr/>
        <p:txBody>
          <a:bodyPr/>
          <a:lstStyle/>
          <a:p>
            <a:r>
              <a:rPr lang="en-US"/>
              <a:t>Amino Acid Structure</a:t>
            </a:r>
          </a:p>
        </p:txBody>
      </p:sp>
      <p:graphicFrame>
        <p:nvGraphicFramePr>
          <p:cNvPr id="141316" name="Object 4"/>
          <p:cNvGraphicFramePr>
            <a:graphicFrameLocks noGrp="1" noChangeAspect="1"/>
          </p:cNvGraphicFramePr>
          <p:nvPr>
            <p:ph idx="1"/>
          </p:nvPr>
        </p:nvGraphicFramePr>
        <p:xfrm>
          <a:off x="2252663" y="2800350"/>
          <a:ext cx="4638675" cy="2476500"/>
        </p:xfrm>
        <a:graphic>
          <a:graphicData uri="http://schemas.openxmlformats.org/presentationml/2006/ole">
            <mc:AlternateContent xmlns:mc="http://schemas.openxmlformats.org/markup-compatibility/2006">
              <mc:Choice xmlns:v="urn:schemas-microsoft-com:vml" Requires="v">
                <p:oleObj spid="_x0000_s31892" name="Bitmap Image" r:id="rId4" imgW="4638095" imgH="2476190" progId="Paint.Picture">
                  <p:embed/>
                </p:oleObj>
              </mc:Choice>
              <mc:Fallback>
                <p:oleObj name="Bitmap Image" r:id="rId4" imgW="4638095" imgH="247619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3" y="2800350"/>
                        <a:ext cx="4638675" cy="247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689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Topic of Big Bio Data Analysis</a:t>
            </a:r>
          </a:p>
        </p:txBody>
      </p:sp>
      <p:pic>
        <p:nvPicPr>
          <p:cNvPr id="4" name="Picture 3" descr="Screen Shot 2014-01-21 at 9.01.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66" y="1312791"/>
            <a:ext cx="7498634" cy="5545209"/>
          </a:xfrm>
          <a:prstGeom prst="rect">
            <a:avLst/>
          </a:prstGeom>
        </p:spPr>
      </p:pic>
    </p:spTree>
    <p:extLst>
      <p:ext uri="{BB962C8B-B14F-4D97-AF65-F5344CB8AC3E}">
        <p14:creationId xmlns:p14="http://schemas.microsoft.com/office/powerpoint/2010/main" val="1230333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Lysine</a:t>
            </a:r>
          </a:p>
        </p:txBody>
      </p:sp>
      <p:pic>
        <p:nvPicPr>
          <p:cNvPr id="4" name="Picture 3"/>
          <p:cNvPicPr>
            <a:picLocks noChangeAspect="1"/>
          </p:cNvPicPr>
          <p:nvPr/>
        </p:nvPicPr>
        <p:blipFill>
          <a:blip r:embed="rId2"/>
          <a:stretch>
            <a:fillRect/>
          </a:stretch>
        </p:blipFill>
        <p:spPr>
          <a:xfrm>
            <a:off x="2240061" y="1337002"/>
            <a:ext cx="4984351" cy="4543428"/>
          </a:xfrm>
          <a:prstGeom prst="rect">
            <a:avLst/>
          </a:prstGeom>
        </p:spPr>
      </p:pic>
    </p:spTree>
    <p:extLst>
      <p:ext uri="{BB962C8B-B14F-4D97-AF65-F5344CB8AC3E}">
        <p14:creationId xmlns:p14="http://schemas.microsoft.com/office/powerpoint/2010/main" val="2251759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1066800"/>
          </a:xfrm>
        </p:spPr>
        <p:txBody>
          <a:bodyPr/>
          <a:lstStyle/>
          <a:p>
            <a:r>
              <a:rPr lang="en-US"/>
              <a:t>Amino Acids</a:t>
            </a:r>
          </a:p>
        </p:txBody>
      </p:sp>
      <p:graphicFrame>
        <p:nvGraphicFramePr>
          <p:cNvPr id="40973" name="Object 13"/>
          <p:cNvGraphicFramePr>
            <a:graphicFrameLocks noGrp="1" noChangeAspect="1"/>
          </p:cNvGraphicFramePr>
          <p:nvPr>
            <p:ph idx="1"/>
          </p:nvPr>
        </p:nvGraphicFramePr>
        <p:xfrm>
          <a:off x="228600" y="1143000"/>
          <a:ext cx="8686800" cy="4438650"/>
        </p:xfrm>
        <a:graphic>
          <a:graphicData uri="http://schemas.openxmlformats.org/presentationml/2006/ole">
            <mc:AlternateContent xmlns:mc="http://schemas.openxmlformats.org/markup-compatibility/2006">
              <mc:Choice xmlns:v="urn:schemas-microsoft-com:vml" Requires="v">
                <p:oleObj spid="_x0000_s33940" name="Bitmap Image" r:id="rId4" imgW="8838095" imgH="4514286" progId="Paint.Picture">
                  <p:embed/>
                </p:oleObj>
              </mc:Choice>
              <mc:Fallback>
                <p:oleObj name="Bitmap Image" r:id="rId4" imgW="8838095" imgH="45142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8686800" cy="443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75" name="Line 15"/>
          <p:cNvSpPr>
            <a:spLocks noChangeShapeType="1"/>
          </p:cNvSpPr>
          <p:nvPr/>
        </p:nvSpPr>
        <p:spPr bwMode="auto">
          <a:xfrm flipV="1">
            <a:off x="3124200" y="5562600"/>
            <a:ext cx="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976" name="Text Box 16"/>
          <p:cNvSpPr txBox="1">
            <a:spLocks noChangeArrowheads="1"/>
          </p:cNvSpPr>
          <p:nvPr/>
        </p:nvSpPr>
        <p:spPr bwMode="auto">
          <a:xfrm>
            <a:off x="2727325" y="6134100"/>
            <a:ext cx="1289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Hydrophilic</a:t>
            </a:r>
          </a:p>
        </p:txBody>
      </p:sp>
    </p:spTree>
    <p:extLst>
      <p:ext uri="{BB962C8B-B14F-4D97-AF65-F5344CB8AC3E}">
        <p14:creationId xmlns:p14="http://schemas.microsoft.com/office/powerpoint/2010/main" val="2212466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5800" y="381000"/>
            <a:ext cx="5219700" cy="6096000"/>
          </a:xfrm>
          <a:prstGeom prst="rect">
            <a:avLst/>
          </a:prstGeom>
        </p:spPr>
      </p:pic>
    </p:spTree>
    <p:extLst>
      <p:ext uri="{BB962C8B-B14F-4D97-AF65-F5344CB8AC3E}">
        <p14:creationId xmlns:p14="http://schemas.microsoft.com/office/powerpoint/2010/main" val="3620517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04800"/>
            <a:ext cx="7772400" cy="1143000"/>
          </a:xfrm>
        </p:spPr>
        <p:txBody>
          <a:bodyPr/>
          <a:lstStyle/>
          <a:p>
            <a:r>
              <a:rPr lang="en-US" sz="4000"/>
              <a:t>Central Dogma of Proteomics</a:t>
            </a:r>
          </a:p>
        </p:txBody>
      </p:sp>
      <p:graphicFrame>
        <p:nvGraphicFramePr>
          <p:cNvPr id="50179" name="Object 3"/>
          <p:cNvGraphicFramePr>
            <a:graphicFrameLocks noGrp="1" noChangeAspect="1"/>
          </p:cNvGraphicFramePr>
          <p:nvPr>
            <p:ph sz="half" idx="1"/>
          </p:nvPr>
        </p:nvGraphicFramePr>
        <p:xfrm>
          <a:off x="228600" y="2743200"/>
          <a:ext cx="3352800" cy="838200"/>
        </p:xfrm>
        <a:graphic>
          <a:graphicData uri="http://schemas.openxmlformats.org/presentationml/2006/ole">
            <mc:AlternateContent xmlns:mc="http://schemas.openxmlformats.org/markup-compatibility/2006">
              <mc:Choice xmlns:v="urn:schemas-microsoft-com:vml" Requires="v">
                <p:oleObj spid="_x0000_s36246" name="Bitmap Image" r:id="rId4" imgW="2591162" imgH="504762" progId="Paint.Picture">
                  <p:embed/>
                </p:oleObj>
              </mc:Choice>
              <mc:Fallback>
                <p:oleObj name="Bitmap Image" r:id="rId4" imgW="2591162" imgH="5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743200"/>
                        <a:ext cx="33528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0180" name="Object 4"/>
          <p:cNvGraphicFramePr>
            <a:graphicFrameLocks noGrp="1" noChangeAspect="1"/>
          </p:cNvGraphicFramePr>
          <p:nvPr>
            <p:ph sz="quarter" idx="3"/>
          </p:nvPr>
        </p:nvGraphicFramePr>
        <p:xfrm>
          <a:off x="4191000" y="1981200"/>
          <a:ext cx="1774825" cy="2362200"/>
        </p:xfrm>
        <a:graphic>
          <a:graphicData uri="http://schemas.openxmlformats.org/presentationml/2006/ole">
            <mc:AlternateContent xmlns:mc="http://schemas.openxmlformats.org/markup-compatibility/2006">
              <mc:Choice xmlns:v="urn:schemas-microsoft-com:vml" Requires="v">
                <p:oleObj spid="_x0000_s36247" name="Bitmap Image" r:id="rId6" imgW="3753374" imgH="4990476" progId="Paint.Picture">
                  <p:embed/>
                </p:oleObj>
              </mc:Choice>
              <mc:Fallback>
                <p:oleObj name="Bitmap Image" r:id="rId6" imgW="3753374" imgH="499047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981200"/>
                        <a:ext cx="1774825"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1" name="Rectangle 5"/>
          <p:cNvSpPr>
            <a:spLocks noChangeArrowheads="1"/>
          </p:cNvSpPr>
          <p:nvPr/>
        </p:nvSpPr>
        <p:spPr bwMode="auto">
          <a:xfrm>
            <a:off x="304800" y="1905000"/>
            <a:ext cx="2743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altLang="zh-CN">
                <a:solidFill>
                  <a:srgbClr val="000000"/>
                </a:solidFill>
                <a:ea typeface="SimSun" charset="0"/>
                <a:cs typeface="SimSun" charset="0"/>
              </a:rPr>
              <a:t>AGCWY……</a:t>
            </a:r>
            <a:endParaRPr lang="en-US">
              <a:solidFill>
                <a:srgbClr val="000000"/>
              </a:solidFill>
            </a:endParaRPr>
          </a:p>
        </p:txBody>
      </p:sp>
      <p:sp>
        <p:nvSpPr>
          <p:cNvPr id="50182" name="Text Box 6"/>
          <p:cNvSpPr txBox="1">
            <a:spLocks noChangeArrowheads="1"/>
          </p:cNvSpPr>
          <p:nvPr/>
        </p:nvSpPr>
        <p:spPr bwMode="auto">
          <a:xfrm>
            <a:off x="441325" y="4867275"/>
            <a:ext cx="8167688"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just"/>
            <a:r>
              <a:rPr lang="en-US" sz="2800" b="1">
                <a:solidFill>
                  <a:srgbClr val="FF6600"/>
                </a:solidFill>
              </a:rPr>
              <a:t>Sequence                           Structure               Function</a:t>
            </a:r>
          </a:p>
        </p:txBody>
      </p:sp>
      <p:sp>
        <p:nvSpPr>
          <p:cNvPr id="50183" name="Line 7"/>
          <p:cNvSpPr>
            <a:spLocks noChangeShapeType="1"/>
          </p:cNvSpPr>
          <p:nvPr/>
        </p:nvSpPr>
        <p:spPr bwMode="auto">
          <a:xfrm>
            <a:off x="3733800" y="3124200"/>
            <a:ext cx="381000" cy="0"/>
          </a:xfrm>
          <a:prstGeom prst="line">
            <a:avLst/>
          </a:prstGeom>
          <a:noFill/>
          <a:ln w="38100">
            <a:solidFill>
              <a:srgbClr val="333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84" name="Line 8"/>
          <p:cNvSpPr>
            <a:spLocks noChangeShapeType="1"/>
          </p:cNvSpPr>
          <p:nvPr/>
        </p:nvSpPr>
        <p:spPr bwMode="auto">
          <a:xfrm>
            <a:off x="6019800" y="3124200"/>
            <a:ext cx="304800" cy="0"/>
          </a:xfrm>
          <a:prstGeom prst="line">
            <a:avLst/>
          </a:prstGeom>
          <a:noFill/>
          <a:ln w="38100">
            <a:solidFill>
              <a:srgbClr val="333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50185" name="Object 9"/>
          <p:cNvGraphicFramePr>
            <a:graphicFrameLocks noGrp="1" noChangeAspect="1"/>
          </p:cNvGraphicFramePr>
          <p:nvPr>
            <p:ph sz="quarter" idx="2"/>
          </p:nvPr>
        </p:nvGraphicFramePr>
        <p:xfrm>
          <a:off x="6400800" y="1981200"/>
          <a:ext cx="2667000" cy="2143125"/>
        </p:xfrm>
        <a:graphic>
          <a:graphicData uri="http://schemas.openxmlformats.org/presentationml/2006/ole">
            <mc:AlternateContent xmlns:mc="http://schemas.openxmlformats.org/markup-compatibility/2006">
              <mc:Choice xmlns:v="urn:schemas-microsoft-com:vml" Requires="v">
                <p:oleObj spid="_x0000_s36248" name="Bitmap Image" r:id="rId8" imgW="3734321" imgH="3000000" progId="Paint.Picture">
                  <p:embed/>
                </p:oleObj>
              </mc:Choice>
              <mc:Fallback>
                <p:oleObj name="Bitmap Image" r:id="rId8" imgW="3734321" imgH="3000000"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981200"/>
                        <a:ext cx="2667000" cy="2143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6" name="Text Box 10"/>
          <p:cNvSpPr txBox="1">
            <a:spLocks noChangeArrowheads="1"/>
          </p:cNvSpPr>
          <p:nvPr/>
        </p:nvSpPr>
        <p:spPr bwMode="auto">
          <a:xfrm>
            <a:off x="7369175" y="4003675"/>
            <a:ext cx="708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Cell</a:t>
            </a:r>
          </a:p>
        </p:txBody>
      </p:sp>
    </p:spTree>
    <p:extLst>
      <p:ext uri="{BB962C8B-B14F-4D97-AF65-F5344CB8AC3E}">
        <p14:creationId xmlns:p14="http://schemas.microsoft.com/office/powerpoint/2010/main" val="109349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990600"/>
          </a:xfrm>
        </p:spPr>
        <p:txBody>
          <a:bodyPr/>
          <a:lstStyle/>
          <a:p>
            <a:pPr eaLnBrk="1" hangingPunct="1"/>
            <a:r>
              <a:rPr lang="en-US" b="1">
                <a:latin typeface="Calibri" charset="0"/>
              </a:rPr>
              <a:t>The Genomic Era</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139382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143000"/>
            <a:ext cx="1676400" cy="130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extBox 5"/>
          <p:cNvSpPr txBox="1">
            <a:spLocks noChangeArrowheads="1"/>
          </p:cNvSpPr>
          <p:nvPr/>
        </p:nvSpPr>
        <p:spPr bwMode="auto">
          <a:xfrm>
            <a:off x="1905000" y="2514600"/>
            <a:ext cx="37957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latin typeface="Calibri" charset="0"/>
              </a:rPr>
              <a:t>Collins, Venter, Human Genome, 2000</a:t>
            </a:r>
          </a:p>
        </p:txBody>
      </p:sp>
      <p:pic>
        <p:nvPicPr>
          <p:cNvPr id="61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048000"/>
            <a:ext cx="2819400"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962400"/>
            <a:ext cx="2578100" cy="184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1981200" cy="261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Straight Arrow Connector 12"/>
          <p:cNvCxnSpPr/>
          <p:nvPr/>
        </p:nvCxnSpPr>
        <p:spPr>
          <a:xfrm rot="10800000">
            <a:off x="1905000" y="2971800"/>
            <a:ext cx="9144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61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914400"/>
            <a:ext cx="3019425"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Arrow Connector 13"/>
          <p:cNvCxnSpPr>
            <a:endCxn id="6152" idx="3"/>
          </p:cNvCxnSpPr>
          <p:nvPr/>
        </p:nvCxnSpPr>
        <p:spPr>
          <a:xfrm rot="5400000">
            <a:off x="2204243" y="4501357"/>
            <a:ext cx="544513"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38800" y="2667000"/>
            <a:ext cx="9144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150" idx="3"/>
            <a:endCxn id="6151" idx="1"/>
          </p:cNvCxnSpPr>
          <p:nvPr/>
        </p:nvCxnSpPr>
        <p:spPr>
          <a:xfrm>
            <a:off x="5638800" y="4113213"/>
            <a:ext cx="457200" cy="7699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302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Personal Genome’s Implications</a:t>
            </a:r>
            <a:br>
              <a:rPr lang="en-US" b="1" dirty="0"/>
            </a:br>
            <a:endParaRPr lang="en-US" b="1" dirty="0"/>
          </a:p>
        </p:txBody>
      </p:sp>
      <p:sp>
        <p:nvSpPr>
          <p:cNvPr id="6" name="TextBox 5"/>
          <p:cNvSpPr txBox="1"/>
          <p:nvPr/>
        </p:nvSpPr>
        <p:spPr>
          <a:xfrm>
            <a:off x="722219" y="2191574"/>
            <a:ext cx="7648248" cy="3170099"/>
          </a:xfrm>
          <a:prstGeom prst="rect">
            <a:avLst/>
          </a:prstGeom>
          <a:noFill/>
        </p:spPr>
        <p:txBody>
          <a:bodyPr wrap="none" rtlCol="0">
            <a:spAutoFit/>
          </a:bodyPr>
          <a:lstStyle/>
          <a:p>
            <a:pPr marL="571500" indent="-571500">
              <a:buFont typeface="Arial"/>
              <a:buChar char="•"/>
            </a:pPr>
            <a:r>
              <a:rPr lang="en-US" sz="4000" b="1" dirty="0"/>
              <a:t>Personalized Disease Prevention</a:t>
            </a:r>
          </a:p>
          <a:p>
            <a:pPr marL="571500" indent="-571500">
              <a:buFont typeface="Arial"/>
              <a:buChar char="•"/>
            </a:pPr>
            <a:r>
              <a:rPr lang="en-US" sz="4000" b="1" dirty="0"/>
              <a:t>Personalized Disease Diagnosis</a:t>
            </a:r>
          </a:p>
          <a:p>
            <a:pPr marL="571500" indent="-571500">
              <a:buFont typeface="Arial"/>
              <a:buChar char="•"/>
            </a:pPr>
            <a:r>
              <a:rPr lang="en-US" sz="4000" b="1" dirty="0"/>
              <a:t>Personalized Medicine</a:t>
            </a:r>
          </a:p>
          <a:p>
            <a:pPr marL="571500" indent="-571500">
              <a:buFont typeface="Arial"/>
              <a:buChar char="•"/>
            </a:pPr>
            <a:r>
              <a:rPr lang="en-US" sz="4000" b="1" dirty="0"/>
              <a:t>Personalized Health Care</a:t>
            </a:r>
          </a:p>
          <a:p>
            <a:pPr marL="571500" indent="-571500">
              <a:buFont typeface="Arial"/>
              <a:buChar char="•"/>
            </a:pPr>
            <a:r>
              <a:rPr lang="en-US" sz="4000" b="1" dirty="0">
                <a:solidFill>
                  <a:srgbClr val="FF0000"/>
                </a:solidFill>
              </a:rPr>
              <a:t>Precision Medicine</a:t>
            </a:r>
          </a:p>
        </p:txBody>
      </p:sp>
    </p:spTree>
    <p:extLst>
      <p:ext uri="{BB962C8B-B14F-4D97-AF65-F5344CB8AC3E}">
        <p14:creationId xmlns:p14="http://schemas.microsoft.com/office/powerpoint/2010/main" val="748637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rtlCol="0">
            <a:normAutofit fontScale="90000"/>
          </a:bodyPr>
          <a:lstStyle/>
          <a:p>
            <a:pPr eaLnBrk="1" fontAlgn="auto" hangingPunct="1">
              <a:spcAft>
                <a:spcPts val="0"/>
              </a:spcAft>
              <a:defRPr/>
            </a:pPr>
            <a:r>
              <a:rPr lang="en-US" b="1" dirty="0">
                <a:ea typeface="+mj-ea"/>
              </a:rPr>
              <a:t>Genome Implications to Information Sciences and Life Sciences</a:t>
            </a:r>
          </a:p>
        </p:txBody>
      </p:sp>
      <p:sp>
        <p:nvSpPr>
          <p:cNvPr id="8195" name="Content Placeholder 2"/>
          <p:cNvSpPr>
            <a:spLocks noGrp="1"/>
          </p:cNvSpPr>
          <p:nvPr>
            <p:ph idx="1"/>
          </p:nvPr>
        </p:nvSpPr>
        <p:spPr>
          <a:xfrm>
            <a:off x="2590800" y="5334000"/>
            <a:ext cx="5562600" cy="685800"/>
          </a:xfrm>
        </p:spPr>
        <p:txBody>
          <a:bodyPr/>
          <a:lstStyle/>
          <a:p>
            <a:pPr eaLnBrk="1" hangingPunct="1">
              <a:buFont typeface="Arial" charset="0"/>
              <a:buNone/>
            </a:pPr>
            <a:r>
              <a:rPr lang="en-US" b="1">
                <a:latin typeface="Calibri" charset="0"/>
              </a:rPr>
              <a:t>Elements and Systems</a:t>
            </a:r>
          </a:p>
          <a:p>
            <a:pPr eaLnBrk="1" hangingPunct="1"/>
            <a:endParaRPr lang="en-US" b="1">
              <a:latin typeface="Calibri"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306888"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3733800" cy="281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986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Assignment One</a:t>
            </a:r>
          </a:p>
        </p:txBody>
      </p:sp>
      <p:sp>
        <p:nvSpPr>
          <p:cNvPr id="5" name="TextBox 4"/>
          <p:cNvSpPr txBox="1"/>
          <p:nvPr/>
        </p:nvSpPr>
        <p:spPr>
          <a:xfrm>
            <a:off x="167459" y="1506039"/>
            <a:ext cx="8792030" cy="4893647"/>
          </a:xfrm>
          <a:prstGeom prst="rect">
            <a:avLst/>
          </a:prstGeom>
          <a:noFill/>
        </p:spPr>
        <p:txBody>
          <a:bodyPr wrap="square" rtlCol="0">
            <a:spAutoFit/>
          </a:bodyPr>
          <a:lstStyle/>
          <a:p>
            <a:r>
              <a:rPr lang="en-US" sz="2400" b="1" dirty="0"/>
              <a:t>Read one of the two  articles and write a half page summary:</a:t>
            </a:r>
          </a:p>
          <a:p>
            <a:r>
              <a:rPr lang="en-US" sz="2400" b="1" dirty="0"/>
              <a:t> A. </a:t>
            </a:r>
            <a:r>
              <a:rPr lang="en-US" sz="2400" b="1" dirty="0" err="1"/>
              <a:t>Sali</a:t>
            </a:r>
            <a:r>
              <a:rPr lang="en-US" sz="2400" b="1" dirty="0"/>
              <a:t>. T. Blundell. Comparative Protein Modeling by Satisfaction of Spatial Restraints.  JMB, 1993.</a:t>
            </a:r>
          </a:p>
          <a:p>
            <a:endParaRPr lang="en-US" sz="2400" b="1" dirty="0"/>
          </a:p>
          <a:p>
            <a:r>
              <a:rPr lang="en-US" sz="2400" b="1" dirty="0"/>
              <a:t>J. Li, J. Cheng. A Stochastic Point Cloud Sampling Method for Multi-Template Protein Comparative Modeling. Scientific Reports, 2016. </a:t>
            </a:r>
          </a:p>
          <a:p>
            <a:r>
              <a:rPr lang="en-US" sz="2400" b="1" dirty="0"/>
              <a:t> </a:t>
            </a:r>
          </a:p>
          <a:p>
            <a:r>
              <a:rPr lang="en-US" sz="2400" b="1" dirty="0"/>
              <a:t>Submit your review summary (half page) </a:t>
            </a:r>
          </a:p>
          <a:p>
            <a:r>
              <a:rPr lang="en-US" sz="2400" b="1" dirty="0"/>
              <a:t>to </a:t>
            </a:r>
            <a:r>
              <a:rPr lang="en-US" sz="2400" b="1" dirty="0">
                <a:hlinkClick r:id="rId2"/>
              </a:rPr>
              <a:t>mumachinelearning@gmail.com</a:t>
            </a:r>
            <a:r>
              <a:rPr lang="en-US" sz="2400" b="1" dirty="0"/>
              <a:t> . </a:t>
            </a:r>
          </a:p>
          <a:p>
            <a:r>
              <a:rPr lang="en-US" sz="2400" b="1" dirty="0"/>
              <a:t>Due by Feb. 10 (Sunday). </a:t>
            </a:r>
          </a:p>
          <a:p>
            <a:endParaRPr lang="en-US" sz="2400" b="1" dirty="0"/>
          </a:p>
          <a:p>
            <a:endParaRPr lang="en-US" sz="2400" b="1" dirty="0"/>
          </a:p>
          <a:p>
            <a:r>
              <a:rPr lang="en-US" sz="2400" b="1" dirty="0"/>
              <a:t>Form your group (~4 students per group)</a:t>
            </a:r>
          </a:p>
        </p:txBody>
      </p:sp>
    </p:spTree>
    <p:extLst>
      <p:ext uri="{BB962C8B-B14F-4D97-AF65-F5344CB8AC3E}">
        <p14:creationId xmlns:p14="http://schemas.microsoft.com/office/powerpoint/2010/main" val="4051411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Acknowledgements</a:t>
            </a:r>
          </a:p>
        </p:txBody>
      </p:sp>
      <p:sp>
        <p:nvSpPr>
          <p:cNvPr id="3" name="Content Placeholder 2"/>
          <p:cNvSpPr>
            <a:spLocks noGrp="1"/>
          </p:cNvSpPr>
          <p:nvPr>
            <p:ph sz="half" idx="1"/>
          </p:nvPr>
        </p:nvSpPr>
        <p:spPr>
          <a:xfrm>
            <a:off x="685799" y="1981200"/>
            <a:ext cx="7992829" cy="4114800"/>
          </a:xfrm>
        </p:spPr>
        <p:txBody>
          <a:bodyPr/>
          <a:lstStyle/>
          <a:p>
            <a:pPr marL="0" indent="0" algn="ctr">
              <a:buNone/>
            </a:pPr>
            <a:r>
              <a:rPr lang="en-US" b="1" dirty="0" err="1"/>
              <a:t>images.google.com</a:t>
            </a:r>
            <a:r>
              <a:rPr lang="en-US" b="1" dirty="0"/>
              <a:t> and all the authors providing valuable images</a:t>
            </a:r>
          </a:p>
        </p:txBody>
      </p:sp>
    </p:spTree>
    <p:extLst>
      <p:ext uri="{BB962C8B-B14F-4D97-AF65-F5344CB8AC3E}">
        <p14:creationId xmlns:p14="http://schemas.microsoft.com/office/powerpoint/2010/main" val="104423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1-17 at 9.35.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09600"/>
            <a:ext cx="8051800" cy="5638800"/>
          </a:xfrm>
          <a:prstGeom prst="rect">
            <a:avLst/>
          </a:prstGeom>
        </p:spPr>
      </p:pic>
    </p:spTree>
    <p:extLst>
      <p:ext uri="{BB962C8B-B14F-4D97-AF65-F5344CB8AC3E}">
        <p14:creationId xmlns:p14="http://schemas.microsoft.com/office/powerpoint/2010/main" val="366397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0D32-4C60-634A-82D4-C24FC932D61D}"/>
              </a:ext>
            </a:extLst>
          </p:cNvPr>
          <p:cNvSpPr>
            <a:spLocks noGrp="1"/>
          </p:cNvSpPr>
          <p:nvPr>
            <p:ph type="title"/>
          </p:nvPr>
        </p:nvSpPr>
        <p:spPr/>
        <p:txBody>
          <a:bodyPr>
            <a:normAutofit fontScale="90000"/>
          </a:bodyPr>
          <a:lstStyle/>
          <a:p>
            <a:r>
              <a:rPr lang="en-US" dirty="0"/>
              <a:t>AI, Deep Learning, Google’s DeepMind</a:t>
            </a:r>
          </a:p>
        </p:txBody>
      </p:sp>
      <p:pic>
        <p:nvPicPr>
          <p:cNvPr id="4" name="Picture 3">
            <a:extLst>
              <a:ext uri="{FF2B5EF4-FFF2-40B4-BE49-F238E27FC236}">
                <a16:creationId xmlns:a16="http://schemas.microsoft.com/office/drawing/2014/main" id="{93298B38-B85F-BF45-9C99-9BE50FADE2F9}"/>
              </a:ext>
            </a:extLst>
          </p:cNvPr>
          <p:cNvPicPr>
            <a:picLocks noChangeAspect="1"/>
          </p:cNvPicPr>
          <p:nvPr/>
        </p:nvPicPr>
        <p:blipFill>
          <a:blip r:embed="rId2"/>
          <a:stretch>
            <a:fillRect/>
          </a:stretch>
        </p:blipFill>
        <p:spPr>
          <a:xfrm>
            <a:off x="1162090" y="1626357"/>
            <a:ext cx="6819820" cy="3819099"/>
          </a:xfrm>
          <a:prstGeom prst="rect">
            <a:avLst/>
          </a:prstGeom>
        </p:spPr>
      </p:pic>
    </p:spTree>
    <p:extLst>
      <p:ext uri="{BB962C8B-B14F-4D97-AF65-F5344CB8AC3E}">
        <p14:creationId xmlns:p14="http://schemas.microsoft.com/office/powerpoint/2010/main" val="79652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10FB-9C08-CC4A-ABDC-1403B2E09EA2}"/>
              </a:ext>
            </a:extLst>
          </p:cNvPr>
          <p:cNvSpPr>
            <a:spLocks noGrp="1"/>
          </p:cNvSpPr>
          <p:nvPr>
            <p:ph type="title"/>
          </p:nvPr>
        </p:nvSpPr>
        <p:spPr>
          <a:xfrm>
            <a:off x="457200" y="76200"/>
            <a:ext cx="8229600" cy="1143000"/>
          </a:xfrm>
        </p:spPr>
        <p:txBody>
          <a:bodyPr/>
          <a:lstStyle/>
          <a:p>
            <a:r>
              <a:rPr lang="en-US" b="1" dirty="0"/>
              <a:t>DeepMind’s </a:t>
            </a:r>
            <a:r>
              <a:rPr lang="en-US" b="1" dirty="0" err="1"/>
              <a:t>AlphaFold</a:t>
            </a:r>
            <a:r>
              <a:rPr lang="en-US" b="1" dirty="0"/>
              <a:t> Buzz</a:t>
            </a:r>
          </a:p>
        </p:txBody>
      </p:sp>
      <p:pic>
        <p:nvPicPr>
          <p:cNvPr id="5" name="Picture 4">
            <a:extLst>
              <a:ext uri="{FF2B5EF4-FFF2-40B4-BE49-F238E27FC236}">
                <a16:creationId xmlns:a16="http://schemas.microsoft.com/office/drawing/2014/main" id="{D0532E63-5807-3C43-8CC6-7C4D0892E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004003"/>
            <a:ext cx="8321083" cy="1510597"/>
          </a:xfrm>
          <a:prstGeom prst="rect">
            <a:avLst/>
          </a:prstGeom>
        </p:spPr>
      </p:pic>
      <p:pic>
        <p:nvPicPr>
          <p:cNvPr id="7" name="Picture 6">
            <a:extLst>
              <a:ext uri="{FF2B5EF4-FFF2-40B4-BE49-F238E27FC236}">
                <a16:creationId xmlns:a16="http://schemas.microsoft.com/office/drawing/2014/main" id="{7B972323-E9ED-0940-9E0E-B462DB51E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743200"/>
            <a:ext cx="8267700" cy="1485900"/>
          </a:xfrm>
          <a:prstGeom prst="rect">
            <a:avLst/>
          </a:prstGeom>
        </p:spPr>
      </p:pic>
      <p:pic>
        <p:nvPicPr>
          <p:cNvPr id="9" name="Picture 8">
            <a:extLst>
              <a:ext uri="{FF2B5EF4-FFF2-40B4-BE49-F238E27FC236}">
                <a16:creationId xmlns:a16="http://schemas.microsoft.com/office/drawing/2014/main" id="{DA0C1A8A-277D-C747-A441-149FE54E8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 y="4457700"/>
            <a:ext cx="8216900" cy="1498600"/>
          </a:xfrm>
          <a:prstGeom prst="rect">
            <a:avLst/>
          </a:prstGeom>
        </p:spPr>
      </p:pic>
      <p:pic>
        <p:nvPicPr>
          <p:cNvPr id="10" name="Picture 9">
            <a:extLst>
              <a:ext uri="{FF2B5EF4-FFF2-40B4-BE49-F238E27FC236}">
                <a16:creationId xmlns:a16="http://schemas.microsoft.com/office/drawing/2014/main" id="{E100D0AA-4FB6-744D-9D3C-73DBB946391A}"/>
              </a:ext>
            </a:extLst>
          </p:cNvPr>
          <p:cNvPicPr>
            <a:picLocks noChangeAspect="1"/>
          </p:cNvPicPr>
          <p:nvPr/>
        </p:nvPicPr>
        <p:blipFill>
          <a:blip r:embed="rId5"/>
          <a:stretch>
            <a:fillRect/>
          </a:stretch>
        </p:blipFill>
        <p:spPr>
          <a:xfrm>
            <a:off x="5638800" y="1111601"/>
            <a:ext cx="1219200" cy="1219200"/>
          </a:xfrm>
          <a:prstGeom prst="rect">
            <a:avLst/>
          </a:prstGeom>
        </p:spPr>
      </p:pic>
    </p:spTree>
    <p:extLst>
      <p:ext uri="{BB962C8B-B14F-4D97-AF65-F5344CB8AC3E}">
        <p14:creationId xmlns:p14="http://schemas.microsoft.com/office/powerpoint/2010/main" val="118827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0851EE-0735-5B44-B716-5C15740B6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8305800" cy="1498600"/>
          </a:xfrm>
          <a:prstGeom prst="rect">
            <a:avLst/>
          </a:prstGeom>
        </p:spPr>
      </p:pic>
      <p:pic>
        <p:nvPicPr>
          <p:cNvPr id="7" name="Picture 6">
            <a:extLst>
              <a:ext uri="{FF2B5EF4-FFF2-40B4-BE49-F238E27FC236}">
                <a16:creationId xmlns:a16="http://schemas.microsoft.com/office/drawing/2014/main" id="{7B102591-5400-114C-BB3F-BDA458D5A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2698750"/>
            <a:ext cx="8305800" cy="1460500"/>
          </a:xfrm>
          <a:prstGeom prst="rect">
            <a:avLst/>
          </a:prstGeom>
        </p:spPr>
      </p:pic>
      <p:pic>
        <p:nvPicPr>
          <p:cNvPr id="9" name="Picture 8">
            <a:extLst>
              <a:ext uri="{FF2B5EF4-FFF2-40B4-BE49-F238E27FC236}">
                <a16:creationId xmlns:a16="http://schemas.microsoft.com/office/drawing/2014/main" id="{0961B830-88E3-0742-9CC7-40C860E43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4419600"/>
            <a:ext cx="8293100" cy="1460500"/>
          </a:xfrm>
          <a:prstGeom prst="rect">
            <a:avLst/>
          </a:prstGeom>
        </p:spPr>
      </p:pic>
      <p:sp>
        <p:nvSpPr>
          <p:cNvPr id="10" name="TextBox 9">
            <a:extLst>
              <a:ext uri="{FF2B5EF4-FFF2-40B4-BE49-F238E27FC236}">
                <a16:creationId xmlns:a16="http://schemas.microsoft.com/office/drawing/2014/main" id="{634469F8-97AD-564E-AF57-1C06F2E23C4A}"/>
              </a:ext>
            </a:extLst>
          </p:cNvPr>
          <p:cNvSpPr txBox="1"/>
          <p:nvPr/>
        </p:nvSpPr>
        <p:spPr>
          <a:xfrm>
            <a:off x="381000" y="2555270"/>
            <a:ext cx="7848600" cy="1569660"/>
          </a:xfrm>
          <a:prstGeom prst="rect">
            <a:avLst/>
          </a:prstGeom>
          <a:solidFill>
            <a:schemeClr val="bg1"/>
          </a:solidFill>
          <a:ln>
            <a:solidFill>
              <a:schemeClr val="accent1">
                <a:shade val="50000"/>
              </a:schemeClr>
            </a:solidFill>
          </a:ln>
        </p:spPr>
        <p:txBody>
          <a:bodyPr wrap="square" rtlCol="0">
            <a:spAutoFit/>
          </a:bodyPr>
          <a:lstStyle/>
          <a:p>
            <a:r>
              <a:rPr lang="en-US" sz="2400" b="1" dirty="0" err="1">
                <a:solidFill>
                  <a:srgbClr val="FF0000"/>
                </a:solidFill>
              </a:rPr>
              <a:t>AlphaFold</a:t>
            </a:r>
            <a:r>
              <a:rPr lang="en-US" sz="2400" b="1" dirty="0">
                <a:solidFill>
                  <a:srgbClr val="FF0000"/>
                </a:solidFill>
              </a:rPr>
              <a:t> is built on the original ideas and </a:t>
            </a:r>
            <a:r>
              <a:rPr lang="en-US" sz="2400" b="1" dirty="0" err="1">
                <a:solidFill>
                  <a:srgbClr val="FF0000"/>
                </a:solidFill>
              </a:rPr>
              <a:t>stratigies</a:t>
            </a:r>
            <a:r>
              <a:rPr lang="en-US" sz="2400" b="1" dirty="0">
                <a:solidFill>
                  <a:srgbClr val="FF0000"/>
                </a:solidFill>
              </a:rPr>
              <a:t> developed by the protein folding community over many years! Deeper networks, better engineering, and innovative integration. </a:t>
            </a:r>
          </a:p>
        </p:txBody>
      </p:sp>
    </p:spTree>
    <p:extLst>
      <p:ext uri="{BB962C8B-B14F-4D97-AF65-F5344CB8AC3E}">
        <p14:creationId xmlns:p14="http://schemas.microsoft.com/office/powerpoint/2010/main" val="22180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71EE-86D4-9942-B03F-7EE0027E594A}"/>
              </a:ext>
            </a:extLst>
          </p:cNvPr>
          <p:cNvSpPr>
            <a:spLocks noGrp="1"/>
          </p:cNvSpPr>
          <p:nvPr>
            <p:ph type="title"/>
          </p:nvPr>
        </p:nvSpPr>
        <p:spPr>
          <a:xfrm>
            <a:off x="457200" y="-228600"/>
            <a:ext cx="8229600" cy="1143000"/>
          </a:xfrm>
        </p:spPr>
        <p:txBody>
          <a:bodyPr>
            <a:normAutofit fontScale="90000"/>
          </a:bodyPr>
          <a:lstStyle/>
          <a:p>
            <a:r>
              <a:rPr lang="en-US" b="1" dirty="0"/>
              <a:t>Top 20 out of 98 predictors in CASP13</a:t>
            </a:r>
          </a:p>
        </p:txBody>
      </p:sp>
      <p:pic>
        <p:nvPicPr>
          <p:cNvPr id="5" name="Picture 4">
            <a:extLst>
              <a:ext uri="{FF2B5EF4-FFF2-40B4-BE49-F238E27FC236}">
                <a16:creationId xmlns:a16="http://schemas.microsoft.com/office/drawing/2014/main" id="{3F80FF40-2C22-824E-BD96-7FB447614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762000"/>
            <a:ext cx="7480300" cy="5943600"/>
          </a:xfrm>
          <a:prstGeom prst="rect">
            <a:avLst/>
          </a:prstGeom>
        </p:spPr>
      </p:pic>
      <p:sp>
        <p:nvSpPr>
          <p:cNvPr id="3" name="Frame 2">
            <a:extLst>
              <a:ext uri="{FF2B5EF4-FFF2-40B4-BE49-F238E27FC236}">
                <a16:creationId xmlns:a16="http://schemas.microsoft.com/office/drawing/2014/main" id="{9324E5D8-7480-2343-A0FB-7D6A27E2C2C3}"/>
              </a:ext>
            </a:extLst>
          </p:cNvPr>
          <p:cNvSpPr/>
          <p:nvPr/>
        </p:nvSpPr>
        <p:spPr>
          <a:xfrm>
            <a:off x="762000" y="1828800"/>
            <a:ext cx="7620000" cy="3048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9160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TotalTime>
  <Words>1392</Words>
  <Application>Microsoft Macintosh PowerPoint</Application>
  <PresentationFormat>On-screen Show (4:3)</PresentationFormat>
  <Paragraphs>250</Paragraphs>
  <Slides>48</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ＭＳ Ｐゴシック</vt:lpstr>
      <vt:lpstr>SimSun</vt:lpstr>
      <vt:lpstr>Arial</vt:lpstr>
      <vt:lpstr>Calibri</vt:lpstr>
      <vt:lpstr>Office Theme</vt:lpstr>
      <vt:lpstr>Bitmap Image</vt:lpstr>
      <vt:lpstr>Computational Modeling of Molecular Structure</vt:lpstr>
      <vt:lpstr>The Genomic Era</vt:lpstr>
      <vt:lpstr>DNA Sequencing Revolution</vt:lpstr>
      <vt:lpstr>A Topic of Big Bio Data Analysis</vt:lpstr>
      <vt:lpstr>PowerPoint Presentation</vt:lpstr>
      <vt:lpstr>AI, Deep Learning, Google’s DeepMind</vt:lpstr>
      <vt:lpstr>DeepMind’s AlphaFold Buzz</vt:lpstr>
      <vt:lpstr>PowerPoint Presentation</vt:lpstr>
      <vt:lpstr>Top 20 out of 98 predictors in CASP13</vt:lpstr>
      <vt:lpstr>100 Top Scientific Problems by Science Magazine</vt:lpstr>
      <vt:lpstr>Objectives</vt:lpstr>
      <vt:lpstr>Significance of Studying Molecular Structures</vt:lpstr>
      <vt:lpstr>A Good Career for CS Graduates</vt:lpstr>
      <vt:lpstr>Three Kinds of Structures</vt:lpstr>
      <vt:lpstr>Representation of Molecular Structures</vt:lpstr>
      <vt:lpstr>Algorithms</vt:lpstr>
      <vt:lpstr>Software Packages</vt:lpstr>
      <vt:lpstr>Course Format</vt:lpstr>
      <vt:lpstr>Teaching Format of Each Topic</vt:lpstr>
      <vt:lpstr>Grading</vt:lpstr>
      <vt:lpstr>Introduction to Molecular Biology for Computer Science and Engineering Students</vt:lpstr>
      <vt:lpstr>Introduction to Molecular Biology</vt:lpstr>
      <vt:lpstr>Central Dogma of Molecular Biology</vt:lpstr>
      <vt:lpstr>PowerPoint Presentation</vt:lpstr>
      <vt:lpstr>Central Dogma of Molecular Biology</vt:lpstr>
      <vt:lpstr>PowerPoint Presentation</vt:lpstr>
      <vt:lpstr>DNA (Deoxyribose Nucleotide Acids)</vt:lpstr>
      <vt:lpstr>PowerPoint Presentation</vt:lpstr>
      <vt:lpstr>PowerPoint Presentation</vt:lpstr>
      <vt:lpstr>PowerPoint Presentation</vt:lpstr>
      <vt:lpstr>PowerPoint Presentation</vt:lpstr>
      <vt:lpstr>PowerPoint Presentation</vt:lpstr>
      <vt:lpstr>PowerPoint Presentation</vt:lpstr>
      <vt:lpstr>RNA (Ribose Nucleotide Acids)</vt:lpstr>
      <vt:lpstr>Different Kinds of RNA</vt:lpstr>
      <vt:lpstr>PowerPoint Presentation</vt:lpstr>
      <vt:lpstr>Genetic Code and Translation</vt:lpstr>
      <vt:lpstr>Protein Sequence</vt:lpstr>
      <vt:lpstr>Amino Acid Structure</vt:lpstr>
      <vt:lpstr>Lysine</vt:lpstr>
      <vt:lpstr>Amino Acids</vt:lpstr>
      <vt:lpstr>PowerPoint Presentation</vt:lpstr>
      <vt:lpstr>Central Dogma of Proteomics</vt:lpstr>
      <vt:lpstr>The Genomic Era</vt:lpstr>
      <vt:lpstr>Personal Genome’s Implications </vt:lpstr>
      <vt:lpstr>Genome Implications to Information Sciences and Life Sciences</vt:lpstr>
      <vt:lpstr>Assignment One</vt:lpstr>
      <vt:lpstr>Acknowledgements</vt:lpstr>
    </vt:vector>
  </TitlesOfParts>
  <Company>University of Missouri, Columbia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Modeling of Molecular Structure</dc:title>
  <dc:creator>Jianlin Cheng</dc:creator>
  <cp:lastModifiedBy>Microsoft Office User</cp:lastModifiedBy>
  <cp:revision>129</cp:revision>
  <dcterms:created xsi:type="dcterms:W3CDTF">2013-01-21T19:35:14Z</dcterms:created>
  <dcterms:modified xsi:type="dcterms:W3CDTF">2019-02-04T18:57:22Z</dcterms:modified>
</cp:coreProperties>
</file>