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69" r:id="rId2"/>
    <p:sldId id="256" r:id="rId3"/>
    <p:sldId id="259" r:id="rId4"/>
    <p:sldId id="262" r:id="rId5"/>
    <p:sldId id="263" r:id="rId6"/>
    <p:sldId id="429" r:id="rId7"/>
    <p:sldId id="257" r:id="rId8"/>
    <p:sldId id="321" r:id="rId9"/>
    <p:sldId id="322" r:id="rId10"/>
    <p:sldId id="323" r:id="rId11"/>
    <p:sldId id="271" r:id="rId12"/>
    <p:sldId id="272" r:id="rId13"/>
    <p:sldId id="273" r:id="rId14"/>
    <p:sldId id="274" r:id="rId15"/>
    <p:sldId id="275" r:id="rId16"/>
    <p:sldId id="279" r:id="rId17"/>
    <p:sldId id="276" r:id="rId18"/>
    <p:sldId id="267" r:id="rId19"/>
    <p:sldId id="280" r:id="rId20"/>
    <p:sldId id="415" r:id="rId21"/>
    <p:sldId id="300" r:id="rId22"/>
    <p:sldId id="258" r:id="rId23"/>
    <p:sldId id="265"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1" r:id="rId44"/>
    <p:sldId id="302" r:id="rId45"/>
    <p:sldId id="303" r:id="rId46"/>
    <p:sldId id="304" r:id="rId47"/>
    <p:sldId id="306" r:id="rId48"/>
    <p:sldId id="308" r:id="rId49"/>
    <p:sldId id="309" r:id="rId50"/>
    <p:sldId id="311" r:id="rId51"/>
    <p:sldId id="313" r:id="rId52"/>
    <p:sldId id="315" r:id="rId53"/>
    <p:sldId id="314" r:id="rId54"/>
    <p:sldId id="316" r:id="rId55"/>
    <p:sldId id="491" r:id="rId56"/>
    <p:sldId id="416" r:id="rId57"/>
    <p:sldId id="417" r:id="rId58"/>
    <p:sldId id="418" r:id="rId59"/>
    <p:sldId id="327" r:id="rId60"/>
    <p:sldId id="326" r:id="rId61"/>
    <p:sldId id="328" r:id="rId62"/>
    <p:sldId id="329" r:id="rId63"/>
    <p:sldId id="331" r:id="rId64"/>
    <p:sldId id="377" r:id="rId65"/>
    <p:sldId id="332" r:id="rId66"/>
    <p:sldId id="381" r:id="rId67"/>
    <p:sldId id="382" r:id="rId68"/>
    <p:sldId id="333" r:id="rId69"/>
    <p:sldId id="334" r:id="rId70"/>
    <p:sldId id="335" r:id="rId71"/>
    <p:sldId id="336" r:id="rId72"/>
    <p:sldId id="337" r:id="rId73"/>
    <p:sldId id="338" r:id="rId74"/>
    <p:sldId id="339" r:id="rId75"/>
    <p:sldId id="340" r:id="rId76"/>
    <p:sldId id="341" r:id="rId77"/>
    <p:sldId id="342" r:id="rId78"/>
    <p:sldId id="343" r:id="rId79"/>
    <p:sldId id="378" r:id="rId80"/>
    <p:sldId id="385" r:id="rId81"/>
    <p:sldId id="349" r:id="rId82"/>
    <p:sldId id="347" r:id="rId83"/>
    <p:sldId id="350" r:id="rId84"/>
    <p:sldId id="348" r:id="rId85"/>
    <p:sldId id="383" r:id="rId86"/>
    <p:sldId id="351" r:id="rId87"/>
    <p:sldId id="352" r:id="rId88"/>
    <p:sldId id="353" r:id="rId89"/>
    <p:sldId id="354" r:id="rId90"/>
    <p:sldId id="355" r:id="rId91"/>
    <p:sldId id="357" r:id="rId92"/>
    <p:sldId id="359" r:id="rId93"/>
    <p:sldId id="346" r:id="rId94"/>
    <p:sldId id="360" r:id="rId95"/>
    <p:sldId id="361" r:id="rId96"/>
    <p:sldId id="489" r:id="rId97"/>
    <p:sldId id="468" r:id="rId98"/>
    <p:sldId id="470" r:id="rId99"/>
    <p:sldId id="471" r:id="rId100"/>
    <p:sldId id="472" r:id="rId101"/>
    <p:sldId id="473" r:id="rId102"/>
    <p:sldId id="477" r:id="rId103"/>
    <p:sldId id="485" r:id="rId104"/>
    <p:sldId id="488" r:id="rId105"/>
    <p:sldId id="364" r:id="rId106"/>
    <p:sldId id="388" r:id="rId107"/>
    <p:sldId id="389" r:id="rId108"/>
    <p:sldId id="412" r:id="rId109"/>
    <p:sldId id="390" r:id="rId110"/>
    <p:sldId id="391" r:id="rId111"/>
    <p:sldId id="392" r:id="rId112"/>
    <p:sldId id="368" r:id="rId113"/>
    <p:sldId id="373" r:id="rId114"/>
    <p:sldId id="393" r:id="rId115"/>
    <p:sldId id="394" r:id="rId116"/>
    <p:sldId id="395" r:id="rId117"/>
    <p:sldId id="372" r:id="rId118"/>
    <p:sldId id="414" r:id="rId119"/>
    <p:sldId id="374" r:id="rId120"/>
    <p:sldId id="405" r:id="rId121"/>
    <p:sldId id="406" r:id="rId122"/>
    <p:sldId id="408" r:id="rId123"/>
    <p:sldId id="411" r:id="rId124"/>
    <p:sldId id="409" r:id="rId125"/>
    <p:sldId id="410" r:id="rId126"/>
    <p:sldId id="413" r:id="rId127"/>
    <p:sldId id="421" r:id="rId128"/>
    <p:sldId id="422" r:id="rId129"/>
    <p:sldId id="423" r:id="rId130"/>
    <p:sldId id="424" r:id="rId131"/>
    <p:sldId id="425" r:id="rId132"/>
    <p:sldId id="426" r:id="rId133"/>
    <p:sldId id="427" r:id="rId134"/>
    <p:sldId id="428" r:id="rId135"/>
    <p:sldId id="490" r:id="rId136"/>
    <p:sldId id="398" r:id="rId137"/>
    <p:sldId id="399" r:id="rId138"/>
    <p:sldId id="397" r:id="rId139"/>
    <p:sldId id="396" r:id="rId140"/>
    <p:sldId id="404" r:id="rId141"/>
    <p:sldId id="419" r:id="rId142"/>
    <p:sldId id="420" r:id="rId143"/>
    <p:sldId id="376"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p:cViewPr varScale="1">
        <p:scale>
          <a:sx n="90" d="100"/>
          <a:sy n="90" d="100"/>
        </p:scale>
        <p:origin x="174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49684811230699"/>
          <c:y val="0.18774874200917799"/>
          <c:w val="0.84417554267224004"/>
          <c:h val="0.64507906666177295"/>
        </c:manualLayout>
      </c:layout>
      <c:lineChart>
        <c:grouping val="standard"/>
        <c:varyColors val="0"/>
        <c:ser>
          <c:idx val="0"/>
          <c:order val="0"/>
          <c:tx>
            <c:strRef>
              <c:f>Sheet1!$B$1</c:f>
              <c:strCache>
                <c:ptCount val="1"/>
                <c:pt idx="0">
                  <c:v>LorDG </c:v>
                </c:pt>
              </c:strCache>
            </c:strRef>
          </c:tx>
          <c:spPr>
            <a:ln w="28575" cap="rnd">
              <a:solidFill>
                <a:srgbClr val="FF0000"/>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Sheet1!$B$2:$B$21</c:f>
              <c:numCache>
                <c:formatCode>General</c:formatCode>
                <c:ptCount val="20"/>
                <c:pt idx="0">
                  <c:v>0.89735878154714399</c:v>
                </c:pt>
                <c:pt idx="1">
                  <c:v>0.98315034855049199</c:v>
                </c:pt>
                <c:pt idx="2">
                  <c:v>0.98596626770575602</c:v>
                </c:pt>
                <c:pt idx="3">
                  <c:v>0.98796519207322697</c:v>
                </c:pt>
                <c:pt idx="4">
                  <c:v>0.98953924115159098</c:v>
                </c:pt>
                <c:pt idx="5">
                  <c:v>0.99459042688737997</c:v>
                </c:pt>
                <c:pt idx="6">
                  <c:v>0.99386441882804799</c:v>
                </c:pt>
                <c:pt idx="7">
                  <c:v>0.99348745049083398</c:v>
                </c:pt>
                <c:pt idx="8">
                  <c:v>0.99384217718901102</c:v>
                </c:pt>
                <c:pt idx="9">
                  <c:v>0.99379936232619204</c:v>
                </c:pt>
                <c:pt idx="10">
                  <c:v>0.99491382049289601</c:v>
                </c:pt>
                <c:pt idx="11">
                  <c:v>0.99550143016847303</c:v>
                </c:pt>
                <c:pt idx="12">
                  <c:v>0.99590573405271599</c:v>
                </c:pt>
                <c:pt idx="13">
                  <c:v>0.99469359218956299</c:v>
                </c:pt>
                <c:pt idx="14">
                  <c:v>0.99500624414502103</c:v>
                </c:pt>
                <c:pt idx="15">
                  <c:v>0.993919000384063</c:v>
                </c:pt>
                <c:pt idx="16">
                  <c:v>0.99344325554680202</c:v>
                </c:pt>
                <c:pt idx="17">
                  <c:v>0.99615840288409996</c:v>
                </c:pt>
                <c:pt idx="18">
                  <c:v>0.99653882957811002</c:v>
                </c:pt>
                <c:pt idx="19">
                  <c:v>0.99675771732516305</c:v>
                </c:pt>
              </c:numCache>
            </c:numRef>
          </c:val>
          <c:smooth val="0"/>
          <c:extLst>
            <c:ext xmlns:c16="http://schemas.microsoft.com/office/drawing/2014/chart" uri="{C3380CC4-5D6E-409C-BE32-E72D297353CC}">
              <c16:uniqueId val="{00000000-109F-4B20-9814-7D7A65B4E1D7}"/>
            </c:ext>
          </c:extLst>
        </c:ser>
        <c:ser>
          <c:idx val="2"/>
          <c:order val="1"/>
          <c:tx>
            <c:strRef>
              <c:f>Sheet1!$D$1</c:f>
              <c:strCache>
                <c:ptCount val="1"/>
                <c:pt idx="0">
                  <c:v>NMDS</c:v>
                </c:pt>
              </c:strCache>
            </c:strRef>
          </c:tx>
          <c:spPr>
            <a:ln w="28575" cap="rnd">
              <a:solidFill>
                <a:schemeClr val="accent3"/>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Sheet1!$D$2:$D$21</c:f>
              <c:numCache>
                <c:formatCode>General</c:formatCode>
                <c:ptCount val="20"/>
                <c:pt idx="0">
                  <c:v>0.251832355488673</c:v>
                </c:pt>
                <c:pt idx="1">
                  <c:v>0.56231740440033995</c:v>
                </c:pt>
                <c:pt idx="2">
                  <c:v>0.64925171669992798</c:v>
                </c:pt>
                <c:pt idx="3">
                  <c:v>0.72877889708337995</c:v>
                </c:pt>
                <c:pt idx="4">
                  <c:v>0.70785519537401798</c:v>
                </c:pt>
                <c:pt idx="5">
                  <c:v>0.73824566999951202</c:v>
                </c:pt>
                <c:pt idx="6">
                  <c:v>0.74873963654960496</c:v>
                </c:pt>
                <c:pt idx="7">
                  <c:v>0.75524892477965</c:v>
                </c:pt>
                <c:pt idx="8">
                  <c:v>0.77781290645130396</c:v>
                </c:pt>
                <c:pt idx="9">
                  <c:v>0.79243595447259896</c:v>
                </c:pt>
                <c:pt idx="10">
                  <c:v>0.79438279148011703</c:v>
                </c:pt>
                <c:pt idx="11">
                  <c:v>0.78624818924776396</c:v>
                </c:pt>
                <c:pt idx="12">
                  <c:v>0.80019545485596899</c:v>
                </c:pt>
                <c:pt idx="13">
                  <c:v>0.81364650001067496</c:v>
                </c:pt>
                <c:pt idx="14">
                  <c:v>0.814059642621345</c:v>
                </c:pt>
                <c:pt idx="15">
                  <c:v>0.80941768384941903</c:v>
                </c:pt>
                <c:pt idx="16">
                  <c:v>0.82101919845454896</c:v>
                </c:pt>
                <c:pt idx="17">
                  <c:v>0.82652686894778304</c:v>
                </c:pt>
                <c:pt idx="18">
                  <c:v>0.81426629514648896</c:v>
                </c:pt>
                <c:pt idx="19">
                  <c:v>0.82333030615264702</c:v>
                </c:pt>
              </c:numCache>
            </c:numRef>
          </c:val>
          <c:smooth val="0"/>
          <c:extLst>
            <c:ext xmlns:c16="http://schemas.microsoft.com/office/drawing/2014/chart" uri="{C3380CC4-5D6E-409C-BE32-E72D297353CC}">
              <c16:uniqueId val="{00000002-109F-4B20-9814-7D7A65B4E1D7}"/>
            </c:ext>
          </c:extLst>
        </c:ser>
        <c:ser>
          <c:idx val="3"/>
          <c:order val="2"/>
          <c:tx>
            <c:strRef>
              <c:f>Sheet1!$E$1</c:f>
              <c:strCache>
                <c:ptCount val="1"/>
                <c:pt idx="0">
                  <c:v>MDS2</c:v>
                </c:pt>
              </c:strCache>
            </c:strRef>
          </c:tx>
          <c:spPr>
            <a:ln w="28575" cap="rnd">
              <a:solidFill>
                <a:schemeClr val="accent4"/>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Sheet1!$E$2:$E$21</c:f>
              <c:numCache>
                <c:formatCode>General</c:formatCode>
                <c:ptCount val="20"/>
                <c:pt idx="0">
                  <c:v>0.44695070585696001</c:v>
                </c:pt>
                <c:pt idx="1">
                  <c:v>0.63238638998158703</c:v>
                </c:pt>
                <c:pt idx="2">
                  <c:v>0.73542798479594496</c:v>
                </c:pt>
                <c:pt idx="3">
                  <c:v>0.80316680176710598</c:v>
                </c:pt>
                <c:pt idx="4">
                  <c:v>0.79538775168603604</c:v>
                </c:pt>
                <c:pt idx="5">
                  <c:v>0.81441349023084497</c:v>
                </c:pt>
                <c:pt idx="6">
                  <c:v>0.81377130663305797</c:v>
                </c:pt>
                <c:pt idx="7">
                  <c:v>0.831737276497033</c:v>
                </c:pt>
                <c:pt idx="8">
                  <c:v>0.846845718180536</c:v>
                </c:pt>
                <c:pt idx="9">
                  <c:v>0.85078047466575901</c:v>
                </c:pt>
                <c:pt idx="10">
                  <c:v>0.85026450986216295</c:v>
                </c:pt>
                <c:pt idx="11">
                  <c:v>0.84288306330345397</c:v>
                </c:pt>
                <c:pt idx="12">
                  <c:v>0.85299975916814097</c:v>
                </c:pt>
                <c:pt idx="13">
                  <c:v>0.85919516687122599</c:v>
                </c:pt>
                <c:pt idx="14">
                  <c:v>0.85821231129389897</c:v>
                </c:pt>
                <c:pt idx="15">
                  <c:v>0.85408565570478301</c:v>
                </c:pt>
                <c:pt idx="16">
                  <c:v>0.86125241084148896</c:v>
                </c:pt>
                <c:pt idx="17">
                  <c:v>0.86618718354429902</c:v>
                </c:pt>
                <c:pt idx="18">
                  <c:v>0.85717331880453695</c:v>
                </c:pt>
                <c:pt idx="19">
                  <c:v>0.864302141538969</c:v>
                </c:pt>
              </c:numCache>
            </c:numRef>
          </c:val>
          <c:smooth val="0"/>
          <c:extLst>
            <c:ext xmlns:c16="http://schemas.microsoft.com/office/drawing/2014/chart" uri="{C3380CC4-5D6E-409C-BE32-E72D297353CC}">
              <c16:uniqueId val="{00000003-109F-4B20-9814-7D7A65B4E1D7}"/>
            </c:ext>
          </c:extLst>
        </c:ser>
        <c:ser>
          <c:idx val="4"/>
          <c:order val="3"/>
          <c:tx>
            <c:strRef>
              <c:f>Sheet1!$F$1</c:f>
              <c:strCache>
                <c:ptCount val="1"/>
                <c:pt idx="0">
                  <c:v>PM2</c:v>
                </c:pt>
              </c:strCache>
            </c:strRef>
          </c:tx>
          <c:spPr>
            <a:ln w="28575" cap="rnd">
              <a:solidFill>
                <a:schemeClr val="accent5"/>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Sheet1!$F$2:$F$21</c:f>
              <c:numCache>
                <c:formatCode>General</c:formatCode>
                <c:ptCount val="20"/>
                <c:pt idx="0">
                  <c:v>0.41606195823832198</c:v>
                </c:pt>
                <c:pt idx="1">
                  <c:v>0.70807825493344101</c:v>
                </c:pt>
                <c:pt idx="2">
                  <c:v>0.78827664492006499</c:v>
                </c:pt>
                <c:pt idx="3">
                  <c:v>0.83609731981909596</c:v>
                </c:pt>
                <c:pt idx="4">
                  <c:v>0.87164622962079297</c:v>
                </c:pt>
                <c:pt idx="5">
                  <c:v>0.88903776951881197</c:v>
                </c:pt>
                <c:pt idx="6">
                  <c:v>0.87053989933342801</c:v>
                </c:pt>
                <c:pt idx="7">
                  <c:v>0.87249091460346995</c:v>
                </c:pt>
                <c:pt idx="8">
                  <c:v>0.88495913885170996</c:v>
                </c:pt>
                <c:pt idx="9">
                  <c:v>0.86448501558956103</c:v>
                </c:pt>
                <c:pt idx="10">
                  <c:v>0.862540823930526</c:v>
                </c:pt>
                <c:pt idx="11">
                  <c:v>0.88115989901278402</c:v>
                </c:pt>
                <c:pt idx="12">
                  <c:v>0.88166674884090701</c:v>
                </c:pt>
                <c:pt idx="13">
                  <c:v>0.89159568135425005</c:v>
                </c:pt>
                <c:pt idx="14">
                  <c:v>0.863332284208567</c:v>
                </c:pt>
                <c:pt idx="15">
                  <c:v>0.88479253559154902</c:v>
                </c:pt>
                <c:pt idx="16">
                  <c:v>0.89355116604900897</c:v>
                </c:pt>
                <c:pt idx="17">
                  <c:v>0.86780498189747501</c:v>
                </c:pt>
                <c:pt idx="18">
                  <c:v>0.88783995244342595</c:v>
                </c:pt>
                <c:pt idx="19">
                  <c:v>0.87364752978777105</c:v>
                </c:pt>
              </c:numCache>
            </c:numRef>
          </c:val>
          <c:smooth val="0"/>
          <c:extLst>
            <c:ext xmlns:c16="http://schemas.microsoft.com/office/drawing/2014/chart" uri="{C3380CC4-5D6E-409C-BE32-E72D297353CC}">
              <c16:uniqueId val="{00000004-109F-4B20-9814-7D7A65B4E1D7}"/>
            </c:ext>
          </c:extLst>
        </c:ser>
        <c:ser>
          <c:idx val="5"/>
          <c:order val="4"/>
          <c:tx>
            <c:strRef>
              <c:f>Sheet1!$G$1</c:f>
              <c:strCache>
                <c:ptCount val="1"/>
                <c:pt idx="0">
                  <c:v>ChromSDE</c:v>
                </c:pt>
              </c:strCache>
            </c:strRef>
          </c:tx>
          <c:spPr>
            <a:ln w="28575" cap="rnd">
              <a:solidFill>
                <a:schemeClr val="accent6"/>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Sheet1!$G$2:$G$21</c:f>
              <c:numCache>
                <c:formatCode>General</c:formatCode>
                <c:ptCount val="20"/>
                <c:pt idx="0">
                  <c:v>0.79316720179559697</c:v>
                </c:pt>
                <c:pt idx="1">
                  <c:v>0.95138705000835799</c:v>
                </c:pt>
                <c:pt idx="2">
                  <c:v>0.97350831968686002</c:v>
                </c:pt>
                <c:pt idx="3">
                  <c:v>0.98198160297378601</c:v>
                </c:pt>
                <c:pt idx="4">
                  <c:v>0.99053778119900004</c:v>
                </c:pt>
                <c:pt idx="5">
                  <c:v>0.99221508050392504</c:v>
                </c:pt>
                <c:pt idx="6">
                  <c:v>0.99377278091631105</c:v>
                </c:pt>
                <c:pt idx="7">
                  <c:v>0.99345098814022603</c:v>
                </c:pt>
                <c:pt idx="8">
                  <c:v>0.99498521793999595</c:v>
                </c:pt>
                <c:pt idx="9">
                  <c:v>0.99534515296090498</c:v>
                </c:pt>
                <c:pt idx="10">
                  <c:v>0.99532189715481001</c:v>
                </c:pt>
                <c:pt idx="11">
                  <c:v>0.99591575108583896</c:v>
                </c:pt>
                <c:pt idx="12">
                  <c:v>0.99682693305204895</c:v>
                </c:pt>
                <c:pt idx="13">
                  <c:v>0.996606968807354</c:v>
                </c:pt>
                <c:pt idx="14">
                  <c:v>0.99671193966762495</c:v>
                </c:pt>
                <c:pt idx="15">
                  <c:v>0.99657030893052501</c:v>
                </c:pt>
                <c:pt idx="16">
                  <c:v>0.997477284174344</c:v>
                </c:pt>
                <c:pt idx="17">
                  <c:v>0.99759930398244001</c:v>
                </c:pt>
                <c:pt idx="18">
                  <c:v>0.99699384990192197</c:v>
                </c:pt>
                <c:pt idx="19">
                  <c:v>0.99714669799838496</c:v>
                </c:pt>
              </c:numCache>
            </c:numRef>
          </c:val>
          <c:smooth val="0"/>
          <c:extLst>
            <c:ext xmlns:c16="http://schemas.microsoft.com/office/drawing/2014/chart" uri="{C3380CC4-5D6E-409C-BE32-E72D297353CC}">
              <c16:uniqueId val="{00000005-109F-4B20-9814-7D7A65B4E1D7}"/>
            </c:ext>
          </c:extLst>
        </c:ser>
        <c:ser>
          <c:idx val="6"/>
          <c:order val="5"/>
          <c:tx>
            <c:strRef>
              <c:f>Sheet1!$H$1</c:f>
              <c:strCache>
                <c:ptCount val="1"/>
                <c:pt idx="0">
                  <c:v>Shrec3D</c:v>
                </c:pt>
              </c:strCache>
            </c:strRef>
          </c:tx>
          <c:spPr>
            <a:ln w="28575" cap="rnd">
              <a:solidFill>
                <a:schemeClr val="accent1">
                  <a:lumMod val="60000"/>
                </a:schemeClr>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Sheet1!$H$2:$H$21</c:f>
              <c:numCache>
                <c:formatCode>General</c:formatCode>
                <c:ptCount val="20"/>
                <c:pt idx="0">
                  <c:v>0.90149718907257004</c:v>
                </c:pt>
                <c:pt idx="1">
                  <c:v>0.93620850197126904</c:v>
                </c:pt>
                <c:pt idx="2">
                  <c:v>0.951113908494161</c:v>
                </c:pt>
                <c:pt idx="3">
                  <c:v>0.95919190189717896</c:v>
                </c:pt>
                <c:pt idx="4">
                  <c:v>0.95821167810397101</c:v>
                </c:pt>
                <c:pt idx="5">
                  <c:v>0.96012834183465101</c:v>
                </c:pt>
                <c:pt idx="6">
                  <c:v>0.97026494147036901</c:v>
                </c:pt>
                <c:pt idx="7">
                  <c:v>0.97218972979998597</c:v>
                </c:pt>
                <c:pt idx="8">
                  <c:v>0.97190619278969503</c:v>
                </c:pt>
                <c:pt idx="9">
                  <c:v>0.96496723817084196</c:v>
                </c:pt>
                <c:pt idx="10">
                  <c:v>0.97723168649758196</c:v>
                </c:pt>
                <c:pt idx="11">
                  <c:v>0.97937657082665797</c:v>
                </c:pt>
                <c:pt idx="12">
                  <c:v>0.97400244441893702</c:v>
                </c:pt>
                <c:pt idx="13">
                  <c:v>0.98035279422872601</c:v>
                </c:pt>
                <c:pt idx="14">
                  <c:v>0.98163392705526997</c:v>
                </c:pt>
                <c:pt idx="15">
                  <c:v>0.97774643832665398</c:v>
                </c:pt>
                <c:pt idx="16">
                  <c:v>0.98382266745900504</c:v>
                </c:pt>
                <c:pt idx="17">
                  <c:v>0.98487203514066302</c:v>
                </c:pt>
                <c:pt idx="18">
                  <c:v>0.98072313996542004</c:v>
                </c:pt>
                <c:pt idx="19">
                  <c:v>0.98409236935304301</c:v>
                </c:pt>
              </c:numCache>
            </c:numRef>
          </c:val>
          <c:smooth val="0"/>
          <c:extLst>
            <c:ext xmlns:c16="http://schemas.microsoft.com/office/drawing/2014/chart" uri="{C3380CC4-5D6E-409C-BE32-E72D297353CC}">
              <c16:uniqueId val="{00000006-109F-4B20-9814-7D7A65B4E1D7}"/>
            </c:ext>
          </c:extLst>
        </c:ser>
        <c:ser>
          <c:idx val="7"/>
          <c:order val="6"/>
          <c:tx>
            <c:strRef>
              <c:f>Sheet1!$I$1</c:f>
              <c:strCache>
                <c:ptCount val="1"/>
                <c:pt idx="0">
                  <c:v>MOGEN</c:v>
                </c:pt>
              </c:strCache>
            </c:strRef>
          </c:tx>
          <c:spPr>
            <a:ln w="28575" cap="rnd">
              <a:solidFill>
                <a:schemeClr val="accent2">
                  <a:lumMod val="60000"/>
                </a:schemeClr>
              </a:solidFill>
              <a:round/>
            </a:ln>
            <a:effectLst/>
          </c:spPr>
          <c:marker>
            <c:symbol val="none"/>
          </c:marker>
          <c:cat>
            <c:numRef>
              <c:f>Sheet1!$A$2:$A$21</c:f>
              <c:numCache>
                <c:formatCode>General</c:formatCode>
                <c:ptCount val="20"/>
                <c:pt idx="0">
                  <c:v>107</c:v>
                </c:pt>
                <c:pt idx="1">
                  <c:v>152</c:v>
                </c:pt>
                <c:pt idx="2">
                  <c:v>183</c:v>
                </c:pt>
                <c:pt idx="3">
                  <c:v>212</c:v>
                </c:pt>
                <c:pt idx="4">
                  <c:v>239</c:v>
                </c:pt>
                <c:pt idx="5">
                  <c:v>266</c:v>
                </c:pt>
                <c:pt idx="6">
                  <c:v>287</c:v>
                </c:pt>
                <c:pt idx="7">
                  <c:v>306</c:v>
                </c:pt>
                <c:pt idx="8">
                  <c:v>331</c:v>
                </c:pt>
                <c:pt idx="9">
                  <c:v>339</c:v>
                </c:pt>
                <c:pt idx="10">
                  <c:v>359</c:v>
                </c:pt>
                <c:pt idx="11">
                  <c:v>384</c:v>
                </c:pt>
                <c:pt idx="12">
                  <c:v>394</c:v>
                </c:pt>
                <c:pt idx="13">
                  <c:v>404</c:v>
                </c:pt>
                <c:pt idx="14">
                  <c:v>417</c:v>
                </c:pt>
                <c:pt idx="15">
                  <c:v>446</c:v>
                </c:pt>
                <c:pt idx="16">
                  <c:v>442</c:v>
                </c:pt>
                <c:pt idx="17">
                  <c:v>461</c:v>
                </c:pt>
                <c:pt idx="18">
                  <c:v>470</c:v>
                </c:pt>
                <c:pt idx="19">
                  <c:v>480</c:v>
                </c:pt>
              </c:numCache>
            </c:numRef>
          </c:cat>
          <c:val>
            <c:numRef>
              <c:f>Sheet1!$I$2:$I$21</c:f>
              <c:numCache>
                <c:formatCode>General</c:formatCode>
                <c:ptCount val="20"/>
                <c:pt idx="0">
                  <c:v>0.85634557386884402</c:v>
                </c:pt>
                <c:pt idx="1">
                  <c:v>0.83811118975014398</c:v>
                </c:pt>
                <c:pt idx="2">
                  <c:v>0.88596009306551704</c:v>
                </c:pt>
                <c:pt idx="3">
                  <c:v>0.90057111106505205</c:v>
                </c:pt>
                <c:pt idx="4">
                  <c:v>0.91470843887762698</c:v>
                </c:pt>
                <c:pt idx="5">
                  <c:v>0.93237428792513499</c:v>
                </c:pt>
                <c:pt idx="6">
                  <c:v>0.90182008516735701</c:v>
                </c:pt>
                <c:pt idx="7">
                  <c:v>0.91554605032467495</c:v>
                </c:pt>
                <c:pt idx="8">
                  <c:v>0.93843493425035895</c:v>
                </c:pt>
                <c:pt idx="9">
                  <c:v>0.94302029813712496</c:v>
                </c:pt>
                <c:pt idx="10">
                  <c:v>0.93811078611575105</c:v>
                </c:pt>
                <c:pt idx="11">
                  <c:v>0.93303900030936804</c:v>
                </c:pt>
                <c:pt idx="12">
                  <c:v>0.93181173662848105</c:v>
                </c:pt>
                <c:pt idx="13">
                  <c:v>0.95102844823868204</c:v>
                </c:pt>
                <c:pt idx="14">
                  <c:v>0.94953129990113105</c:v>
                </c:pt>
                <c:pt idx="15">
                  <c:v>0.94748876419901895</c:v>
                </c:pt>
                <c:pt idx="16">
                  <c:v>0.95664671819710601</c:v>
                </c:pt>
                <c:pt idx="17">
                  <c:v>0.93990807172805502</c:v>
                </c:pt>
                <c:pt idx="18">
                  <c:v>0.943468777569898</c:v>
                </c:pt>
                <c:pt idx="19">
                  <c:v>0.95966376659197605</c:v>
                </c:pt>
              </c:numCache>
            </c:numRef>
          </c:val>
          <c:smooth val="0"/>
          <c:extLst>
            <c:ext xmlns:c16="http://schemas.microsoft.com/office/drawing/2014/chart" uri="{C3380CC4-5D6E-409C-BE32-E72D297353CC}">
              <c16:uniqueId val="{00000007-109F-4B20-9814-7D7A65B4E1D7}"/>
            </c:ext>
          </c:extLst>
        </c:ser>
        <c:dLbls>
          <c:showLegendKey val="0"/>
          <c:showVal val="0"/>
          <c:showCatName val="0"/>
          <c:showSerName val="0"/>
          <c:showPercent val="0"/>
          <c:showBubbleSize val="0"/>
        </c:dLbls>
        <c:smooth val="0"/>
        <c:axId val="-2081212632"/>
        <c:axId val="-2140545160"/>
      </c:lineChart>
      <c:catAx>
        <c:axId val="-208121263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i="0" baseline="0" dirty="0">
                    <a:effectLst/>
                  </a:rPr>
                  <a:t>Signal to Noise Ratio</a:t>
                </a:r>
                <a:endParaRPr lang="en-US" sz="1600" b="1" dirty="0">
                  <a:effectLst/>
                </a:endParaRPr>
              </a:p>
            </c:rich>
          </c:tx>
          <c:layout>
            <c:manualLayout>
              <c:xMode val="edge"/>
              <c:yMode val="edge"/>
              <c:x val="0.41203038962239602"/>
              <c:y val="0.9244114950768019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40545160"/>
        <c:crosses val="autoZero"/>
        <c:auto val="1"/>
        <c:lblAlgn val="ctr"/>
        <c:lblOffset val="100"/>
        <c:noMultiLvlLbl val="0"/>
      </c:catAx>
      <c:valAx>
        <c:axId val="-2140545160"/>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Correlation</a:t>
                </a:r>
              </a:p>
            </c:rich>
          </c:tx>
          <c:layout>
            <c:manualLayout>
              <c:xMode val="edge"/>
              <c:yMode val="edge"/>
              <c:x val="1.5735770783653499E-2"/>
              <c:y val="0.5035371922652369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1212632"/>
        <c:crosses val="autoZero"/>
        <c:crossBetween val="between"/>
      </c:valAx>
      <c:spPr>
        <a:noFill/>
        <a:ln>
          <a:noFill/>
        </a:ln>
        <a:effectLst/>
      </c:spPr>
    </c:plotArea>
    <c:legend>
      <c:legendPos val="b"/>
      <c:layout>
        <c:manualLayout>
          <c:xMode val="edge"/>
          <c:yMode val="edge"/>
          <c:x val="0.106288045756256"/>
          <c:y val="3.1599237727214798E-2"/>
          <c:w val="0.78494174035460196"/>
          <c:h val="0.1150642639987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MOGEN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0.00%</c:formatCode>
                <c:ptCount val="15"/>
                <c:pt idx="0">
                  <c:v>0</c:v>
                </c:pt>
                <c:pt idx="1">
                  <c:v>2E-3</c:v>
                </c:pt>
                <c:pt idx="2">
                  <c:v>6.0000000000000001E-3</c:v>
                </c:pt>
                <c:pt idx="3">
                  <c:v>0.01</c:v>
                </c:pt>
                <c:pt idx="4">
                  <c:v>1.4E-2</c:v>
                </c:pt>
                <c:pt idx="5">
                  <c:v>0.02</c:v>
                </c:pt>
                <c:pt idx="6">
                  <c:v>2.5999999999999999E-2</c:v>
                </c:pt>
                <c:pt idx="7">
                  <c:v>0.03</c:v>
                </c:pt>
                <c:pt idx="8">
                  <c:v>3.4000000000000002E-2</c:v>
                </c:pt>
                <c:pt idx="9">
                  <c:v>0.04</c:v>
                </c:pt>
                <c:pt idx="10">
                  <c:v>0.06</c:v>
                </c:pt>
                <c:pt idx="11">
                  <c:v>0.08</c:v>
                </c:pt>
                <c:pt idx="12">
                  <c:v>0.1</c:v>
                </c:pt>
                <c:pt idx="13">
                  <c:v>0.2</c:v>
                </c:pt>
                <c:pt idx="14">
                  <c:v>0.3</c:v>
                </c:pt>
              </c:numCache>
            </c:numRef>
          </c:cat>
          <c:val>
            <c:numRef>
              <c:f>Sheet1!$B$2:$B$16</c:f>
              <c:numCache>
                <c:formatCode>General</c:formatCode>
                <c:ptCount val="15"/>
                <c:pt idx="0">
                  <c:v>0.96740000000000004</c:v>
                </c:pt>
                <c:pt idx="1">
                  <c:v>0.97330000000000005</c:v>
                </c:pt>
                <c:pt idx="2">
                  <c:v>0.93830000000000002</c:v>
                </c:pt>
                <c:pt idx="3">
                  <c:v>0.94650000000000001</c:v>
                </c:pt>
                <c:pt idx="4">
                  <c:v>0.95220000000000005</c:v>
                </c:pt>
                <c:pt idx="5">
                  <c:v>0.9476</c:v>
                </c:pt>
                <c:pt idx="6">
                  <c:v>0.94710000000000005</c:v>
                </c:pt>
                <c:pt idx="7">
                  <c:v>0.95399999999999996</c:v>
                </c:pt>
                <c:pt idx="8">
                  <c:v>0.94259999999999999</c:v>
                </c:pt>
                <c:pt idx="9">
                  <c:v>0.96599999999999997</c:v>
                </c:pt>
                <c:pt idx="10">
                  <c:v>0.94589999999999996</c:v>
                </c:pt>
                <c:pt idx="11">
                  <c:v>0.92059999999999997</c:v>
                </c:pt>
                <c:pt idx="12">
                  <c:v>0.92107000000000006</c:v>
                </c:pt>
                <c:pt idx="13">
                  <c:v>0.86170000000000002</c:v>
                </c:pt>
                <c:pt idx="14">
                  <c:v>0.81159999999999999</c:v>
                </c:pt>
              </c:numCache>
            </c:numRef>
          </c:val>
          <c:smooth val="0"/>
          <c:extLst>
            <c:ext xmlns:c16="http://schemas.microsoft.com/office/drawing/2014/chart" uri="{C3380CC4-5D6E-409C-BE32-E72D297353CC}">
              <c16:uniqueId val="{00000000-99EC-0A4F-8F7C-F086BC546C3F}"/>
            </c:ext>
          </c:extLst>
        </c:ser>
        <c:dLbls>
          <c:showLegendKey val="0"/>
          <c:showVal val="0"/>
          <c:showCatName val="0"/>
          <c:showSerName val="0"/>
          <c:showPercent val="0"/>
          <c:showBubbleSize val="0"/>
        </c:dLbls>
        <c:marker val="1"/>
        <c:smooth val="0"/>
        <c:axId val="-566408608"/>
        <c:axId val="-566406288"/>
      </c:lineChart>
      <c:catAx>
        <c:axId val="-566408608"/>
        <c:scaling>
          <c:orientation val="minMax"/>
        </c:scaling>
        <c:delete val="0"/>
        <c:axPos val="b"/>
        <c:title>
          <c:tx>
            <c:rich>
              <a:bodyPr rot="0" vert="horz"/>
              <a:lstStyle/>
              <a:p>
                <a:pPr>
                  <a:defRPr/>
                </a:pPr>
                <a:r>
                  <a:rPr lang="en-US"/>
                  <a:t>Noise level</a:t>
                </a:r>
              </a:p>
            </c:rich>
          </c:tx>
          <c:overlay val="0"/>
          <c:spPr>
            <a:noFill/>
            <a:ln>
              <a:noFill/>
            </a:ln>
            <a:effectLst/>
          </c:spPr>
        </c:title>
        <c:numFmt formatCode="0.0%" sourceLinked="0"/>
        <c:majorTickMark val="cross"/>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566406288"/>
        <c:crosses val="autoZero"/>
        <c:auto val="1"/>
        <c:lblAlgn val="ctr"/>
        <c:lblOffset val="100"/>
        <c:noMultiLvlLbl val="0"/>
      </c:catAx>
      <c:valAx>
        <c:axId val="-566406288"/>
        <c:scaling>
          <c:orientation val="minMax"/>
          <c:max val="1"/>
          <c:min val="0.75"/>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Correlation</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56640860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image" Target="../media/image8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57F31-5E4E-4EFB-8280-F5A6B1B7304F}" type="datetimeFigureOut">
              <a:rPr lang="en-US" smtClean="0"/>
              <a:t>4/30/18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1E17A-E74B-45D6-8A6F-34C7A76A8BC6}" type="slidenum">
              <a:rPr lang="en-US" smtClean="0"/>
              <a:t>‹#›</a:t>
            </a:fld>
            <a:endParaRPr lang="en-US"/>
          </a:p>
        </p:txBody>
      </p:sp>
    </p:spTree>
    <p:extLst>
      <p:ext uri="{BB962C8B-B14F-4D97-AF65-F5344CB8AC3E}">
        <p14:creationId xmlns:p14="http://schemas.microsoft.com/office/powerpoint/2010/main" val="42445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52BF4F-5595-984B-A5F3-FCB9C91035E0}" type="slidenum">
              <a:rPr lang="en-US" sz="1200"/>
              <a:pPr/>
              <a:t>1</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percentage of recovered contacts in all chromosomes.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superimposition of the plots of IFs of all missing contacts and the plots of IFs of recovered contacts for chromosome 1 (left) and chromosome 11 (right). Y-axis denotes interaction frequencies and X-axis the indices of contacts. The green tails visualized the contacts that were not recovered and had lower IFs.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Average of spatial distances and IFs of region pairs within and across (between) compartments in chromosomes 1 and 11. Red: region pairs in heterochromatin compartment; green: region pairs in euchromatin compartment; and blue: region pairs across/between two compartments.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contact scores and non-contact scores of the chromosomal models of the leukemia B-cell.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models of chromosome 1 at resolution of 200 K (</a:t>
            </a:r>
            <a:r>
              <a:rPr lang="en-GB" sz="1300" b="1">
                <a:latin typeface="Arial" charset="0"/>
                <a:cs typeface="msgothic" charset="0"/>
              </a:rPr>
              <a:t>A</a:t>
            </a:r>
            <a:r>
              <a:rPr lang="en-GB">
                <a:latin typeface="Arial" charset="0"/>
                <a:cs typeface="msgothic" charset="0"/>
              </a:rPr>
              <a:t>) and at resolution of 1 MB (</a:t>
            </a:r>
            <a:r>
              <a:rPr lang="en-GB" sz="1300" b="1">
                <a:latin typeface="Arial" charset="0"/>
                <a:cs typeface="msgothic" charset="0"/>
              </a:rPr>
              <a:t>B</a:t>
            </a:r>
            <a:r>
              <a:rPr lang="en-GB">
                <a:latin typeface="Arial" charset="0"/>
                <a:cs typeface="msgothic" charset="0"/>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1E17A-E74B-45D6-8A6F-34C7A76A8BC6}" type="slidenum">
              <a:rPr lang="en-US" smtClean="0"/>
              <a:t>141</a:t>
            </a:fld>
            <a:endParaRPr lang="en-US"/>
          </a:p>
        </p:txBody>
      </p:sp>
    </p:spTree>
    <p:extLst>
      <p:ext uri="{BB962C8B-B14F-4D97-AF65-F5344CB8AC3E}">
        <p14:creationId xmlns:p14="http://schemas.microsoft.com/office/powerpoint/2010/main" val="2543078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289F46-4F9A-4460-801C-44A25AE8896E}" type="slidenum">
              <a:rPr lang="en-US" smtClean="0"/>
              <a:pPr fontAlgn="base">
                <a:spcBef>
                  <a:spcPct val="0"/>
                </a:spcBef>
                <a:spcAft>
                  <a:spcPct val="0"/>
                </a:spcAft>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6232C0-848D-423F-8FD3-D26725E67F8B}" type="slidenum">
              <a:rPr lang="en-US" smtClean="0"/>
              <a:pPr fontAlgn="base">
                <a:spcBef>
                  <a:spcPct val="0"/>
                </a:spcBef>
                <a:spcAft>
                  <a:spcPct val="0"/>
                </a:spcAft>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each</a:t>
            </a:r>
            <a:r>
              <a:rPr lang="en-US" baseline="0" dirty="0"/>
              <a:t> region of genome as a bead and the entire genome is a string of beads. Then we place those beads in 3D such that the distances between beads are consistent with the 2D contact map.</a:t>
            </a:r>
            <a:endParaRPr lang="en-US" dirty="0"/>
          </a:p>
        </p:txBody>
      </p:sp>
      <p:sp>
        <p:nvSpPr>
          <p:cNvPr id="4" name="Slide Number Placeholder 3"/>
          <p:cNvSpPr>
            <a:spLocks noGrp="1"/>
          </p:cNvSpPr>
          <p:nvPr>
            <p:ph type="sldNum" sz="quarter" idx="10"/>
          </p:nvPr>
        </p:nvSpPr>
        <p:spPr/>
        <p:txBody>
          <a:bodyPr/>
          <a:lstStyle/>
          <a:p>
            <a:fld id="{6511E17A-E74B-45D6-8A6F-34C7A76A8BC6}" type="slidenum">
              <a:rPr lang="en-US" smtClean="0"/>
              <a:t>56</a:t>
            </a:fld>
            <a:endParaRPr lang="en-US" dirty="0"/>
          </a:p>
        </p:txBody>
      </p:sp>
    </p:spTree>
    <p:extLst>
      <p:ext uri="{BB962C8B-B14F-4D97-AF65-F5344CB8AC3E}">
        <p14:creationId xmlns:p14="http://schemas.microsoft.com/office/powerpoint/2010/main" val="402128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Again, the same approach is to convert Hi-C data into a set of constraints. But this time IF is converted into distances with assumption that spatial distances are inversely correlated with interaction frequencies. So, a common function used by other researchers is this function. </a:t>
            </a:r>
          </a:p>
          <a:p>
            <a:endParaRPr lang="en-US" dirty="0"/>
          </a:p>
          <a:p>
            <a:r>
              <a:rPr lang="en-US" baseline="0" dirty="0"/>
              <a:t>The alpha here is unknown and we have to look for it. Then, the objective to place bead in 3D models that satisfy wish distances as much as possible. The challenge of this approach is that wish distances are just approximation and they are conflicting with each other. </a:t>
            </a:r>
          </a:p>
          <a:p>
            <a:endParaRPr lang="en-US" baseline="0" dirty="0"/>
          </a:p>
          <a:p>
            <a:r>
              <a:rPr lang="en-US" baseline="0" dirty="0"/>
              <a:t>This time, I have equality constraints. With similar spirit in my previous method</a:t>
            </a:r>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96</a:t>
            </a:fld>
            <a:endParaRPr lang="en-US"/>
          </a:p>
        </p:txBody>
      </p:sp>
    </p:spTree>
    <p:extLst>
      <p:ext uri="{BB962C8B-B14F-4D97-AF65-F5344CB8AC3E}">
        <p14:creationId xmlns:p14="http://schemas.microsoft.com/office/powerpoint/2010/main" val="2057914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98</a:t>
            </a:fld>
            <a:endParaRPr lang="en-US"/>
          </a:p>
        </p:txBody>
      </p:sp>
    </p:spTree>
    <p:extLst>
      <p:ext uri="{BB962C8B-B14F-4D97-AF65-F5344CB8AC3E}">
        <p14:creationId xmlns:p14="http://schemas.microsoft.com/office/powerpoint/2010/main" val="402390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D5137-96BC-4961-A17B-74605201EFCC}" type="slidenum">
              <a:rPr lang="en-US" smtClean="0"/>
              <a:t>99</a:t>
            </a:fld>
            <a:endParaRPr lang="en-US"/>
          </a:p>
        </p:txBody>
      </p:sp>
    </p:spTree>
    <p:extLst>
      <p:ext uri="{BB962C8B-B14F-4D97-AF65-F5344CB8AC3E}">
        <p14:creationId xmlns:p14="http://schemas.microsoft.com/office/powerpoint/2010/main" val="195906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PM2 is also named Pastis</a:t>
            </a:r>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102</a:t>
            </a:fld>
            <a:endParaRPr lang="en-US"/>
          </a:p>
        </p:txBody>
      </p:sp>
    </p:spTree>
    <p:extLst>
      <p:ext uri="{BB962C8B-B14F-4D97-AF65-F5344CB8AC3E}">
        <p14:creationId xmlns:p14="http://schemas.microsoft.com/office/powerpoint/2010/main" val="90270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similarity scores measured as average GDT-HA scores. Y-axis denotes the similarity scores and X-axis the indices of chromosomes. </a:t>
            </a:r>
            <a:r>
              <a:rPr lang="en-GB" altLang="en-GB">
                <a:latin typeface="Arial" charset="0"/>
                <a:cs typeface="msgothic" charset="0"/>
              </a:rPr>
              <a:t>‘</a:t>
            </a:r>
            <a:r>
              <a:rPr lang="en-GB">
                <a:latin typeface="Arial" charset="0"/>
                <a:cs typeface="msgothic" charset="0"/>
              </a:rPr>
              <a:t>Blue bars</a:t>
            </a:r>
            <a:r>
              <a:rPr lang="en-GB" altLang="en-GB">
                <a:latin typeface="Arial" charset="0"/>
                <a:cs typeface="msgothic" charset="0"/>
              </a:rPr>
              <a:t>’</a:t>
            </a:r>
            <a:r>
              <a:rPr lang="en-GB">
                <a:latin typeface="Arial" charset="0"/>
                <a:cs typeface="msgothic" charset="0"/>
              </a:rPr>
              <a:t> represent the average GDT-HA scores of models within the same model ensemble constructed from the whole normalized data sets of the normal B-cell for each chromosome, </a:t>
            </a:r>
            <a:r>
              <a:rPr lang="en-GB" altLang="en-GB">
                <a:latin typeface="Arial" charset="0"/>
                <a:cs typeface="msgothic" charset="0"/>
              </a:rPr>
              <a:t>‘</a:t>
            </a:r>
            <a:r>
              <a:rPr lang="en-GB">
                <a:latin typeface="Arial" charset="0"/>
                <a:cs typeface="msgothic" charset="0"/>
              </a:rPr>
              <a:t>red bars</a:t>
            </a:r>
            <a:r>
              <a:rPr lang="en-GB" altLang="en-GB">
                <a:latin typeface="Arial" charset="0"/>
                <a:cs typeface="msgothic" charset="0"/>
              </a:rPr>
              <a:t>’</a:t>
            </a:r>
            <a:r>
              <a:rPr lang="en-GB">
                <a:latin typeface="Arial" charset="0"/>
                <a:cs typeface="msgothic" charset="0"/>
              </a:rPr>
              <a:t> the average GDT-HA scores between models constructed from sampled data sets with those constructed from the whole data sets and </a:t>
            </a:r>
            <a:r>
              <a:rPr lang="en-GB" altLang="en-GB">
                <a:latin typeface="Arial" charset="0"/>
                <a:cs typeface="msgothic" charset="0"/>
              </a:rPr>
              <a:t>‘</a:t>
            </a:r>
            <a:r>
              <a:rPr lang="en-GB">
                <a:latin typeface="Arial" charset="0"/>
                <a:cs typeface="msgothic" charset="0"/>
              </a:rPr>
              <a:t>green bars</a:t>
            </a:r>
            <a:r>
              <a:rPr lang="en-GB" altLang="en-GB">
                <a:latin typeface="Arial" charset="0"/>
                <a:cs typeface="msgothic" charset="0"/>
              </a:rPr>
              <a:t>’</a:t>
            </a:r>
            <a:r>
              <a:rPr lang="en-GB">
                <a:latin typeface="Arial" charset="0"/>
                <a:cs typeface="msgothic" charset="0"/>
              </a:rPr>
              <a:t> the average GDT-HA scores between models of the leukemia B-cell and those of the normal B-cell.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9D0DE1-06CD-4622-8934-69BFCE50789D}"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77609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9D0DE1-06CD-4622-8934-69BFCE50789D}"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56541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9D0DE1-06CD-4622-8934-69BFCE50789D}"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1776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9D0DE1-06CD-4622-8934-69BFCE50789D}"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0994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9D0DE1-06CD-4622-8934-69BFCE50789D}"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49011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9D0DE1-06CD-4622-8934-69BFCE50789D}" type="datetimeFigureOut">
              <a:rPr lang="en-US" smtClean="0"/>
              <a:t>4/30/18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826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9D0DE1-06CD-4622-8934-69BFCE50789D}" type="datetimeFigureOut">
              <a:rPr lang="en-US" smtClean="0"/>
              <a:t>4/30/18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2995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9D0DE1-06CD-4622-8934-69BFCE50789D}" type="datetimeFigureOut">
              <a:rPr lang="en-US" smtClean="0"/>
              <a:t>4/30/18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19984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D0DE1-06CD-4622-8934-69BFCE50789D}" type="datetimeFigureOut">
              <a:rPr lang="en-US" smtClean="0"/>
              <a:t>4/30/18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85343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9D0DE1-06CD-4622-8934-69BFCE50789D}" type="datetimeFigureOut">
              <a:rPr lang="en-US" smtClean="0"/>
              <a:t>4/30/18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6281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9D0DE1-06CD-4622-8934-69BFCE50789D}" type="datetimeFigureOut">
              <a:rPr lang="en-US" smtClean="0"/>
              <a:t>4/30/18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6453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D0DE1-06CD-4622-8934-69BFCE50789D}" type="datetimeFigureOut">
              <a:rPr lang="en-US" smtClean="0"/>
              <a:t>4/30/18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DCA5C-A5E5-4421-B1C2-46F8BFDCD34B}" type="slidenum">
              <a:rPr lang="en-US" smtClean="0"/>
              <a:t>‹#›</a:t>
            </a:fld>
            <a:endParaRPr lang="en-US"/>
          </a:p>
        </p:txBody>
      </p:sp>
    </p:spTree>
    <p:extLst>
      <p:ext uri="{BB962C8B-B14F-4D97-AF65-F5344CB8AC3E}">
        <p14:creationId xmlns:p14="http://schemas.microsoft.com/office/powerpoint/2010/main" val="110054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github.com/BDM-Lab/LorDG"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file:///Users/cheng/Desktop/PurdueTalk/Macintosh%20HD:Users:cheng:Desktop:PurdueTalk:3D%20Genome%20-%20Supplementary.docx!OLE_LINK5"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2.emf"/></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file:///Users/cheng/Desktop/MolecularStructureModeling_2014/Macintosh%20HD:Users:cheng:Desktop:nar-03108-met-g-2013-File002.docx!OLE_LINK1"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5.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hyperlink" Target="http://people.cs.missouri.edu/~chengji/genome_modeling_movie.mp4" TargetMode="External"/><Relationship Id="rId2" Type="http://schemas.openxmlformats.org/officeDocument/2006/relationships/hyperlink" Target="http://www.youtube.com/watch?v=C03R7A9kYc8"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file:///Users/cheng/Desktop/PurdueTalk/Macintosh%20HD:Users:cheng:Desktop:PurdueTalk:3D%20Genome%20-%20Supplementary.docx!OLE_LINK8"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00.emf"/></Relationships>
</file>

<file path=ppt/slides/_rels/slide1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github.com/BDM-Lab/MOGEN"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github.com/BDM-Lab/LorDG" TargetMode="External"/><Relationship Id="rId2" Type="http://schemas.openxmlformats.org/officeDocument/2006/relationships/hyperlink" Target="http://calla.rnet.missouri.edu/mogen/" TargetMode="External"/><Relationship Id="rId1" Type="http://schemas.openxmlformats.org/officeDocument/2006/relationships/slideLayout" Target="../slideLayouts/slideLayout2.xml"/><Relationship Id="rId4" Type="http://schemas.openxmlformats.org/officeDocument/2006/relationships/hyperlink" Target="https://github.com/BDM-Lab/MOGEN"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ysbio.rnet.missouri.edu/3dgenome/contact_ALL_chrom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file:///Users/cheng/Desktop/PurdueTalk/Macintosh%20HD:Users:cheng:Desktop:PurdueTalk:PLoSONE_HiC:Supplementary_materials_plos_revision.doc!OLE_LINK1"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oleObject" Target="file:///Users/cheng/Desktop/PurdueTalk/Macintosh%20HD:Users:cheng:Desktop:PurdueTalk:PLoSONE_HiC:Supplementary_materials_plos_revision.doc!OLE_LINK2" TargetMode="External"/><Relationship Id="rId4" Type="http://schemas.openxmlformats.org/officeDocument/2006/relationships/image" Target="../media/image49.emf"/></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1.emf"/><Relationship Id="rId4" Type="http://schemas.openxmlformats.org/officeDocument/2006/relationships/oleObject" Target="file:///Users/cheng/Desktop/PurdueTalk/Macintosh%20HD:Users:cheng:Desktop:PurdueTalk:PLoSONE_HiC:Supplementary_materials_plos_revision.doc!OLE_LINK3"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9.emf"/><Relationship Id="rId4" Type="http://schemas.openxmlformats.org/officeDocument/2006/relationships/oleObject" Target="file:///Users/cheng/Desktop/PurdueTalk/Macintosh%20HD:Users:cheng:Desktop:PurdueTalk:PLoSONE_HiC:Hi-C-Bioinformtaics_PLoS_ONE_V6_new_revised-2.doc!OLE_LINK4"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encodeproject.org/" TargetMode="External"/><Relationship Id="rId2" Type="http://schemas.openxmlformats.org/officeDocument/2006/relationships/hyperlink" Target="https://data.4dnucleome.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www.youtube.com/watch?v=2aIQvUDlGNc"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240.png"/></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4.emf"/><Relationship Id="rId5" Type="http://schemas.openxmlformats.org/officeDocument/2006/relationships/oleObject" Target="../embeddings/oleObject2.bin"/><Relationship Id="rId4" Type="http://schemas.openxmlformats.org/officeDocument/2006/relationships/image" Target="../media/image83.emf"/></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subTitle" idx="1"/>
          </p:nvPr>
        </p:nvSpPr>
        <p:spPr>
          <a:xfrm>
            <a:off x="76200" y="3200400"/>
            <a:ext cx="8915400" cy="2819400"/>
          </a:xfrm>
        </p:spPr>
        <p:txBody>
          <a:bodyPr>
            <a:noAutofit/>
          </a:bodyPr>
          <a:lstStyle/>
          <a:p>
            <a:pPr eaLnBrk="1" hangingPunct="1">
              <a:lnSpc>
                <a:spcPct val="80000"/>
              </a:lnSpc>
            </a:pPr>
            <a:r>
              <a:rPr lang="en-US" sz="2800" b="1" dirty="0">
                <a:solidFill>
                  <a:schemeClr val="tx1"/>
                </a:solidFill>
                <a:latin typeface="+mj-lt"/>
                <a:ea typeface="ＭＳ Ｐゴシック" charset="0"/>
                <a:cs typeface="ＭＳ Ｐゴシック" charset="0"/>
              </a:rPr>
              <a:t>Jianlin Cheng, PhD</a:t>
            </a: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r>
              <a:rPr lang="en-US" sz="2800" dirty="0">
                <a:solidFill>
                  <a:schemeClr val="tx1"/>
                </a:solidFill>
                <a:latin typeface="+mj-lt"/>
                <a:ea typeface="ＭＳ Ｐゴシック" charset="0"/>
                <a:cs typeface="ＭＳ Ｐゴシック" charset="0"/>
              </a:rPr>
              <a:t>Department of EECS</a:t>
            </a:r>
          </a:p>
          <a:p>
            <a:pPr eaLnBrk="1" hangingPunct="1">
              <a:lnSpc>
                <a:spcPct val="80000"/>
              </a:lnSpc>
            </a:pPr>
            <a:r>
              <a:rPr lang="en-US" sz="2800" dirty="0">
                <a:solidFill>
                  <a:schemeClr val="tx1"/>
                </a:solidFill>
                <a:latin typeface="+mj-lt"/>
                <a:ea typeface="ＭＳ Ｐゴシック" charset="0"/>
                <a:cs typeface="ＭＳ Ｐゴシック" charset="0"/>
              </a:rPr>
              <a:t>Informatics Institute</a:t>
            </a:r>
          </a:p>
          <a:p>
            <a:pPr eaLnBrk="1" hangingPunct="1">
              <a:lnSpc>
                <a:spcPct val="80000"/>
              </a:lnSpc>
            </a:pPr>
            <a:r>
              <a:rPr lang="en-US" sz="2800" dirty="0">
                <a:solidFill>
                  <a:schemeClr val="tx1"/>
                </a:solidFill>
                <a:latin typeface="+mj-lt"/>
                <a:ea typeface="ＭＳ Ｐゴシック" charset="0"/>
                <a:cs typeface="ＭＳ Ｐゴシック" charset="0"/>
              </a:rPr>
              <a:t>University of Missouri, Columbia</a:t>
            </a:r>
          </a:p>
          <a:p>
            <a:pPr eaLnBrk="1" hangingPunct="1">
              <a:lnSpc>
                <a:spcPct val="80000"/>
              </a:lnSpc>
            </a:pPr>
            <a:r>
              <a:rPr lang="en-US" sz="2800" dirty="0">
                <a:solidFill>
                  <a:schemeClr val="tx1"/>
                </a:solidFill>
                <a:latin typeface="+mj-lt"/>
                <a:ea typeface="ＭＳ Ｐゴシック" charset="0"/>
                <a:cs typeface="ＭＳ Ｐゴシック" charset="0"/>
              </a:rPr>
              <a:t>2018</a:t>
            </a: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p:txBody>
      </p:sp>
      <p:sp>
        <p:nvSpPr>
          <p:cNvPr id="19458" name="Text Box 3"/>
          <p:cNvSpPr txBox="1">
            <a:spLocks noChangeArrowheads="1"/>
          </p:cNvSpPr>
          <p:nvPr/>
        </p:nvSpPr>
        <p:spPr bwMode="auto">
          <a:xfrm>
            <a:off x="304800" y="381000"/>
            <a:ext cx="8686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a:p>
            <a:pPr algn="ctr" eaLnBrk="1" hangingPunct="1"/>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2D and 3D Genome Structure Modeling</a:t>
            </a:r>
          </a:p>
        </p:txBody>
      </p:sp>
    </p:spTree>
    <p:extLst>
      <p:ext uri="{BB962C8B-B14F-4D97-AF65-F5344CB8AC3E}">
        <p14:creationId xmlns:p14="http://schemas.microsoft.com/office/powerpoint/2010/main" val="3375778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b="1">
                <a:latin typeface="Calibri" charset="0"/>
              </a:rPr>
              <a:t>3D Genome Structure is Important</a:t>
            </a:r>
          </a:p>
        </p:txBody>
      </p:sp>
      <p:pic>
        <p:nvPicPr>
          <p:cNvPr id="64514" name="Picture 4" descr="Screen Shot 2012-11-04 at 3.17.3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0" y="1371600"/>
            <a:ext cx="5880100" cy="507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TextBox 3"/>
          <p:cNvSpPr txBox="1">
            <a:spLocks noChangeArrowheads="1"/>
          </p:cNvSpPr>
          <p:nvPr/>
        </p:nvSpPr>
        <p:spPr bwMode="auto">
          <a:xfrm>
            <a:off x="-36513" y="2862263"/>
            <a:ext cx="4338638"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b="1"/>
              <a:t>Spatial gene regulation</a:t>
            </a:r>
          </a:p>
          <a:p>
            <a:pPr eaLnBrk="1" hangingPunct="1">
              <a:buFont typeface="Arial" charset="0"/>
              <a:buChar char="•"/>
            </a:pPr>
            <a:r>
              <a:rPr lang="en-US" sz="2000" b="1"/>
              <a:t>Transcription efficiency</a:t>
            </a:r>
          </a:p>
          <a:p>
            <a:pPr eaLnBrk="1" hangingPunct="1">
              <a:buFont typeface="Arial" charset="0"/>
              <a:buChar char="•"/>
            </a:pPr>
            <a:r>
              <a:rPr lang="en-US" sz="2000" b="1"/>
              <a:t>Genome interpretation</a:t>
            </a:r>
          </a:p>
          <a:p>
            <a:pPr eaLnBrk="1" hangingPunct="1">
              <a:buFont typeface="Arial" charset="0"/>
              <a:buChar char="•"/>
            </a:pPr>
            <a:r>
              <a:rPr lang="en-US" sz="2000" b="1"/>
              <a:t>Function implication (ENCODE)</a:t>
            </a:r>
          </a:p>
          <a:p>
            <a:pPr eaLnBrk="1" hangingPunct="1">
              <a:buFont typeface="Arial" charset="0"/>
              <a:buChar char="•"/>
            </a:pPr>
            <a:r>
              <a:rPr lang="en-US" sz="2000" b="1"/>
              <a:t>Disease diagnosis &amp; treatments</a:t>
            </a:r>
          </a:p>
          <a:p>
            <a:pPr eaLnBrk="1" hangingPunct="1">
              <a:buFont typeface="Arial" charset="0"/>
              <a:buChar char="•"/>
            </a:pPr>
            <a:r>
              <a:rPr lang="en-US" sz="2000" b="1"/>
              <a:t>Drug design</a:t>
            </a:r>
          </a:p>
        </p:txBody>
      </p:sp>
    </p:spTree>
    <p:extLst>
      <p:ext uri="{BB962C8B-B14F-4D97-AF65-F5344CB8AC3E}">
        <p14:creationId xmlns:p14="http://schemas.microsoft.com/office/powerpoint/2010/main" val="34691424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3553-6997-443D-AB2A-F7A59B65B2C4}"/>
              </a:ext>
            </a:extLst>
          </p:cNvPr>
          <p:cNvSpPr>
            <a:spLocks noGrp="1"/>
          </p:cNvSpPr>
          <p:nvPr>
            <p:ph type="title"/>
          </p:nvPr>
        </p:nvSpPr>
        <p:spPr>
          <a:xfrm>
            <a:off x="457200" y="228600"/>
            <a:ext cx="7886700" cy="863600"/>
          </a:xfrm>
        </p:spPr>
        <p:txBody>
          <a:bodyPr>
            <a:normAutofit fontScale="90000"/>
          </a:bodyPr>
          <a:lstStyle/>
          <a:p>
            <a:pPr algn="ctr"/>
            <a:r>
              <a:rPr lang="en-US" b="1" dirty="0"/>
              <a:t>Large-Scale Adaptive Step-Size Gradient Ascent </a:t>
            </a:r>
          </a:p>
        </p:txBody>
      </p:sp>
      <p:pic>
        <p:nvPicPr>
          <p:cNvPr id="5" name="Picture 4" descr="Screen Shot 2013-03-28 at 1.3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24000"/>
            <a:ext cx="7162800" cy="4527704"/>
          </a:xfrm>
          <a:prstGeom prst="rect">
            <a:avLst/>
          </a:prstGeom>
        </p:spPr>
      </p:pic>
    </p:spTree>
    <p:extLst>
      <p:ext uri="{BB962C8B-B14F-4D97-AF65-F5344CB8AC3E}">
        <p14:creationId xmlns:p14="http://schemas.microsoft.com/office/powerpoint/2010/main" val="10042176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rDG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8838"/>
            <a:ext cx="9144000" cy="5138737"/>
          </a:xfrm>
          <a:prstGeom prst="rect">
            <a:avLst/>
          </a:prstGeom>
        </p:spPr>
      </p:pic>
      <p:sp>
        <p:nvSpPr>
          <p:cNvPr id="3" name="TextBox 2">
            <a:extLst>
              <a:ext uri="{FF2B5EF4-FFF2-40B4-BE49-F238E27FC236}">
                <a16:creationId xmlns:a16="http://schemas.microsoft.com/office/drawing/2014/main" id="{D0513F7C-E4FC-A742-8A48-D77D5894F06C}"/>
              </a:ext>
            </a:extLst>
          </p:cNvPr>
          <p:cNvSpPr txBox="1"/>
          <p:nvPr/>
        </p:nvSpPr>
        <p:spPr>
          <a:xfrm>
            <a:off x="6204170" y="6412468"/>
            <a:ext cx="2787430" cy="369332"/>
          </a:xfrm>
          <a:prstGeom prst="rect">
            <a:avLst/>
          </a:prstGeom>
          <a:noFill/>
        </p:spPr>
        <p:txBody>
          <a:bodyPr wrap="none" rtlCol="0">
            <a:spAutoFit/>
          </a:bodyPr>
          <a:lstStyle/>
          <a:p>
            <a:r>
              <a:rPr lang="en-US" dirty="0"/>
              <a:t>Tuan and Cheng, NAR, 2017</a:t>
            </a:r>
          </a:p>
        </p:txBody>
      </p:sp>
    </p:spTree>
    <p:extLst>
      <p:ext uri="{BB962C8B-B14F-4D97-AF65-F5344CB8AC3E}">
        <p14:creationId xmlns:p14="http://schemas.microsoft.com/office/powerpoint/2010/main" val="143433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88901"/>
            <a:ext cx="8493919" cy="1091395"/>
          </a:xfrm>
        </p:spPr>
        <p:txBody>
          <a:bodyPr>
            <a:noAutofit/>
          </a:bodyPr>
          <a:lstStyle/>
          <a:p>
            <a:pPr algn="ctr"/>
            <a:r>
              <a:rPr lang="en-US" sz="3600" b="1" dirty="0"/>
              <a:t>Correlation Between Reconstructed Distances and True Distances</a:t>
            </a:r>
          </a:p>
        </p:txBody>
      </p:sp>
      <p:graphicFrame>
        <p:nvGraphicFramePr>
          <p:cNvPr id="5" name="Chart 4"/>
          <p:cNvGraphicFramePr/>
          <p:nvPr>
            <p:extLst/>
          </p:nvPr>
        </p:nvGraphicFramePr>
        <p:xfrm>
          <a:off x="152400" y="1371600"/>
          <a:ext cx="8991600" cy="506800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17B71D7D-31A8-41A1-86EB-58E467154FD8}" type="slidenum">
              <a:rPr lang="en-US" smtClean="0"/>
              <a:t>102</a:t>
            </a:fld>
            <a:endParaRPr lang="en-US"/>
          </a:p>
        </p:txBody>
      </p:sp>
      <p:sp>
        <p:nvSpPr>
          <p:cNvPr id="3" name="Rectangle 2">
            <a:extLst>
              <a:ext uri="{FF2B5EF4-FFF2-40B4-BE49-F238E27FC236}">
                <a16:creationId xmlns:a16="http://schemas.microsoft.com/office/drawing/2014/main" id="{E9D46977-E7BA-D34B-9E92-1CFDD6F12BB3}"/>
              </a:ext>
            </a:extLst>
          </p:cNvPr>
          <p:cNvSpPr/>
          <p:nvPr/>
        </p:nvSpPr>
        <p:spPr>
          <a:xfrm>
            <a:off x="2743200" y="6419724"/>
            <a:ext cx="3993850" cy="369332"/>
          </a:xfrm>
          <a:prstGeom prst="rect">
            <a:avLst/>
          </a:prstGeom>
        </p:spPr>
        <p:txBody>
          <a:bodyPr wrap="none">
            <a:spAutoFit/>
          </a:bodyPr>
          <a:lstStyle/>
          <a:p>
            <a:r>
              <a:rPr lang="en-US" dirty="0"/>
              <a:t>Yeast datasets  (</a:t>
            </a:r>
            <a:r>
              <a:rPr lang="en-US" dirty="0" err="1"/>
              <a:t>Duan</a:t>
            </a:r>
            <a:r>
              <a:rPr lang="en-US" dirty="0"/>
              <a:t> et al. Nature 2010)</a:t>
            </a:r>
          </a:p>
        </p:txBody>
      </p:sp>
    </p:spTree>
    <p:extLst>
      <p:ext uri="{BB962C8B-B14F-4D97-AF65-F5344CB8AC3E}">
        <p14:creationId xmlns:p14="http://schemas.microsoft.com/office/powerpoint/2010/main" val="19798127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5D47-5AD3-42AC-BFC2-3704F6FE61FF}"/>
              </a:ext>
            </a:extLst>
          </p:cNvPr>
          <p:cNvSpPr>
            <a:spLocks noGrp="1"/>
          </p:cNvSpPr>
          <p:nvPr>
            <p:ph type="title"/>
          </p:nvPr>
        </p:nvSpPr>
        <p:spPr>
          <a:xfrm>
            <a:off x="628650" y="136526"/>
            <a:ext cx="7886700" cy="873125"/>
          </a:xfrm>
        </p:spPr>
        <p:txBody>
          <a:bodyPr/>
          <a:lstStyle/>
          <a:p>
            <a:pPr algn="ctr"/>
            <a:r>
              <a:rPr lang="en-US" b="1" dirty="0"/>
              <a:t>3D Genome Model for Human</a:t>
            </a:r>
          </a:p>
        </p:txBody>
      </p:sp>
      <p:sp>
        <p:nvSpPr>
          <p:cNvPr id="3" name="Content Placeholder 2">
            <a:extLst>
              <a:ext uri="{FF2B5EF4-FFF2-40B4-BE49-F238E27FC236}">
                <a16:creationId xmlns:a16="http://schemas.microsoft.com/office/drawing/2014/main" id="{B38E49AC-9898-4242-AC7C-868D1C72D83D}"/>
              </a:ext>
            </a:extLst>
          </p:cNvPr>
          <p:cNvSpPr>
            <a:spLocks noGrp="1"/>
          </p:cNvSpPr>
          <p:nvPr>
            <p:ph idx="1"/>
          </p:nvPr>
        </p:nvSpPr>
        <p:spPr>
          <a:xfrm>
            <a:off x="242887" y="1076325"/>
            <a:ext cx="8636794" cy="5286375"/>
          </a:xfrm>
        </p:spPr>
        <p:txBody>
          <a:bodyPr/>
          <a:lstStyle/>
          <a:p>
            <a:endParaRPr lang="en-US" dirty="0"/>
          </a:p>
        </p:txBody>
      </p:sp>
      <p:pic>
        <p:nvPicPr>
          <p:cNvPr id="4" name="Picture 3">
            <a:extLst>
              <a:ext uri="{FF2B5EF4-FFF2-40B4-BE49-F238E27FC236}">
                <a16:creationId xmlns:a16="http://schemas.microsoft.com/office/drawing/2014/main" id="{D3D9F32E-4711-4E45-8914-CC65CD7BA4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76325"/>
            <a:ext cx="6324600" cy="5248275"/>
          </a:xfrm>
          <a:prstGeom prst="rect">
            <a:avLst/>
          </a:prstGeom>
          <a:noFill/>
          <a:ln>
            <a:noFill/>
          </a:ln>
        </p:spPr>
      </p:pic>
    </p:spTree>
    <p:extLst>
      <p:ext uri="{BB962C8B-B14F-4D97-AF65-F5344CB8AC3E}">
        <p14:creationId xmlns:p14="http://schemas.microsoft.com/office/powerpoint/2010/main" val="37457178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886700" cy="744147"/>
          </a:xfrm>
        </p:spPr>
        <p:txBody>
          <a:bodyPr>
            <a:normAutofit fontScale="90000"/>
          </a:bodyPr>
          <a:lstStyle/>
          <a:p>
            <a:pPr algn="ctr"/>
            <a:r>
              <a:rPr lang="en-US" b="1" dirty="0"/>
              <a:t>A Open Source Tool - </a:t>
            </a:r>
            <a:r>
              <a:rPr lang="en-US" b="1" dirty="0" err="1"/>
              <a:t>LorDG</a:t>
            </a:r>
            <a:endParaRPr lang="en-US" b="1" dirty="0"/>
          </a:p>
        </p:txBody>
      </p:sp>
      <p:sp>
        <p:nvSpPr>
          <p:cNvPr id="3" name="Content Placeholder 2"/>
          <p:cNvSpPr>
            <a:spLocks noGrp="1"/>
          </p:cNvSpPr>
          <p:nvPr>
            <p:ph idx="1"/>
          </p:nvPr>
        </p:nvSpPr>
        <p:spPr>
          <a:xfrm>
            <a:off x="314794" y="685800"/>
            <a:ext cx="8510665" cy="609600"/>
          </a:xfrm>
        </p:spPr>
        <p:txBody>
          <a:bodyPr>
            <a:normAutofit/>
          </a:bodyPr>
          <a:lstStyle/>
          <a:p>
            <a:r>
              <a:rPr lang="en-US" dirty="0" err="1"/>
              <a:t>Github</a:t>
            </a:r>
            <a:r>
              <a:rPr lang="en-US" dirty="0"/>
              <a:t>: </a:t>
            </a:r>
            <a:r>
              <a:rPr lang="en-US" dirty="0">
                <a:hlinkClick r:id="rId2"/>
              </a:rPr>
              <a:t>https://github.com/BDM-Lab/LorDG</a:t>
            </a:r>
            <a:r>
              <a:rPr lang="en-US" dirty="0"/>
              <a:t> </a:t>
            </a:r>
          </a:p>
          <a:p>
            <a:endParaRPr lang="en-US" dirty="0"/>
          </a:p>
        </p:txBody>
      </p:sp>
      <p:pic>
        <p:nvPicPr>
          <p:cNvPr id="5" name="Picture 4">
            <a:extLst>
              <a:ext uri="{FF2B5EF4-FFF2-40B4-BE49-F238E27FC236}">
                <a16:creationId xmlns:a16="http://schemas.microsoft.com/office/drawing/2014/main" id="{2EFE63B3-1D4D-1346-B420-50F8D9434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589" y="1295400"/>
            <a:ext cx="5835935" cy="5334000"/>
          </a:xfrm>
          <a:prstGeom prst="rect">
            <a:avLst/>
          </a:prstGeom>
        </p:spPr>
      </p:pic>
    </p:spTree>
    <p:extLst>
      <p:ext uri="{BB962C8B-B14F-4D97-AF65-F5344CB8AC3E}">
        <p14:creationId xmlns:p14="http://schemas.microsoft.com/office/powerpoint/2010/main" val="25042967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Input</a:t>
            </a:r>
            <a:r>
              <a:rPr lang="en-US" dirty="0"/>
              <a:t>: initial representation of chromosome, contact map, and physical distance restraints</a:t>
            </a:r>
          </a:p>
          <a:p>
            <a:r>
              <a:rPr lang="en-US" b="1" dirty="0"/>
              <a:t>Objective</a:t>
            </a:r>
            <a:r>
              <a:rPr lang="en-US" dirty="0"/>
              <a:t>: find 3D chromosome structures that satisfy the contact map and physical contact restraints as much as possible. </a:t>
            </a:r>
          </a:p>
          <a:p>
            <a:r>
              <a:rPr lang="en-US" b="1" dirty="0"/>
              <a:t>Scoring Function</a:t>
            </a:r>
          </a:p>
          <a:p>
            <a:r>
              <a:rPr lang="en-US" b="1" dirty="0"/>
              <a:t>Optimization</a:t>
            </a:r>
          </a:p>
          <a:p>
            <a:r>
              <a:rPr lang="en-US" b="1" dirty="0"/>
              <a:t>Output</a:t>
            </a:r>
            <a:r>
              <a:rPr lang="en-US" dirty="0"/>
              <a:t>:</a:t>
            </a:r>
            <a:r>
              <a:rPr lang="en-US" b="1" dirty="0"/>
              <a:t> </a:t>
            </a:r>
            <a:r>
              <a:rPr lang="en-US" dirty="0"/>
              <a:t>an ensemble of 3D shapes</a:t>
            </a:r>
            <a:endParaRPr lang="en-US" b="1" dirty="0"/>
          </a:p>
        </p:txBody>
      </p:sp>
      <p:sp>
        <p:nvSpPr>
          <p:cNvPr id="4" name="Title 1"/>
          <p:cNvSpPr>
            <a:spLocks noGrp="1"/>
          </p:cNvSpPr>
          <p:nvPr>
            <p:ph type="title"/>
          </p:nvPr>
        </p:nvSpPr>
        <p:spPr>
          <a:xfrm>
            <a:off x="457200" y="274638"/>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Contact-Driven Modeling at Chromosome Scale</a:t>
            </a:r>
          </a:p>
        </p:txBody>
      </p:sp>
      <p:sp>
        <p:nvSpPr>
          <p:cNvPr id="5" name="TextBox 4"/>
          <p:cNvSpPr txBox="1"/>
          <p:nvPr/>
        </p:nvSpPr>
        <p:spPr>
          <a:xfrm>
            <a:off x="3953832" y="6400800"/>
            <a:ext cx="5190168" cy="369332"/>
          </a:xfrm>
          <a:prstGeom prst="rect">
            <a:avLst/>
          </a:prstGeom>
          <a:noFill/>
        </p:spPr>
        <p:txBody>
          <a:bodyPr wrap="none" rtlCol="0">
            <a:spAutoFit/>
          </a:bodyPr>
          <a:lstStyle/>
          <a:p>
            <a:r>
              <a:rPr lang="en-US" b="1" dirty="0"/>
              <a:t>J. Cheng, NSF CAREER Project Plan, 2011, 2012, 2013</a:t>
            </a:r>
          </a:p>
        </p:txBody>
      </p:sp>
    </p:spTree>
    <p:extLst>
      <p:ext uri="{BB962C8B-B14F-4D97-AF65-F5344CB8AC3E}">
        <p14:creationId xmlns:p14="http://schemas.microsoft.com/office/powerpoint/2010/main" val="1101832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 Preparation</a:t>
            </a:r>
          </a:p>
        </p:txBody>
      </p:sp>
      <p:sp>
        <p:nvSpPr>
          <p:cNvPr id="3" name="Content Placeholder 2"/>
          <p:cNvSpPr>
            <a:spLocks noGrp="1"/>
          </p:cNvSpPr>
          <p:nvPr>
            <p:ph idx="1"/>
          </p:nvPr>
        </p:nvSpPr>
        <p:spPr>
          <a:xfrm>
            <a:off x="228600" y="1143000"/>
            <a:ext cx="5105400" cy="4983163"/>
          </a:xfrm>
        </p:spPr>
        <p:txBody>
          <a:bodyPr>
            <a:normAutofit fontScale="92500"/>
          </a:bodyPr>
          <a:lstStyle/>
          <a:p>
            <a:r>
              <a:rPr lang="en-US" b="1" dirty="0"/>
              <a:t>Data Sets</a:t>
            </a:r>
            <a:r>
              <a:rPr lang="en-US" dirty="0"/>
              <a:t>: Normal B-Cell, ALL B-Cell</a:t>
            </a:r>
          </a:p>
          <a:p>
            <a:r>
              <a:rPr lang="en-US" b="1" dirty="0"/>
              <a:t>Unit Size</a:t>
            </a:r>
            <a:r>
              <a:rPr lang="en-US" dirty="0"/>
              <a:t>: 1Mb</a:t>
            </a:r>
          </a:p>
          <a:p>
            <a:r>
              <a:rPr lang="en-US" b="1" dirty="0"/>
              <a:t>Unit Number</a:t>
            </a:r>
            <a:r>
              <a:rPr lang="en-US" dirty="0"/>
              <a:t>: Chr. 1, </a:t>
            </a:r>
            <a:r>
              <a:rPr lang="en-US" b="1" dirty="0"/>
              <a:t>248</a:t>
            </a:r>
            <a:r>
              <a:rPr lang="en-US" dirty="0"/>
              <a:t> – Chr. 22, </a:t>
            </a:r>
            <a:r>
              <a:rPr lang="en-US" b="1" dirty="0"/>
              <a:t>50</a:t>
            </a:r>
            <a:endParaRPr lang="en-US" dirty="0"/>
          </a:p>
          <a:p>
            <a:r>
              <a:rPr lang="en-US" b="1" dirty="0"/>
              <a:t>Contact map normalization</a:t>
            </a:r>
            <a:r>
              <a:rPr lang="en-US" dirty="0"/>
              <a:t>: </a:t>
            </a:r>
            <a:r>
              <a:rPr lang="en-US" dirty="0" err="1"/>
              <a:t>C</a:t>
            </a:r>
            <a:r>
              <a:rPr lang="en-US" baseline="-25000" dirty="0" err="1"/>
              <a:t>ij</a:t>
            </a:r>
            <a:r>
              <a:rPr lang="en-US" dirty="0"/>
              <a:t>’ = </a:t>
            </a:r>
            <a:r>
              <a:rPr lang="en-US" dirty="0" err="1"/>
              <a:t>C</a:t>
            </a:r>
            <a:r>
              <a:rPr lang="en-US" baseline="-25000" dirty="0" err="1"/>
              <a:t>ij</a:t>
            </a:r>
            <a:r>
              <a:rPr lang="en-US" dirty="0"/>
              <a:t> / expected IF</a:t>
            </a:r>
          </a:p>
          <a:p>
            <a:r>
              <a:rPr lang="en-US" b="1" dirty="0"/>
              <a:t>Remove noisy contacts </a:t>
            </a:r>
            <a:r>
              <a:rPr lang="en-US" dirty="0"/>
              <a:t>with low interaction frequency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057638665"/>
              </p:ext>
            </p:extLst>
          </p:nvPr>
        </p:nvGraphicFramePr>
        <p:xfrm>
          <a:off x="4343400" y="1828800"/>
          <a:ext cx="5626100" cy="4508500"/>
        </p:xfrm>
        <a:graphic>
          <a:graphicData uri="http://schemas.openxmlformats.org/presentationml/2006/ole">
            <mc:AlternateContent xmlns:mc="http://schemas.openxmlformats.org/markup-compatibility/2006">
              <mc:Choice xmlns:v="urn:schemas-microsoft-com:vml" Requires="v">
                <p:oleObj spid="_x0000_s11457" name="Document" r:id="rId3" imgW="5626100" imgH="4508500" progId="Word.Document.12">
                  <p:link updateAutomatic="1"/>
                </p:oleObj>
              </mc:Choice>
              <mc:Fallback>
                <p:oleObj name="Document" r:id="rId3" imgW="5626100" imgH="4508500" progId="Word.Document.12">
                  <p:link updateAutomatic="1"/>
                  <p:pic>
                    <p:nvPicPr>
                      <p:cNvPr id="0" name=""/>
                      <p:cNvPicPr/>
                      <p:nvPr/>
                    </p:nvPicPr>
                    <p:blipFill>
                      <a:blip r:embed="rId4"/>
                      <a:stretch>
                        <a:fillRect/>
                      </a:stretch>
                    </p:blipFill>
                    <p:spPr>
                      <a:xfrm>
                        <a:off x="4343400" y="1828800"/>
                        <a:ext cx="5626100" cy="4508500"/>
                      </a:xfrm>
                      <a:prstGeom prst="rect">
                        <a:avLst/>
                      </a:prstGeom>
                    </p:spPr>
                  </p:pic>
                </p:oleObj>
              </mc:Fallback>
            </mc:AlternateContent>
          </a:graphicData>
        </a:graphic>
      </p:graphicFrame>
      <p:sp>
        <p:nvSpPr>
          <p:cNvPr id="5" name="TextBox 4"/>
          <p:cNvSpPr txBox="1"/>
          <p:nvPr/>
        </p:nvSpPr>
        <p:spPr>
          <a:xfrm>
            <a:off x="5562600" y="1106269"/>
            <a:ext cx="3581400" cy="646331"/>
          </a:xfrm>
          <a:prstGeom prst="rect">
            <a:avLst/>
          </a:prstGeom>
          <a:noFill/>
        </p:spPr>
        <p:txBody>
          <a:bodyPr wrap="square" rtlCol="0">
            <a:spAutoFit/>
          </a:bodyPr>
          <a:lstStyle/>
          <a:p>
            <a:r>
              <a:rPr lang="en-US" b="1" dirty="0"/>
              <a:t>Normalized Interaction Frequencies (IF) on the normal B-Cell</a:t>
            </a:r>
          </a:p>
        </p:txBody>
      </p:sp>
    </p:spTree>
    <p:extLst>
      <p:ext uri="{BB962C8B-B14F-4D97-AF65-F5344CB8AC3E}">
        <p14:creationId xmlns:p14="http://schemas.microsoft.com/office/powerpoint/2010/main" val="41658022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Scoring Function for Optimization</a:t>
            </a:r>
          </a:p>
        </p:txBody>
      </p:sp>
      <p:pic>
        <p:nvPicPr>
          <p:cNvPr id="8" name="Picture 7" descr="Screen Shot 2013-03-28 at 11.50.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63" y="1371600"/>
            <a:ext cx="7936037" cy="3048000"/>
          </a:xfrm>
          <a:prstGeom prst="rect">
            <a:avLst/>
          </a:prstGeom>
        </p:spPr>
      </p:pic>
      <p:sp>
        <p:nvSpPr>
          <p:cNvPr id="9" name="TextBox 8"/>
          <p:cNvSpPr txBox="1"/>
          <p:nvPr/>
        </p:nvSpPr>
        <p:spPr>
          <a:xfrm>
            <a:off x="2514600" y="4267200"/>
            <a:ext cx="5407369" cy="2862323"/>
          </a:xfrm>
          <a:prstGeom prst="rect">
            <a:avLst/>
          </a:prstGeom>
          <a:noFill/>
        </p:spPr>
        <p:txBody>
          <a:bodyPr wrap="square" rtlCol="0">
            <a:spAutoFit/>
          </a:bodyPr>
          <a:lstStyle/>
          <a:p>
            <a:r>
              <a:rPr lang="en-US" b="1" i="1" dirty="0" err="1"/>
              <a:t>tanh</a:t>
            </a:r>
            <a:r>
              <a:rPr lang="en-US" dirty="0"/>
              <a:t>: hyperbolic tangent function</a:t>
            </a:r>
          </a:p>
          <a:p>
            <a:r>
              <a:rPr lang="en-US" b="1" i="1" dirty="0" err="1"/>
              <a:t>IF</a:t>
            </a:r>
            <a:r>
              <a:rPr lang="en-US" b="1" i="1" baseline="-25000" dirty="0" err="1"/>
              <a:t>ij</a:t>
            </a:r>
            <a:r>
              <a:rPr lang="en-US" dirty="0"/>
              <a:t>: interaction frequency between units </a:t>
            </a:r>
            <a:r>
              <a:rPr lang="en-US" dirty="0" err="1"/>
              <a:t>i</a:t>
            </a:r>
            <a:r>
              <a:rPr lang="en-US" dirty="0"/>
              <a:t> and j </a:t>
            </a:r>
          </a:p>
          <a:p>
            <a:r>
              <a:rPr lang="en-US" b="1" i="1" dirty="0"/>
              <a:t>T</a:t>
            </a:r>
            <a:r>
              <a:rPr lang="en-US" dirty="0"/>
              <a:t>: total interaction frequencies</a:t>
            </a:r>
          </a:p>
          <a:p>
            <a:r>
              <a:rPr lang="en-US" b="1" i="1" dirty="0"/>
              <a:t>d</a:t>
            </a:r>
            <a:r>
              <a:rPr lang="en-US" b="1" i="1" baseline="-25000" dirty="0"/>
              <a:t>c</a:t>
            </a:r>
            <a:r>
              <a:rPr lang="en-US" dirty="0"/>
              <a:t>: contact distance threshold</a:t>
            </a:r>
          </a:p>
          <a:p>
            <a:r>
              <a:rPr lang="en-US" b="1" i="1" dirty="0" err="1"/>
              <a:t>d</a:t>
            </a:r>
            <a:r>
              <a:rPr lang="en-US" b="1" i="1" baseline="-25000" dirty="0" err="1"/>
              <a:t>min</a:t>
            </a:r>
            <a:r>
              <a:rPr lang="en-US" dirty="0"/>
              <a:t>: minimum distance between two units</a:t>
            </a:r>
          </a:p>
          <a:p>
            <a:r>
              <a:rPr lang="en-US" b="1" i="1" dirty="0" err="1"/>
              <a:t>d</a:t>
            </a:r>
            <a:r>
              <a:rPr lang="en-US" b="1" i="1" baseline="-25000" dirty="0" err="1"/>
              <a:t>max</a:t>
            </a:r>
            <a:r>
              <a:rPr lang="en-US" dirty="0"/>
              <a:t>: maximum distance between two units</a:t>
            </a:r>
          </a:p>
          <a:p>
            <a:r>
              <a:rPr lang="en-US" b="1" i="1" dirty="0" err="1"/>
              <a:t>da</a:t>
            </a:r>
            <a:r>
              <a:rPr lang="en-US" b="1" baseline="-25000" dirty="0" err="1"/>
              <a:t>max</a:t>
            </a:r>
            <a:r>
              <a:rPr lang="en-US" dirty="0"/>
              <a:t>: maximum distance between two adjacent units</a:t>
            </a:r>
          </a:p>
          <a:p>
            <a:r>
              <a:rPr lang="en-US" b="1" i="1" dirty="0"/>
              <a:t>W1</a:t>
            </a:r>
            <a:r>
              <a:rPr lang="en-US" b="1" dirty="0"/>
              <a:t>, </a:t>
            </a:r>
            <a:r>
              <a:rPr lang="en-US" b="1" i="1" dirty="0"/>
              <a:t>W2</a:t>
            </a:r>
            <a:r>
              <a:rPr lang="en-US" b="1" dirty="0"/>
              <a:t>, </a:t>
            </a:r>
            <a:r>
              <a:rPr lang="en-US" b="1" i="1" dirty="0"/>
              <a:t>W3, W4</a:t>
            </a:r>
            <a:r>
              <a:rPr lang="en-US" dirty="0"/>
              <a:t>: weight parameters in order to maximize % satisfied contacts + % satisfied non-contacts</a:t>
            </a:r>
          </a:p>
          <a:p>
            <a:endParaRPr lang="en-US" dirty="0"/>
          </a:p>
        </p:txBody>
      </p:sp>
      <p:pic>
        <p:nvPicPr>
          <p:cNvPr id="10" name="Picture 9"/>
          <p:cNvPicPr>
            <a:picLocks noChangeAspect="1"/>
          </p:cNvPicPr>
          <p:nvPr/>
        </p:nvPicPr>
        <p:blipFill>
          <a:blip r:embed="rId3"/>
          <a:stretch>
            <a:fillRect/>
          </a:stretch>
        </p:blipFill>
        <p:spPr>
          <a:xfrm>
            <a:off x="5867400" y="4191000"/>
            <a:ext cx="685800" cy="444910"/>
          </a:xfrm>
          <a:prstGeom prst="rect">
            <a:avLst/>
          </a:prstGeom>
        </p:spPr>
      </p:pic>
    </p:spTree>
    <p:extLst>
      <p:ext uri="{BB962C8B-B14F-4D97-AF65-F5344CB8AC3E}">
        <p14:creationId xmlns:p14="http://schemas.microsoft.com/office/powerpoint/2010/main" val="14774446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175652137"/>
              </p:ext>
            </p:extLst>
          </p:nvPr>
        </p:nvGraphicFramePr>
        <p:xfrm>
          <a:off x="1758950" y="819150"/>
          <a:ext cx="5626100" cy="5219700"/>
        </p:xfrm>
        <a:graphic>
          <a:graphicData uri="http://schemas.openxmlformats.org/presentationml/2006/ole">
            <mc:AlternateContent xmlns:mc="http://schemas.openxmlformats.org/markup-compatibility/2006">
              <mc:Choice xmlns:v="urn:schemas-microsoft-com:vml" Requires="v">
                <p:oleObj spid="_x0000_s26780" name="Document" r:id="rId3" imgW="5626100" imgH="5219700" progId="Word.Document.12">
                  <p:link updateAutomatic="1"/>
                </p:oleObj>
              </mc:Choice>
              <mc:Fallback>
                <p:oleObj name="Document" r:id="rId3" imgW="5626100" imgH="5219700" progId="Word.Document.12">
                  <p:link updateAutomatic="1"/>
                  <p:pic>
                    <p:nvPicPr>
                      <p:cNvPr id="0" name=""/>
                      <p:cNvPicPr/>
                      <p:nvPr/>
                    </p:nvPicPr>
                    <p:blipFill>
                      <a:blip r:embed="rId4"/>
                      <a:stretch>
                        <a:fillRect/>
                      </a:stretch>
                    </p:blipFill>
                    <p:spPr>
                      <a:xfrm>
                        <a:off x="1758950" y="819150"/>
                        <a:ext cx="5626100" cy="5219700"/>
                      </a:xfrm>
                      <a:prstGeom prst="rect">
                        <a:avLst/>
                      </a:prstGeom>
                    </p:spPr>
                  </p:pic>
                </p:oleObj>
              </mc:Fallback>
            </mc:AlternateContent>
          </a:graphicData>
        </a:graphic>
      </p:graphicFrame>
    </p:spTree>
    <p:extLst>
      <p:ext uri="{BB962C8B-B14F-4D97-AF65-F5344CB8AC3E}">
        <p14:creationId xmlns:p14="http://schemas.microsoft.com/office/powerpoint/2010/main" val="2384805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Estimating Parameters</a:t>
            </a:r>
          </a:p>
        </p:txBody>
      </p:sp>
      <p:sp>
        <p:nvSpPr>
          <p:cNvPr id="3" name="Content Placeholder 2"/>
          <p:cNvSpPr>
            <a:spLocks noGrp="1"/>
          </p:cNvSpPr>
          <p:nvPr>
            <p:ph idx="1"/>
          </p:nvPr>
        </p:nvSpPr>
        <p:spPr>
          <a:xfrm>
            <a:off x="457200" y="1600200"/>
            <a:ext cx="7848600" cy="4525963"/>
          </a:xfrm>
        </p:spPr>
        <p:txBody>
          <a:bodyPr>
            <a:normAutofit fontScale="92500" lnSpcReduction="20000"/>
          </a:bodyPr>
          <a:lstStyle/>
          <a:p>
            <a:r>
              <a:rPr lang="en-US" dirty="0"/>
              <a:t>FISH data (</a:t>
            </a:r>
            <a:r>
              <a:rPr lang="en-US" i="1" dirty="0" err="1"/>
              <a:t>Mateos-Langerak</a:t>
            </a:r>
            <a:r>
              <a:rPr lang="en-US" i="1" dirty="0"/>
              <a:t> et al., 2009</a:t>
            </a:r>
            <a:r>
              <a:rPr lang="en-US" dirty="0"/>
              <a:t>) for physical distances of Chr. 1 and 11 at various genomic distances</a:t>
            </a:r>
          </a:p>
          <a:p>
            <a:r>
              <a:rPr lang="en-US" dirty="0" err="1"/>
              <a:t>d</a:t>
            </a:r>
            <a:r>
              <a:rPr lang="en-US" baseline="-25000" dirty="0" err="1"/>
              <a:t>min</a:t>
            </a:r>
            <a:r>
              <a:rPr lang="en-US" dirty="0"/>
              <a:t>, </a:t>
            </a:r>
            <a:r>
              <a:rPr lang="en-US" dirty="0" err="1"/>
              <a:t>da</a:t>
            </a:r>
            <a:r>
              <a:rPr lang="en-US" baseline="-25000" dirty="0" err="1"/>
              <a:t>max</a:t>
            </a:r>
            <a:r>
              <a:rPr lang="en-US" dirty="0"/>
              <a:t>: min and max distance between pairs at 1Mb away. (0.2 um , 1.8 um)</a:t>
            </a:r>
          </a:p>
          <a:p>
            <a:r>
              <a:rPr lang="en-US" dirty="0" err="1"/>
              <a:t>d</a:t>
            </a:r>
            <a:r>
              <a:rPr lang="en-US" baseline="-25000" dirty="0" err="1"/>
              <a:t>max</a:t>
            </a:r>
            <a:r>
              <a:rPr lang="en-US" dirty="0"/>
              <a:t>: max distance between all pairs</a:t>
            </a:r>
          </a:p>
          <a:p>
            <a:r>
              <a:rPr lang="en-US" dirty="0"/>
              <a:t>d</a:t>
            </a:r>
            <a:r>
              <a:rPr lang="en-US" baseline="-25000" dirty="0"/>
              <a:t>c</a:t>
            </a:r>
            <a:r>
              <a:rPr lang="en-US" dirty="0"/>
              <a:t>: a threshold resulting in the same percent of contacts in our data</a:t>
            </a:r>
          </a:p>
          <a:p>
            <a:r>
              <a:rPr lang="en-US" dirty="0"/>
              <a:t>d</a:t>
            </a:r>
            <a:r>
              <a:rPr lang="en-US" baseline="-25000" dirty="0"/>
              <a:t>c</a:t>
            </a:r>
            <a:r>
              <a:rPr lang="en-US" dirty="0"/>
              <a:t> and </a:t>
            </a:r>
            <a:r>
              <a:rPr lang="en-US" dirty="0" err="1"/>
              <a:t>d</a:t>
            </a:r>
            <a:r>
              <a:rPr lang="en-US" baseline="-25000" dirty="0" err="1"/>
              <a:t>max</a:t>
            </a:r>
            <a:r>
              <a:rPr lang="en-US" dirty="0"/>
              <a:t> are chromosome length dependent (1.73 – 2.24 um, 2.45 – 3.32 um)</a:t>
            </a:r>
          </a:p>
          <a:p>
            <a:endParaRPr lang="en-US" dirty="0"/>
          </a:p>
          <a:p>
            <a:endParaRPr lang="en-US" dirty="0"/>
          </a:p>
          <a:p>
            <a:endParaRPr lang="en-US" dirty="0"/>
          </a:p>
        </p:txBody>
      </p:sp>
    </p:spTree>
    <p:extLst>
      <p:ext uri="{BB962C8B-B14F-4D97-AF65-F5344CB8AC3E}">
        <p14:creationId xmlns:p14="http://schemas.microsoft.com/office/powerpoint/2010/main" val="366133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Multi-Level Chromosome Structure</a:t>
            </a:r>
          </a:p>
        </p:txBody>
      </p:sp>
      <p:pic>
        <p:nvPicPr>
          <p:cNvPr id="6" name="Picture 5"/>
          <p:cNvPicPr>
            <a:picLocks noChangeAspect="1"/>
          </p:cNvPicPr>
          <p:nvPr/>
        </p:nvPicPr>
        <p:blipFill>
          <a:blip r:embed="rId2"/>
          <a:stretch>
            <a:fillRect/>
          </a:stretch>
        </p:blipFill>
        <p:spPr>
          <a:xfrm>
            <a:off x="495300" y="533400"/>
            <a:ext cx="8140700" cy="4445000"/>
          </a:xfrm>
          <a:prstGeom prst="rect">
            <a:avLst/>
          </a:prstGeom>
        </p:spPr>
      </p:pic>
      <p:sp>
        <p:nvSpPr>
          <p:cNvPr id="7" name="Rectangle 6"/>
          <p:cNvSpPr/>
          <p:nvPr/>
        </p:nvSpPr>
        <p:spPr>
          <a:xfrm>
            <a:off x="381000" y="4826675"/>
            <a:ext cx="8610600" cy="2031325"/>
          </a:xfrm>
          <a:prstGeom prst="rect">
            <a:avLst/>
          </a:prstGeom>
        </p:spPr>
        <p:txBody>
          <a:bodyPr wrap="square">
            <a:spAutoFit/>
          </a:bodyPr>
          <a:lstStyle/>
          <a:p>
            <a:r>
              <a:rPr lang="en-US" dirty="0"/>
              <a:t>DNA is further packaged. </a:t>
            </a:r>
            <a:r>
              <a:rPr lang="en-US" b="1" dirty="0"/>
              <a:t>Nucleosomes</a:t>
            </a:r>
            <a:r>
              <a:rPr lang="en-US" dirty="0"/>
              <a:t> are arranged together into </a:t>
            </a:r>
            <a:r>
              <a:rPr lang="en-US" b="1" dirty="0"/>
              <a:t>a fiber </a:t>
            </a:r>
            <a:r>
              <a:rPr lang="en-US" dirty="0"/>
              <a:t>approximately 30 nanometers in diameter. The </a:t>
            </a:r>
            <a:r>
              <a:rPr lang="en-US" i="1" dirty="0"/>
              <a:t>precise structure of the chromatin fiber is not known</a:t>
            </a:r>
            <a:r>
              <a:rPr lang="en-US" dirty="0"/>
              <a:t>. Chromatin fiber is further organized into </a:t>
            </a:r>
            <a:r>
              <a:rPr lang="en-US" b="1" dirty="0"/>
              <a:t>chromatin loops</a:t>
            </a:r>
            <a:r>
              <a:rPr lang="en-US" dirty="0"/>
              <a:t>, and chromatin loops are further organized into higher-order structures. It has been suggested that </a:t>
            </a:r>
            <a:r>
              <a:rPr lang="en-US" b="1" dirty="0"/>
              <a:t>packaging plays a role in gene expression</a:t>
            </a:r>
            <a:r>
              <a:rPr lang="en-US" dirty="0"/>
              <a:t> (gene expression may require associated DNA to open up and acquire an unpackaged conformation). The fully condensed chromosome structure is only seen during mitosis.</a:t>
            </a:r>
          </a:p>
        </p:txBody>
      </p:sp>
      <p:sp>
        <p:nvSpPr>
          <p:cNvPr id="8" name="Rectangle 7"/>
          <p:cNvSpPr/>
          <p:nvPr/>
        </p:nvSpPr>
        <p:spPr>
          <a:xfrm>
            <a:off x="4648200" y="685800"/>
            <a:ext cx="4572000" cy="276999"/>
          </a:xfrm>
          <a:prstGeom prst="rect">
            <a:avLst/>
          </a:prstGeom>
        </p:spPr>
        <p:txBody>
          <a:bodyPr>
            <a:spAutoFit/>
          </a:bodyPr>
          <a:lstStyle/>
          <a:p>
            <a:r>
              <a:rPr lang="hu-HU" sz="1200" dirty="0"/>
              <a:t>http://missinglink.ucsf.edu/lm/genes_and_genomes/chromatin.html</a:t>
            </a:r>
            <a:endParaRPr lang="en-US" sz="1200" dirty="0"/>
          </a:p>
        </p:txBody>
      </p:sp>
    </p:spTree>
    <p:extLst>
      <p:ext uri="{BB962C8B-B14F-4D97-AF65-F5344CB8AC3E}">
        <p14:creationId xmlns:p14="http://schemas.microsoft.com/office/powerpoint/2010/main" val="7234219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Steepest Gradient Ascent with Backtracking Line Search</a:t>
            </a:r>
          </a:p>
        </p:txBody>
      </p:sp>
      <p:sp>
        <p:nvSpPr>
          <p:cNvPr id="3" name="Content Placeholder 2"/>
          <p:cNvSpPr>
            <a:spLocks noGrp="1"/>
          </p:cNvSpPr>
          <p:nvPr>
            <p:ph idx="1"/>
          </p:nvPr>
        </p:nvSpPr>
        <p:spPr>
          <a:xfrm>
            <a:off x="152400" y="1600201"/>
            <a:ext cx="8763000" cy="1219199"/>
          </a:xfrm>
        </p:spPr>
        <p:txBody>
          <a:bodyPr>
            <a:normAutofit fontScale="92500" lnSpcReduction="20000"/>
          </a:bodyPr>
          <a:lstStyle/>
          <a:p>
            <a:r>
              <a:rPr lang="en-US" b="1" dirty="0"/>
              <a:t>Random Initialization</a:t>
            </a:r>
            <a:r>
              <a:rPr lang="en-US" dirty="0"/>
              <a:t>: </a:t>
            </a:r>
            <a:r>
              <a:rPr lang="en-US" sz="2400" dirty="0"/>
              <a:t>(x</a:t>
            </a:r>
            <a:r>
              <a:rPr lang="en-US" sz="2400" baseline="-25000" dirty="0"/>
              <a:t>1</a:t>
            </a:r>
            <a:r>
              <a:rPr lang="en-US" sz="2400" baseline="30000" dirty="0"/>
              <a:t>0</a:t>
            </a:r>
            <a:r>
              <a:rPr lang="en-US" sz="2400" dirty="0"/>
              <a:t> y</a:t>
            </a:r>
            <a:r>
              <a:rPr lang="en-US" sz="2400" baseline="-25000" dirty="0"/>
              <a:t>1</a:t>
            </a:r>
            <a:r>
              <a:rPr lang="en-US" sz="2400" baseline="30000" dirty="0"/>
              <a:t>0</a:t>
            </a:r>
            <a:r>
              <a:rPr lang="en-US" sz="2400" dirty="0"/>
              <a:t>, z</a:t>
            </a:r>
            <a:r>
              <a:rPr lang="en-US" sz="2400" baseline="-25000" dirty="0"/>
              <a:t>1</a:t>
            </a:r>
            <a:r>
              <a:rPr lang="en-US" sz="2400" baseline="30000" dirty="0"/>
              <a:t>0</a:t>
            </a:r>
            <a:r>
              <a:rPr lang="en-US" sz="2400" dirty="0"/>
              <a:t>), (x</a:t>
            </a:r>
            <a:r>
              <a:rPr lang="en-US" sz="2400" baseline="-25000" dirty="0"/>
              <a:t>2</a:t>
            </a:r>
            <a:r>
              <a:rPr lang="en-US" sz="2400" baseline="30000" dirty="0"/>
              <a:t>0</a:t>
            </a:r>
            <a:r>
              <a:rPr lang="en-US" sz="2400" dirty="0"/>
              <a:t> y</a:t>
            </a:r>
            <a:r>
              <a:rPr lang="en-US" sz="2400" baseline="-25000" dirty="0"/>
              <a:t>2</a:t>
            </a:r>
            <a:r>
              <a:rPr lang="en-US" sz="2400" baseline="30000" dirty="0"/>
              <a:t>0</a:t>
            </a:r>
            <a:r>
              <a:rPr lang="en-US" sz="2400" dirty="0"/>
              <a:t>, z</a:t>
            </a:r>
            <a:r>
              <a:rPr lang="en-US" sz="2400" baseline="-25000" dirty="0"/>
              <a:t>2</a:t>
            </a:r>
            <a:r>
              <a:rPr lang="en-US" sz="2400" baseline="30000" dirty="0"/>
              <a:t>0</a:t>
            </a:r>
            <a:r>
              <a:rPr lang="en-US" sz="2400" dirty="0"/>
              <a:t>),…, (x</a:t>
            </a:r>
            <a:r>
              <a:rPr lang="en-US" sz="2400" baseline="-25000" dirty="0"/>
              <a:t>N</a:t>
            </a:r>
            <a:r>
              <a:rPr lang="en-US" sz="2400" baseline="30000" dirty="0"/>
              <a:t>0</a:t>
            </a:r>
            <a:r>
              <a:rPr lang="en-US" sz="2400" dirty="0"/>
              <a:t> y</a:t>
            </a:r>
            <a:r>
              <a:rPr lang="en-US" sz="2400" baseline="-25000" dirty="0"/>
              <a:t>N</a:t>
            </a:r>
            <a:r>
              <a:rPr lang="en-US" sz="2400" baseline="30000" dirty="0"/>
              <a:t>0</a:t>
            </a:r>
            <a:r>
              <a:rPr lang="en-US" sz="2400" dirty="0"/>
              <a:t>, z</a:t>
            </a:r>
            <a:r>
              <a:rPr lang="en-US" sz="2400" baseline="-25000" dirty="0"/>
              <a:t>N</a:t>
            </a:r>
            <a:r>
              <a:rPr lang="en-US" sz="2400" baseline="30000" dirty="0"/>
              <a:t>0</a:t>
            </a:r>
            <a:r>
              <a:rPr lang="en-US" sz="2400" dirty="0"/>
              <a:t>) in [-0.5, 0.5]</a:t>
            </a:r>
          </a:p>
          <a:p>
            <a:r>
              <a:rPr lang="en-US" b="1" dirty="0"/>
              <a:t>Update</a:t>
            </a:r>
            <a:r>
              <a:rPr lang="en-US" dirty="0"/>
              <a:t>: </a:t>
            </a:r>
          </a:p>
          <a:p>
            <a:pPr lvl="6"/>
            <a:endParaRPr lang="en-US" dirty="0"/>
          </a:p>
          <a:p>
            <a:endParaRPr lang="en-US" dirty="0"/>
          </a:p>
          <a:p>
            <a:endParaRPr lang="en-US" baseline="30000" dirty="0"/>
          </a:p>
        </p:txBody>
      </p:sp>
      <p:sp>
        <p:nvSpPr>
          <p:cNvPr id="5" name="TextBox 4"/>
          <p:cNvSpPr txBox="1"/>
          <p:nvPr/>
        </p:nvSpPr>
        <p:spPr>
          <a:xfrm>
            <a:off x="1143000" y="3276600"/>
            <a:ext cx="2209800" cy="400110"/>
          </a:xfrm>
          <a:prstGeom prst="rect">
            <a:avLst/>
          </a:prstGeom>
          <a:noFill/>
        </p:spPr>
        <p:txBody>
          <a:bodyPr wrap="square" rtlCol="0">
            <a:spAutoFit/>
          </a:bodyPr>
          <a:lstStyle/>
          <a:p>
            <a:r>
              <a:rPr lang="en-US" sz="2000" dirty="0"/>
              <a:t>X</a:t>
            </a:r>
            <a:r>
              <a:rPr lang="en-US" sz="2000" baseline="-25000" dirty="0"/>
              <a:t>1</a:t>
            </a:r>
            <a:r>
              <a:rPr lang="en-US" sz="2000" baseline="30000" dirty="0"/>
              <a:t>t+1</a:t>
            </a:r>
            <a:r>
              <a:rPr lang="en-US" sz="2000" dirty="0"/>
              <a:t> = X</a:t>
            </a:r>
            <a:r>
              <a:rPr lang="en-US" sz="2000" baseline="-25000" dirty="0"/>
              <a:t>1</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t>X</a:t>
            </a:r>
            <a:r>
              <a:rPr lang="en-US" sz="2000" dirty="0">
                <a:latin typeface="Zapf Dingbats"/>
                <a:ea typeface="Zapf Dingbats"/>
                <a:cs typeface="Zapf Dingbats"/>
                <a:sym typeface="Zapf Dingbats"/>
              </a:rPr>
              <a:t> </a:t>
            </a:r>
            <a:endParaRPr lang="en-US" sz="2000" dirty="0"/>
          </a:p>
        </p:txBody>
      </p:sp>
      <p:sp>
        <p:nvSpPr>
          <p:cNvPr id="6" name="TextBox 5"/>
          <p:cNvSpPr txBox="1"/>
          <p:nvPr/>
        </p:nvSpPr>
        <p:spPr>
          <a:xfrm>
            <a:off x="3124200" y="3276600"/>
            <a:ext cx="2209800" cy="400110"/>
          </a:xfrm>
          <a:prstGeom prst="rect">
            <a:avLst/>
          </a:prstGeom>
          <a:noFill/>
        </p:spPr>
        <p:txBody>
          <a:bodyPr wrap="square" rtlCol="0">
            <a:spAutoFit/>
          </a:bodyPr>
          <a:lstStyle/>
          <a:p>
            <a:r>
              <a:rPr lang="en-US" sz="2000" dirty="0"/>
              <a:t>Y</a:t>
            </a:r>
            <a:r>
              <a:rPr lang="en-US" sz="2000" baseline="-25000" dirty="0"/>
              <a:t>1</a:t>
            </a:r>
            <a:r>
              <a:rPr lang="en-US" sz="2000" baseline="30000" dirty="0"/>
              <a:t>t+1</a:t>
            </a:r>
            <a:r>
              <a:rPr lang="en-US" sz="2000" dirty="0"/>
              <a:t> = Y</a:t>
            </a:r>
            <a:r>
              <a:rPr lang="en-US" sz="2000" baseline="-25000" dirty="0"/>
              <a:t>1</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sym typeface="Zapf Dingbats"/>
              </a:rPr>
              <a:t>Y</a:t>
            </a:r>
            <a:r>
              <a:rPr lang="en-US" sz="2000" dirty="0">
                <a:latin typeface="Zapf Dingbats"/>
                <a:ea typeface="Zapf Dingbats"/>
                <a:cs typeface="Zapf Dingbats"/>
                <a:sym typeface="Zapf Dingbats"/>
              </a:rPr>
              <a:t> </a:t>
            </a:r>
            <a:endParaRPr lang="en-US" sz="2000" dirty="0"/>
          </a:p>
        </p:txBody>
      </p:sp>
      <p:sp>
        <p:nvSpPr>
          <p:cNvPr id="7" name="TextBox 6"/>
          <p:cNvSpPr txBox="1"/>
          <p:nvPr/>
        </p:nvSpPr>
        <p:spPr>
          <a:xfrm>
            <a:off x="5029200" y="3276600"/>
            <a:ext cx="2209800" cy="400110"/>
          </a:xfrm>
          <a:prstGeom prst="rect">
            <a:avLst/>
          </a:prstGeom>
          <a:noFill/>
        </p:spPr>
        <p:txBody>
          <a:bodyPr wrap="square" rtlCol="0">
            <a:spAutoFit/>
          </a:bodyPr>
          <a:lstStyle/>
          <a:p>
            <a:r>
              <a:rPr lang="en-US" sz="2000" dirty="0"/>
              <a:t>Z</a:t>
            </a:r>
            <a:r>
              <a:rPr lang="en-US" sz="2000" baseline="-25000" dirty="0"/>
              <a:t>1</a:t>
            </a:r>
            <a:r>
              <a:rPr lang="en-US" sz="2000" baseline="30000" dirty="0"/>
              <a:t>t+1</a:t>
            </a:r>
            <a:r>
              <a:rPr lang="en-US" sz="2000" dirty="0"/>
              <a:t> = Z</a:t>
            </a:r>
            <a:r>
              <a:rPr lang="en-US" sz="2000" baseline="-25000" dirty="0"/>
              <a:t>1</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sym typeface="Zapf Dingbats"/>
              </a:rPr>
              <a:t>Z</a:t>
            </a:r>
            <a:r>
              <a:rPr lang="en-US" sz="2000" dirty="0">
                <a:latin typeface="Zapf Dingbats"/>
                <a:ea typeface="Zapf Dingbats"/>
                <a:cs typeface="Zapf Dingbats"/>
                <a:sym typeface="Zapf Dingbats"/>
              </a:rPr>
              <a:t> </a:t>
            </a:r>
            <a:endParaRPr lang="en-US" sz="2000" dirty="0"/>
          </a:p>
        </p:txBody>
      </p:sp>
      <p:sp>
        <p:nvSpPr>
          <p:cNvPr id="8" name="TextBox 7"/>
          <p:cNvSpPr txBox="1"/>
          <p:nvPr/>
        </p:nvSpPr>
        <p:spPr>
          <a:xfrm>
            <a:off x="1143000" y="4050268"/>
            <a:ext cx="2209800" cy="400110"/>
          </a:xfrm>
          <a:prstGeom prst="rect">
            <a:avLst/>
          </a:prstGeom>
          <a:noFill/>
        </p:spPr>
        <p:txBody>
          <a:bodyPr wrap="square" rtlCol="0">
            <a:spAutoFit/>
          </a:bodyPr>
          <a:lstStyle/>
          <a:p>
            <a:r>
              <a:rPr lang="en-US" sz="2000" dirty="0"/>
              <a:t>X</a:t>
            </a:r>
            <a:r>
              <a:rPr lang="en-US" sz="2000" baseline="-25000" dirty="0"/>
              <a:t>2</a:t>
            </a:r>
            <a:r>
              <a:rPr lang="en-US" sz="2000" baseline="30000" dirty="0"/>
              <a:t>t+1</a:t>
            </a:r>
            <a:r>
              <a:rPr lang="en-US" sz="2000" dirty="0"/>
              <a:t> = X</a:t>
            </a:r>
            <a:r>
              <a:rPr lang="en-US" sz="2000" baseline="-25000" dirty="0"/>
              <a:t>2</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t>X</a:t>
            </a:r>
            <a:r>
              <a:rPr lang="en-US" sz="2000" dirty="0">
                <a:latin typeface="Zapf Dingbats"/>
                <a:ea typeface="Zapf Dingbats"/>
                <a:cs typeface="Zapf Dingbats"/>
                <a:sym typeface="Zapf Dingbats"/>
              </a:rPr>
              <a:t> </a:t>
            </a:r>
            <a:endParaRPr lang="en-US" sz="2000" dirty="0"/>
          </a:p>
        </p:txBody>
      </p:sp>
      <p:sp>
        <p:nvSpPr>
          <p:cNvPr id="9" name="TextBox 8"/>
          <p:cNvSpPr txBox="1"/>
          <p:nvPr/>
        </p:nvSpPr>
        <p:spPr>
          <a:xfrm>
            <a:off x="3124200" y="4050268"/>
            <a:ext cx="2209800" cy="400110"/>
          </a:xfrm>
          <a:prstGeom prst="rect">
            <a:avLst/>
          </a:prstGeom>
          <a:noFill/>
        </p:spPr>
        <p:txBody>
          <a:bodyPr wrap="square" rtlCol="0">
            <a:spAutoFit/>
          </a:bodyPr>
          <a:lstStyle/>
          <a:p>
            <a:r>
              <a:rPr lang="en-US" sz="2000" dirty="0"/>
              <a:t>Y</a:t>
            </a:r>
            <a:r>
              <a:rPr lang="en-US" sz="2000" baseline="-25000" dirty="0"/>
              <a:t>2</a:t>
            </a:r>
            <a:r>
              <a:rPr lang="en-US" sz="2000" baseline="30000" dirty="0"/>
              <a:t>t+1</a:t>
            </a:r>
            <a:r>
              <a:rPr lang="en-US" sz="2000" dirty="0"/>
              <a:t> = Y</a:t>
            </a:r>
            <a:r>
              <a:rPr lang="en-US" sz="2000" baseline="-25000" dirty="0"/>
              <a:t>2</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sym typeface="Zapf Dingbats"/>
              </a:rPr>
              <a:t>Y</a:t>
            </a:r>
            <a:r>
              <a:rPr lang="en-US" sz="2000" dirty="0">
                <a:latin typeface="Zapf Dingbats"/>
                <a:ea typeface="Zapf Dingbats"/>
                <a:cs typeface="Zapf Dingbats"/>
                <a:sym typeface="Zapf Dingbats"/>
              </a:rPr>
              <a:t> </a:t>
            </a:r>
            <a:endParaRPr lang="en-US" sz="2000" dirty="0"/>
          </a:p>
        </p:txBody>
      </p:sp>
      <p:sp>
        <p:nvSpPr>
          <p:cNvPr id="10" name="TextBox 9"/>
          <p:cNvSpPr txBox="1"/>
          <p:nvPr/>
        </p:nvSpPr>
        <p:spPr>
          <a:xfrm>
            <a:off x="5029200" y="4050268"/>
            <a:ext cx="2209800" cy="400110"/>
          </a:xfrm>
          <a:prstGeom prst="rect">
            <a:avLst/>
          </a:prstGeom>
          <a:noFill/>
        </p:spPr>
        <p:txBody>
          <a:bodyPr wrap="square" rtlCol="0">
            <a:spAutoFit/>
          </a:bodyPr>
          <a:lstStyle/>
          <a:p>
            <a:r>
              <a:rPr lang="en-US" sz="2000" dirty="0"/>
              <a:t>Z</a:t>
            </a:r>
            <a:r>
              <a:rPr lang="en-US" sz="2000" baseline="-25000" dirty="0"/>
              <a:t>2</a:t>
            </a:r>
            <a:r>
              <a:rPr lang="en-US" sz="2000" baseline="30000" dirty="0"/>
              <a:t>t+1</a:t>
            </a:r>
            <a:r>
              <a:rPr lang="en-US" sz="2000" dirty="0"/>
              <a:t> = Z</a:t>
            </a:r>
            <a:r>
              <a:rPr lang="en-US" sz="2000" baseline="-25000" dirty="0"/>
              <a:t>2</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sym typeface="Zapf Dingbats"/>
              </a:rPr>
              <a:t>Z</a:t>
            </a:r>
            <a:r>
              <a:rPr lang="en-US" sz="2000" dirty="0">
                <a:latin typeface="Zapf Dingbats"/>
                <a:ea typeface="Zapf Dingbats"/>
                <a:cs typeface="Zapf Dingbats"/>
                <a:sym typeface="Zapf Dingbats"/>
              </a:rPr>
              <a:t> </a:t>
            </a:r>
            <a:endParaRPr lang="en-US" sz="2000" dirty="0"/>
          </a:p>
        </p:txBody>
      </p:sp>
      <p:sp>
        <p:nvSpPr>
          <p:cNvPr id="11" name="TextBox 10"/>
          <p:cNvSpPr txBox="1"/>
          <p:nvPr/>
        </p:nvSpPr>
        <p:spPr>
          <a:xfrm>
            <a:off x="1143000" y="5269468"/>
            <a:ext cx="2209800" cy="400110"/>
          </a:xfrm>
          <a:prstGeom prst="rect">
            <a:avLst/>
          </a:prstGeom>
          <a:noFill/>
        </p:spPr>
        <p:txBody>
          <a:bodyPr wrap="square" rtlCol="0">
            <a:spAutoFit/>
          </a:bodyPr>
          <a:lstStyle/>
          <a:p>
            <a:r>
              <a:rPr lang="en-US" sz="2000" dirty="0"/>
              <a:t>X</a:t>
            </a:r>
            <a:r>
              <a:rPr lang="en-US" sz="2000" baseline="-25000" dirty="0"/>
              <a:t>N</a:t>
            </a:r>
            <a:r>
              <a:rPr lang="en-US" sz="2000" baseline="30000" dirty="0"/>
              <a:t>t+1</a:t>
            </a:r>
            <a:r>
              <a:rPr lang="en-US" sz="2000" dirty="0"/>
              <a:t> = X</a:t>
            </a:r>
            <a:r>
              <a:rPr lang="en-US" sz="2000" baseline="-25000" dirty="0"/>
              <a:t>1</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t>X</a:t>
            </a:r>
            <a:r>
              <a:rPr lang="en-US" sz="2000" dirty="0">
                <a:latin typeface="Zapf Dingbats"/>
                <a:ea typeface="Zapf Dingbats"/>
                <a:cs typeface="Zapf Dingbats"/>
                <a:sym typeface="Zapf Dingbats"/>
              </a:rPr>
              <a:t> </a:t>
            </a:r>
            <a:endParaRPr lang="en-US" sz="2000" dirty="0"/>
          </a:p>
        </p:txBody>
      </p:sp>
      <p:sp>
        <p:nvSpPr>
          <p:cNvPr id="12" name="TextBox 11"/>
          <p:cNvSpPr txBox="1"/>
          <p:nvPr/>
        </p:nvSpPr>
        <p:spPr>
          <a:xfrm>
            <a:off x="3124200" y="5269468"/>
            <a:ext cx="2209800" cy="400110"/>
          </a:xfrm>
          <a:prstGeom prst="rect">
            <a:avLst/>
          </a:prstGeom>
          <a:noFill/>
        </p:spPr>
        <p:txBody>
          <a:bodyPr wrap="square" rtlCol="0">
            <a:spAutoFit/>
          </a:bodyPr>
          <a:lstStyle/>
          <a:p>
            <a:r>
              <a:rPr lang="en-US" sz="2000" dirty="0"/>
              <a:t>Y</a:t>
            </a:r>
            <a:r>
              <a:rPr lang="en-US" sz="2000" baseline="-25000" dirty="0"/>
              <a:t>N</a:t>
            </a:r>
            <a:r>
              <a:rPr lang="en-US" sz="2000" baseline="30000" dirty="0"/>
              <a:t>t+1</a:t>
            </a:r>
            <a:r>
              <a:rPr lang="en-US" sz="2000" dirty="0"/>
              <a:t> = Y</a:t>
            </a:r>
            <a:r>
              <a:rPr lang="en-US" sz="2000" baseline="-25000" dirty="0"/>
              <a:t>1</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sym typeface="Zapf Dingbats"/>
              </a:rPr>
              <a:t>Y</a:t>
            </a:r>
            <a:r>
              <a:rPr lang="en-US" sz="2000" dirty="0">
                <a:latin typeface="Zapf Dingbats"/>
                <a:ea typeface="Zapf Dingbats"/>
                <a:cs typeface="Zapf Dingbats"/>
                <a:sym typeface="Zapf Dingbats"/>
              </a:rPr>
              <a:t> </a:t>
            </a:r>
            <a:endParaRPr lang="en-US" sz="2000" dirty="0"/>
          </a:p>
        </p:txBody>
      </p:sp>
      <p:sp>
        <p:nvSpPr>
          <p:cNvPr id="13" name="TextBox 12"/>
          <p:cNvSpPr txBox="1"/>
          <p:nvPr/>
        </p:nvSpPr>
        <p:spPr>
          <a:xfrm>
            <a:off x="5029200" y="5269468"/>
            <a:ext cx="2209800" cy="400110"/>
          </a:xfrm>
          <a:prstGeom prst="rect">
            <a:avLst/>
          </a:prstGeom>
          <a:noFill/>
        </p:spPr>
        <p:txBody>
          <a:bodyPr wrap="square" rtlCol="0">
            <a:spAutoFit/>
          </a:bodyPr>
          <a:lstStyle/>
          <a:p>
            <a:r>
              <a:rPr lang="en-US" sz="2000" dirty="0"/>
              <a:t>Z</a:t>
            </a:r>
            <a:r>
              <a:rPr lang="en-US" sz="2000" baseline="-25000" dirty="0"/>
              <a:t>N</a:t>
            </a:r>
            <a:r>
              <a:rPr lang="en-US" sz="2000" baseline="30000" dirty="0"/>
              <a:t>t+1</a:t>
            </a:r>
            <a:r>
              <a:rPr lang="en-US" sz="2000" dirty="0"/>
              <a:t> = Z</a:t>
            </a:r>
            <a:r>
              <a:rPr lang="en-US" sz="2000" baseline="-25000" dirty="0"/>
              <a:t>1</a:t>
            </a:r>
            <a:r>
              <a:rPr lang="en-US" sz="2000" baseline="30000" dirty="0"/>
              <a:t>t</a:t>
            </a:r>
            <a:r>
              <a:rPr lang="en-US" sz="2000" dirty="0"/>
              <a:t> + </a:t>
            </a:r>
            <a:r>
              <a:rPr lang="en-US" sz="2000" i="1" dirty="0" err="1"/>
              <a:t>η</a:t>
            </a:r>
            <a:r>
              <a:rPr lang="en-US" sz="2000" dirty="0"/>
              <a:t>*</a:t>
            </a:r>
            <a:r>
              <a:rPr lang="en-US" sz="2000" dirty="0">
                <a:latin typeface="Zapf Dingbats"/>
                <a:ea typeface="Zapf Dingbats"/>
                <a:cs typeface="Zapf Dingbats"/>
                <a:sym typeface="Zapf Dingbats"/>
              </a:rPr>
              <a:t>Δ</a:t>
            </a:r>
            <a:r>
              <a:rPr lang="en-US" sz="2000" dirty="0">
                <a:sym typeface="Zapf Dingbats"/>
              </a:rPr>
              <a:t>Z</a:t>
            </a:r>
            <a:r>
              <a:rPr lang="en-US" sz="2000" dirty="0">
                <a:latin typeface="Zapf Dingbats"/>
                <a:ea typeface="Zapf Dingbats"/>
                <a:cs typeface="Zapf Dingbats"/>
                <a:sym typeface="Zapf Dingbats"/>
              </a:rPr>
              <a:t> </a:t>
            </a:r>
            <a:endParaRPr lang="en-US" sz="2000" dirty="0"/>
          </a:p>
        </p:txBody>
      </p:sp>
      <p:sp>
        <p:nvSpPr>
          <p:cNvPr id="14" name="TextBox 13"/>
          <p:cNvSpPr txBox="1"/>
          <p:nvPr/>
        </p:nvSpPr>
        <p:spPr>
          <a:xfrm>
            <a:off x="1600200" y="4343400"/>
            <a:ext cx="249412" cy="1015663"/>
          </a:xfrm>
          <a:prstGeom prst="rect">
            <a:avLst/>
          </a:prstGeom>
          <a:noFill/>
        </p:spPr>
        <p:txBody>
          <a:bodyPr wrap="none" rtlCol="0">
            <a:spAutoFit/>
          </a:bodyPr>
          <a:lstStyle/>
          <a:p>
            <a:r>
              <a:rPr lang="en-US" sz="2000" dirty="0"/>
              <a:t>.</a:t>
            </a:r>
          </a:p>
          <a:p>
            <a:r>
              <a:rPr lang="en-US" sz="2000" dirty="0"/>
              <a:t>.</a:t>
            </a:r>
          </a:p>
          <a:p>
            <a:r>
              <a:rPr lang="en-US" sz="2000" dirty="0"/>
              <a:t>.</a:t>
            </a:r>
          </a:p>
        </p:txBody>
      </p:sp>
      <p:sp>
        <p:nvSpPr>
          <p:cNvPr id="16" name="TextBox 15"/>
          <p:cNvSpPr txBox="1"/>
          <p:nvPr/>
        </p:nvSpPr>
        <p:spPr>
          <a:xfrm>
            <a:off x="990600" y="6019800"/>
            <a:ext cx="7567033" cy="369332"/>
          </a:xfrm>
          <a:prstGeom prst="rect">
            <a:avLst/>
          </a:prstGeom>
          <a:noFill/>
        </p:spPr>
        <p:txBody>
          <a:bodyPr wrap="none" rtlCol="0">
            <a:spAutoFit/>
          </a:bodyPr>
          <a:lstStyle/>
          <a:p>
            <a:r>
              <a:rPr lang="en-US" b="1" i="1" dirty="0"/>
              <a:t>Step size (</a:t>
            </a:r>
            <a:r>
              <a:rPr lang="en-US" b="1" i="1" dirty="0" err="1"/>
              <a:t>η</a:t>
            </a:r>
            <a:r>
              <a:rPr lang="en-US" b="1" i="1" dirty="0"/>
              <a:t>) is adjusted dynamically during iterations to avoid too big moves. </a:t>
            </a:r>
            <a:endParaRPr lang="en-US" b="1" dirty="0"/>
          </a:p>
        </p:txBody>
      </p:sp>
      <p:pic>
        <p:nvPicPr>
          <p:cNvPr id="18" name="Picture 17" descr="Screen Shot 2013-03-28 at 1.3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03" y="3733800"/>
            <a:ext cx="2049315" cy="1295400"/>
          </a:xfrm>
          <a:prstGeom prst="rect">
            <a:avLst/>
          </a:prstGeom>
        </p:spPr>
      </p:pic>
    </p:spTree>
    <p:extLst>
      <p:ext uri="{BB962C8B-B14F-4D97-AF65-F5344CB8AC3E}">
        <p14:creationId xmlns:p14="http://schemas.microsoft.com/office/powerpoint/2010/main" val="3741863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Structure Modeling Movie</a:t>
            </a:r>
          </a:p>
        </p:txBody>
      </p:sp>
      <p:pic>
        <p:nvPicPr>
          <p:cNvPr id="3" name="E-Exhibit_V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200"/>
            <a:ext cx="9144000" cy="5143500"/>
          </a:xfrm>
          <a:prstGeom prst="rect">
            <a:avLst/>
          </a:prstGeom>
        </p:spPr>
      </p:pic>
    </p:spTree>
    <p:extLst>
      <p:ext uri="{BB962C8B-B14F-4D97-AF65-F5344CB8AC3E}">
        <p14:creationId xmlns:p14="http://schemas.microsoft.com/office/powerpoint/2010/main" val="414353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Structure Modeling Movie</a:t>
            </a:r>
          </a:p>
        </p:txBody>
      </p:sp>
      <p:sp>
        <p:nvSpPr>
          <p:cNvPr id="3" name="TextBox 2"/>
          <p:cNvSpPr txBox="1"/>
          <p:nvPr/>
        </p:nvSpPr>
        <p:spPr>
          <a:xfrm>
            <a:off x="685800" y="2286000"/>
            <a:ext cx="7470539" cy="923330"/>
          </a:xfrm>
          <a:prstGeom prst="rect">
            <a:avLst/>
          </a:prstGeom>
          <a:noFill/>
        </p:spPr>
        <p:txBody>
          <a:bodyPr wrap="none" rtlCol="0">
            <a:spAutoFit/>
          </a:bodyPr>
          <a:lstStyle/>
          <a:p>
            <a:r>
              <a:rPr lang="en-US" dirty="0"/>
              <a:t>At YouTube without music: </a:t>
            </a:r>
            <a:r>
              <a:rPr lang="pl-PL" dirty="0">
                <a:hlinkClick r:id="rId2"/>
              </a:rPr>
              <a:t>http://www.youtube.com/watch?v=C03R7A9kYc8</a:t>
            </a:r>
            <a:endParaRPr lang="pl-PL" dirty="0"/>
          </a:p>
          <a:p>
            <a:endParaRPr lang="pl-PL" dirty="0"/>
          </a:p>
          <a:p>
            <a:endParaRPr lang="en-US" dirty="0"/>
          </a:p>
        </p:txBody>
      </p:sp>
      <p:sp>
        <p:nvSpPr>
          <p:cNvPr id="5" name="TextBox 4"/>
          <p:cNvSpPr txBox="1"/>
          <p:nvPr/>
        </p:nvSpPr>
        <p:spPr>
          <a:xfrm>
            <a:off x="762000" y="3810000"/>
            <a:ext cx="6873283" cy="923330"/>
          </a:xfrm>
          <a:prstGeom prst="rect">
            <a:avLst/>
          </a:prstGeom>
          <a:noFill/>
        </p:spPr>
        <p:txBody>
          <a:bodyPr wrap="none" rtlCol="0">
            <a:spAutoFit/>
          </a:bodyPr>
          <a:lstStyle/>
          <a:p>
            <a:r>
              <a:rPr lang="en-US" dirty="0"/>
              <a:t>At NSF CAREER project web site with music: </a:t>
            </a:r>
          </a:p>
          <a:p>
            <a:r>
              <a:rPr lang="en-US" dirty="0">
                <a:hlinkClick r:id="rId3"/>
              </a:rPr>
              <a:t>http://people.cs.missouri.edu/~chengji/genome_modeling_movie.mp4</a:t>
            </a:r>
            <a:endParaRPr lang="en-US" dirty="0"/>
          </a:p>
          <a:p>
            <a:endParaRPr lang="en-US" dirty="0"/>
          </a:p>
        </p:txBody>
      </p:sp>
      <p:sp>
        <p:nvSpPr>
          <p:cNvPr id="6" name="TextBox 5"/>
          <p:cNvSpPr txBox="1"/>
          <p:nvPr/>
        </p:nvSpPr>
        <p:spPr>
          <a:xfrm>
            <a:off x="685800" y="6248400"/>
            <a:ext cx="7622600" cy="369332"/>
          </a:xfrm>
          <a:prstGeom prst="rect">
            <a:avLst/>
          </a:prstGeom>
          <a:noFill/>
        </p:spPr>
        <p:txBody>
          <a:bodyPr wrap="none" rtlCol="0">
            <a:spAutoFit/>
          </a:bodyPr>
          <a:lstStyle/>
          <a:p>
            <a:r>
              <a:rPr lang="en-US" b="1" dirty="0"/>
              <a:t>J. Cheng, NSF CAREER Project Plan, 2011, 2012, 2013. T. Tuan made the movie.</a:t>
            </a:r>
          </a:p>
        </p:txBody>
      </p:sp>
    </p:spTree>
    <p:extLst>
      <p:ext uri="{BB962C8B-B14F-4D97-AF65-F5344CB8AC3E}">
        <p14:creationId xmlns:p14="http://schemas.microsoft.com/office/powerpoint/2010/main" val="23959003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Two Compartment Validation on Normal B-Cell</a:t>
            </a:r>
          </a:p>
        </p:txBody>
      </p:sp>
      <p:sp>
        <p:nvSpPr>
          <p:cNvPr id="5" name="TextBox 4"/>
          <p:cNvSpPr txBox="1"/>
          <p:nvPr/>
        </p:nvSpPr>
        <p:spPr>
          <a:xfrm>
            <a:off x="5334000" y="4724400"/>
            <a:ext cx="1638076" cy="369332"/>
          </a:xfrm>
          <a:prstGeom prst="rect">
            <a:avLst/>
          </a:prstGeom>
          <a:noFill/>
        </p:spPr>
        <p:txBody>
          <a:bodyPr wrap="none" rtlCol="0">
            <a:spAutoFit/>
          </a:bodyPr>
          <a:lstStyle/>
          <a:p>
            <a:r>
              <a:rPr lang="en-US" b="1" dirty="0"/>
              <a:t>Chromosome 7</a:t>
            </a:r>
          </a:p>
        </p:txBody>
      </p:sp>
      <p:sp>
        <p:nvSpPr>
          <p:cNvPr id="7" name="TextBox 6"/>
          <p:cNvSpPr txBox="1"/>
          <p:nvPr/>
        </p:nvSpPr>
        <p:spPr>
          <a:xfrm>
            <a:off x="1371600" y="5410200"/>
            <a:ext cx="6194988" cy="646331"/>
          </a:xfrm>
          <a:prstGeom prst="rect">
            <a:avLst/>
          </a:prstGeom>
          <a:noFill/>
        </p:spPr>
        <p:txBody>
          <a:bodyPr wrap="none" rtlCol="0">
            <a:spAutoFit/>
          </a:bodyPr>
          <a:lstStyle/>
          <a:p>
            <a:r>
              <a:rPr lang="en-US" b="1" dirty="0"/>
              <a:t>Purple and green denote regions in two different components</a:t>
            </a:r>
          </a:p>
          <a:p>
            <a:r>
              <a:rPr lang="en-US" b="1" dirty="0"/>
              <a:t>using principle component analysis on contact correlation map</a:t>
            </a:r>
          </a:p>
        </p:txBody>
      </p:sp>
      <p:pic>
        <p:nvPicPr>
          <p:cNvPr id="8" name="Picture 7" descr="Screen Shot 2013-03-28 at 2.2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013200"/>
            <a:ext cx="2362200" cy="635000"/>
          </a:xfrm>
          <a:prstGeom prst="rect">
            <a:avLst/>
          </a:prstGeom>
        </p:spPr>
      </p:pic>
      <p:pic>
        <p:nvPicPr>
          <p:cNvPr id="9" name="Picture 8" descr="Screen Shot 2013-03-28 at 2.23.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9" y="1600200"/>
            <a:ext cx="2424545" cy="2286000"/>
          </a:xfrm>
          <a:prstGeom prst="rect">
            <a:avLst/>
          </a:prstGeom>
        </p:spPr>
      </p:pic>
      <p:pic>
        <p:nvPicPr>
          <p:cNvPr id="10" name="Picture 9" descr="Screen Shot 2013-03-28 at 2.23.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00200"/>
            <a:ext cx="2619375" cy="2895600"/>
          </a:xfrm>
          <a:prstGeom prst="rect">
            <a:avLst/>
          </a:prstGeom>
        </p:spPr>
      </p:pic>
      <p:sp>
        <p:nvSpPr>
          <p:cNvPr id="11" name="TextBox 10"/>
          <p:cNvSpPr txBox="1"/>
          <p:nvPr/>
        </p:nvSpPr>
        <p:spPr>
          <a:xfrm>
            <a:off x="3649032" y="6488668"/>
            <a:ext cx="5190168" cy="369332"/>
          </a:xfrm>
          <a:prstGeom prst="rect">
            <a:avLst/>
          </a:prstGeom>
          <a:noFill/>
        </p:spPr>
        <p:txBody>
          <a:bodyPr wrap="none" rtlCol="0">
            <a:spAutoFit/>
          </a:bodyPr>
          <a:lstStyle/>
          <a:p>
            <a:r>
              <a:rPr lang="en-US" b="1" dirty="0"/>
              <a:t>J. Cheng, NSF CAREER Project Plan, 2011, 2012, 2013</a:t>
            </a:r>
          </a:p>
        </p:txBody>
      </p:sp>
    </p:spTree>
    <p:extLst>
      <p:ext uri="{BB962C8B-B14F-4D97-AF65-F5344CB8AC3E}">
        <p14:creationId xmlns:p14="http://schemas.microsoft.com/office/powerpoint/2010/main" val="27658415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Model Selection</a:t>
            </a:r>
          </a:p>
        </p:txBody>
      </p:sp>
      <p:sp>
        <p:nvSpPr>
          <p:cNvPr id="3" name="Content Placeholder 2"/>
          <p:cNvSpPr>
            <a:spLocks noGrp="1"/>
          </p:cNvSpPr>
          <p:nvPr>
            <p:ph idx="1"/>
          </p:nvPr>
        </p:nvSpPr>
        <p:spPr/>
        <p:txBody>
          <a:bodyPr/>
          <a:lstStyle/>
          <a:p>
            <a:r>
              <a:rPr lang="en-US" b="1" dirty="0"/>
              <a:t>Use TM-Score </a:t>
            </a:r>
            <a:r>
              <a:rPr lang="en-US" sz="2400" dirty="0"/>
              <a:t>(</a:t>
            </a:r>
            <a:r>
              <a:rPr lang="en-US" sz="2000" dirty="0"/>
              <a:t>Zhang &amp; Skolnick, 2004</a:t>
            </a:r>
            <a:r>
              <a:rPr lang="en-US" sz="2400" dirty="0"/>
              <a:t>)</a:t>
            </a:r>
            <a:r>
              <a:rPr lang="en-US" b="1" dirty="0"/>
              <a:t> to superpose every pair of models in an ensemble of models</a:t>
            </a:r>
          </a:p>
          <a:p>
            <a:r>
              <a:rPr lang="en-US" b="1" dirty="0"/>
              <a:t>Calculate GDT-HA score: percent of unit pairs within specific distance thresholds</a:t>
            </a:r>
          </a:p>
          <a:p>
            <a:r>
              <a:rPr lang="en-US" b="1" dirty="0"/>
              <a:t>Choose centroid model as representative</a:t>
            </a:r>
          </a:p>
          <a:p>
            <a:endParaRPr lang="en-US" b="1" dirty="0"/>
          </a:p>
        </p:txBody>
      </p:sp>
    </p:spTree>
    <p:extLst>
      <p:ext uri="{BB962C8B-B14F-4D97-AF65-F5344CB8AC3E}">
        <p14:creationId xmlns:p14="http://schemas.microsoft.com/office/powerpoint/2010/main" val="184672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Satisfaction of Contacts in Representative Models of Normal B-Cell</a:t>
            </a:r>
          </a:p>
        </p:txBody>
      </p:sp>
      <p:graphicFrame>
        <p:nvGraphicFramePr>
          <p:cNvPr id="4" name="Object 3"/>
          <p:cNvGraphicFramePr>
            <a:graphicFrameLocks noChangeAspect="1"/>
          </p:cNvGraphicFramePr>
          <p:nvPr>
            <p:extLst>
              <p:ext uri="{D42A27DB-BD31-4B8C-83A1-F6EECF244321}">
                <p14:modId xmlns:p14="http://schemas.microsoft.com/office/powerpoint/2010/main" val="434485060"/>
              </p:ext>
            </p:extLst>
          </p:nvPr>
        </p:nvGraphicFramePr>
        <p:xfrm>
          <a:off x="1600200" y="1638299"/>
          <a:ext cx="6248400" cy="5204649"/>
        </p:xfrm>
        <a:graphic>
          <a:graphicData uri="http://schemas.openxmlformats.org/presentationml/2006/ole">
            <mc:AlternateContent xmlns:mc="http://schemas.openxmlformats.org/markup-compatibility/2006">
              <mc:Choice xmlns:v="urn:schemas-microsoft-com:vml" Requires="v">
                <p:oleObj spid="_x0000_s12481" name="Document" r:id="rId3" imgW="5626100" imgH="4686300" progId="Word.Document.12">
                  <p:link updateAutomatic="1"/>
                </p:oleObj>
              </mc:Choice>
              <mc:Fallback>
                <p:oleObj name="Document" r:id="rId3" imgW="5626100" imgH="4686300" progId="Word.Document.12">
                  <p:link updateAutomatic="1"/>
                  <p:pic>
                    <p:nvPicPr>
                      <p:cNvPr id="0" name=""/>
                      <p:cNvPicPr/>
                      <p:nvPr/>
                    </p:nvPicPr>
                    <p:blipFill>
                      <a:blip r:embed="rId4"/>
                      <a:stretch>
                        <a:fillRect/>
                      </a:stretch>
                    </p:blipFill>
                    <p:spPr>
                      <a:xfrm>
                        <a:off x="1600200" y="1638299"/>
                        <a:ext cx="6248400" cy="5204649"/>
                      </a:xfrm>
                      <a:prstGeom prst="rect">
                        <a:avLst/>
                      </a:prstGeom>
                    </p:spPr>
                  </p:pic>
                </p:oleObj>
              </mc:Fallback>
            </mc:AlternateContent>
          </a:graphicData>
        </a:graphic>
      </p:graphicFrame>
    </p:spTree>
    <p:extLst>
      <p:ext uri="{BB962C8B-B14F-4D97-AF65-F5344CB8AC3E}">
        <p14:creationId xmlns:p14="http://schemas.microsoft.com/office/powerpoint/2010/main" val="35370481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372600" cy="1143000"/>
          </a:xfrm>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Violations of Contacts on Normal B-Cell</a:t>
            </a:r>
          </a:p>
        </p:txBody>
      </p:sp>
      <p:pic>
        <p:nvPicPr>
          <p:cNvPr id="5" name="Picture 4" descr="Screen Shot 2013-03-28 at 1.55.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79" y="685800"/>
            <a:ext cx="7992221" cy="6096000"/>
          </a:xfrm>
          <a:prstGeom prst="rect">
            <a:avLst/>
          </a:prstGeom>
        </p:spPr>
      </p:pic>
    </p:spTree>
    <p:extLst>
      <p:ext uri="{BB962C8B-B14F-4D97-AF65-F5344CB8AC3E}">
        <p14:creationId xmlns:p14="http://schemas.microsoft.com/office/powerpoint/2010/main" val="32355228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4221162"/>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3D Models for 22 Chromosomes</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of Normal B-Cell</a:t>
            </a:r>
          </a:p>
        </p:txBody>
      </p:sp>
      <p:pic>
        <p:nvPicPr>
          <p:cNvPr id="4" name="Picture 3" descr="C:\Users\admin\Desktop\Dropbox\MU\Research\MyPaper\2Compartment2_All.png"/>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495800" cy="6553200"/>
          </a:xfrm>
          <a:prstGeom prst="rect">
            <a:avLst/>
          </a:prstGeom>
          <a:noFill/>
          <a:ln>
            <a:noFill/>
          </a:ln>
        </p:spPr>
      </p:pic>
      <p:sp>
        <p:nvSpPr>
          <p:cNvPr id="5" name="TextBox 4"/>
          <p:cNvSpPr txBox="1"/>
          <p:nvPr/>
        </p:nvSpPr>
        <p:spPr>
          <a:xfrm>
            <a:off x="-8568" y="6553200"/>
            <a:ext cx="5190168" cy="369332"/>
          </a:xfrm>
          <a:prstGeom prst="rect">
            <a:avLst/>
          </a:prstGeom>
          <a:noFill/>
        </p:spPr>
        <p:txBody>
          <a:bodyPr wrap="none" rtlCol="0">
            <a:spAutoFit/>
          </a:bodyPr>
          <a:lstStyle/>
          <a:p>
            <a:r>
              <a:rPr lang="en-US" b="1" dirty="0"/>
              <a:t>J. Cheng, NSF CAREER Project Plan, 2011, 2012, 2013</a:t>
            </a:r>
          </a:p>
        </p:txBody>
      </p:sp>
    </p:spTree>
    <p:extLst>
      <p:ext uri="{BB962C8B-B14F-4D97-AF65-F5344CB8AC3E}">
        <p14:creationId xmlns:p14="http://schemas.microsoft.com/office/powerpoint/2010/main" val="24741287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209800"/>
            <a:ext cx="4114800" cy="1143000"/>
          </a:xfrm>
        </p:spPr>
        <p:txBody>
          <a:bodyPr>
            <a:normAutofit fontScale="90000"/>
          </a:bodyPr>
          <a:lstStyle/>
          <a:p>
            <a:r>
              <a:rPr lang="en-US" dirty="0"/>
              <a:t>Models:</a:t>
            </a:r>
            <a:br>
              <a:rPr lang="en-US" dirty="0"/>
            </a:br>
            <a:r>
              <a:rPr lang="en-US" dirty="0"/>
              <a:t>200KB resolution </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4267200" cy="6340475"/>
          </a:xfrm>
          <a:prstGeom prst="rect">
            <a:avLst/>
          </a:prstGeom>
          <a:noFill/>
          <a:ln>
            <a:noFill/>
          </a:ln>
        </p:spPr>
      </p:pic>
    </p:spTree>
    <p:extLst>
      <p:ext uri="{BB962C8B-B14F-4D97-AF65-F5344CB8AC3E}">
        <p14:creationId xmlns:p14="http://schemas.microsoft.com/office/powerpoint/2010/main" val="21317019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Models of Chr. 2 for Normal and Malignant Cells </a:t>
            </a:r>
          </a:p>
        </p:txBody>
      </p:sp>
      <p:pic>
        <p:nvPicPr>
          <p:cNvPr id="4" name="Picture 3" descr="Screen Shot 2013-03-28 at 2.28.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634" y="1828800"/>
            <a:ext cx="2830966" cy="2631271"/>
          </a:xfrm>
          <a:prstGeom prst="rect">
            <a:avLst/>
          </a:prstGeom>
        </p:spPr>
      </p:pic>
      <p:sp>
        <p:nvSpPr>
          <p:cNvPr id="5" name="TextBox 4"/>
          <p:cNvSpPr txBox="1"/>
          <p:nvPr/>
        </p:nvSpPr>
        <p:spPr>
          <a:xfrm>
            <a:off x="1524000" y="4876800"/>
            <a:ext cx="2518688" cy="369332"/>
          </a:xfrm>
          <a:prstGeom prst="rect">
            <a:avLst/>
          </a:prstGeom>
          <a:noFill/>
        </p:spPr>
        <p:txBody>
          <a:bodyPr wrap="none" rtlCol="0">
            <a:spAutoFit/>
          </a:bodyPr>
          <a:lstStyle/>
          <a:p>
            <a:r>
              <a:rPr lang="en-US" b="1" dirty="0"/>
              <a:t>Primary Leukemia B-Cell</a:t>
            </a:r>
          </a:p>
        </p:txBody>
      </p:sp>
      <p:pic>
        <p:nvPicPr>
          <p:cNvPr id="6" name="Picture 2" descr="C:\Users\admin\Desktop\Dropbox\MU\Research\data\2_lieb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924506" cy="25527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5915290" y="4876800"/>
            <a:ext cx="1505302" cy="369332"/>
          </a:xfrm>
          <a:prstGeom prst="rect">
            <a:avLst/>
          </a:prstGeom>
          <a:noFill/>
        </p:spPr>
        <p:txBody>
          <a:bodyPr wrap="none" rtlCol="0">
            <a:spAutoFit/>
          </a:bodyPr>
          <a:lstStyle/>
          <a:p>
            <a:r>
              <a:rPr lang="en-US" b="1" dirty="0"/>
              <a:t>Normal B-Cell</a:t>
            </a:r>
          </a:p>
        </p:txBody>
      </p:sp>
      <p:sp>
        <p:nvSpPr>
          <p:cNvPr id="8" name="TextBox 7"/>
          <p:cNvSpPr txBox="1"/>
          <p:nvPr/>
        </p:nvSpPr>
        <p:spPr>
          <a:xfrm>
            <a:off x="304800" y="6488668"/>
            <a:ext cx="5190168" cy="369332"/>
          </a:xfrm>
          <a:prstGeom prst="rect">
            <a:avLst/>
          </a:prstGeom>
          <a:noFill/>
        </p:spPr>
        <p:txBody>
          <a:bodyPr wrap="none" rtlCol="0">
            <a:spAutoFit/>
          </a:bodyPr>
          <a:lstStyle/>
          <a:p>
            <a:r>
              <a:rPr lang="en-US" b="1" dirty="0"/>
              <a:t>J. Cheng, NSF CAREER Project Plan, 2011, 2012, 2013</a:t>
            </a:r>
          </a:p>
        </p:txBody>
      </p:sp>
    </p:spTree>
    <p:extLst>
      <p:ext uri="{BB962C8B-B14F-4D97-AF65-F5344CB8AC3E}">
        <p14:creationId xmlns:p14="http://schemas.microsoft.com/office/powerpoint/2010/main" val="73082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Model 1 (Riken) </a:t>
            </a:r>
          </a:p>
        </p:txBody>
      </p:sp>
      <p:pic>
        <p:nvPicPr>
          <p:cNvPr id="4" name="Picture 3"/>
          <p:cNvPicPr>
            <a:picLocks noChangeAspect="1"/>
          </p:cNvPicPr>
          <p:nvPr/>
        </p:nvPicPr>
        <p:blipFill>
          <a:blip r:embed="rId2"/>
          <a:stretch>
            <a:fillRect/>
          </a:stretch>
        </p:blipFill>
        <p:spPr>
          <a:xfrm>
            <a:off x="1752600" y="990600"/>
            <a:ext cx="4876800" cy="5120640"/>
          </a:xfrm>
          <a:prstGeom prst="rect">
            <a:avLst/>
          </a:prstGeom>
        </p:spPr>
      </p:pic>
      <p:sp>
        <p:nvSpPr>
          <p:cNvPr id="5" name="Rectangle 4"/>
          <p:cNvSpPr/>
          <p:nvPr/>
        </p:nvSpPr>
        <p:spPr>
          <a:xfrm>
            <a:off x="1371600" y="6211669"/>
            <a:ext cx="7162800" cy="369332"/>
          </a:xfrm>
          <a:prstGeom prst="rect">
            <a:avLst/>
          </a:prstGeom>
        </p:spPr>
        <p:txBody>
          <a:bodyPr wrap="square">
            <a:spAutoFit/>
          </a:bodyPr>
          <a:lstStyle/>
          <a:p>
            <a:r>
              <a:rPr lang="en-US" dirty="0"/>
              <a:t>http://</a:t>
            </a:r>
            <a:r>
              <a:rPr lang="en-US" dirty="0" err="1"/>
              <a:t>www.rikenresearch.riken.jp</a:t>
            </a:r>
            <a:r>
              <a:rPr lang="en-US" dirty="0"/>
              <a:t>/</a:t>
            </a:r>
            <a:r>
              <a:rPr lang="en-US" dirty="0" err="1"/>
              <a:t>eng</a:t>
            </a:r>
            <a:r>
              <a:rPr lang="en-US" dirty="0"/>
              <a:t>/frontline/6485</a:t>
            </a:r>
          </a:p>
        </p:txBody>
      </p:sp>
      <p:sp>
        <p:nvSpPr>
          <p:cNvPr id="6" name="Rectangle 5"/>
          <p:cNvSpPr/>
          <p:nvPr/>
        </p:nvSpPr>
        <p:spPr>
          <a:xfrm>
            <a:off x="6629400" y="2743200"/>
            <a:ext cx="2667000" cy="1754327"/>
          </a:xfrm>
          <a:prstGeom prst="rect">
            <a:avLst/>
          </a:prstGeom>
        </p:spPr>
        <p:txBody>
          <a:bodyPr wrap="square">
            <a:spAutoFit/>
          </a:bodyPr>
          <a:lstStyle/>
          <a:p>
            <a:r>
              <a:rPr lang="en-US" dirty="0"/>
              <a:t>The DNA is a remarkable molecule in many ways. It encodes our entire genome, and if stretched out in a thin thread would measure </a:t>
            </a:r>
            <a:r>
              <a:rPr lang="en-US" b="1" dirty="0"/>
              <a:t>1.8 m</a:t>
            </a:r>
            <a:r>
              <a:rPr lang="en-US" dirty="0"/>
              <a:t> in length.</a:t>
            </a:r>
          </a:p>
        </p:txBody>
      </p:sp>
      <p:cxnSp>
        <p:nvCxnSpPr>
          <p:cNvPr id="9" name="Straight Arrow Connector 8"/>
          <p:cNvCxnSpPr/>
          <p:nvPr/>
        </p:nvCxnSpPr>
        <p:spPr>
          <a:xfrm flipV="1">
            <a:off x="1066800" y="3505200"/>
            <a:ext cx="9906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2400" y="4154269"/>
            <a:ext cx="1082348" cy="646331"/>
          </a:xfrm>
          <a:prstGeom prst="rect">
            <a:avLst/>
          </a:prstGeom>
          <a:noFill/>
        </p:spPr>
        <p:txBody>
          <a:bodyPr wrap="none" rtlCol="0">
            <a:spAutoFit/>
          </a:bodyPr>
          <a:lstStyle/>
          <a:p>
            <a:r>
              <a:rPr lang="en-US" b="1" dirty="0">
                <a:solidFill>
                  <a:srgbClr val="FF0000"/>
                </a:solidFill>
              </a:rPr>
              <a:t>Globular</a:t>
            </a:r>
          </a:p>
          <a:p>
            <a:r>
              <a:rPr lang="en-US" b="1" dirty="0">
                <a:solidFill>
                  <a:srgbClr val="FF0000"/>
                </a:solidFill>
              </a:rPr>
              <a:t>Structure</a:t>
            </a:r>
          </a:p>
        </p:txBody>
      </p:sp>
    </p:spTree>
    <p:extLst>
      <p:ext uri="{BB962C8B-B14F-4D97-AF65-F5344CB8AC3E}">
        <p14:creationId xmlns:p14="http://schemas.microsoft.com/office/powerpoint/2010/main" val="32714512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0" y="0"/>
            <a:ext cx="5759750" cy="32766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Trieu T , and Cheng J Nucl. Acids Res. 2014;nar.gkt1411</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The Author(s) 2014. Published by Oxford University Press.</a:t>
            </a:r>
          </a:p>
        </p:txBody>
      </p:sp>
      <p:sp>
        <p:nvSpPr>
          <p:cNvPr id="2" name="Rectangle 1"/>
          <p:cNvSpPr/>
          <p:nvPr/>
        </p:nvSpPr>
        <p:spPr>
          <a:xfrm>
            <a:off x="4539179" y="3164681"/>
            <a:ext cx="4572000" cy="3693319"/>
          </a:xfrm>
          <a:prstGeom prst="rect">
            <a:avLst/>
          </a:prstGeom>
        </p:spPr>
        <p:txBody>
          <a:bodyPr>
            <a:spAutoFit/>
          </a:bodyPr>
          <a:lstStyle/>
          <a:p>
            <a:r>
              <a:rPr lang="en-US" dirty="0"/>
              <a:t>The similarity scores measured as average GDT-HA scores. Y-axis denotes the similarity scores and X-axis the indices of chromosomes. ‘Blue bars’ represent the average GDT-HA scores of models within the same model ensemble constructed from the whole normalized data sets of the normal B-cell for each chromosome, ‘red bars’ the average GDT-HA scores between models constructed from sampled data sets with those constructed from the whole data sets and ‘green bars’ the average GDT-HA scores between models of the leukemia B-cell and those of the normal B-cell.</a:t>
            </a:r>
          </a:p>
        </p:txBody>
      </p:sp>
      <p:sp>
        <p:nvSpPr>
          <p:cNvPr id="3" name="TextBox 2"/>
          <p:cNvSpPr txBox="1"/>
          <p:nvPr/>
        </p:nvSpPr>
        <p:spPr>
          <a:xfrm>
            <a:off x="5791200" y="685800"/>
            <a:ext cx="3405700" cy="584776"/>
          </a:xfrm>
          <a:prstGeom prst="rect">
            <a:avLst/>
          </a:prstGeom>
          <a:noFill/>
        </p:spPr>
        <p:txBody>
          <a:bodyPr wrap="none" rtlCol="0">
            <a:spAutoFit/>
          </a:bodyPr>
          <a:lstStyle/>
          <a:p>
            <a:r>
              <a:rPr lang="en-US" sz="3200" b="1" dirty="0"/>
              <a:t>Model Consistency</a:t>
            </a:r>
          </a:p>
        </p:txBody>
      </p:sp>
    </p:spTree>
    <p:extLst>
      <p:ext uri="{BB962C8B-B14F-4D97-AF65-F5344CB8AC3E}">
        <p14:creationId xmlns:p14="http://schemas.microsoft.com/office/powerpoint/2010/main" val="450513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2000" b="1" dirty="0">
                <a:latin typeface="Arial" charset="0"/>
              </a:rPr>
              <a:t>The percentage of recovered contacts in all chromosomes in validation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283380"/>
            <a:ext cx="2534400" cy="5054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2001810"/>
            <a:ext cx="7804800" cy="28471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Trieu T , and Cheng J Nucl. Acids Res. 2014;nar.gkt1411</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The Author(s) 2014. Published by Oxford University Press.</a:t>
            </a:r>
          </a:p>
        </p:txBody>
      </p:sp>
    </p:spTree>
    <p:extLst>
      <p:ext uri="{BB962C8B-B14F-4D97-AF65-F5344CB8AC3E}">
        <p14:creationId xmlns:p14="http://schemas.microsoft.com/office/powerpoint/2010/main" val="14265599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The superimposition of the plots of IFs of all missing contacts and the plots of IFs of recovered contacts for chromosome 1 (left) and chromosome 11 (right).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283380"/>
            <a:ext cx="2534400" cy="5054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38200"/>
            <a:ext cx="7804800" cy="325042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The Author(s) 2014. Published by Oxford University Press.</a:t>
            </a:r>
          </a:p>
        </p:txBody>
      </p:sp>
      <p:sp>
        <p:nvSpPr>
          <p:cNvPr id="2" name="Rectangle 1"/>
          <p:cNvSpPr/>
          <p:nvPr/>
        </p:nvSpPr>
        <p:spPr>
          <a:xfrm>
            <a:off x="2819400" y="4038600"/>
            <a:ext cx="4572000" cy="2308324"/>
          </a:xfrm>
          <a:prstGeom prst="rect">
            <a:avLst/>
          </a:prstGeom>
        </p:spPr>
        <p:txBody>
          <a:bodyPr>
            <a:spAutoFit/>
          </a:bodyPr>
          <a:lstStyle/>
          <a:p>
            <a:r>
              <a:rPr lang="en-US" dirty="0"/>
              <a:t>The superimposition of the plots of IFs of all missing contacts and the plots of IFs of recovered contacts for chromosome 1 (left) and chromosome 11 (right). Y-axis denotes interaction frequencies and X-axis the indices of contacts. The green tails visualized the contacts that were not recovered and had lower IFs.</a:t>
            </a:r>
          </a:p>
        </p:txBody>
      </p:sp>
    </p:spTree>
    <p:extLst>
      <p:ext uri="{BB962C8B-B14F-4D97-AF65-F5344CB8AC3E}">
        <p14:creationId xmlns:p14="http://schemas.microsoft.com/office/powerpoint/2010/main" val="368355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Average of spatial distances and IFs of region pairs within and across (between) compartments in chromosomes 1 and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283380"/>
            <a:ext cx="2534400" cy="5054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00" y="979303"/>
            <a:ext cx="769536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72720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Trieu T , and Cheng J Nucl. Acids Res. 2014;nar.gkt1411</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The Author(s) 2014. Published by Oxford University Press.</a:t>
            </a:r>
          </a:p>
        </p:txBody>
      </p:sp>
    </p:spTree>
    <p:extLst>
      <p:ext uri="{BB962C8B-B14F-4D97-AF65-F5344CB8AC3E}">
        <p14:creationId xmlns:p14="http://schemas.microsoft.com/office/powerpoint/2010/main" val="1907689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The contact scores and non-contact scores of the chromosomal models of the leukemia B-cell.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283380"/>
            <a:ext cx="2534400" cy="5054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2020533"/>
            <a:ext cx="7804800" cy="2811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Trieu T , and Cheng J Nucl. Acids Res. 2014;nar.gkt1411</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The Author(s) 2014. Published by Oxford University Press.</a:t>
            </a:r>
          </a:p>
        </p:txBody>
      </p:sp>
    </p:spTree>
    <p:extLst>
      <p:ext uri="{BB962C8B-B14F-4D97-AF65-F5344CB8AC3E}">
        <p14:creationId xmlns:p14="http://schemas.microsoft.com/office/powerpoint/2010/main" val="1400845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The models of chromosome 1 at resolution of 200 K (A) and at resolution of 1 MB (B).</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283380"/>
            <a:ext cx="2534400" cy="5054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517920"/>
            <a:ext cx="7804800" cy="381784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Trieu T , and Cheng J Nucl. Acids Res. 2014;nar.gkt1411</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The Author(s) 2014. Published by Oxford University Press.</a:t>
            </a:r>
          </a:p>
        </p:txBody>
      </p:sp>
    </p:spTree>
    <p:extLst>
      <p:ext uri="{BB962C8B-B14F-4D97-AF65-F5344CB8AC3E}">
        <p14:creationId xmlns:p14="http://schemas.microsoft.com/office/powerpoint/2010/main" val="1392072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81000"/>
            <a:ext cx="4572000" cy="5871845"/>
          </a:xfrm>
          <a:prstGeom prst="rect">
            <a:avLst/>
          </a:prstGeom>
          <a:noFill/>
          <a:ln>
            <a:noFill/>
          </a:ln>
        </p:spPr>
      </p:pic>
      <p:sp>
        <p:nvSpPr>
          <p:cNvPr id="3" name="TextBox 2"/>
          <p:cNvSpPr txBox="1"/>
          <p:nvPr/>
        </p:nvSpPr>
        <p:spPr>
          <a:xfrm>
            <a:off x="5867400" y="2209800"/>
            <a:ext cx="2187318" cy="923330"/>
          </a:xfrm>
          <a:prstGeom prst="rect">
            <a:avLst/>
          </a:prstGeom>
          <a:noFill/>
        </p:spPr>
        <p:txBody>
          <a:bodyPr wrap="none" rtlCol="0">
            <a:spAutoFit/>
          </a:bodyPr>
          <a:lstStyle/>
          <a:p>
            <a:r>
              <a:rPr lang="en-US" dirty="0"/>
              <a:t>Pairwise comparison:</a:t>
            </a:r>
          </a:p>
          <a:p>
            <a:endParaRPr lang="en-US" dirty="0"/>
          </a:p>
          <a:p>
            <a:r>
              <a:rPr lang="en-US" dirty="0"/>
              <a:t>1Mb versus 200Kb</a:t>
            </a:r>
          </a:p>
        </p:txBody>
      </p:sp>
    </p:spTree>
    <p:extLst>
      <p:ext uri="{BB962C8B-B14F-4D97-AF65-F5344CB8AC3E}">
        <p14:creationId xmlns:p14="http://schemas.microsoft.com/office/powerpoint/2010/main" val="1961519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Scoring Function for Genome Optimization</a:t>
            </a:r>
          </a:p>
        </p:txBody>
      </p:sp>
      <p:sp>
        <p:nvSpPr>
          <p:cNvPr id="9" name="TextBox 8"/>
          <p:cNvSpPr txBox="1"/>
          <p:nvPr/>
        </p:nvSpPr>
        <p:spPr>
          <a:xfrm>
            <a:off x="5706223" y="6248400"/>
            <a:ext cx="3411811" cy="369332"/>
          </a:xfrm>
          <a:prstGeom prst="rect">
            <a:avLst/>
          </a:prstGeom>
          <a:noFill/>
        </p:spPr>
        <p:txBody>
          <a:bodyPr wrap="none" rtlCol="0">
            <a:spAutoFit/>
          </a:bodyPr>
          <a:lstStyle/>
          <a:p>
            <a:r>
              <a:rPr lang="en-US" dirty="0" err="1"/>
              <a:t>Trieu</a:t>
            </a:r>
            <a:r>
              <a:rPr lang="en-US" dirty="0"/>
              <a:t>, Cheng, Bioinformatics, 2016</a:t>
            </a:r>
          </a:p>
        </p:txBody>
      </p:sp>
      <p:pic>
        <p:nvPicPr>
          <p:cNvPr id="6" name="Picture 5" descr="Screen Shot 2015-08-18 at 8.54.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73" y="1161530"/>
            <a:ext cx="5815227" cy="4401070"/>
          </a:xfrm>
          <a:prstGeom prst="rect">
            <a:avLst/>
          </a:prstGeom>
        </p:spPr>
      </p:pic>
      <p:pic>
        <p:nvPicPr>
          <p:cNvPr id="12" name="Picture 11" descr="Screen Shot 2015-08-18 at 9.06.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715000"/>
            <a:ext cx="3810000" cy="1051034"/>
          </a:xfrm>
          <a:prstGeom prst="rect">
            <a:avLst/>
          </a:prstGeom>
        </p:spPr>
      </p:pic>
      <p:sp>
        <p:nvSpPr>
          <p:cNvPr id="3" name="TextBox 2"/>
          <p:cNvSpPr txBox="1"/>
          <p:nvPr/>
        </p:nvSpPr>
        <p:spPr>
          <a:xfrm>
            <a:off x="6172200" y="1219200"/>
            <a:ext cx="2145539" cy="523220"/>
          </a:xfrm>
          <a:prstGeom prst="rect">
            <a:avLst/>
          </a:prstGeom>
          <a:noFill/>
        </p:spPr>
        <p:txBody>
          <a:bodyPr wrap="none" rtlCol="0">
            <a:spAutoFit/>
          </a:bodyPr>
          <a:lstStyle/>
          <a:p>
            <a:r>
              <a:rPr lang="en-US" sz="2800" b="1" dirty="0"/>
              <a:t>Contact Pairs</a:t>
            </a:r>
          </a:p>
        </p:txBody>
      </p:sp>
      <p:sp>
        <p:nvSpPr>
          <p:cNvPr id="10" name="TextBox 9"/>
          <p:cNvSpPr txBox="1"/>
          <p:nvPr/>
        </p:nvSpPr>
        <p:spPr>
          <a:xfrm>
            <a:off x="6172200" y="2143780"/>
            <a:ext cx="2320692" cy="523220"/>
          </a:xfrm>
          <a:prstGeom prst="rect">
            <a:avLst/>
          </a:prstGeom>
          <a:noFill/>
        </p:spPr>
        <p:txBody>
          <a:bodyPr wrap="none" rtlCol="0">
            <a:spAutoFit/>
          </a:bodyPr>
          <a:lstStyle/>
          <a:p>
            <a:r>
              <a:rPr lang="en-US" sz="2800" b="1" dirty="0"/>
              <a:t>Adjacent Pairs</a:t>
            </a:r>
          </a:p>
        </p:txBody>
      </p:sp>
      <p:sp>
        <p:nvSpPr>
          <p:cNvPr id="11" name="TextBox 10"/>
          <p:cNvSpPr txBox="1"/>
          <p:nvPr/>
        </p:nvSpPr>
        <p:spPr>
          <a:xfrm>
            <a:off x="6136060" y="3048000"/>
            <a:ext cx="3017097" cy="954107"/>
          </a:xfrm>
          <a:prstGeom prst="rect">
            <a:avLst/>
          </a:prstGeom>
          <a:noFill/>
        </p:spPr>
        <p:txBody>
          <a:bodyPr wrap="none" rtlCol="0">
            <a:spAutoFit/>
          </a:bodyPr>
          <a:lstStyle/>
          <a:p>
            <a:r>
              <a:rPr lang="en-US" sz="2800" b="1" dirty="0"/>
              <a:t>Non-contacts on</a:t>
            </a:r>
          </a:p>
          <a:p>
            <a:r>
              <a:rPr lang="en-US" sz="2800" b="1" dirty="0"/>
              <a:t>same chromosome</a:t>
            </a:r>
          </a:p>
        </p:txBody>
      </p:sp>
      <p:sp>
        <p:nvSpPr>
          <p:cNvPr id="13" name="TextBox 12"/>
          <p:cNvSpPr txBox="1"/>
          <p:nvPr/>
        </p:nvSpPr>
        <p:spPr>
          <a:xfrm>
            <a:off x="6199761" y="4253805"/>
            <a:ext cx="2639439" cy="1384995"/>
          </a:xfrm>
          <a:prstGeom prst="rect">
            <a:avLst/>
          </a:prstGeom>
          <a:noFill/>
        </p:spPr>
        <p:txBody>
          <a:bodyPr wrap="none" rtlCol="0">
            <a:spAutoFit/>
          </a:bodyPr>
          <a:lstStyle/>
          <a:p>
            <a:r>
              <a:rPr lang="en-US" sz="2800" b="1" dirty="0"/>
              <a:t>Non-contacts on</a:t>
            </a:r>
          </a:p>
          <a:p>
            <a:r>
              <a:rPr lang="en-US" sz="2800" b="1" dirty="0"/>
              <a:t>different </a:t>
            </a:r>
          </a:p>
          <a:p>
            <a:r>
              <a:rPr lang="en-US" sz="2800" b="1" dirty="0"/>
              <a:t>chromosomes</a:t>
            </a:r>
          </a:p>
        </p:txBody>
      </p:sp>
    </p:spTree>
    <p:extLst>
      <p:ext uri="{BB962C8B-B14F-4D97-AF65-F5344CB8AC3E}">
        <p14:creationId xmlns:p14="http://schemas.microsoft.com/office/powerpoint/2010/main" val="196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Modeling of 3D Genome</a:t>
            </a:r>
          </a:p>
        </p:txBody>
      </p:sp>
      <p:pic>
        <p:nvPicPr>
          <p:cNvPr id="4" name="ICEStructure_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6" y="1219200"/>
            <a:ext cx="9144000" cy="5143500"/>
          </a:xfrm>
          <a:prstGeom prst="rect">
            <a:avLst/>
          </a:prstGeom>
        </p:spPr>
      </p:pic>
    </p:spTree>
    <p:extLst>
      <p:ext uri="{BB962C8B-B14F-4D97-AF65-F5344CB8AC3E}">
        <p14:creationId xmlns:p14="http://schemas.microsoft.com/office/powerpoint/2010/main" val="1385244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Test on Simulated Data of the Yeast Genome Structure</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71600"/>
            <a:ext cx="4724400" cy="2057400"/>
          </a:xfrm>
          <a:prstGeom prst="rect">
            <a:avLst/>
          </a:prstGeom>
          <a:noFill/>
          <a:ln>
            <a:noFill/>
          </a:ln>
        </p:spPr>
      </p:pic>
      <p:sp>
        <p:nvSpPr>
          <p:cNvPr id="7" name="TextBox 6"/>
          <p:cNvSpPr txBox="1"/>
          <p:nvPr/>
        </p:nvSpPr>
        <p:spPr>
          <a:xfrm>
            <a:off x="498305" y="3352800"/>
            <a:ext cx="3616495" cy="369332"/>
          </a:xfrm>
          <a:prstGeom prst="rect">
            <a:avLst/>
          </a:prstGeom>
          <a:noFill/>
        </p:spPr>
        <p:txBody>
          <a:bodyPr wrap="none" rtlCol="0">
            <a:spAutoFit/>
          </a:bodyPr>
          <a:lstStyle/>
          <a:p>
            <a:r>
              <a:rPr lang="en-US" b="1" dirty="0"/>
              <a:t>Known Structure (</a:t>
            </a:r>
            <a:r>
              <a:rPr lang="en-US" b="1" dirty="0" err="1"/>
              <a:t>Duan</a:t>
            </a:r>
            <a:r>
              <a:rPr lang="en-US" b="1" dirty="0"/>
              <a:t> et al., 2010)</a:t>
            </a:r>
          </a:p>
        </p:txBody>
      </p:sp>
      <p:sp>
        <p:nvSpPr>
          <p:cNvPr id="8" name="TextBox 7"/>
          <p:cNvSpPr txBox="1"/>
          <p:nvPr/>
        </p:nvSpPr>
        <p:spPr>
          <a:xfrm>
            <a:off x="4267200" y="3352800"/>
            <a:ext cx="2244913" cy="369332"/>
          </a:xfrm>
          <a:prstGeom prst="rect">
            <a:avLst/>
          </a:prstGeom>
          <a:noFill/>
        </p:spPr>
        <p:txBody>
          <a:bodyPr wrap="none" rtlCol="0">
            <a:spAutoFit/>
          </a:bodyPr>
          <a:lstStyle/>
          <a:p>
            <a:r>
              <a:rPr lang="en-US" b="1" dirty="0"/>
              <a:t>Reconstructed Model</a:t>
            </a:r>
          </a:p>
        </p:txBody>
      </p:sp>
      <p:graphicFrame>
        <p:nvGraphicFramePr>
          <p:cNvPr id="9" name="Chart 8"/>
          <p:cNvGraphicFramePr/>
          <p:nvPr>
            <p:extLst>
              <p:ext uri="{D42A27DB-BD31-4B8C-83A1-F6EECF244321}">
                <p14:modId xmlns:p14="http://schemas.microsoft.com/office/powerpoint/2010/main" val="1943371574"/>
              </p:ext>
            </p:extLst>
          </p:nvPr>
        </p:nvGraphicFramePr>
        <p:xfrm>
          <a:off x="1524000" y="3733800"/>
          <a:ext cx="51816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477000" y="6397823"/>
            <a:ext cx="2698175" cy="307777"/>
          </a:xfrm>
          <a:prstGeom prst="rect">
            <a:avLst/>
          </a:prstGeom>
          <a:noFill/>
        </p:spPr>
        <p:txBody>
          <a:bodyPr wrap="none" rtlCol="0">
            <a:spAutoFit/>
          </a:bodyPr>
          <a:lstStyle/>
          <a:p>
            <a:r>
              <a:rPr lang="en-US" sz="1400" dirty="0" err="1"/>
              <a:t>Trieu</a:t>
            </a:r>
            <a:r>
              <a:rPr lang="en-US" sz="1400" dirty="0"/>
              <a:t>, Cheng, Bioinformatics, 2016</a:t>
            </a:r>
          </a:p>
        </p:txBody>
      </p:sp>
    </p:spTree>
    <p:extLst>
      <p:ext uri="{BB962C8B-B14F-4D97-AF65-F5344CB8AC3E}">
        <p14:creationId xmlns:p14="http://schemas.microsoft.com/office/powerpoint/2010/main" val="4286095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Size of Elements</a:t>
            </a:r>
          </a:p>
        </p:txBody>
      </p:sp>
      <p:pic>
        <p:nvPicPr>
          <p:cNvPr id="4" name="Picture 3"/>
          <p:cNvPicPr>
            <a:picLocks noChangeAspect="1"/>
          </p:cNvPicPr>
          <p:nvPr/>
        </p:nvPicPr>
        <p:blipFill>
          <a:blip r:embed="rId2"/>
          <a:stretch>
            <a:fillRect/>
          </a:stretch>
        </p:blipFill>
        <p:spPr>
          <a:xfrm>
            <a:off x="228600" y="762000"/>
            <a:ext cx="4203700" cy="5715000"/>
          </a:xfrm>
          <a:prstGeom prst="rect">
            <a:avLst/>
          </a:prstGeom>
        </p:spPr>
      </p:pic>
      <p:sp>
        <p:nvSpPr>
          <p:cNvPr id="5" name="Rectangle 4"/>
          <p:cNvSpPr/>
          <p:nvPr/>
        </p:nvSpPr>
        <p:spPr>
          <a:xfrm>
            <a:off x="5105400" y="6504801"/>
            <a:ext cx="4572000" cy="276999"/>
          </a:xfrm>
          <a:prstGeom prst="rect">
            <a:avLst/>
          </a:prstGeom>
        </p:spPr>
        <p:txBody>
          <a:bodyPr>
            <a:spAutoFit/>
          </a:bodyPr>
          <a:lstStyle/>
          <a:p>
            <a:r>
              <a:rPr lang="pl-PL" sz="1200" dirty="0"/>
              <a:t>http://</a:t>
            </a:r>
            <a:r>
              <a:rPr lang="pl-PL" sz="1200" dirty="0" err="1"/>
              <a:t>www.daviddarling.info</a:t>
            </a:r>
            <a:r>
              <a:rPr lang="pl-PL" sz="1200" dirty="0"/>
              <a:t>/</a:t>
            </a:r>
            <a:r>
              <a:rPr lang="pl-PL" sz="1200" dirty="0" err="1"/>
              <a:t>encyclopedia</a:t>
            </a:r>
            <a:r>
              <a:rPr lang="pl-PL" sz="1200" dirty="0"/>
              <a:t>/C/</a:t>
            </a:r>
            <a:r>
              <a:rPr lang="pl-PL" sz="1200" dirty="0" err="1"/>
              <a:t>chromatin.html</a:t>
            </a:r>
            <a:endParaRPr lang="en-US" sz="1200" dirty="0"/>
          </a:p>
        </p:txBody>
      </p:sp>
      <p:sp>
        <p:nvSpPr>
          <p:cNvPr id="6" name="Rectangle 5"/>
          <p:cNvSpPr/>
          <p:nvPr/>
        </p:nvSpPr>
        <p:spPr>
          <a:xfrm>
            <a:off x="4572000" y="2136339"/>
            <a:ext cx="4572000" cy="2862323"/>
          </a:xfrm>
          <a:prstGeom prst="rect">
            <a:avLst/>
          </a:prstGeom>
        </p:spPr>
        <p:txBody>
          <a:bodyPr>
            <a:spAutoFit/>
          </a:bodyPr>
          <a:lstStyle/>
          <a:p>
            <a:r>
              <a:rPr lang="en-US" dirty="0"/>
              <a:t>A complex of DNA and basic proteins (such as </a:t>
            </a:r>
            <a:r>
              <a:rPr lang="en-US" b="1" dirty="0"/>
              <a:t>histone</a:t>
            </a:r>
            <a:r>
              <a:rPr lang="en-US" dirty="0"/>
              <a:t>) in eukaryotic cells that is condensed into chromosomes in mitosis and meiosis. </a:t>
            </a:r>
          </a:p>
          <a:p>
            <a:endParaRPr lang="en-US" dirty="0"/>
          </a:p>
          <a:p>
            <a:r>
              <a:rPr lang="en-US" dirty="0"/>
              <a:t>There are two types. </a:t>
            </a:r>
            <a:r>
              <a:rPr lang="en-US" b="1" dirty="0"/>
              <a:t>Heterochromatic</a:t>
            </a:r>
            <a:r>
              <a:rPr lang="en-US" dirty="0"/>
              <a:t> is densely-coiled chromatin that appears as nodules in or along chromosomes and contains relatively few genes. </a:t>
            </a:r>
            <a:r>
              <a:rPr lang="en-US" b="1" dirty="0" err="1"/>
              <a:t>Euchromatic</a:t>
            </a:r>
            <a:r>
              <a:rPr lang="en-US" dirty="0"/>
              <a:t> is the less-coiled and genetically active portion of chromatin that is largely composed of genes. </a:t>
            </a:r>
          </a:p>
        </p:txBody>
      </p:sp>
      <p:sp>
        <p:nvSpPr>
          <p:cNvPr id="3" name="TextBox 2"/>
          <p:cNvSpPr txBox="1"/>
          <p:nvPr/>
        </p:nvSpPr>
        <p:spPr>
          <a:xfrm>
            <a:off x="5412859" y="1219200"/>
            <a:ext cx="2467342" cy="523220"/>
          </a:xfrm>
          <a:prstGeom prst="rect">
            <a:avLst/>
          </a:prstGeom>
          <a:noFill/>
        </p:spPr>
        <p:txBody>
          <a:bodyPr wrap="none" rtlCol="0">
            <a:spAutoFit/>
          </a:bodyPr>
          <a:lstStyle/>
          <a:p>
            <a:r>
              <a:rPr lang="en-US" sz="2800" b="1" dirty="0"/>
              <a:t>NM: 10</a:t>
            </a:r>
            <a:r>
              <a:rPr lang="en-US" sz="2800" b="1" baseline="30000" dirty="0"/>
              <a:t>-9</a:t>
            </a:r>
            <a:r>
              <a:rPr lang="en-US" sz="2800" b="1" dirty="0"/>
              <a:t> meter</a:t>
            </a:r>
          </a:p>
        </p:txBody>
      </p:sp>
    </p:spTree>
    <p:extLst>
      <p:ext uri="{BB962C8B-B14F-4D97-AF65-F5344CB8AC3E}">
        <p14:creationId xmlns:p14="http://schemas.microsoft.com/office/powerpoint/2010/main" val="6257671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3D Model of Genome of Human B-Cell in an Ensemble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1524000"/>
            <a:ext cx="5715000" cy="5029200"/>
          </a:xfrm>
          <a:prstGeom prst="rect">
            <a:avLst/>
          </a:prstGeom>
          <a:noFill/>
          <a:ln>
            <a:noFill/>
          </a:ln>
        </p:spPr>
      </p:pic>
      <p:sp>
        <p:nvSpPr>
          <p:cNvPr id="5" name="TextBox 4"/>
          <p:cNvSpPr txBox="1"/>
          <p:nvPr/>
        </p:nvSpPr>
        <p:spPr>
          <a:xfrm>
            <a:off x="5791200" y="6488668"/>
            <a:ext cx="3411811" cy="369332"/>
          </a:xfrm>
          <a:prstGeom prst="rect">
            <a:avLst/>
          </a:prstGeom>
          <a:noFill/>
        </p:spPr>
        <p:txBody>
          <a:bodyPr wrap="none" rtlCol="0">
            <a:spAutoFit/>
          </a:bodyPr>
          <a:lstStyle/>
          <a:p>
            <a:r>
              <a:rPr lang="en-US" dirty="0" err="1"/>
              <a:t>Trieu</a:t>
            </a:r>
            <a:r>
              <a:rPr lang="en-US" dirty="0"/>
              <a:t>, Cheng, Bioinformatics, 2016</a:t>
            </a:r>
          </a:p>
        </p:txBody>
      </p:sp>
    </p:spTree>
    <p:extLst>
      <p:ext uri="{BB962C8B-B14F-4D97-AF65-F5344CB8AC3E}">
        <p14:creationId xmlns:p14="http://schemas.microsoft.com/office/powerpoint/2010/main" val="388053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Largely Conserved Chromosomal Structure, Dynamic Genome Structure</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76400"/>
            <a:ext cx="4343400" cy="3352800"/>
          </a:xfrm>
          <a:prstGeom prst="rect">
            <a:avLst/>
          </a:prstGeom>
          <a:noFill/>
          <a:ln>
            <a:noFill/>
          </a:ln>
        </p:spPr>
      </p:pic>
      <p:sp>
        <p:nvSpPr>
          <p:cNvPr id="5" name="TextBox 4"/>
          <p:cNvSpPr txBox="1"/>
          <p:nvPr/>
        </p:nvSpPr>
        <p:spPr>
          <a:xfrm>
            <a:off x="3048000" y="4953000"/>
            <a:ext cx="2627517" cy="523220"/>
          </a:xfrm>
          <a:prstGeom prst="rect">
            <a:avLst/>
          </a:prstGeom>
          <a:noFill/>
        </p:spPr>
        <p:txBody>
          <a:bodyPr wrap="none" rtlCol="0">
            <a:spAutoFit/>
          </a:bodyPr>
          <a:lstStyle/>
          <a:p>
            <a:r>
              <a:rPr lang="en-US" sz="2800" b="1" dirty="0"/>
              <a:t>Chromosome 11</a:t>
            </a:r>
          </a:p>
        </p:txBody>
      </p:sp>
      <p:sp>
        <p:nvSpPr>
          <p:cNvPr id="3" name="TextBox 2"/>
          <p:cNvSpPr txBox="1"/>
          <p:nvPr/>
        </p:nvSpPr>
        <p:spPr>
          <a:xfrm>
            <a:off x="457200" y="5486400"/>
            <a:ext cx="8567820" cy="830997"/>
          </a:xfrm>
          <a:prstGeom prst="rect">
            <a:avLst/>
          </a:prstGeom>
          <a:noFill/>
        </p:spPr>
        <p:txBody>
          <a:bodyPr wrap="none" rtlCol="0">
            <a:spAutoFit/>
          </a:bodyPr>
          <a:lstStyle/>
          <a:p>
            <a:r>
              <a:rPr lang="en-US" sz="2400" b="1" dirty="0"/>
              <a:t>Pairwise structural similarity between chromosomal models: 0.71</a:t>
            </a:r>
          </a:p>
          <a:p>
            <a:r>
              <a:rPr lang="en-US" sz="2400" b="1" dirty="0"/>
              <a:t>Pairwise  structural similarity between genome models: 0.16</a:t>
            </a:r>
          </a:p>
        </p:txBody>
      </p:sp>
      <p:sp>
        <p:nvSpPr>
          <p:cNvPr id="7" name="TextBox 6"/>
          <p:cNvSpPr txBox="1"/>
          <p:nvPr/>
        </p:nvSpPr>
        <p:spPr>
          <a:xfrm>
            <a:off x="5791200" y="6412468"/>
            <a:ext cx="3411811" cy="369332"/>
          </a:xfrm>
          <a:prstGeom prst="rect">
            <a:avLst/>
          </a:prstGeom>
          <a:noFill/>
        </p:spPr>
        <p:txBody>
          <a:bodyPr wrap="none" rtlCol="0">
            <a:spAutoFit/>
          </a:bodyPr>
          <a:lstStyle/>
          <a:p>
            <a:r>
              <a:rPr lang="en-US" dirty="0" err="1"/>
              <a:t>Trieu</a:t>
            </a:r>
            <a:r>
              <a:rPr lang="en-US" dirty="0"/>
              <a:t>, Cheng, Bioinformatics, 2016</a:t>
            </a:r>
          </a:p>
        </p:txBody>
      </p:sp>
    </p:spTree>
    <p:extLst>
      <p:ext uri="{BB962C8B-B14F-4D97-AF65-F5344CB8AC3E}">
        <p14:creationId xmlns:p14="http://schemas.microsoft.com/office/powerpoint/2010/main" val="10184279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Center – Periphery Architecture and Dynamic Inter-chromosomal Interactions</a:t>
            </a:r>
            <a:b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228600" y="4303455"/>
            <a:ext cx="8610600" cy="2554545"/>
          </a:xfrm>
          <a:prstGeom prst="rect">
            <a:avLst/>
          </a:prstGeom>
          <a:noFill/>
        </p:spPr>
        <p:txBody>
          <a:bodyPr wrap="square" rtlCol="0">
            <a:spAutoFit/>
          </a:bodyPr>
          <a:lstStyle/>
          <a:p>
            <a:pPr marL="285750" indent="-285750">
              <a:buFont typeface="Arial"/>
              <a:buChar char="•"/>
            </a:pPr>
            <a:r>
              <a:rPr lang="en-US" sz="3200" b="1" dirty="0"/>
              <a:t>Small chromosomes in center</a:t>
            </a:r>
          </a:p>
          <a:p>
            <a:pPr marL="285750" indent="-285750">
              <a:buFont typeface="Arial"/>
              <a:buChar char="•"/>
            </a:pPr>
            <a:r>
              <a:rPr lang="en-US" sz="3200" b="1" dirty="0"/>
              <a:t>Large chromosomes in periphery</a:t>
            </a:r>
          </a:p>
          <a:p>
            <a:pPr marL="285750" indent="-285750">
              <a:buFont typeface="Arial"/>
              <a:buChar char="•"/>
            </a:pPr>
            <a:r>
              <a:rPr lang="en-US" sz="3200" b="1" dirty="0"/>
              <a:t>Genome structure ensemble (dynamics)</a:t>
            </a:r>
          </a:p>
          <a:p>
            <a:pPr marL="285750" indent="-285750">
              <a:buFont typeface="Arial"/>
              <a:buChar char="•"/>
            </a:pPr>
            <a:r>
              <a:rPr lang="en-US" sz="3200" b="1" dirty="0"/>
              <a:t>Correlation of inter-chromosomal interactions (0.48), p-value &lt; e-16</a:t>
            </a:r>
          </a:p>
        </p:txBody>
      </p:sp>
      <p:pic>
        <p:nvPicPr>
          <p:cNvPr id="7" name="Picture 6" descr="C:\Users\Tuan\Dropbox\MU\Research\MyPaper\3D Genome\Bioinformatics\Figure_4.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600"/>
            <a:ext cx="8763000" cy="3048000"/>
          </a:xfrm>
          <a:prstGeom prst="rect">
            <a:avLst/>
          </a:prstGeom>
          <a:noFill/>
          <a:ln>
            <a:noFill/>
          </a:ln>
        </p:spPr>
      </p:pic>
      <p:sp>
        <p:nvSpPr>
          <p:cNvPr id="6" name="TextBox 5"/>
          <p:cNvSpPr txBox="1"/>
          <p:nvPr/>
        </p:nvSpPr>
        <p:spPr>
          <a:xfrm>
            <a:off x="5715000" y="6400800"/>
            <a:ext cx="3411811" cy="369332"/>
          </a:xfrm>
          <a:prstGeom prst="rect">
            <a:avLst/>
          </a:prstGeom>
          <a:noFill/>
        </p:spPr>
        <p:txBody>
          <a:bodyPr wrap="none" rtlCol="0">
            <a:spAutoFit/>
          </a:bodyPr>
          <a:lstStyle/>
          <a:p>
            <a:r>
              <a:rPr lang="en-US" dirty="0" err="1"/>
              <a:t>Trieu</a:t>
            </a:r>
            <a:r>
              <a:rPr lang="en-US" dirty="0"/>
              <a:t>, Cheng, Bioinformatics, 2016</a:t>
            </a:r>
          </a:p>
        </p:txBody>
      </p:sp>
    </p:spTree>
    <p:extLst>
      <p:ext uri="{BB962C8B-B14F-4D97-AF65-F5344CB8AC3E}">
        <p14:creationId xmlns:p14="http://schemas.microsoft.com/office/powerpoint/2010/main" val="3764257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Enriched Telomere and Centromere Inter-Chromosomal Interactions</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152400" y="5181600"/>
            <a:ext cx="8839200" cy="954107"/>
          </a:xfrm>
          <a:prstGeom prst="rect">
            <a:avLst/>
          </a:prstGeom>
        </p:spPr>
        <p:txBody>
          <a:bodyPr wrap="square">
            <a:spAutoFit/>
          </a:bodyPr>
          <a:lstStyle/>
          <a:p>
            <a:pPr marL="285750" indent="-285750">
              <a:buFont typeface="Arial"/>
              <a:buChar char="•"/>
            </a:pPr>
            <a:r>
              <a:rPr lang="en-US" sz="2800" b="1" dirty="0"/>
              <a:t>Telomere-telomere interactions &gt; telomere/centromere interactions &gt; other interactions</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4000"/>
            <a:ext cx="8915400" cy="3352800"/>
          </a:xfrm>
          <a:prstGeom prst="rect">
            <a:avLst/>
          </a:prstGeom>
          <a:noFill/>
          <a:ln>
            <a:noFill/>
          </a:ln>
        </p:spPr>
      </p:pic>
      <p:sp>
        <p:nvSpPr>
          <p:cNvPr id="5" name="TextBox 4"/>
          <p:cNvSpPr txBox="1"/>
          <p:nvPr/>
        </p:nvSpPr>
        <p:spPr>
          <a:xfrm>
            <a:off x="5791200" y="6400800"/>
            <a:ext cx="3411811" cy="369332"/>
          </a:xfrm>
          <a:prstGeom prst="rect">
            <a:avLst/>
          </a:prstGeom>
          <a:noFill/>
        </p:spPr>
        <p:txBody>
          <a:bodyPr wrap="none" rtlCol="0">
            <a:spAutoFit/>
          </a:bodyPr>
          <a:lstStyle/>
          <a:p>
            <a:r>
              <a:rPr lang="en-US" dirty="0" err="1"/>
              <a:t>Trieu</a:t>
            </a:r>
            <a:r>
              <a:rPr lang="en-US" dirty="0"/>
              <a:t>, Cheng, Bioinformatics, 2016</a:t>
            </a:r>
          </a:p>
        </p:txBody>
      </p:sp>
    </p:spTree>
    <p:extLst>
      <p:ext uri="{BB962C8B-B14F-4D97-AF65-F5344CB8AC3E}">
        <p14:creationId xmlns:p14="http://schemas.microsoft.com/office/powerpoint/2010/main" val="1760248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MOGEN: Model of Genome (Tool)</a:t>
            </a:r>
          </a:p>
        </p:txBody>
      </p:sp>
      <p:sp>
        <p:nvSpPr>
          <p:cNvPr id="4" name="Rectangle 3"/>
          <p:cNvSpPr/>
          <p:nvPr/>
        </p:nvSpPr>
        <p:spPr>
          <a:xfrm>
            <a:off x="2514600" y="6412468"/>
            <a:ext cx="4191000" cy="369332"/>
          </a:xfrm>
          <a:prstGeom prst="rect">
            <a:avLst/>
          </a:prstGeom>
        </p:spPr>
        <p:txBody>
          <a:bodyPr wrap="square">
            <a:spAutoFit/>
          </a:bodyPr>
          <a:lstStyle/>
          <a:p>
            <a:r>
              <a:rPr lang="en-US" b="1" dirty="0"/>
              <a:t>http://</a:t>
            </a:r>
            <a:r>
              <a:rPr lang="en-US" b="1" dirty="0" err="1"/>
              <a:t>calla.rnet.missouri.edu</a:t>
            </a:r>
            <a:r>
              <a:rPr lang="en-US" b="1" dirty="0"/>
              <a:t>/</a:t>
            </a:r>
            <a:r>
              <a:rPr lang="en-US" b="1" dirty="0" err="1"/>
              <a:t>mogen</a:t>
            </a:r>
            <a:r>
              <a:rPr lang="en-US" b="1" dirty="0"/>
              <a:t>/</a:t>
            </a:r>
          </a:p>
        </p:txBody>
      </p:sp>
      <p:pic>
        <p:nvPicPr>
          <p:cNvPr id="5" name="Picture 4" descr="Screen Shot 2015-08-18 at 9.28.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27047"/>
            <a:ext cx="7467600" cy="5673753"/>
          </a:xfrm>
          <a:prstGeom prst="rect">
            <a:avLst/>
          </a:prstGeom>
        </p:spPr>
      </p:pic>
    </p:spTree>
    <p:extLst>
      <p:ext uri="{BB962C8B-B14F-4D97-AF65-F5344CB8AC3E}">
        <p14:creationId xmlns:p14="http://schemas.microsoft.com/office/powerpoint/2010/main" val="37235566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C8A9-9D1C-5F41-9339-52E86CE53213}"/>
              </a:ext>
            </a:extLst>
          </p:cNvPr>
          <p:cNvSpPr>
            <a:spLocks noGrp="1"/>
          </p:cNvSpPr>
          <p:nvPr>
            <p:ph type="title"/>
          </p:nvPr>
        </p:nvSpPr>
        <p:spPr/>
        <p:txBody>
          <a:bodyPr/>
          <a:lstStyle/>
          <a:p>
            <a:r>
              <a:rPr lang="en-US" dirty="0"/>
              <a:t>MOGEN at GitHub</a:t>
            </a:r>
          </a:p>
        </p:txBody>
      </p:sp>
      <p:sp>
        <p:nvSpPr>
          <p:cNvPr id="3" name="Content Placeholder 2">
            <a:extLst>
              <a:ext uri="{FF2B5EF4-FFF2-40B4-BE49-F238E27FC236}">
                <a16:creationId xmlns:a16="http://schemas.microsoft.com/office/drawing/2014/main" id="{C928E4F5-FDF8-3641-A203-F20D9A27A613}"/>
              </a:ext>
            </a:extLst>
          </p:cNvPr>
          <p:cNvSpPr>
            <a:spLocks noGrp="1"/>
          </p:cNvSpPr>
          <p:nvPr>
            <p:ph idx="1"/>
          </p:nvPr>
        </p:nvSpPr>
        <p:spPr>
          <a:xfrm>
            <a:off x="457200" y="1600201"/>
            <a:ext cx="8229600" cy="1143000"/>
          </a:xfrm>
        </p:spPr>
        <p:txBody>
          <a:bodyPr/>
          <a:lstStyle/>
          <a:p>
            <a:r>
              <a:rPr lang="en-US" dirty="0">
                <a:hlinkClick r:id="rId2"/>
              </a:rPr>
              <a:t>https://github.com/BDM-Lab/MOGEN</a:t>
            </a:r>
            <a:endParaRPr lang="en-US" dirty="0"/>
          </a:p>
          <a:p>
            <a:r>
              <a:rPr lang="en-US" sz="1400" dirty="0"/>
              <a:t>Trieu, Tuan, and </a:t>
            </a:r>
            <a:r>
              <a:rPr lang="en-US" sz="1400" dirty="0" err="1"/>
              <a:t>Jianlin</a:t>
            </a:r>
            <a:r>
              <a:rPr lang="en-US" sz="1400" dirty="0"/>
              <a:t> Cheng. "MOGEN: a tool for reconstructing 3D models of genomes from chromosomal conformation capturing data." </a:t>
            </a:r>
            <a:r>
              <a:rPr lang="en-US" sz="1400" i="1" dirty="0"/>
              <a:t>Bioinformatics</a:t>
            </a:r>
            <a:r>
              <a:rPr lang="en-US" sz="1400" dirty="0"/>
              <a:t> 32.9 (2015): 1286-1292.</a:t>
            </a:r>
          </a:p>
        </p:txBody>
      </p:sp>
      <p:pic>
        <p:nvPicPr>
          <p:cNvPr id="5" name="Picture 4">
            <a:extLst>
              <a:ext uri="{FF2B5EF4-FFF2-40B4-BE49-F238E27FC236}">
                <a16:creationId xmlns:a16="http://schemas.microsoft.com/office/drawing/2014/main" id="{BBC69994-C24F-9443-AB0E-E02517290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709863"/>
            <a:ext cx="6781800" cy="4072782"/>
          </a:xfrm>
          <a:prstGeom prst="rect">
            <a:avLst/>
          </a:prstGeom>
        </p:spPr>
      </p:pic>
    </p:spTree>
    <p:extLst>
      <p:ext uri="{BB962C8B-B14F-4D97-AF65-F5344CB8AC3E}">
        <p14:creationId xmlns:p14="http://schemas.microsoft.com/office/powerpoint/2010/main" val="36942707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Structure of the Entire Genome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2810" y="1725295"/>
            <a:ext cx="4818380" cy="4904105"/>
          </a:xfrm>
          <a:prstGeom prst="rect">
            <a:avLst/>
          </a:prstGeom>
          <a:noFill/>
          <a:ln>
            <a:noFill/>
          </a:ln>
        </p:spPr>
      </p:pic>
    </p:spTree>
    <p:extLst>
      <p:ext uri="{BB962C8B-B14F-4D97-AF65-F5344CB8AC3E}">
        <p14:creationId xmlns:p14="http://schemas.microsoft.com/office/powerpoint/2010/main" val="3290955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Smaller Chromosomes are Closer to the Center</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1765934"/>
            <a:ext cx="5638800" cy="4711066"/>
          </a:xfrm>
          <a:prstGeom prst="rect">
            <a:avLst/>
          </a:prstGeom>
          <a:noFill/>
          <a:ln>
            <a:noFill/>
          </a:ln>
        </p:spPr>
      </p:pic>
    </p:spTree>
    <p:extLst>
      <p:ext uri="{BB962C8B-B14F-4D97-AF65-F5344CB8AC3E}">
        <p14:creationId xmlns:p14="http://schemas.microsoft.com/office/powerpoint/2010/main" val="12460203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4-14 at 1.32.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8001000" cy="6858000"/>
          </a:xfrm>
          <a:prstGeom prst="rect">
            <a:avLst/>
          </a:prstGeom>
        </p:spPr>
      </p:pic>
    </p:spTree>
    <p:extLst>
      <p:ext uri="{BB962C8B-B14F-4D97-AF65-F5344CB8AC3E}">
        <p14:creationId xmlns:p14="http://schemas.microsoft.com/office/powerpoint/2010/main" val="9249129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GMOL - Multi-Scale Visualization of 3D Genome Structure</a:t>
            </a:r>
          </a:p>
        </p:txBody>
      </p:sp>
      <p:pic>
        <p:nvPicPr>
          <p:cNvPr id="3" name="Picture 2" descr="gmol_dem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057400"/>
            <a:ext cx="6520609" cy="4639943"/>
          </a:xfrm>
          <a:prstGeom prst="rect">
            <a:avLst/>
          </a:prstGeom>
        </p:spPr>
      </p:pic>
    </p:spTree>
    <p:extLst>
      <p:ext uri="{BB962C8B-B14F-4D97-AF65-F5344CB8AC3E}">
        <p14:creationId xmlns:p14="http://schemas.microsoft.com/office/powerpoint/2010/main" val="291865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Size of Elements</a:t>
            </a:r>
          </a:p>
        </p:txBody>
      </p:sp>
      <p:pic>
        <p:nvPicPr>
          <p:cNvPr id="4" name="Picture 3"/>
          <p:cNvPicPr>
            <a:picLocks noChangeAspect="1"/>
          </p:cNvPicPr>
          <p:nvPr/>
        </p:nvPicPr>
        <p:blipFill>
          <a:blip r:embed="rId2"/>
          <a:stretch>
            <a:fillRect/>
          </a:stretch>
        </p:blipFill>
        <p:spPr>
          <a:xfrm>
            <a:off x="1143000" y="1600200"/>
            <a:ext cx="6731000" cy="5118100"/>
          </a:xfrm>
          <a:prstGeom prst="rect">
            <a:avLst/>
          </a:prstGeom>
        </p:spPr>
      </p:pic>
      <p:sp>
        <p:nvSpPr>
          <p:cNvPr id="5" name="Rectangle 4"/>
          <p:cNvSpPr/>
          <p:nvPr/>
        </p:nvSpPr>
        <p:spPr>
          <a:xfrm>
            <a:off x="2286000" y="6581001"/>
            <a:ext cx="4572000" cy="276999"/>
          </a:xfrm>
          <a:prstGeom prst="rect">
            <a:avLst/>
          </a:prstGeom>
        </p:spPr>
        <p:txBody>
          <a:bodyPr>
            <a:spAutoFit/>
          </a:bodyPr>
          <a:lstStyle/>
          <a:p>
            <a:r>
              <a:rPr lang="en-US" sz="1200" dirty="0"/>
              <a:t>http://</a:t>
            </a:r>
            <a:r>
              <a:rPr lang="en-US" sz="1200" dirty="0" err="1"/>
              <a:t>www.nig.ac.jp</a:t>
            </a:r>
            <a:r>
              <a:rPr lang="en-US" sz="1200" dirty="0"/>
              <a:t>/section/</a:t>
            </a:r>
            <a:r>
              <a:rPr lang="en-US" sz="1200" dirty="0" err="1"/>
              <a:t>maeshima</a:t>
            </a:r>
            <a:r>
              <a:rPr lang="en-US" sz="1200" dirty="0"/>
              <a:t>/</a:t>
            </a:r>
            <a:r>
              <a:rPr lang="en-US" sz="1200" dirty="0" err="1"/>
              <a:t>maeshima-e.html</a:t>
            </a:r>
            <a:endParaRPr lang="en-US" sz="1200" dirty="0"/>
          </a:p>
        </p:txBody>
      </p:sp>
    </p:spTree>
    <p:extLst>
      <p:ext uri="{BB962C8B-B14F-4D97-AF65-F5344CB8AC3E}">
        <p14:creationId xmlns:p14="http://schemas.microsoft.com/office/powerpoint/2010/main" val="26478546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Project 4	</a:t>
            </a:r>
          </a:p>
        </p:txBody>
      </p:sp>
      <p:sp>
        <p:nvSpPr>
          <p:cNvPr id="3" name="Content Placeholder 2"/>
          <p:cNvSpPr>
            <a:spLocks noGrp="1"/>
          </p:cNvSpPr>
          <p:nvPr>
            <p:ph idx="1"/>
          </p:nvPr>
        </p:nvSpPr>
        <p:spPr>
          <a:xfrm>
            <a:off x="228600" y="1066800"/>
            <a:ext cx="8763000" cy="4953000"/>
          </a:xfrm>
        </p:spPr>
        <p:txBody>
          <a:bodyPr>
            <a:normAutofit fontScale="70000" lnSpcReduction="20000"/>
          </a:bodyPr>
          <a:lstStyle/>
          <a:p>
            <a:r>
              <a:rPr lang="en-US" dirty="0"/>
              <a:t>Apply a gradient descent method </a:t>
            </a:r>
            <a:r>
              <a:rPr lang="en-US" dirty="0" err="1"/>
              <a:t>LorDG</a:t>
            </a:r>
            <a:r>
              <a:rPr lang="en-US" dirty="0"/>
              <a:t> / MOGEN to build 3D models for human chromosome 7.</a:t>
            </a:r>
          </a:p>
          <a:p>
            <a:r>
              <a:rPr lang="en-US" dirty="0"/>
              <a:t>References: (1) T. Trieu, J. Cheng. </a:t>
            </a:r>
            <a:r>
              <a:rPr lang="en-US" b="1" dirty="0"/>
              <a:t>3D Genome Structure Modeling by Lorentzian Objective Function</a:t>
            </a:r>
            <a:r>
              <a:rPr lang="en-US" dirty="0"/>
              <a:t>. </a:t>
            </a:r>
            <a:r>
              <a:rPr lang="en-US" i="1" dirty="0"/>
              <a:t>Nucleic Acids Research</a:t>
            </a:r>
            <a:r>
              <a:rPr lang="en-US" dirty="0"/>
              <a:t>, accepted, 2016; (2) Trieu, Cheng. </a:t>
            </a:r>
            <a:r>
              <a:rPr lang="en-US" b="1" u="sng" dirty="0"/>
              <a:t>Large-scale reconstruction of 3D structures of human chromosomes from chromosomal contact data</a:t>
            </a:r>
            <a:r>
              <a:rPr lang="en-US" dirty="0"/>
              <a:t>. Nucleic Acids Research, 2014; (3) T. Tuan, J. Cheng. </a:t>
            </a:r>
            <a:r>
              <a:rPr lang="en-US" b="1" u="sng" dirty="0"/>
              <a:t>MOGEN: a tool for reconstructing 3D models of genomes from chromosomal conformation capturing data</a:t>
            </a:r>
            <a:r>
              <a:rPr lang="en-US" dirty="0"/>
              <a:t>. </a:t>
            </a:r>
            <a:r>
              <a:rPr lang="en-US" i="1" dirty="0"/>
              <a:t>Bioinformatics</a:t>
            </a:r>
            <a:r>
              <a:rPr lang="en-US" dirty="0"/>
              <a:t>, accepted, </a:t>
            </a:r>
            <a:r>
              <a:rPr lang="en-US" dirty="0" err="1"/>
              <a:t>doi</a:t>
            </a:r>
            <a:r>
              <a:rPr lang="en-US" dirty="0"/>
              <a:t>: 10.1093/bioinformatics/btv754. </a:t>
            </a:r>
          </a:p>
          <a:p>
            <a:r>
              <a:rPr lang="en-US" dirty="0"/>
              <a:t>How to assess the models (check the paper)?</a:t>
            </a:r>
          </a:p>
          <a:p>
            <a:r>
              <a:rPr lang="en-US" dirty="0"/>
              <a:t>Visualization of models</a:t>
            </a:r>
          </a:p>
          <a:p>
            <a:r>
              <a:rPr lang="en-US" dirty="0"/>
              <a:t>Reference models (constructed from somewhat different contact data of Chr. 7:  </a:t>
            </a:r>
            <a:r>
              <a:rPr lang="en-US" dirty="0">
                <a:hlinkClick r:id="rId2"/>
              </a:rPr>
              <a:t>http://calla.rnet.missouri.edu/mogen/</a:t>
            </a:r>
            <a:r>
              <a:rPr lang="en-US" dirty="0"/>
              <a:t> </a:t>
            </a:r>
          </a:p>
          <a:p>
            <a:r>
              <a:rPr lang="en-US" dirty="0" err="1"/>
              <a:t>LorDG</a:t>
            </a:r>
            <a:r>
              <a:rPr lang="en-US" dirty="0"/>
              <a:t> at GitHub: </a:t>
            </a:r>
            <a:r>
              <a:rPr lang="en-US" dirty="0">
                <a:hlinkClick r:id="rId3"/>
              </a:rPr>
              <a:t>https://github.com/BDM-Lab/LorDG</a:t>
            </a:r>
            <a:endParaRPr lang="en-US" dirty="0"/>
          </a:p>
          <a:p>
            <a:r>
              <a:rPr lang="en-US" dirty="0"/>
              <a:t>MOGEN at GitHub: </a:t>
            </a:r>
            <a:r>
              <a:rPr lang="en-US" dirty="0">
                <a:hlinkClick r:id="rId4"/>
              </a:rPr>
              <a:t>https://github.com/BDM-Lab/MOGEN</a:t>
            </a:r>
            <a:endParaRPr lang="en-US" dirty="0"/>
          </a:p>
          <a:p>
            <a:endParaRPr lang="en-US" dirty="0"/>
          </a:p>
          <a:p>
            <a:endParaRPr lang="en-US" dirty="0"/>
          </a:p>
        </p:txBody>
      </p:sp>
    </p:spTree>
    <p:extLst>
      <p:ext uri="{BB962C8B-B14F-4D97-AF65-F5344CB8AC3E}">
        <p14:creationId xmlns:p14="http://schemas.microsoft.com/office/powerpoint/2010/main" val="10741592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 II: Hi-C data of Chromosome 7</a:t>
            </a:r>
          </a:p>
        </p:txBody>
      </p:sp>
      <p:sp>
        <p:nvSpPr>
          <p:cNvPr id="4" name="TextBox 3"/>
          <p:cNvSpPr txBox="1"/>
          <p:nvPr/>
        </p:nvSpPr>
        <p:spPr>
          <a:xfrm>
            <a:off x="533400" y="1752600"/>
            <a:ext cx="8229600" cy="2862322"/>
          </a:xfrm>
          <a:prstGeom prst="rect">
            <a:avLst/>
          </a:prstGeom>
          <a:noFill/>
        </p:spPr>
        <p:txBody>
          <a:bodyPr wrap="square" rtlCol="0">
            <a:spAutoFit/>
          </a:bodyPr>
          <a:lstStyle/>
          <a:p>
            <a:r>
              <a:rPr lang="en-US" sz="2000" b="1" dirty="0"/>
              <a:t>HWI-EAS313_0025:7:78:7863:19096|7 40786044 7 45502707|case 0</a:t>
            </a:r>
          </a:p>
          <a:p>
            <a:r>
              <a:rPr lang="en-US" sz="2000" b="1" dirty="0"/>
              <a:t>HWI-EAS313_0025:7:63:14188:6924|7 128562332 7 128562745|case 0</a:t>
            </a:r>
          </a:p>
          <a:p>
            <a:r>
              <a:rPr lang="en-US" sz="2000" b="1" dirty="0"/>
              <a:t>HWI-EAS313_0025:7:94:3739:17610|7 154672365 7 154672125|case 0</a:t>
            </a:r>
          </a:p>
          <a:p>
            <a:r>
              <a:rPr lang="en-US" sz="2000" b="1" dirty="0"/>
              <a:t>HWI-EAS313_0025:7:78:17921:8167|7 90166635 7 90166267|case 0</a:t>
            </a:r>
          </a:p>
          <a:p>
            <a:r>
              <a:rPr lang="en-US" sz="2000" b="1" dirty="0"/>
              <a:t>HWI-EAS313_0025:7:98:5753:2860|7 146851262 7 82792917|case 0</a:t>
            </a:r>
          </a:p>
          <a:p>
            <a:r>
              <a:rPr lang="en-US" sz="2000" b="1" dirty="0"/>
              <a:t>WI-EAS313_0025:7:104:3993:13804|7 101472788 7 101472557|case 0</a:t>
            </a:r>
          </a:p>
          <a:p>
            <a:r>
              <a:rPr lang="en-US" sz="2000" b="1" dirty="0"/>
              <a:t>HWI-EAS313_0025:7:4:13123:19420|7 63615352 7 62522230|case 0</a:t>
            </a:r>
          </a:p>
          <a:p>
            <a:r>
              <a:rPr lang="en-US" sz="2000" b="1" dirty="0"/>
              <a:t>HWI-EAS313_0025:7:54:7610:3364|7 24688078 7 24687498|case 0</a:t>
            </a:r>
          </a:p>
          <a:p>
            <a:r>
              <a:rPr lang="en-US" sz="2000" b="1" dirty="0"/>
              <a:t>HWI-EAS313_0025:7:6:8245:1169|7 47788402 7 47788122|case 0</a:t>
            </a:r>
          </a:p>
        </p:txBody>
      </p:sp>
      <p:sp>
        <p:nvSpPr>
          <p:cNvPr id="5" name="Rectangle 4"/>
          <p:cNvSpPr/>
          <p:nvPr/>
        </p:nvSpPr>
        <p:spPr>
          <a:xfrm>
            <a:off x="609600" y="4724400"/>
            <a:ext cx="8077200" cy="646331"/>
          </a:xfrm>
          <a:prstGeom prst="rect">
            <a:avLst/>
          </a:prstGeom>
        </p:spPr>
        <p:txBody>
          <a:bodyPr wrap="square">
            <a:spAutoFit/>
          </a:bodyPr>
          <a:lstStyle/>
          <a:p>
            <a:r>
              <a:rPr lang="sv-SE" dirty="0">
                <a:hlinkClick r:id="rId3"/>
              </a:rPr>
              <a:t>http://sysbio.rnet.missouri.edu/3dgenome/contact_ALL_chrom7</a:t>
            </a:r>
            <a:endParaRPr lang="sv-SE" dirty="0"/>
          </a:p>
          <a:p>
            <a:endParaRPr lang="en-US" dirty="0"/>
          </a:p>
        </p:txBody>
      </p:sp>
      <p:sp>
        <p:nvSpPr>
          <p:cNvPr id="3" name="TextBox 2"/>
          <p:cNvSpPr txBox="1"/>
          <p:nvPr/>
        </p:nvSpPr>
        <p:spPr>
          <a:xfrm>
            <a:off x="428625" y="5562600"/>
            <a:ext cx="8686800" cy="707886"/>
          </a:xfrm>
          <a:prstGeom prst="rect">
            <a:avLst/>
          </a:prstGeom>
          <a:noFill/>
        </p:spPr>
        <p:txBody>
          <a:bodyPr wrap="square" rtlCol="0">
            <a:spAutoFit/>
          </a:bodyPr>
          <a:lstStyle/>
          <a:p>
            <a:r>
              <a:rPr lang="en-US" sz="2000" b="1" dirty="0"/>
              <a:t>The </a:t>
            </a:r>
            <a:r>
              <a:rPr lang="en-US" sz="2000" b="1" dirty="0" err="1"/>
              <a:t>LorDG</a:t>
            </a:r>
            <a:r>
              <a:rPr lang="en-US" sz="2000" b="1" dirty="0"/>
              <a:t> /MOGEN software package includes some sample data and examples of how to run  the program. </a:t>
            </a:r>
          </a:p>
        </p:txBody>
      </p:sp>
    </p:spTree>
    <p:extLst>
      <p:ext uri="{BB962C8B-B14F-4D97-AF65-F5344CB8AC3E}">
        <p14:creationId xmlns:p14="http://schemas.microsoft.com/office/powerpoint/2010/main" val="9278760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Timeline</a:t>
            </a:r>
          </a:p>
        </p:txBody>
      </p:sp>
      <p:sp>
        <p:nvSpPr>
          <p:cNvPr id="3" name="Content Placeholder 2"/>
          <p:cNvSpPr>
            <a:spLocks noGrp="1"/>
          </p:cNvSpPr>
          <p:nvPr>
            <p:ph idx="1"/>
          </p:nvPr>
        </p:nvSpPr>
        <p:spPr/>
        <p:txBody>
          <a:bodyPr/>
          <a:lstStyle/>
          <a:p>
            <a:r>
              <a:rPr lang="en-US" dirty="0"/>
              <a:t>April 30: discussion of plan</a:t>
            </a:r>
          </a:p>
          <a:p>
            <a:r>
              <a:rPr lang="en-US" dirty="0"/>
              <a:t>May2: presentation of the plan</a:t>
            </a:r>
          </a:p>
          <a:p>
            <a:r>
              <a:rPr lang="en-US" dirty="0"/>
              <a:t>May 9: Presentation of your results</a:t>
            </a:r>
          </a:p>
        </p:txBody>
      </p:sp>
    </p:spTree>
    <p:extLst>
      <p:ext uri="{BB962C8B-B14F-4D97-AF65-F5344CB8AC3E}">
        <p14:creationId xmlns:p14="http://schemas.microsoft.com/office/powerpoint/2010/main" val="40002308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Acknowledgements</a:t>
            </a:r>
          </a:p>
        </p:txBody>
      </p:sp>
      <p:sp>
        <p:nvSpPr>
          <p:cNvPr id="3" name="Content Placeholder 2"/>
          <p:cNvSpPr>
            <a:spLocks noGrp="1"/>
          </p:cNvSpPr>
          <p:nvPr>
            <p:ph idx="1"/>
          </p:nvPr>
        </p:nvSpPr>
        <p:spPr/>
        <p:txBody>
          <a:bodyPr/>
          <a:lstStyle/>
          <a:p>
            <a:r>
              <a:rPr lang="en-US" dirty="0"/>
              <a:t>Tuan </a:t>
            </a:r>
            <a:r>
              <a:rPr lang="en-US" dirty="0" err="1"/>
              <a:t>Trieu</a:t>
            </a:r>
            <a:r>
              <a:rPr lang="en-US" dirty="0"/>
              <a:t>, </a:t>
            </a:r>
            <a:r>
              <a:rPr lang="en-US" dirty="0" err="1"/>
              <a:t>Oluwatosin</a:t>
            </a:r>
            <a:r>
              <a:rPr lang="en-US" dirty="0"/>
              <a:t> </a:t>
            </a:r>
            <a:r>
              <a:rPr lang="en-US" dirty="0" err="1"/>
              <a:t>Oluwadare</a:t>
            </a:r>
            <a:r>
              <a:rPr lang="en-US" dirty="0"/>
              <a:t>, </a:t>
            </a:r>
            <a:r>
              <a:rPr lang="en-US" dirty="0" err="1"/>
              <a:t>Chenfeng</a:t>
            </a:r>
            <a:r>
              <a:rPr lang="en-US" dirty="0"/>
              <a:t> He, Sharif Ahmed, </a:t>
            </a:r>
            <a:r>
              <a:rPr lang="en-US" dirty="0" err="1"/>
              <a:t>Lingfei</a:t>
            </a:r>
            <a:r>
              <a:rPr lang="en-US" dirty="0"/>
              <a:t> </a:t>
            </a:r>
            <a:r>
              <a:rPr lang="en-US" dirty="0" err="1"/>
              <a:t>Xu</a:t>
            </a:r>
            <a:endParaRPr lang="en-US" dirty="0"/>
          </a:p>
          <a:p>
            <a:r>
              <a:rPr lang="en-US" dirty="0" err="1"/>
              <a:t>Zheng</a:t>
            </a:r>
            <a:r>
              <a:rPr lang="en-US" dirty="0"/>
              <a:t> Wang, </a:t>
            </a:r>
            <a:r>
              <a:rPr lang="en-US" dirty="0" err="1"/>
              <a:t>Renzhi</a:t>
            </a:r>
            <a:r>
              <a:rPr lang="en-US" dirty="0"/>
              <a:t> Cao, Avery Wells</a:t>
            </a:r>
          </a:p>
          <a:p>
            <a:r>
              <a:rPr lang="en-US" dirty="0"/>
              <a:t>Charles Caldwell, Kristen Taylor, Aaron </a:t>
            </a:r>
            <a:r>
              <a:rPr lang="en-US" dirty="0" err="1"/>
              <a:t>Briley</a:t>
            </a:r>
            <a:endParaRPr lang="en-US" dirty="0"/>
          </a:p>
          <a:p>
            <a:endParaRPr lang="en-US" dirty="0"/>
          </a:p>
        </p:txBody>
      </p:sp>
      <p:pic>
        <p:nvPicPr>
          <p:cNvPr id="4" name="Picture 3"/>
          <p:cNvPicPr>
            <a:picLocks noChangeAspect="1"/>
          </p:cNvPicPr>
          <p:nvPr/>
        </p:nvPicPr>
        <p:blipFill>
          <a:blip r:embed="rId2"/>
          <a:stretch>
            <a:fillRect/>
          </a:stretch>
        </p:blipFill>
        <p:spPr>
          <a:xfrm>
            <a:off x="533400" y="3962400"/>
            <a:ext cx="2628900" cy="2628900"/>
          </a:xfrm>
          <a:prstGeom prst="rect">
            <a:avLst/>
          </a:prstGeom>
        </p:spPr>
      </p:pic>
      <p:pic>
        <p:nvPicPr>
          <p:cNvPr id="5" name="Picture 4"/>
          <p:cNvPicPr>
            <a:picLocks noChangeAspect="1"/>
          </p:cNvPicPr>
          <p:nvPr/>
        </p:nvPicPr>
        <p:blipFill>
          <a:blip r:embed="rId3"/>
          <a:stretch>
            <a:fillRect/>
          </a:stretch>
        </p:blipFill>
        <p:spPr>
          <a:xfrm>
            <a:off x="3429000" y="4648200"/>
            <a:ext cx="3505200" cy="1397000"/>
          </a:xfrm>
          <a:prstGeom prst="rect">
            <a:avLst/>
          </a:prstGeom>
        </p:spPr>
      </p:pic>
      <p:pic>
        <p:nvPicPr>
          <p:cNvPr id="6" name="Picture 5"/>
          <p:cNvPicPr>
            <a:picLocks noChangeAspect="1"/>
          </p:cNvPicPr>
          <p:nvPr/>
        </p:nvPicPr>
        <p:blipFill>
          <a:blip r:embed="rId4"/>
          <a:stretch>
            <a:fillRect/>
          </a:stretch>
        </p:blipFill>
        <p:spPr>
          <a:xfrm>
            <a:off x="7114241" y="4419600"/>
            <a:ext cx="2029759" cy="1676400"/>
          </a:xfrm>
          <a:prstGeom prst="rect">
            <a:avLst/>
          </a:prstGeom>
        </p:spPr>
      </p:pic>
    </p:spTree>
    <p:extLst>
      <p:ext uri="{BB962C8B-B14F-4D97-AF65-F5344CB8AC3E}">
        <p14:creationId xmlns:p14="http://schemas.microsoft.com/office/powerpoint/2010/main" val="193035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Chromosomes</a:t>
            </a:r>
          </a:p>
        </p:txBody>
      </p:sp>
      <p:pic>
        <p:nvPicPr>
          <p:cNvPr id="4" name="Picture 3"/>
          <p:cNvPicPr>
            <a:picLocks noChangeAspect="1"/>
          </p:cNvPicPr>
          <p:nvPr/>
        </p:nvPicPr>
        <p:blipFill>
          <a:blip r:embed="rId2"/>
          <a:stretch>
            <a:fillRect/>
          </a:stretch>
        </p:blipFill>
        <p:spPr>
          <a:xfrm>
            <a:off x="1143000" y="1384300"/>
            <a:ext cx="4762500" cy="4559300"/>
          </a:xfrm>
          <a:prstGeom prst="rect">
            <a:avLst/>
          </a:prstGeom>
        </p:spPr>
      </p:pic>
      <p:sp>
        <p:nvSpPr>
          <p:cNvPr id="5" name="Rectangle 4"/>
          <p:cNvSpPr/>
          <p:nvPr/>
        </p:nvSpPr>
        <p:spPr>
          <a:xfrm>
            <a:off x="3276600" y="6019800"/>
            <a:ext cx="4572000" cy="646331"/>
          </a:xfrm>
          <a:prstGeom prst="rect">
            <a:avLst/>
          </a:prstGeom>
        </p:spPr>
        <p:txBody>
          <a:bodyPr>
            <a:spAutoFit/>
          </a:bodyPr>
          <a:lstStyle/>
          <a:p>
            <a:r>
              <a:rPr lang="en-US" dirty="0"/>
              <a:t>http://</a:t>
            </a:r>
            <a:r>
              <a:rPr lang="en-US" dirty="0" err="1"/>
              <a:t>www.copernicusproject.ucr.edu</a:t>
            </a:r>
            <a:r>
              <a:rPr lang="en-US" dirty="0"/>
              <a:t>/</a:t>
            </a:r>
            <a:r>
              <a:rPr lang="en-US" dirty="0" err="1"/>
              <a:t>ssi</a:t>
            </a:r>
            <a:r>
              <a:rPr lang="en-US" dirty="0"/>
              <a:t>/</a:t>
            </a:r>
            <a:r>
              <a:rPr lang="en-US" dirty="0" err="1"/>
              <a:t>HSBiologyResources.htm</a:t>
            </a:r>
            <a:endParaRPr lang="en-US" dirty="0"/>
          </a:p>
        </p:txBody>
      </p:sp>
    </p:spTree>
    <p:extLst>
      <p:ext uri="{BB962C8B-B14F-4D97-AF65-F5344CB8AC3E}">
        <p14:creationId xmlns:p14="http://schemas.microsoft.com/office/powerpoint/2010/main" val="275716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Two Compartments</a:t>
            </a:r>
          </a:p>
        </p:txBody>
      </p:sp>
      <p:sp>
        <p:nvSpPr>
          <p:cNvPr id="4" name="TextBox 3"/>
          <p:cNvSpPr txBox="1"/>
          <p:nvPr/>
        </p:nvSpPr>
        <p:spPr>
          <a:xfrm>
            <a:off x="3657600" y="6400800"/>
            <a:ext cx="5118596" cy="369332"/>
          </a:xfrm>
          <a:prstGeom prst="rect">
            <a:avLst/>
          </a:prstGeom>
          <a:noFill/>
        </p:spPr>
        <p:txBody>
          <a:bodyPr wrap="none" rtlCol="0">
            <a:spAutoFit/>
          </a:bodyPr>
          <a:lstStyle/>
          <a:p>
            <a:r>
              <a:rPr lang="en-US" dirty="0"/>
              <a:t>A. </a:t>
            </a:r>
            <a:r>
              <a:rPr lang="en-US" dirty="0" err="1"/>
              <a:t>Sanyal</a:t>
            </a:r>
            <a:r>
              <a:rPr lang="en-US" dirty="0"/>
              <a:t> et al., Current Opinion in Cell Biology, 2011</a:t>
            </a:r>
          </a:p>
        </p:txBody>
      </p:sp>
      <p:pic>
        <p:nvPicPr>
          <p:cNvPr id="5" name="Picture 4" descr="Screen Shot 2013-03-17 at 5.4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55610"/>
            <a:ext cx="5181600" cy="5821390"/>
          </a:xfrm>
          <a:prstGeom prst="rect">
            <a:avLst/>
          </a:prstGeom>
        </p:spPr>
      </p:pic>
    </p:spTree>
    <p:extLst>
      <p:ext uri="{BB962C8B-B14F-4D97-AF65-F5344CB8AC3E}">
        <p14:creationId xmlns:p14="http://schemas.microsoft.com/office/powerpoint/2010/main" val="383942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Chromosome Conformation Capturing Techniques</a:t>
            </a:r>
          </a:p>
        </p:txBody>
      </p:sp>
    </p:spTree>
    <p:extLst>
      <p:ext uri="{BB962C8B-B14F-4D97-AF65-F5344CB8AC3E}">
        <p14:creationId xmlns:p14="http://schemas.microsoft.com/office/powerpoint/2010/main" val="1668470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Chromosome Conformation Capturing (Hi-C)</a:t>
            </a:r>
          </a:p>
        </p:txBody>
      </p:sp>
      <p:pic>
        <p:nvPicPr>
          <p:cNvPr id="4" name="Picture 3" descr="Screen Shot 2012-07-24 at 10.2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1537"/>
            <a:ext cx="9144000" cy="3384863"/>
          </a:xfrm>
          <a:prstGeom prst="rect">
            <a:avLst/>
          </a:prstGeom>
        </p:spPr>
      </p:pic>
    </p:spTree>
    <p:extLst>
      <p:ext uri="{BB962C8B-B14F-4D97-AF65-F5344CB8AC3E}">
        <p14:creationId xmlns:p14="http://schemas.microsoft.com/office/powerpoint/2010/main" val="2882421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Hi-C Protocol</a:t>
            </a:r>
          </a:p>
        </p:txBody>
      </p:sp>
      <p:sp>
        <p:nvSpPr>
          <p:cNvPr id="3" name="Content Placeholder 2"/>
          <p:cNvSpPr>
            <a:spLocks noGrp="1"/>
          </p:cNvSpPr>
          <p:nvPr>
            <p:ph idx="1"/>
          </p:nvPr>
        </p:nvSpPr>
        <p:spPr/>
        <p:txBody>
          <a:bodyPr/>
          <a:lstStyle/>
          <a:p>
            <a:r>
              <a:rPr lang="en-US" dirty="0"/>
              <a:t>Cells are cross-linked with formaldehyde</a:t>
            </a:r>
          </a:p>
          <a:p>
            <a:r>
              <a:rPr lang="en-US" dirty="0"/>
              <a:t>DNA is digested with a restriction enzyme and ligated, resulting enriched with cross-linked elements with a biotin marked at the junction</a:t>
            </a:r>
          </a:p>
          <a:p>
            <a:r>
              <a:rPr lang="en-US" dirty="0"/>
              <a:t>Shearing DNA and selecting biotin-containing fragments to create a Hi-C library </a:t>
            </a:r>
          </a:p>
          <a:p>
            <a:r>
              <a:rPr lang="en-US" dirty="0"/>
              <a:t>Sequence the library to create a catalog of interacting fragments</a:t>
            </a:r>
          </a:p>
        </p:txBody>
      </p:sp>
    </p:spTree>
    <p:extLst>
      <p:ext uri="{BB962C8B-B14F-4D97-AF65-F5344CB8AC3E}">
        <p14:creationId xmlns:p14="http://schemas.microsoft.com/office/powerpoint/2010/main" val="17084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0.google.com/images?q=tbn:ANd9GcSU721dwGzvBGR5nNQ1YQfeTTG_cxOnnTZ_jZ8nJfCPrezWp9LA4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2143125" cy="21431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s://encrypted-tbn0.google.com/images?q=tbn:ANd9GcTMZE6z3lXt7dY2EUc1k41fKetbujpzvFFtDN4fWBsa-QZ-8ui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914" y="2136321"/>
            <a:ext cx="2457450" cy="18573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s://encrypted-tbn2.google.com/images?q=tbn:ANd9GcQRRNQ4PQKVbrUJ494IzaiSFKE8vavJOnNsjITBM0ndadvQ_e65S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598" y="2178503"/>
            <a:ext cx="2466975" cy="18478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981200" y="457200"/>
            <a:ext cx="4997933" cy="707886"/>
          </a:xfrm>
          <a:prstGeom prst="rect">
            <a:avLst/>
          </a:prstGeom>
          <a:noFill/>
        </p:spPr>
        <p:txBody>
          <a:bodyPr wrap="none" rtlCol="0">
            <a:sp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Genome – Code of Life</a:t>
            </a:r>
          </a:p>
        </p:txBody>
      </p:sp>
      <p:pic>
        <p:nvPicPr>
          <p:cNvPr id="3" name="Picture 2"/>
          <p:cNvPicPr>
            <a:picLocks noChangeAspect="1"/>
          </p:cNvPicPr>
          <p:nvPr/>
        </p:nvPicPr>
        <p:blipFill>
          <a:blip r:embed="rId5"/>
          <a:stretch>
            <a:fillRect/>
          </a:stretch>
        </p:blipFill>
        <p:spPr>
          <a:xfrm>
            <a:off x="6019800" y="3886200"/>
            <a:ext cx="2971800" cy="2730500"/>
          </a:xfrm>
          <a:prstGeom prst="rect">
            <a:avLst/>
          </a:prstGeom>
        </p:spPr>
      </p:pic>
    </p:spTree>
    <p:extLst>
      <p:ext uri="{BB962C8B-B14F-4D97-AF65-F5344CB8AC3E}">
        <p14:creationId xmlns:p14="http://schemas.microsoft.com/office/powerpoint/2010/main" val="497858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6012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Genomic Spatial Interaction (Contact) Data</a:t>
            </a:r>
          </a:p>
        </p:txBody>
      </p:sp>
      <p:pic>
        <p:nvPicPr>
          <p:cNvPr id="4" name="Picture 3" descr="Screen Shot 2013-03-29 at 11.42.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609600"/>
            <a:ext cx="1676400" cy="758911"/>
          </a:xfrm>
          <a:prstGeom prst="rect">
            <a:avLst/>
          </a:prstGeom>
        </p:spPr>
      </p:pic>
      <p:pic>
        <p:nvPicPr>
          <p:cNvPr id="5" name="Picture 4"/>
          <p:cNvPicPr>
            <a:picLocks noChangeAspect="1"/>
          </p:cNvPicPr>
          <p:nvPr/>
        </p:nvPicPr>
        <p:blipFill>
          <a:blip r:embed="rId3"/>
          <a:stretch>
            <a:fillRect/>
          </a:stretch>
        </p:blipFill>
        <p:spPr>
          <a:xfrm>
            <a:off x="2209800" y="1600200"/>
            <a:ext cx="4267200" cy="2362200"/>
          </a:xfrm>
          <a:prstGeom prst="rect">
            <a:avLst/>
          </a:prstGeom>
        </p:spPr>
      </p:pic>
      <p:cxnSp>
        <p:nvCxnSpPr>
          <p:cNvPr id="7" name="Straight Arrow Connector 6"/>
          <p:cNvCxnSpPr/>
          <p:nvPr/>
        </p:nvCxnSpPr>
        <p:spPr>
          <a:xfrm flipH="1">
            <a:off x="2980225" y="1143000"/>
            <a:ext cx="990600" cy="1143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56425" y="2057400"/>
            <a:ext cx="334710" cy="461665"/>
          </a:xfrm>
          <a:prstGeom prst="rect">
            <a:avLst/>
          </a:prstGeom>
          <a:noFill/>
        </p:spPr>
        <p:txBody>
          <a:bodyPr wrap="none" rtlCol="0">
            <a:spAutoFit/>
          </a:bodyPr>
          <a:lstStyle/>
          <a:p>
            <a:r>
              <a:rPr lang="en-US" sz="2400" b="1" i="1" dirty="0" err="1">
                <a:solidFill>
                  <a:srgbClr val="FF0000"/>
                </a:solidFill>
              </a:rPr>
              <a:t>i</a:t>
            </a:r>
            <a:endParaRPr lang="en-US" sz="2400" b="1" i="1" dirty="0">
              <a:solidFill>
                <a:srgbClr val="FF0000"/>
              </a:solidFill>
            </a:endParaRPr>
          </a:p>
        </p:txBody>
      </p:sp>
      <p:cxnSp>
        <p:nvCxnSpPr>
          <p:cNvPr id="10" name="Straight Arrow Connector 9"/>
          <p:cNvCxnSpPr/>
          <p:nvPr/>
        </p:nvCxnSpPr>
        <p:spPr>
          <a:xfrm>
            <a:off x="4428025" y="1143000"/>
            <a:ext cx="1676400" cy="2438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04425" y="3364468"/>
            <a:ext cx="347959" cy="461665"/>
          </a:xfrm>
          <a:prstGeom prst="rect">
            <a:avLst/>
          </a:prstGeom>
          <a:noFill/>
        </p:spPr>
        <p:txBody>
          <a:bodyPr wrap="none" rtlCol="0">
            <a:spAutoFit/>
          </a:bodyPr>
          <a:lstStyle/>
          <a:p>
            <a:r>
              <a:rPr lang="en-US" sz="2400" b="1" i="1" dirty="0">
                <a:solidFill>
                  <a:srgbClr val="FF0000"/>
                </a:solidFill>
              </a:rPr>
              <a:t>j</a:t>
            </a:r>
          </a:p>
        </p:txBody>
      </p:sp>
      <p:graphicFrame>
        <p:nvGraphicFramePr>
          <p:cNvPr id="12" name="Table 11"/>
          <p:cNvGraphicFramePr>
            <a:graphicFrameLocks noGrp="1"/>
          </p:cNvGraphicFramePr>
          <p:nvPr>
            <p:extLst>
              <p:ext uri="{D42A27DB-BD31-4B8C-83A1-F6EECF244321}">
                <p14:modId xmlns:p14="http://schemas.microsoft.com/office/powerpoint/2010/main" val="2039452512"/>
              </p:ext>
            </p:extLst>
          </p:nvPr>
        </p:nvGraphicFramePr>
        <p:xfrm>
          <a:off x="3352800" y="4495800"/>
          <a:ext cx="2667000" cy="1828800"/>
        </p:xfrm>
        <a:graphic>
          <a:graphicData uri="http://schemas.openxmlformats.org/drawingml/2006/table">
            <a:tbl>
              <a:tblPr>
                <a:tableStyleId>{5C22544A-7EE6-4342-B048-85BDC9FD1C3A}</a:tableStyleId>
              </a:tblPr>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tblGrid>
              <a:tr h="365760">
                <a:tc>
                  <a:txBody>
                    <a:bodyPr/>
                    <a:lstStyle/>
                    <a:p>
                      <a:r>
                        <a:rPr lang="en-US" dirty="0"/>
                        <a:t>40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65760">
                <a:tc>
                  <a:txBody>
                    <a:bodyPr/>
                    <a:lstStyle/>
                    <a:p>
                      <a:r>
                        <a:rPr lang="en-US" dirty="0"/>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 name="TextBox 12"/>
          <p:cNvSpPr txBox="1"/>
          <p:nvPr/>
        </p:nvSpPr>
        <p:spPr>
          <a:xfrm>
            <a:off x="3505200" y="4114800"/>
            <a:ext cx="2403222" cy="369332"/>
          </a:xfrm>
          <a:prstGeom prst="rect">
            <a:avLst/>
          </a:prstGeom>
          <a:noFill/>
        </p:spPr>
        <p:txBody>
          <a:bodyPr wrap="none" rtlCol="0">
            <a:spAutoFit/>
          </a:bodyPr>
          <a:lstStyle/>
          <a:p>
            <a:r>
              <a:rPr lang="en-US" b="1" dirty="0"/>
              <a:t>1      2   ……                    n</a:t>
            </a:r>
          </a:p>
        </p:txBody>
      </p:sp>
      <p:sp>
        <p:nvSpPr>
          <p:cNvPr id="14" name="TextBox 13"/>
          <p:cNvSpPr txBox="1"/>
          <p:nvPr/>
        </p:nvSpPr>
        <p:spPr>
          <a:xfrm>
            <a:off x="2667000" y="4495800"/>
            <a:ext cx="305943" cy="1754327"/>
          </a:xfrm>
          <a:prstGeom prst="rect">
            <a:avLst/>
          </a:prstGeom>
          <a:noFill/>
        </p:spPr>
        <p:txBody>
          <a:bodyPr wrap="none" rtlCol="0">
            <a:spAutoFit/>
          </a:bodyPr>
          <a:lstStyle/>
          <a:p>
            <a:r>
              <a:rPr lang="en-US" b="1" dirty="0"/>
              <a:t>1</a:t>
            </a:r>
          </a:p>
          <a:p>
            <a:r>
              <a:rPr lang="en-US" b="1" dirty="0"/>
              <a:t>2</a:t>
            </a:r>
          </a:p>
          <a:p>
            <a:r>
              <a:rPr lang="en-US" b="1" dirty="0"/>
              <a:t>.</a:t>
            </a:r>
          </a:p>
          <a:p>
            <a:r>
              <a:rPr lang="en-US" b="1" dirty="0"/>
              <a:t>.</a:t>
            </a:r>
          </a:p>
          <a:p>
            <a:r>
              <a:rPr lang="en-US" b="1" dirty="0"/>
              <a:t>.</a:t>
            </a:r>
          </a:p>
          <a:p>
            <a:r>
              <a:rPr lang="en-US" b="1" dirty="0"/>
              <a:t>n</a:t>
            </a:r>
          </a:p>
        </p:txBody>
      </p:sp>
      <p:sp>
        <p:nvSpPr>
          <p:cNvPr id="16" name="TextBox 15"/>
          <p:cNvSpPr txBox="1"/>
          <p:nvPr/>
        </p:nvSpPr>
        <p:spPr>
          <a:xfrm>
            <a:off x="6477000" y="2286000"/>
            <a:ext cx="2558701" cy="646331"/>
          </a:xfrm>
          <a:prstGeom prst="rect">
            <a:avLst/>
          </a:prstGeom>
          <a:noFill/>
        </p:spPr>
        <p:txBody>
          <a:bodyPr wrap="none" rtlCol="0">
            <a:spAutoFit/>
          </a:bodyPr>
          <a:lstStyle/>
          <a:p>
            <a:r>
              <a:rPr lang="en-US" b="1" dirty="0"/>
              <a:t>Map reads to the human</a:t>
            </a:r>
          </a:p>
          <a:p>
            <a:r>
              <a:rPr lang="en-US" b="1" dirty="0"/>
              <a:t>genome sequence</a:t>
            </a:r>
          </a:p>
        </p:txBody>
      </p:sp>
      <p:sp>
        <p:nvSpPr>
          <p:cNvPr id="17" name="TextBox 16"/>
          <p:cNvSpPr txBox="1"/>
          <p:nvPr/>
        </p:nvSpPr>
        <p:spPr>
          <a:xfrm>
            <a:off x="2667000" y="6400800"/>
            <a:ext cx="3953614" cy="369332"/>
          </a:xfrm>
          <a:prstGeom prst="rect">
            <a:avLst/>
          </a:prstGeom>
          <a:noFill/>
        </p:spPr>
        <p:txBody>
          <a:bodyPr wrap="none" rtlCol="0">
            <a:spAutoFit/>
          </a:bodyPr>
          <a:lstStyle/>
          <a:p>
            <a:r>
              <a:rPr lang="en-US" b="1" dirty="0"/>
              <a:t>Intra- / inter-chromosome contact map</a:t>
            </a:r>
          </a:p>
        </p:txBody>
      </p:sp>
      <p:sp>
        <p:nvSpPr>
          <p:cNvPr id="3" name="TextBox 2"/>
          <p:cNvSpPr txBox="1"/>
          <p:nvPr/>
        </p:nvSpPr>
        <p:spPr>
          <a:xfrm>
            <a:off x="304800" y="5181600"/>
            <a:ext cx="1826141" cy="369332"/>
          </a:xfrm>
          <a:prstGeom prst="rect">
            <a:avLst/>
          </a:prstGeom>
          <a:noFill/>
        </p:spPr>
        <p:txBody>
          <a:bodyPr wrap="none" rtlCol="0">
            <a:spAutoFit/>
          </a:bodyPr>
          <a:lstStyle/>
          <a:p>
            <a:r>
              <a:rPr lang="en-US" b="1" dirty="0"/>
              <a:t>C[</a:t>
            </a:r>
            <a:r>
              <a:rPr lang="en-US" b="1" dirty="0" err="1"/>
              <a:t>i,j</a:t>
            </a:r>
            <a:r>
              <a:rPr lang="en-US" b="1" dirty="0"/>
              <a:t>] = # contacts</a:t>
            </a:r>
          </a:p>
        </p:txBody>
      </p:sp>
      <p:sp>
        <p:nvSpPr>
          <p:cNvPr id="6" name="Down Arrow 5"/>
          <p:cNvSpPr/>
          <p:nvPr/>
        </p:nvSpPr>
        <p:spPr>
          <a:xfrm>
            <a:off x="4191000" y="3886200"/>
            <a:ext cx="685800" cy="3048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290391" y="6488668"/>
            <a:ext cx="1826642" cy="369332"/>
          </a:xfrm>
          <a:prstGeom prst="rect">
            <a:avLst/>
          </a:prstGeom>
          <a:noFill/>
        </p:spPr>
        <p:txBody>
          <a:bodyPr wrap="none" rtlCol="0">
            <a:spAutoFit/>
          </a:bodyPr>
          <a:lstStyle/>
          <a:p>
            <a:r>
              <a:rPr lang="en-US" dirty="0"/>
              <a:t>Wang et al., 2013</a:t>
            </a:r>
          </a:p>
        </p:txBody>
      </p:sp>
    </p:spTree>
    <p:extLst>
      <p:ext uri="{BB962C8B-B14F-4D97-AF65-F5344CB8AC3E}">
        <p14:creationId xmlns:p14="http://schemas.microsoft.com/office/powerpoint/2010/main" val="3535943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7" grpId="0"/>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Hi-C Data Analysis Pipeline</a:t>
            </a:r>
          </a:p>
        </p:txBody>
      </p:sp>
      <p:pic>
        <p:nvPicPr>
          <p:cNvPr id="4" name="Picture 3" descr="hic_pipel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92933"/>
            <a:ext cx="7620000" cy="5583668"/>
          </a:xfrm>
          <a:prstGeom prst="rect">
            <a:avLst/>
          </a:prstGeom>
        </p:spPr>
      </p:pic>
    </p:spTree>
    <p:extLst>
      <p:ext uri="{BB962C8B-B14F-4D97-AF65-F5344CB8AC3E}">
        <p14:creationId xmlns:p14="http://schemas.microsoft.com/office/powerpoint/2010/main" val="3279267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2D Chromosome Contact Map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31383"/>
            <a:ext cx="4724400" cy="4944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8400" y="2819400"/>
            <a:ext cx="2286000" cy="923330"/>
          </a:xfrm>
          <a:prstGeom prst="rect">
            <a:avLst/>
          </a:prstGeom>
          <a:noFill/>
        </p:spPr>
        <p:txBody>
          <a:bodyPr wrap="square" rtlCol="0">
            <a:spAutoFit/>
          </a:bodyPr>
          <a:lstStyle/>
          <a:p>
            <a:r>
              <a:rPr lang="en-US" b="1" dirty="0"/>
              <a:t>Chromosome</a:t>
            </a:r>
          </a:p>
          <a:p>
            <a:r>
              <a:rPr lang="en-US" b="1" dirty="0"/>
              <a:t>Conformation</a:t>
            </a:r>
          </a:p>
          <a:p>
            <a:r>
              <a:rPr lang="en-US" b="1" dirty="0"/>
              <a:t>Capturing</a:t>
            </a:r>
          </a:p>
        </p:txBody>
      </p:sp>
    </p:spTree>
    <p:extLst>
      <p:ext uri="{BB962C8B-B14F-4D97-AF65-F5344CB8AC3E}">
        <p14:creationId xmlns:p14="http://schemas.microsoft.com/office/powerpoint/2010/main" val="387504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Construct 3D Shape of Genome</a:t>
            </a:r>
          </a:p>
        </p:txBody>
      </p:sp>
      <p:pic>
        <p:nvPicPr>
          <p:cNvPr id="4" name="Picture 3"/>
          <p:cNvPicPr>
            <a:picLocks noChangeAspect="1"/>
          </p:cNvPicPr>
          <p:nvPr/>
        </p:nvPicPr>
        <p:blipFill>
          <a:blip r:embed="rId2"/>
          <a:stretch>
            <a:fillRect/>
          </a:stretch>
        </p:blipFill>
        <p:spPr>
          <a:xfrm>
            <a:off x="304800" y="2514600"/>
            <a:ext cx="3883377" cy="2184400"/>
          </a:xfrm>
          <a:prstGeom prst="rect">
            <a:avLst/>
          </a:prstGeom>
        </p:spPr>
      </p:pic>
      <p:pic>
        <p:nvPicPr>
          <p:cNvPr id="5" name="Picture 4"/>
          <p:cNvPicPr>
            <a:picLocks noChangeAspect="1"/>
          </p:cNvPicPr>
          <p:nvPr/>
        </p:nvPicPr>
        <p:blipFill>
          <a:blip r:embed="rId3"/>
          <a:stretch>
            <a:fillRect/>
          </a:stretch>
        </p:blipFill>
        <p:spPr>
          <a:xfrm>
            <a:off x="5562600" y="2057400"/>
            <a:ext cx="3200400" cy="3200400"/>
          </a:xfrm>
          <a:prstGeom prst="rect">
            <a:avLst/>
          </a:prstGeom>
        </p:spPr>
      </p:pic>
      <p:cxnSp>
        <p:nvCxnSpPr>
          <p:cNvPr id="7" name="Straight Arrow Connector 6"/>
          <p:cNvCxnSpPr/>
          <p:nvPr/>
        </p:nvCxnSpPr>
        <p:spPr>
          <a:xfrm>
            <a:off x="4419600" y="3657600"/>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14400" y="5638800"/>
            <a:ext cx="2000443" cy="369332"/>
          </a:xfrm>
          <a:prstGeom prst="rect">
            <a:avLst/>
          </a:prstGeom>
          <a:noFill/>
        </p:spPr>
        <p:txBody>
          <a:bodyPr wrap="none" rtlCol="0">
            <a:spAutoFit/>
          </a:bodyPr>
          <a:lstStyle/>
          <a:p>
            <a:r>
              <a:rPr lang="en-US" dirty="0" err="1"/>
              <a:t>Images.google.com</a:t>
            </a:r>
            <a:endParaRPr lang="en-US" dirty="0"/>
          </a:p>
        </p:txBody>
      </p:sp>
    </p:spTree>
    <p:extLst>
      <p:ext uri="{BB962C8B-B14F-4D97-AF65-F5344CB8AC3E}">
        <p14:creationId xmlns:p14="http://schemas.microsoft.com/office/powerpoint/2010/main" val="1156177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 Set I</a:t>
            </a:r>
          </a:p>
        </p:txBody>
      </p:sp>
      <p:sp>
        <p:nvSpPr>
          <p:cNvPr id="3" name="Content Placeholder 2"/>
          <p:cNvSpPr>
            <a:spLocks noGrp="1"/>
          </p:cNvSpPr>
          <p:nvPr>
            <p:ph idx="1"/>
          </p:nvPr>
        </p:nvSpPr>
        <p:spPr/>
        <p:txBody>
          <a:bodyPr/>
          <a:lstStyle/>
          <a:p>
            <a:r>
              <a:rPr lang="en-US" dirty="0"/>
              <a:t>A normal human </a:t>
            </a:r>
            <a:r>
              <a:rPr lang="en-US" dirty="0" err="1"/>
              <a:t>lymphoblastoid</a:t>
            </a:r>
            <a:r>
              <a:rPr lang="en-US" dirty="0"/>
              <a:t> cell line (B-cell)</a:t>
            </a:r>
          </a:p>
          <a:p>
            <a:r>
              <a:rPr lang="en-US" dirty="0"/>
              <a:t>8.4 million read pairs uniquely mapped to the human genome reference sequence</a:t>
            </a:r>
          </a:p>
          <a:p>
            <a:r>
              <a:rPr lang="en-US" dirty="0"/>
              <a:t>6.7 million corresponded to long-range contacts between segments &gt; 20 kb apart</a:t>
            </a:r>
          </a:p>
        </p:txBody>
      </p:sp>
      <p:sp>
        <p:nvSpPr>
          <p:cNvPr id="4" name="TextBox 3"/>
          <p:cNvSpPr txBox="1"/>
          <p:nvPr/>
        </p:nvSpPr>
        <p:spPr>
          <a:xfrm>
            <a:off x="5257800" y="6248400"/>
            <a:ext cx="3642794" cy="461665"/>
          </a:xfrm>
          <a:prstGeom prst="rect">
            <a:avLst/>
          </a:prstGeom>
          <a:noFill/>
        </p:spPr>
        <p:txBody>
          <a:bodyPr wrap="none" rtlCol="0">
            <a:spAutoFit/>
          </a:bodyPr>
          <a:lstStyle/>
          <a:p>
            <a:r>
              <a:rPr lang="en-US" sz="2400" dirty="0" err="1"/>
              <a:t>Liberman</a:t>
            </a:r>
            <a:r>
              <a:rPr lang="en-US" sz="2400" dirty="0"/>
              <a:t>-Aiden et al., 2009</a:t>
            </a:r>
          </a:p>
        </p:txBody>
      </p:sp>
    </p:spTree>
    <p:extLst>
      <p:ext uri="{BB962C8B-B14F-4D97-AF65-F5344CB8AC3E}">
        <p14:creationId xmlns:p14="http://schemas.microsoft.com/office/powerpoint/2010/main" val="2471226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Genome Wide Contact Map</a:t>
            </a:r>
          </a:p>
        </p:txBody>
      </p:sp>
      <p:sp>
        <p:nvSpPr>
          <p:cNvPr id="3" name="Content Placeholder 2"/>
          <p:cNvSpPr>
            <a:spLocks noGrp="1"/>
          </p:cNvSpPr>
          <p:nvPr>
            <p:ph idx="1"/>
          </p:nvPr>
        </p:nvSpPr>
        <p:spPr/>
        <p:txBody>
          <a:bodyPr/>
          <a:lstStyle/>
          <a:p>
            <a:r>
              <a:rPr lang="en-US" dirty="0"/>
              <a:t>Divide genome into 1-Mb regions (loci)</a:t>
            </a:r>
          </a:p>
          <a:p>
            <a:r>
              <a:rPr lang="en-US" dirty="0" err="1"/>
              <a:t>M</a:t>
            </a:r>
            <a:r>
              <a:rPr lang="en-US" baseline="-25000" dirty="0" err="1"/>
              <a:t>ij</a:t>
            </a:r>
            <a:r>
              <a:rPr lang="en-US" dirty="0"/>
              <a:t>: number of contacts between loci </a:t>
            </a:r>
            <a:r>
              <a:rPr lang="en-US" dirty="0" err="1"/>
              <a:t>i</a:t>
            </a:r>
            <a:r>
              <a:rPr lang="en-US" dirty="0"/>
              <a:t> and j</a:t>
            </a:r>
          </a:p>
          <a:p>
            <a:r>
              <a:rPr lang="en-US" dirty="0"/>
              <a:t>The matrix reflects an ensemble average of the interactions in the original sample of cells</a:t>
            </a:r>
          </a:p>
          <a:p>
            <a:r>
              <a:rPr lang="en-US" dirty="0"/>
              <a:t>Represented as a heat map</a:t>
            </a:r>
          </a:p>
        </p:txBody>
      </p:sp>
    </p:spTree>
    <p:extLst>
      <p:ext uri="{BB962C8B-B14F-4D97-AF65-F5344CB8AC3E}">
        <p14:creationId xmlns:p14="http://schemas.microsoft.com/office/powerpoint/2010/main" val="3347596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7 at 7.15.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02578"/>
          </a:xfrm>
          <a:prstGeom prst="rect">
            <a:avLst/>
          </a:prstGeom>
        </p:spPr>
      </p:pic>
      <p:sp>
        <p:nvSpPr>
          <p:cNvPr id="5" name="Rectangle 4"/>
          <p:cNvSpPr/>
          <p:nvPr/>
        </p:nvSpPr>
        <p:spPr>
          <a:xfrm>
            <a:off x="152400" y="5029200"/>
            <a:ext cx="8915400" cy="1754327"/>
          </a:xfrm>
          <a:prstGeom prst="rect">
            <a:avLst/>
          </a:prstGeom>
        </p:spPr>
        <p:txBody>
          <a:bodyPr wrap="square">
            <a:spAutoFit/>
          </a:bodyPr>
          <a:lstStyle/>
          <a:p>
            <a:r>
              <a:rPr lang="en-US" dirty="0"/>
              <a:t>(B) Hi-C produces a genome-wide contact matrix. The </a:t>
            </a:r>
            <a:r>
              <a:rPr lang="en-US" dirty="0" err="1"/>
              <a:t>submatrix</a:t>
            </a:r>
            <a:r>
              <a:rPr lang="en-US" dirty="0"/>
              <a:t> shown here corresponds to </a:t>
            </a:r>
            <a:r>
              <a:rPr lang="en-US" b="1" dirty="0" err="1"/>
              <a:t>intrachromosomal</a:t>
            </a:r>
            <a:r>
              <a:rPr lang="en-US" b="1" dirty="0"/>
              <a:t> interactions on chromosome 14</a:t>
            </a:r>
            <a:r>
              <a:rPr lang="en-US" dirty="0"/>
              <a:t>. (Chromosome 14 is acrocentric; the short arm is not shown.) Each pixel represents all interactions between a 1-Mb locus and another 1-Mb locus; intensity corresponds to the total number of reads (0 to 50). Tick marks appear every 10 Mb. (C ) We compared the original experiment with results from a biological repeat using the same restriction enzyme [(C), range from 0 to 50 reads]. Correlation is 0.99. </a:t>
            </a:r>
          </a:p>
        </p:txBody>
      </p:sp>
    </p:spTree>
    <p:extLst>
      <p:ext uri="{BB962C8B-B14F-4D97-AF65-F5344CB8AC3E}">
        <p14:creationId xmlns:p14="http://schemas.microsoft.com/office/powerpoint/2010/main" val="1095581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Relation between Euclidean Distance and Genomic Distance</a:t>
            </a:r>
          </a:p>
        </p:txBody>
      </p:sp>
      <p:sp>
        <p:nvSpPr>
          <p:cNvPr id="3" name="Content Placeholder 2"/>
          <p:cNvSpPr>
            <a:spLocks noGrp="1"/>
          </p:cNvSpPr>
          <p:nvPr>
            <p:ph idx="1"/>
          </p:nvPr>
        </p:nvSpPr>
        <p:spPr/>
        <p:txBody>
          <a:bodyPr/>
          <a:lstStyle/>
          <a:p>
            <a:r>
              <a:rPr lang="en-US" dirty="0"/>
              <a:t>Average </a:t>
            </a:r>
            <a:r>
              <a:rPr lang="en-US" dirty="0" err="1"/>
              <a:t>intrachromosomal</a:t>
            </a:r>
            <a:r>
              <a:rPr lang="en-US" dirty="0"/>
              <a:t> contact probability </a:t>
            </a:r>
            <a:r>
              <a:rPr lang="en-US" b="1" dirty="0"/>
              <a:t>I</a:t>
            </a:r>
            <a:r>
              <a:rPr lang="en-US" b="1" baseline="-25000" dirty="0"/>
              <a:t>n</a:t>
            </a:r>
            <a:r>
              <a:rPr lang="en-US" b="1" dirty="0"/>
              <a:t>(s)</a:t>
            </a:r>
            <a:r>
              <a:rPr lang="en-US" dirty="0"/>
              <a:t> for pairs of loci separated by a genomic distance </a:t>
            </a:r>
            <a:r>
              <a:rPr lang="en-US" b="1" dirty="0"/>
              <a:t>s</a:t>
            </a:r>
            <a:r>
              <a:rPr lang="en-US" dirty="0"/>
              <a:t> on chromosome </a:t>
            </a:r>
            <a:r>
              <a:rPr lang="en-US" b="1" dirty="0"/>
              <a:t>n</a:t>
            </a:r>
            <a:r>
              <a:rPr lang="en-US" dirty="0"/>
              <a:t>. </a:t>
            </a:r>
          </a:p>
          <a:p>
            <a:r>
              <a:rPr lang="en-US" b="1" dirty="0"/>
              <a:t>I</a:t>
            </a:r>
            <a:r>
              <a:rPr lang="en-US" b="1" baseline="-25000" dirty="0"/>
              <a:t>n</a:t>
            </a:r>
            <a:r>
              <a:rPr lang="en-US" b="1" dirty="0"/>
              <a:t>(s)</a:t>
            </a:r>
            <a:r>
              <a:rPr lang="en-US" dirty="0"/>
              <a:t> decreases monotonically on every chromosome</a:t>
            </a:r>
          </a:p>
          <a:p>
            <a:r>
              <a:rPr lang="en-US" dirty="0"/>
              <a:t>Even at distances &gt; 200 Mb, </a:t>
            </a:r>
            <a:r>
              <a:rPr lang="en-US" b="1" dirty="0"/>
              <a:t>I</a:t>
            </a:r>
            <a:r>
              <a:rPr lang="en-US" b="1" baseline="-25000" dirty="0"/>
              <a:t>n</a:t>
            </a:r>
            <a:r>
              <a:rPr lang="en-US" b="1" dirty="0"/>
              <a:t>(s)</a:t>
            </a:r>
            <a:r>
              <a:rPr lang="en-US" dirty="0"/>
              <a:t> is always much greater than the average contact probability between different chromosomes</a:t>
            </a:r>
          </a:p>
        </p:txBody>
      </p:sp>
    </p:spTree>
    <p:extLst>
      <p:ext uri="{BB962C8B-B14F-4D97-AF65-F5344CB8AC3E}">
        <p14:creationId xmlns:p14="http://schemas.microsoft.com/office/powerpoint/2010/main" val="2136210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7 at 7.29.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6324600" cy="4903447"/>
          </a:xfrm>
          <a:prstGeom prst="rect">
            <a:avLst/>
          </a:prstGeom>
        </p:spPr>
      </p:pic>
      <p:sp>
        <p:nvSpPr>
          <p:cNvPr id="5" name="Rectangle 4"/>
          <p:cNvSpPr/>
          <p:nvPr/>
        </p:nvSpPr>
        <p:spPr>
          <a:xfrm>
            <a:off x="457200" y="4953000"/>
            <a:ext cx="8534400" cy="1754327"/>
          </a:xfrm>
          <a:prstGeom prst="rect">
            <a:avLst/>
          </a:prstGeom>
        </p:spPr>
        <p:txBody>
          <a:bodyPr wrap="square">
            <a:spAutoFit/>
          </a:bodyPr>
          <a:lstStyle/>
          <a:p>
            <a:r>
              <a:rPr lang="en-US" dirty="0"/>
              <a:t>Probability of contact decreases as a function of genomic distance on chromosome 1,</a:t>
            </a:r>
          </a:p>
          <a:p>
            <a:r>
              <a:rPr lang="en-US" dirty="0"/>
              <a:t>eventually reaching a plateau at ~90 Mb (blue). The level of </a:t>
            </a:r>
            <a:r>
              <a:rPr lang="en-US" dirty="0" err="1"/>
              <a:t>interchromosomal</a:t>
            </a:r>
            <a:r>
              <a:rPr lang="en-US" dirty="0"/>
              <a:t> </a:t>
            </a:r>
            <a:r>
              <a:rPr lang="es-ES_tradnl" dirty="0" err="1"/>
              <a:t>contact</a:t>
            </a:r>
            <a:r>
              <a:rPr lang="es-ES_tradnl" dirty="0"/>
              <a:t> (</a:t>
            </a:r>
            <a:r>
              <a:rPr lang="es-ES_tradnl" dirty="0" err="1"/>
              <a:t>black</a:t>
            </a:r>
            <a:r>
              <a:rPr lang="es-ES_tradnl" dirty="0"/>
              <a:t> </a:t>
            </a:r>
            <a:r>
              <a:rPr lang="en-US" dirty="0"/>
              <a:t>dashes) differs for different pairs of chromosomes; loci on chromosome 1 are most likely to interact with loci on chromosome 10 (green dashes) and least likely to interact with loci on chromosome </a:t>
            </a:r>
            <a:r>
              <a:rPr lang="de-DE" dirty="0"/>
              <a:t>21 (</a:t>
            </a:r>
            <a:r>
              <a:rPr lang="de-DE" dirty="0" err="1"/>
              <a:t>red</a:t>
            </a:r>
            <a:r>
              <a:rPr lang="de-DE" dirty="0"/>
              <a:t> </a:t>
            </a:r>
            <a:r>
              <a:rPr lang="de-DE" dirty="0" err="1"/>
              <a:t>dashes</a:t>
            </a:r>
            <a:r>
              <a:rPr lang="de-DE" dirty="0"/>
              <a:t>). </a:t>
            </a:r>
            <a:r>
              <a:rPr lang="de-DE" dirty="0" err="1"/>
              <a:t>Interchromosomal</a:t>
            </a:r>
            <a:r>
              <a:rPr lang="de-DE" dirty="0"/>
              <a:t> </a:t>
            </a:r>
            <a:r>
              <a:rPr lang="en-US" dirty="0"/>
              <a:t>interactions are depleted relative to </a:t>
            </a:r>
            <a:r>
              <a:rPr lang="en-US" dirty="0" err="1"/>
              <a:t>intrachromosomal</a:t>
            </a:r>
            <a:r>
              <a:rPr lang="en-US" dirty="0"/>
              <a:t> interactions.</a:t>
            </a:r>
          </a:p>
        </p:txBody>
      </p:sp>
      <p:sp>
        <p:nvSpPr>
          <p:cNvPr id="6" name="TextBox 5"/>
          <p:cNvSpPr txBox="1"/>
          <p:nvPr/>
        </p:nvSpPr>
        <p:spPr>
          <a:xfrm>
            <a:off x="7467600" y="2514600"/>
            <a:ext cx="1468897" cy="923330"/>
          </a:xfrm>
          <a:prstGeom prst="rect">
            <a:avLst/>
          </a:prstGeom>
          <a:noFill/>
        </p:spPr>
        <p:txBody>
          <a:bodyPr wrap="none" rtlCol="0">
            <a:spAutoFit/>
          </a:bodyPr>
          <a:lstStyle/>
          <a:p>
            <a:r>
              <a:rPr lang="en-US" b="1" dirty="0">
                <a:solidFill>
                  <a:srgbClr val="FF0000"/>
                </a:solidFill>
              </a:rPr>
              <a:t>Implication:</a:t>
            </a:r>
          </a:p>
          <a:p>
            <a:r>
              <a:rPr lang="en-US" b="1" dirty="0">
                <a:solidFill>
                  <a:srgbClr val="FF0000"/>
                </a:solidFill>
              </a:rPr>
              <a:t>Chromosome</a:t>
            </a:r>
          </a:p>
          <a:p>
            <a:r>
              <a:rPr lang="en-US" b="1" dirty="0">
                <a:solidFill>
                  <a:srgbClr val="FF0000"/>
                </a:solidFill>
              </a:rPr>
              <a:t>territory</a:t>
            </a:r>
          </a:p>
        </p:txBody>
      </p:sp>
    </p:spTree>
    <p:extLst>
      <p:ext uri="{BB962C8B-B14F-4D97-AF65-F5344CB8AC3E}">
        <p14:creationId xmlns:p14="http://schemas.microsoft.com/office/powerpoint/2010/main" val="1480317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7 at 7.36.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5" y="76200"/>
            <a:ext cx="4724400" cy="4610664"/>
          </a:xfrm>
          <a:prstGeom prst="rect">
            <a:avLst/>
          </a:prstGeom>
        </p:spPr>
      </p:pic>
      <p:sp>
        <p:nvSpPr>
          <p:cNvPr id="5" name="Rectangle 4"/>
          <p:cNvSpPr/>
          <p:nvPr/>
        </p:nvSpPr>
        <p:spPr>
          <a:xfrm>
            <a:off x="4724400" y="1219200"/>
            <a:ext cx="4572000" cy="2308324"/>
          </a:xfrm>
          <a:prstGeom prst="rect">
            <a:avLst/>
          </a:prstGeom>
        </p:spPr>
        <p:txBody>
          <a:bodyPr>
            <a:spAutoFit/>
          </a:bodyPr>
          <a:lstStyle/>
          <a:p>
            <a:r>
              <a:rPr lang="en-US" b="1" dirty="0"/>
              <a:t>Observed/expected number of </a:t>
            </a:r>
            <a:r>
              <a:rPr lang="en-US" b="1" dirty="0" err="1"/>
              <a:t>interchromosomal</a:t>
            </a:r>
            <a:r>
              <a:rPr lang="en-US" b="1" dirty="0"/>
              <a:t> contacts</a:t>
            </a:r>
          </a:p>
          <a:p>
            <a:r>
              <a:rPr lang="en-US" dirty="0"/>
              <a:t>between all pairs of chromosomes. Red indicates enrichment, and blue indicates depletion (range from 0.5 to 2). Small, gene-rich chromosomes tend to interact</a:t>
            </a:r>
          </a:p>
          <a:p>
            <a:r>
              <a:rPr lang="en-US" dirty="0"/>
              <a:t>more with one another, suggesting that they cluster together in the nucleus.</a:t>
            </a:r>
          </a:p>
        </p:txBody>
      </p:sp>
      <p:pic>
        <p:nvPicPr>
          <p:cNvPr id="7" name="Picture 6" descr="Screen Shot 2013-03-17 at 7.45.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711700"/>
            <a:ext cx="6997700" cy="2146300"/>
          </a:xfrm>
          <a:prstGeom prst="rect">
            <a:avLst/>
          </a:prstGeom>
        </p:spPr>
      </p:pic>
    </p:spTree>
    <p:extLst>
      <p:ext uri="{BB962C8B-B14F-4D97-AF65-F5344CB8AC3E}">
        <p14:creationId xmlns:p14="http://schemas.microsoft.com/office/powerpoint/2010/main" val="126455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Genome Sequencing (1D)</a:t>
            </a:r>
          </a:p>
        </p:txBody>
      </p:sp>
      <p:pic>
        <p:nvPicPr>
          <p:cNvPr id="4098" name="Picture 2" descr="https://encrypted-tbn3.google.com/images?q=tbn:ANd9GcTr5A6M5SvsagRfMW6jbf9TpqfNLS26SrzCMq3H-RE1ljF-7p69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4236801" cy="28194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s://encrypted-tbn3.google.com/images?q=tbn:ANd9GcQOETvynT_OWY3iGZSeWtjW4xP6OhJW1iwCXB66NOS22_cvtDSI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200"/>
            <a:ext cx="3729836" cy="2209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5800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Normalizing Contact Map by Expected Number of Contacts at Genomic Distance</a:t>
            </a:r>
          </a:p>
        </p:txBody>
      </p:sp>
      <p:pic>
        <p:nvPicPr>
          <p:cNvPr id="4" name="Content Placeholder 3" descr="Screen Shot 2013-03-17 at 7.50.58 PM.png"/>
          <p:cNvPicPr>
            <a:picLocks noGrp="1" noChangeAspect="1"/>
          </p:cNvPicPr>
          <p:nvPr>
            <p:ph idx="1"/>
          </p:nvPr>
        </p:nvPicPr>
        <p:blipFill>
          <a:blip r:embed="rId2">
            <a:extLst>
              <a:ext uri="{28A0092B-C50C-407E-A947-70E740481C1C}">
                <a14:useLocalDpi xmlns:a14="http://schemas.microsoft.com/office/drawing/2010/main" val="0"/>
              </a:ext>
            </a:extLst>
          </a:blip>
          <a:srcRect l="6917" r="6917"/>
          <a:stretch>
            <a:fillRect/>
          </a:stretch>
        </p:blipFill>
        <p:spPr>
          <a:xfrm>
            <a:off x="1066800" y="1524000"/>
            <a:ext cx="3810000" cy="4525963"/>
          </a:xfrm>
        </p:spPr>
      </p:pic>
      <p:sp>
        <p:nvSpPr>
          <p:cNvPr id="5" name="Rectangle 4"/>
          <p:cNvSpPr/>
          <p:nvPr/>
        </p:nvSpPr>
        <p:spPr>
          <a:xfrm>
            <a:off x="4953000" y="2667000"/>
            <a:ext cx="4038600" cy="2031325"/>
          </a:xfrm>
          <a:prstGeom prst="rect">
            <a:avLst/>
          </a:prstGeom>
        </p:spPr>
        <p:txBody>
          <a:bodyPr wrap="square">
            <a:spAutoFit/>
          </a:bodyPr>
          <a:lstStyle/>
          <a:p>
            <a:r>
              <a:rPr lang="en-US" dirty="0"/>
              <a:t>Dividing each entry in the contact matrix (M) by the genome-wide average contact probability for loci at that genomic distance. The normalized matrix shows many large blocks of enriched and depleted interactions, generating a plaid pattern</a:t>
            </a:r>
          </a:p>
        </p:txBody>
      </p:sp>
    </p:spTree>
    <p:extLst>
      <p:ext uri="{BB962C8B-B14F-4D97-AF65-F5344CB8AC3E}">
        <p14:creationId xmlns:p14="http://schemas.microsoft.com/office/powerpoint/2010/main" val="2134080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Pearson Correlation Map</a:t>
            </a:r>
          </a:p>
        </p:txBody>
      </p:sp>
      <p:sp>
        <p:nvSpPr>
          <p:cNvPr id="4" name="Rectangle 3"/>
          <p:cNvSpPr/>
          <p:nvPr/>
        </p:nvSpPr>
        <p:spPr>
          <a:xfrm>
            <a:off x="4495800" y="1828800"/>
            <a:ext cx="4572000" cy="1200329"/>
          </a:xfrm>
          <a:prstGeom prst="rect">
            <a:avLst/>
          </a:prstGeom>
        </p:spPr>
        <p:txBody>
          <a:bodyPr>
            <a:spAutoFit/>
          </a:bodyPr>
          <a:lstStyle/>
          <a:p>
            <a:r>
              <a:rPr lang="en-US" dirty="0"/>
              <a:t>If two loci (here 1-Mb regions) are nearby in space, we reasoned that they will share neighbors and have correlated interaction profiles.</a:t>
            </a:r>
          </a:p>
        </p:txBody>
      </p:sp>
      <p:pic>
        <p:nvPicPr>
          <p:cNvPr id="5" name="Picture 4" descr="Screen Shot 2013-03-17 at 7.54.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4114800" cy="4276165"/>
          </a:xfrm>
          <a:prstGeom prst="rect">
            <a:avLst/>
          </a:prstGeom>
        </p:spPr>
      </p:pic>
      <p:sp>
        <p:nvSpPr>
          <p:cNvPr id="6" name="Rectangle 5"/>
          <p:cNvSpPr/>
          <p:nvPr/>
        </p:nvSpPr>
        <p:spPr>
          <a:xfrm>
            <a:off x="4419600" y="3200400"/>
            <a:ext cx="4572000" cy="1200329"/>
          </a:xfrm>
          <a:prstGeom prst="rect">
            <a:avLst/>
          </a:prstGeom>
        </p:spPr>
        <p:txBody>
          <a:bodyPr>
            <a:spAutoFit/>
          </a:bodyPr>
          <a:lstStyle/>
          <a:p>
            <a:r>
              <a:rPr lang="en-US" dirty="0"/>
              <a:t>This process dramatically </a:t>
            </a:r>
            <a:r>
              <a:rPr lang="en-US" b="1" dirty="0"/>
              <a:t>sharpened</a:t>
            </a:r>
          </a:p>
          <a:p>
            <a:r>
              <a:rPr lang="en-US" b="1" dirty="0"/>
              <a:t>the plaid pattern</a:t>
            </a:r>
            <a:r>
              <a:rPr lang="en-US" dirty="0"/>
              <a:t>; 71% of the resulting</a:t>
            </a:r>
          </a:p>
          <a:p>
            <a:r>
              <a:rPr lang="en-US" dirty="0"/>
              <a:t>matrix entries represent statistically significant</a:t>
            </a:r>
          </a:p>
          <a:p>
            <a:r>
              <a:rPr lang="en-US" dirty="0"/>
              <a:t>correlations (P ≤ 0.05).</a:t>
            </a:r>
          </a:p>
        </p:txBody>
      </p:sp>
      <p:sp>
        <p:nvSpPr>
          <p:cNvPr id="7" name="Rectangle 6"/>
          <p:cNvSpPr/>
          <p:nvPr/>
        </p:nvSpPr>
        <p:spPr>
          <a:xfrm>
            <a:off x="4419600" y="4419600"/>
            <a:ext cx="4572000" cy="1477328"/>
          </a:xfrm>
          <a:prstGeom prst="rect">
            <a:avLst/>
          </a:prstGeom>
        </p:spPr>
        <p:txBody>
          <a:bodyPr>
            <a:spAutoFit/>
          </a:bodyPr>
          <a:lstStyle/>
          <a:p>
            <a:r>
              <a:rPr lang="en-US" dirty="0"/>
              <a:t>The </a:t>
            </a:r>
            <a:r>
              <a:rPr lang="en-US" b="1" dirty="0"/>
              <a:t>plaid pattern </a:t>
            </a:r>
            <a:r>
              <a:rPr lang="en-US" dirty="0"/>
              <a:t>suggests that each chromosome can be decomposed into two sets of loci (arbitrarily labeled A and B) such that contacts within each set are enriched and contacts between sets are depleted.</a:t>
            </a:r>
          </a:p>
        </p:txBody>
      </p:sp>
    </p:spTree>
    <p:extLst>
      <p:ext uri="{BB962C8B-B14F-4D97-AF65-F5344CB8AC3E}">
        <p14:creationId xmlns:p14="http://schemas.microsoft.com/office/powerpoint/2010/main" val="4041829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Principle Component Analysis</a:t>
            </a:r>
          </a:p>
        </p:txBody>
      </p:sp>
      <p:sp>
        <p:nvSpPr>
          <p:cNvPr id="4" name="Rectangle 3"/>
          <p:cNvSpPr/>
          <p:nvPr/>
        </p:nvSpPr>
        <p:spPr>
          <a:xfrm>
            <a:off x="4572000" y="1752600"/>
            <a:ext cx="4648200" cy="1938992"/>
          </a:xfrm>
          <a:prstGeom prst="rect">
            <a:avLst/>
          </a:prstGeom>
        </p:spPr>
        <p:txBody>
          <a:bodyPr wrap="square">
            <a:spAutoFit/>
          </a:bodyPr>
          <a:lstStyle/>
          <a:p>
            <a:r>
              <a:rPr lang="en-US" sz="2400" b="1" dirty="0"/>
              <a:t>The first two principal components (PC) clearly corresponded to the plaid pattern (positive values defining one set, negative values the other). </a:t>
            </a:r>
          </a:p>
        </p:txBody>
      </p:sp>
      <p:sp>
        <p:nvSpPr>
          <p:cNvPr id="5" name="Rectangle 4"/>
          <p:cNvSpPr/>
          <p:nvPr/>
        </p:nvSpPr>
        <p:spPr>
          <a:xfrm>
            <a:off x="4495800" y="4114800"/>
            <a:ext cx="4419600" cy="2308324"/>
          </a:xfrm>
          <a:prstGeom prst="rect">
            <a:avLst/>
          </a:prstGeom>
        </p:spPr>
        <p:txBody>
          <a:bodyPr wrap="square">
            <a:spAutoFit/>
          </a:bodyPr>
          <a:lstStyle/>
          <a:p>
            <a:r>
              <a:rPr lang="en-US" sz="2400" b="1" dirty="0"/>
              <a:t>The entire genome can be partitioned into two spatial compartments such that greater interaction occurs within each compartment rather than across compartments. </a:t>
            </a:r>
          </a:p>
        </p:txBody>
      </p:sp>
      <p:pic>
        <p:nvPicPr>
          <p:cNvPr id="3" name="Picture 2"/>
          <p:cNvPicPr>
            <a:picLocks noChangeAspect="1"/>
          </p:cNvPicPr>
          <p:nvPr/>
        </p:nvPicPr>
        <p:blipFill>
          <a:blip r:embed="rId2"/>
          <a:stretch>
            <a:fillRect/>
          </a:stretch>
        </p:blipFill>
        <p:spPr>
          <a:xfrm>
            <a:off x="-16358" y="2362200"/>
            <a:ext cx="4512158" cy="3390900"/>
          </a:xfrm>
          <a:prstGeom prst="rect">
            <a:avLst/>
          </a:prstGeom>
        </p:spPr>
      </p:pic>
    </p:spTree>
    <p:extLst>
      <p:ext uri="{BB962C8B-B14F-4D97-AF65-F5344CB8AC3E}">
        <p14:creationId xmlns:p14="http://schemas.microsoft.com/office/powerpoint/2010/main" val="4230094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FISH Validation of Two Compartments</a:t>
            </a:r>
          </a:p>
        </p:txBody>
      </p:sp>
      <p:pic>
        <p:nvPicPr>
          <p:cNvPr id="5" name="Picture 4" descr="Screen Shot 2013-03-17 at 8.06.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1945056"/>
          </a:xfrm>
          <a:prstGeom prst="rect">
            <a:avLst/>
          </a:prstGeom>
        </p:spPr>
      </p:pic>
      <p:pic>
        <p:nvPicPr>
          <p:cNvPr id="6" name="Picture 5" descr="Screen Shot 2013-03-17 at 8.08.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444445"/>
            <a:ext cx="8763000" cy="2107828"/>
          </a:xfrm>
          <a:prstGeom prst="rect">
            <a:avLst/>
          </a:prstGeom>
        </p:spPr>
      </p:pic>
      <p:sp>
        <p:nvSpPr>
          <p:cNvPr id="7" name="TextBox 6"/>
          <p:cNvSpPr txBox="1"/>
          <p:nvPr/>
        </p:nvSpPr>
        <p:spPr>
          <a:xfrm>
            <a:off x="2133600" y="5715000"/>
            <a:ext cx="2492990" cy="646331"/>
          </a:xfrm>
          <a:prstGeom prst="rect">
            <a:avLst/>
          </a:prstGeom>
          <a:noFill/>
        </p:spPr>
        <p:txBody>
          <a:bodyPr wrap="none" rtlCol="0">
            <a:spAutoFit/>
          </a:bodyPr>
          <a:lstStyle/>
          <a:p>
            <a:r>
              <a:rPr lang="en-US" dirty="0"/>
              <a:t>L1 – L3: Compartment A</a:t>
            </a:r>
          </a:p>
          <a:p>
            <a:r>
              <a:rPr lang="en-US" dirty="0"/>
              <a:t>L2 – L 4: Compartment B</a:t>
            </a:r>
          </a:p>
        </p:txBody>
      </p:sp>
    </p:spTree>
    <p:extLst>
      <p:ext uri="{BB962C8B-B14F-4D97-AF65-F5344CB8AC3E}">
        <p14:creationId xmlns:p14="http://schemas.microsoft.com/office/powerpoint/2010/main" val="136051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Contacts and Physical Distance Measured by FISH</a:t>
            </a:r>
          </a:p>
        </p:txBody>
      </p:sp>
      <p:sp>
        <p:nvSpPr>
          <p:cNvPr id="3" name="Content Placeholder 2"/>
          <p:cNvSpPr>
            <a:spLocks noGrp="1"/>
          </p:cNvSpPr>
          <p:nvPr>
            <p:ph idx="1"/>
          </p:nvPr>
        </p:nvSpPr>
        <p:spPr>
          <a:xfrm>
            <a:off x="457200" y="1600200"/>
            <a:ext cx="8305800" cy="4800600"/>
          </a:xfrm>
        </p:spPr>
        <p:txBody>
          <a:bodyPr>
            <a:normAutofit fontScale="92500" lnSpcReduction="10000"/>
          </a:bodyPr>
          <a:lstStyle/>
          <a:p>
            <a:r>
              <a:rPr lang="en-US" dirty="0"/>
              <a:t>A strong correlation was observed between the number of Hi-C reads </a:t>
            </a:r>
            <a:r>
              <a:rPr lang="en-US" dirty="0" err="1"/>
              <a:t>m</a:t>
            </a:r>
            <a:r>
              <a:rPr lang="en-US" baseline="-25000" dirty="0" err="1"/>
              <a:t>ij</a:t>
            </a:r>
            <a:r>
              <a:rPr lang="en-US" dirty="0"/>
              <a:t> and the 3D distance between locus </a:t>
            </a:r>
            <a:r>
              <a:rPr lang="en-US" dirty="0" err="1"/>
              <a:t>i</a:t>
            </a:r>
            <a:r>
              <a:rPr lang="en-US" dirty="0"/>
              <a:t> and locus j as measured by FISH [Spearman’s r = –0.916, P = 0.00003], suggesting that Hi-C read count may serve as a proxy for distance.</a:t>
            </a:r>
          </a:p>
          <a:p>
            <a:r>
              <a:rPr lang="en-US" dirty="0"/>
              <a:t>Pairs of loci in compartment B showed a consistently higher interaction frequency at a given genomic distance than pairs of loci in compartment A. This suggests that compartment B is more densely packed. </a:t>
            </a:r>
          </a:p>
        </p:txBody>
      </p:sp>
    </p:spTree>
    <p:extLst>
      <p:ext uri="{BB962C8B-B14F-4D97-AF65-F5344CB8AC3E}">
        <p14:creationId xmlns:p14="http://schemas.microsoft.com/office/powerpoint/2010/main" val="1448432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5440362"/>
          </a:xfrm>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Open More Accessible, Gene Rich Compartment VS less Accessible</a:t>
            </a:r>
          </a:p>
        </p:txBody>
      </p:sp>
      <p:pic>
        <p:nvPicPr>
          <p:cNvPr id="4" name="Picture 3" descr="Screen Shot 2013-03-17 at 8.1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0"/>
            <a:ext cx="4417498" cy="6858000"/>
          </a:xfrm>
          <a:prstGeom prst="rect">
            <a:avLst/>
          </a:prstGeom>
        </p:spPr>
      </p:pic>
      <p:sp>
        <p:nvSpPr>
          <p:cNvPr id="5" name="TextBox 4"/>
          <p:cNvSpPr txBox="1"/>
          <p:nvPr/>
        </p:nvSpPr>
        <p:spPr>
          <a:xfrm>
            <a:off x="228600" y="5334000"/>
            <a:ext cx="5056423" cy="1200329"/>
          </a:xfrm>
          <a:prstGeom prst="rect">
            <a:avLst/>
          </a:prstGeom>
          <a:noFill/>
        </p:spPr>
        <p:txBody>
          <a:bodyPr wrap="square" rtlCol="0">
            <a:spAutoFit/>
          </a:bodyPr>
          <a:lstStyle/>
          <a:p>
            <a:r>
              <a:rPr lang="en-US" dirty="0"/>
              <a:t>H3K27/H3K36: activating/repressive chromatin</a:t>
            </a:r>
          </a:p>
          <a:p>
            <a:r>
              <a:rPr lang="en-US" dirty="0"/>
              <a:t>Marks</a:t>
            </a:r>
          </a:p>
          <a:p>
            <a:r>
              <a:rPr lang="en-US" dirty="0" err="1"/>
              <a:t>DNAsel</a:t>
            </a:r>
            <a:r>
              <a:rPr lang="en-US" dirty="0"/>
              <a:t>: </a:t>
            </a:r>
            <a:r>
              <a:rPr lang="en-US" dirty="0" err="1"/>
              <a:t>deoxyribonuclease</a:t>
            </a:r>
            <a:r>
              <a:rPr lang="en-US" dirty="0"/>
              <a:t> I,  sensitivity, measure chromatin accessibility</a:t>
            </a:r>
          </a:p>
        </p:txBody>
      </p:sp>
    </p:spTree>
    <p:extLst>
      <p:ext uri="{BB962C8B-B14F-4D97-AF65-F5344CB8AC3E}">
        <p14:creationId xmlns:p14="http://schemas.microsoft.com/office/powerpoint/2010/main" val="207050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982200" cy="1143000"/>
          </a:xfrm>
        </p:spPr>
        <p:txBody>
          <a:bodyPr>
            <a:normAutofit fontScale="90000"/>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Contact Probability VS Genomic Distance</a:t>
            </a:r>
            <a:b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(Power Law Distribution)</a:t>
            </a:r>
          </a:p>
        </p:txBody>
      </p:sp>
      <p:pic>
        <p:nvPicPr>
          <p:cNvPr id="4" name="Picture 3" descr="Screen Shot 2013-03-17 at 8.2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5648569" cy="4495800"/>
          </a:xfrm>
          <a:prstGeom prst="rect">
            <a:avLst/>
          </a:prstGeom>
        </p:spPr>
      </p:pic>
      <p:sp>
        <p:nvSpPr>
          <p:cNvPr id="5" name="Rectangle 4"/>
          <p:cNvSpPr/>
          <p:nvPr/>
        </p:nvSpPr>
        <p:spPr>
          <a:xfrm>
            <a:off x="5867400" y="1447800"/>
            <a:ext cx="3429000" cy="2031325"/>
          </a:xfrm>
          <a:prstGeom prst="rect">
            <a:avLst/>
          </a:prstGeom>
        </p:spPr>
        <p:txBody>
          <a:bodyPr wrap="square">
            <a:spAutoFit/>
          </a:bodyPr>
          <a:lstStyle/>
          <a:p>
            <a:r>
              <a:rPr lang="en-US" b="1" dirty="0"/>
              <a:t>Contact probability as a function</a:t>
            </a:r>
          </a:p>
          <a:p>
            <a:r>
              <a:rPr lang="en-US" b="1" dirty="0"/>
              <a:t>of genomic distance averaged</a:t>
            </a:r>
          </a:p>
          <a:p>
            <a:r>
              <a:rPr lang="en-US" b="1" dirty="0"/>
              <a:t>across the genome </a:t>
            </a:r>
            <a:r>
              <a:rPr lang="en-US" dirty="0"/>
              <a:t>(blue) shows</a:t>
            </a:r>
          </a:p>
          <a:p>
            <a:r>
              <a:rPr lang="en-US" dirty="0"/>
              <a:t>a power law scaling between</a:t>
            </a:r>
          </a:p>
          <a:p>
            <a:r>
              <a:rPr lang="en-US" dirty="0"/>
              <a:t>500 kb and 7 Mb (shaded region)</a:t>
            </a:r>
          </a:p>
          <a:p>
            <a:r>
              <a:rPr lang="en-US" dirty="0"/>
              <a:t>with a slope of –1.08 (fit</a:t>
            </a:r>
          </a:p>
          <a:p>
            <a:r>
              <a:rPr lang="en-US" dirty="0"/>
              <a:t>shown in cyan).</a:t>
            </a:r>
          </a:p>
        </p:txBody>
      </p:sp>
      <p:sp>
        <p:nvSpPr>
          <p:cNvPr id="6" name="Rectangle 5"/>
          <p:cNvSpPr/>
          <p:nvPr/>
        </p:nvSpPr>
        <p:spPr>
          <a:xfrm>
            <a:off x="5867400" y="3581400"/>
            <a:ext cx="3200400" cy="2308324"/>
          </a:xfrm>
          <a:prstGeom prst="rect">
            <a:avLst/>
          </a:prstGeom>
        </p:spPr>
        <p:txBody>
          <a:bodyPr wrap="square">
            <a:spAutoFit/>
          </a:bodyPr>
          <a:lstStyle/>
          <a:p>
            <a:r>
              <a:rPr lang="en-US" dirty="0"/>
              <a:t>When plotted on log-log axes, </a:t>
            </a:r>
            <a:r>
              <a:rPr lang="en-US" b="1" dirty="0"/>
              <a:t>I(s)</a:t>
            </a:r>
            <a:r>
              <a:rPr lang="en-US" dirty="0"/>
              <a:t> exhibits a prominent power law scaling between ~500 kb and ~7 Mb, where contact probability scales as s</a:t>
            </a:r>
            <a:r>
              <a:rPr lang="en-US" baseline="30000" dirty="0"/>
              <a:t>–1</a:t>
            </a:r>
            <a:r>
              <a:rPr lang="en-US" dirty="0"/>
              <a:t>. This range corresponds to the known size of open and closed chromatin domains.</a:t>
            </a:r>
          </a:p>
        </p:txBody>
      </p:sp>
    </p:spTree>
    <p:extLst>
      <p:ext uri="{BB962C8B-B14F-4D97-AF65-F5344CB8AC3E}">
        <p14:creationId xmlns:p14="http://schemas.microsoft.com/office/powerpoint/2010/main" val="68016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Genome 3D Model</a:t>
            </a:r>
          </a:p>
        </p:txBody>
      </p:sp>
      <p:sp>
        <p:nvSpPr>
          <p:cNvPr id="3" name="Content Placeholder 2"/>
          <p:cNvSpPr>
            <a:spLocks noGrp="1"/>
          </p:cNvSpPr>
          <p:nvPr>
            <p:ph idx="1"/>
          </p:nvPr>
        </p:nvSpPr>
        <p:spPr/>
        <p:txBody>
          <a:bodyPr>
            <a:normAutofit fontScale="85000" lnSpcReduction="10000"/>
          </a:bodyPr>
          <a:lstStyle/>
          <a:p>
            <a:r>
              <a:rPr lang="en-US" b="1" dirty="0"/>
              <a:t>Power-law </a:t>
            </a:r>
            <a:r>
              <a:rPr lang="en-US" dirty="0"/>
              <a:t>dependencies can arise from polymer like behavior. </a:t>
            </a:r>
          </a:p>
          <a:p>
            <a:r>
              <a:rPr lang="en-US" b="1" dirty="0"/>
              <a:t>Equilibrium globule</a:t>
            </a:r>
            <a:r>
              <a:rPr lang="en-US" dirty="0"/>
              <a:t>: a compact, densely knotted configuration originally used to describe a polymer </a:t>
            </a:r>
            <a:r>
              <a:rPr lang="nl-NL" dirty="0"/>
              <a:t>in a </a:t>
            </a:r>
            <a:r>
              <a:rPr lang="nl-NL" dirty="0" err="1"/>
              <a:t>poor</a:t>
            </a:r>
            <a:r>
              <a:rPr lang="nl-NL" dirty="0"/>
              <a:t> solvent at equilibrium</a:t>
            </a:r>
          </a:p>
          <a:p>
            <a:r>
              <a:rPr lang="en-US" b="1" dirty="0"/>
              <a:t>Fractal Model</a:t>
            </a:r>
            <a:r>
              <a:rPr lang="en-US" dirty="0"/>
              <a:t>: This highly compact state is formed by an </a:t>
            </a:r>
            <a:r>
              <a:rPr lang="en-US" dirty="0" err="1"/>
              <a:t>unentangled</a:t>
            </a:r>
            <a:r>
              <a:rPr lang="en-US" dirty="0"/>
              <a:t> polymer when it crumples into a series of small globules in a “beads-on-a-string” configuration. These beads serve as monomers in subsequent rounds of spontaneous crumpling until only a single globule of globules-of-globules remains.</a:t>
            </a:r>
          </a:p>
        </p:txBody>
      </p:sp>
    </p:spTree>
    <p:extLst>
      <p:ext uri="{BB962C8B-B14F-4D97-AF65-F5344CB8AC3E}">
        <p14:creationId xmlns:p14="http://schemas.microsoft.com/office/powerpoint/2010/main" val="3985683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Fractal Model</a:t>
            </a:r>
          </a:p>
        </p:txBody>
      </p:sp>
      <p:sp>
        <p:nvSpPr>
          <p:cNvPr id="3" name="Content Placeholder 2"/>
          <p:cNvSpPr>
            <a:spLocks noGrp="1"/>
          </p:cNvSpPr>
          <p:nvPr>
            <p:ph idx="1"/>
          </p:nvPr>
        </p:nvSpPr>
        <p:spPr>
          <a:xfrm>
            <a:off x="381000" y="1371600"/>
            <a:ext cx="8305800" cy="4754563"/>
          </a:xfrm>
        </p:spPr>
        <p:txBody>
          <a:bodyPr>
            <a:normAutofit lnSpcReduction="10000"/>
          </a:bodyPr>
          <a:lstStyle/>
          <a:p>
            <a:r>
              <a:rPr lang="en-US" dirty="0"/>
              <a:t>Lack knots and would facilitate unfolding and refolding, for example, during gene activation, gene repression, or the cell cycle. </a:t>
            </a:r>
          </a:p>
          <a:p>
            <a:r>
              <a:rPr lang="en-US" dirty="0"/>
              <a:t>In a fractal globule, contiguous regions of the genome tend to form spatial sectors whose size corresponds to the length of the original region.</a:t>
            </a:r>
          </a:p>
          <a:p>
            <a:r>
              <a:rPr lang="en-US" dirty="0"/>
              <a:t>In contrast, an equilibrium globule is highly knotted and lacks such sectors; instead, linear and spatial positions are largely </a:t>
            </a:r>
            <a:r>
              <a:rPr lang="en-US" dirty="0" err="1"/>
              <a:t>decorrelated</a:t>
            </a:r>
            <a:endParaRPr lang="en-US" dirty="0"/>
          </a:p>
        </p:txBody>
      </p:sp>
    </p:spTree>
    <p:extLst>
      <p:ext uri="{BB962C8B-B14F-4D97-AF65-F5344CB8AC3E}">
        <p14:creationId xmlns:p14="http://schemas.microsoft.com/office/powerpoint/2010/main" val="2950463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Comparison of Two Models</a:t>
            </a:r>
          </a:p>
        </p:txBody>
      </p:sp>
      <p:pic>
        <p:nvPicPr>
          <p:cNvPr id="4" name="Picture 3" descr="Screen Shot 2013-03-17 at 8.4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1" y="899742"/>
            <a:ext cx="5029200" cy="5958258"/>
          </a:xfrm>
          <a:prstGeom prst="rect">
            <a:avLst/>
          </a:prstGeom>
        </p:spPr>
      </p:pic>
    </p:spTree>
    <p:extLst>
      <p:ext uri="{BB962C8B-B14F-4D97-AF65-F5344CB8AC3E}">
        <p14:creationId xmlns:p14="http://schemas.microsoft.com/office/powerpoint/2010/main" val="248284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229600" cy="990600"/>
          </a:xfrm>
        </p:spPr>
        <p:txBody>
          <a:bodyPr/>
          <a:lstStyle/>
          <a:p>
            <a:pPr eaLnBrk="1" hangingPunct="1"/>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Genomic Era</a:t>
            </a:r>
          </a:p>
        </p:txBody>
      </p:sp>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1676400" cy="130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TextBox 5"/>
          <p:cNvSpPr txBox="1">
            <a:spLocks noChangeArrowheads="1"/>
          </p:cNvSpPr>
          <p:nvPr/>
        </p:nvSpPr>
        <p:spPr bwMode="auto">
          <a:xfrm>
            <a:off x="76200" y="849312"/>
            <a:ext cx="3795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Calibri" pitchFamily="34" charset="0"/>
              </a:rPr>
              <a:t>Collins, Venter, Human Genome, 2000</a:t>
            </a:r>
          </a:p>
        </p:txBody>
      </p:sp>
      <p:pic>
        <p:nvPicPr>
          <p:cNvPr id="61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590800"/>
            <a:ext cx="2819400" cy="213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962400"/>
            <a:ext cx="2578100"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733800"/>
            <a:ext cx="1981200" cy="261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H="1" flipV="1">
            <a:off x="1828800" y="2514600"/>
            <a:ext cx="9906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914400"/>
            <a:ext cx="3019425"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Arrow Connector 13"/>
          <p:cNvCxnSpPr>
            <a:endCxn id="6152" idx="3"/>
          </p:cNvCxnSpPr>
          <p:nvPr/>
        </p:nvCxnSpPr>
        <p:spPr>
          <a:xfrm rot="5400000">
            <a:off x="2204243" y="4501357"/>
            <a:ext cx="544513"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638800" y="2667000"/>
            <a:ext cx="91440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150" idx="3"/>
            <a:endCxn id="6151" idx="1"/>
          </p:cNvCxnSpPr>
          <p:nvPr/>
        </p:nvCxnSpPr>
        <p:spPr>
          <a:xfrm>
            <a:off x="5638800" y="3656013"/>
            <a:ext cx="457200" cy="12271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581400" y="5257800"/>
            <a:ext cx="1143000" cy="1537668"/>
          </a:xfrm>
          <a:prstGeom prst="rect">
            <a:avLst/>
          </a:prstGeom>
        </p:spPr>
      </p:pic>
      <p:cxnSp>
        <p:nvCxnSpPr>
          <p:cNvPr id="15" name="Straight Arrow Connector 14"/>
          <p:cNvCxnSpPr/>
          <p:nvPr/>
        </p:nvCxnSpPr>
        <p:spPr>
          <a:xfrm>
            <a:off x="4114800" y="4724400"/>
            <a:ext cx="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724400" y="6172200"/>
            <a:ext cx="1883899" cy="369332"/>
          </a:xfrm>
          <a:prstGeom prst="rect">
            <a:avLst/>
          </a:prstGeom>
          <a:noFill/>
        </p:spPr>
        <p:txBody>
          <a:bodyPr wrap="none" rtlCol="0">
            <a:spAutoFit/>
          </a:bodyPr>
          <a:lstStyle/>
          <a:p>
            <a:r>
              <a:rPr lang="en-US" b="1" dirty="0"/>
              <a:t>Personal Genome</a:t>
            </a:r>
          </a:p>
        </p:txBody>
      </p:sp>
    </p:spTree>
    <p:extLst>
      <p:ext uri="{BB962C8B-B14F-4D97-AF65-F5344CB8AC3E}">
        <p14:creationId xmlns:p14="http://schemas.microsoft.com/office/powerpoint/2010/main" val="470589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Consistency Checking</a:t>
            </a:r>
          </a:p>
        </p:txBody>
      </p:sp>
      <p:sp>
        <p:nvSpPr>
          <p:cNvPr id="3" name="Content Placeholder 2"/>
          <p:cNvSpPr>
            <a:spLocks noGrp="1"/>
          </p:cNvSpPr>
          <p:nvPr>
            <p:ph idx="1"/>
          </p:nvPr>
        </p:nvSpPr>
        <p:spPr>
          <a:xfrm>
            <a:off x="152400" y="579437"/>
            <a:ext cx="8610600" cy="5745163"/>
          </a:xfrm>
        </p:spPr>
        <p:txBody>
          <a:bodyPr>
            <a:noAutofit/>
          </a:bodyPr>
          <a:lstStyle/>
          <a:p>
            <a:r>
              <a:rPr lang="en-US" sz="2800" dirty="0"/>
              <a:t>The </a:t>
            </a:r>
            <a:r>
              <a:rPr lang="en-US" sz="2800" b="1" dirty="0"/>
              <a:t>equilibrium globule model predicts that contact probability will scale as s</a:t>
            </a:r>
            <a:r>
              <a:rPr lang="en-US" sz="2800" b="1" baseline="30000" dirty="0"/>
              <a:t>–3/2</a:t>
            </a:r>
            <a:r>
              <a:rPr lang="en-US" sz="2800" dirty="0"/>
              <a:t>, which we do not observe in our data. </a:t>
            </a:r>
          </a:p>
          <a:p>
            <a:r>
              <a:rPr lang="en-US" sz="2800" b="1" dirty="0"/>
              <a:t>We analytically derived the contact probability for a fractal globule and found that it decays as s</a:t>
            </a:r>
            <a:r>
              <a:rPr lang="en-US" sz="2800" b="1" baseline="30000" dirty="0"/>
              <a:t>–1</a:t>
            </a:r>
            <a:r>
              <a:rPr lang="en-US" sz="2800" dirty="0"/>
              <a:t>; this corresponds closely with the prominent scaling </a:t>
            </a:r>
            <a:r>
              <a:rPr lang="pl-PL" sz="2800" dirty="0"/>
              <a:t>we </a:t>
            </a:r>
            <a:r>
              <a:rPr lang="pl-PL" sz="2800" dirty="0" err="1"/>
              <a:t>observed</a:t>
            </a:r>
            <a:r>
              <a:rPr lang="pl-PL" sz="2800" dirty="0"/>
              <a:t> (s</a:t>
            </a:r>
            <a:r>
              <a:rPr lang="pl-PL" sz="2800" baseline="30000" dirty="0"/>
              <a:t>–1.08</a:t>
            </a:r>
            <a:r>
              <a:rPr lang="pl-PL" sz="2800" dirty="0"/>
              <a:t>).</a:t>
            </a:r>
          </a:p>
          <a:p>
            <a:r>
              <a:rPr lang="en-US" sz="2800" b="1" dirty="0"/>
              <a:t>3D distance between pairs of loci: s</a:t>
            </a:r>
            <a:r>
              <a:rPr lang="en-US" sz="2800" b="1" baseline="30000" dirty="0"/>
              <a:t>1/2</a:t>
            </a:r>
            <a:r>
              <a:rPr lang="en-US" sz="2800" b="1" dirty="0"/>
              <a:t> for an equilibrium globule</a:t>
            </a:r>
            <a:r>
              <a:rPr lang="en-US" sz="2800" dirty="0"/>
              <a:t>, </a:t>
            </a:r>
            <a:r>
              <a:rPr lang="en-US" sz="2800" b="1" dirty="0"/>
              <a:t>s</a:t>
            </a:r>
            <a:r>
              <a:rPr lang="en-US" sz="2800" b="1" baseline="30000" dirty="0"/>
              <a:t>1/3</a:t>
            </a:r>
            <a:r>
              <a:rPr lang="en-US" sz="2800" b="1" dirty="0"/>
              <a:t> for a fractal globule. </a:t>
            </a:r>
            <a:r>
              <a:rPr lang="en-US" sz="2800" dirty="0"/>
              <a:t>Although 3D distance is not directly measured by Hi-C, we note that a recent paper using 3D-FISH reported an s</a:t>
            </a:r>
            <a:r>
              <a:rPr lang="en-US" sz="2800" baseline="30000" dirty="0"/>
              <a:t>1/3</a:t>
            </a:r>
            <a:r>
              <a:rPr lang="en-US" sz="2800" dirty="0"/>
              <a:t> scaling for genomic distances between 500 kb and 2 Mb</a:t>
            </a:r>
          </a:p>
        </p:txBody>
      </p:sp>
    </p:spTree>
    <p:extLst>
      <p:ext uri="{BB962C8B-B14F-4D97-AF65-F5344CB8AC3E}">
        <p14:creationId xmlns:p14="http://schemas.microsoft.com/office/powerpoint/2010/main" val="1550188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MCMC Simulation Validation</a:t>
            </a:r>
          </a:p>
        </p:txBody>
      </p:sp>
      <p:sp>
        <p:nvSpPr>
          <p:cNvPr id="3" name="Content Placeholder 2"/>
          <p:cNvSpPr>
            <a:spLocks noGrp="1"/>
          </p:cNvSpPr>
          <p:nvPr>
            <p:ph idx="1"/>
          </p:nvPr>
        </p:nvSpPr>
        <p:spPr>
          <a:xfrm>
            <a:off x="-76200" y="1295400"/>
            <a:ext cx="4800600" cy="5181600"/>
          </a:xfrm>
        </p:spPr>
        <p:txBody>
          <a:bodyPr>
            <a:normAutofit fontScale="85000" lnSpcReduction="10000"/>
          </a:bodyPr>
          <a:lstStyle/>
          <a:p>
            <a:r>
              <a:rPr lang="en-US" dirty="0"/>
              <a:t>Monte Carlo simulations to construct ensembles of fractal globules and equilibrium globules (500 each). </a:t>
            </a:r>
          </a:p>
          <a:p>
            <a:r>
              <a:rPr lang="en-US" dirty="0"/>
              <a:t>Contact probability (for fractal globules, s</a:t>
            </a:r>
            <a:r>
              <a:rPr lang="en-US" baseline="30000" dirty="0"/>
              <a:t>–1</a:t>
            </a:r>
            <a:r>
              <a:rPr lang="en-US" dirty="0"/>
              <a:t>, and for equilibrium globules, s</a:t>
            </a:r>
            <a:r>
              <a:rPr lang="en-US" baseline="30000" dirty="0"/>
              <a:t>–3/2</a:t>
            </a:r>
            <a:r>
              <a:rPr lang="en-US" dirty="0"/>
              <a:t>)</a:t>
            </a:r>
          </a:p>
          <a:p>
            <a:r>
              <a:rPr lang="en-US" dirty="0"/>
              <a:t>3D distance (for fractal globules s</a:t>
            </a:r>
            <a:r>
              <a:rPr lang="en-US" baseline="30000" dirty="0"/>
              <a:t>1/3</a:t>
            </a:r>
            <a:r>
              <a:rPr lang="en-US" dirty="0"/>
              <a:t>, for equilibrium globules s</a:t>
            </a:r>
            <a:r>
              <a:rPr lang="en-US" baseline="30000" dirty="0"/>
              <a:t>1/2</a:t>
            </a:r>
            <a:r>
              <a:rPr lang="en-US" dirty="0"/>
              <a:t>)</a:t>
            </a:r>
          </a:p>
          <a:p>
            <a:r>
              <a:rPr lang="en-US" dirty="0"/>
              <a:t>Lack of entanglements and the formation of spatial sectors within a fractal </a:t>
            </a:r>
            <a:r>
              <a:rPr lang="tr-TR" dirty="0" err="1"/>
              <a:t>globule</a:t>
            </a:r>
            <a:r>
              <a:rPr lang="tr-TR" dirty="0"/>
              <a:t>.</a:t>
            </a:r>
            <a:endParaRPr lang="en-US" dirty="0"/>
          </a:p>
        </p:txBody>
      </p:sp>
      <p:pic>
        <p:nvPicPr>
          <p:cNvPr id="5" name="Picture 4" descr="Screen Shot 2013-03-17 at 8.53.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123" y="762000"/>
            <a:ext cx="4881677" cy="5867400"/>
          </a:xfrm>
          <a:prstGeom prst="rect">
            <a:avLst/>
          </a:prstGeom>
        </p:spPr>
      </p:pic>
    </p:spTree>
    <p:extLst>
      <p:ext uri="{BB962C8B-B14F-4D97-AF65-F5344CB8AC3E}">
        <p14:creationId xmlns:p14="http://schemas.microsoft.com/office/powerpoint/2010/main" val="37402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4906962"/>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Multi-Scale</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Fractal Model</a:t>
            </a:r>
          </a:p>
        </p:txBody>
      </p:sp>
      <p:pic>
        <p:nvPicPr>
          <p:cNvPr id="4" name="Picture 3" descr="Screen Shot 2013-03-17 at 8.56.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0"/>
            <a:ext cx="4034240" cy="6858000"/>
          </a:xfrm>
          <a:prstGeom prst="rect">
            <a:avLst/>
          </a:prstGeom>
        </p:spPr>
      </p:pic>
    </p:spTree>
    <p:extLst>
      <p:ext uri="{BB962C8B-B14F-4D97-AF65-F5344CB8AC3E}">
        <p14:creationId xmlns:p14="http://schemas.microsoft.com/office/powerpoint/2010/main" val="775232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Hi-C Data Analysis II</a:t>
            </a:r>
          </a:p>
        </p:txBody>
      </p:sp>
      <p:sp>
        <p:nvSpPr>
          <p:cNvPr id="3" name="Content Placeholder 2"/>
          <p:cNvSpPr>
            <a:spLocks noGrp="1"/>
          </p:cNvSpPr>
          <p:nvPr>
            <p:ph idx="1"/>
          </p:nvPr>
        </p:nvSpPr>
        <p:spPr>
          <a:xfrm>
            <a:off x="457200" y="1828800"/>
            <a:ext cx="8229600" cy="2819400"/>
          </a:xfrm>
        </p:spPr>
        <p:txBody>
          <a:bodyPr>
            <a:normAutofit/>
          </a:bodyPr>
          <a:lstStyle/>
          <a:p>
            <a:pPr marL="0" indent="0">
              <a:buNone/>
            </a:pPr>
            <a:r>
              <a:rPr lang="en-US" dirty="0"/>
              <a:t>Z. Wang, R. Cao, K. Taylor, A. </a:t>
            </a:r>
            <a:r>
              <a:rPr lang="en-US" dirty="0" err="1"/>
              <a:t>Briley</a:t>
            </a:r>
            <a:r>
              <a:rPr lang="en-US" dirty="0"/>
              <a:t>, C. Caldwell, J. Cheng. </a:t>
            </a:r>
            <a:r>
              <a:rPr lang="en-US" b="1" dirty="0"/>
              <a:t>The Properties of Genome Conformation and Spatial Gene Interaction and Regulation Networks of Normal and Malignant Human Cell Types</a:t>
            </a:r>
            <a:r>
              <a:rPr lang="en-US" dirty="0"/>
              <a:t>. </a:t>
            </a:r>
            <a:r>
              <a:rPr lang="en-US" dirty="0" err="1"/>
              <a:t>PLoS</a:t>
            </a:r>
            <a:r>
              <a:rPr lang="en-US" dirty="0"/>
              <a:t> ONE. 2013</a:t>
            </a:r>
          </a:p>
        </p:txBody>
      </p:sp>
    </p:spTree>
    <p:extLst>
      <p:ext uri="{BB962C8B-B14F-4D97-AF65-F5344CB8AC3E}">
        <p14:creationId xmlns:p14="http://schemas.microsoft.com/office/powerpoint/2010/main" val="3176628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 Sets</a:t>
            </a:r>
          </a:p>
        </p:txBody>
      </p:sp>
      <p:sp>
        <p:nvSpPr>
          <p:cNvPr id="3" name="Content Placeholder 2"/>
          <p:cNvSpPr>
            <a:spLocks noGrp="1"/>
          </p:cNvSpPr>
          <p:nvPr>
            <p:ph idx="1"/>
          </p:nvPr>
        </p:nvSpPr>
        <p:spPr/>
        <p:txBody>
          <a:bodyPr/>
          <a:lstStyle/>
          <a:p>
            <a:r>
              <a:rPr lang="en-US" dirty="0"/>
              <a:t>Primary human acute lymphoblastic leukemia (B-ALL) B-cell</a:t>
            </a:r>
          </a:p>
          <a:p>
            <a:r>
              <a:rPr lang="en-US" dirty="0"/>
              <a:t>The MHH-CALL-4 B-ALL cell line (CALL4)</a:t>
            </a:r>
          </a:p>
          <a:p>
            <a:r>
              <a:rPr lang="en-US" dirty="0"/>
              <a:t>The follicular lymphoma cell-line (RL)</a:t>
            </a:r>
          </a:p>
          <a:p>
            <a:r>
              <a:rPr lang="en-US" dirty="0"/>
              <a:t>Sequenced by </a:t>
            </a:r>
            <a:r>
              <a:rPr lang="en-US" dirty="0" err="1"/>
              <a:t>Illumina</a:t>
            </a:r>
            <a:r>
              <a:rPr lang="en-US" dirty="0"/>
              <a:t> </a:t>
            </a:r>
            <a:r>
              <a:rPr lang="en-US" dirty="0" err="1"/>
              <a:t>HiSeq</a:t>
            </a:r>
            <a:r>
              <a:rPr lang="en-US" dirty="0"/>
              <a:t> 2000</a:t>
            </a:r>
          </a:p>
        </p:txBody>
      </p:sp>
    </p:spTree>
    <p:extLst>
      <p:ext uri="{BB962C8B-B14F-4D97-AF65-F5344CB8AC3E}">
        <p14:creationId xmlns:p14="http://schemas.microsoft.com/office/powerpoint/2010/main" val="2741450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11973067"/>
              </p:ext>
            </p:extLst>
          </p:nvPr>
        </p:nvGraphicFramePr>
        <p:xfrm>
          <a:off x="2107819" y="241554"/>
          <a:ext cx="6807581" cy="4241292"/>
        </p:xfrm>
        <a:graphic>
          <a:graphicData uri="http://schemas.openxmlformats.org/presentationml/2006/ole">
            <mc:AlternateContent xmlns:mc="http://schemas.openxmlformats.org/markup-compatibility/2006">
              <mc:Choice xmlns:v="urn:schemas-microsoft-com:vml" Requires="v">
                <p:oleObj spid="_x0000_s28963" name="Document" r:id="rId3" imgW="5626100" imgH="3505200" progId="Word.Document.12">
                  <p:link updateAutomatic="1"/>
                </p:oleObj>
              </mc:Choice>
              <mc:Fallback>
                <p:oleObj name="Document" r:id="rId3" imgW="5626100" imgH="3505200" progId="Word.Document.12">
                  <p:link updateAutomatic="1"/>
                  <p:pic>
                    <p:nvPicPr>
                      <p:cNvPr id="0" name=""/>
                      <p:cNvPicPr/>
                      <p:nvPr/>
                    </p:nvPicPr>
                    <p:blipFill>
                      <a:blip r:embed="rId4"/>
                      <a:stretch>
                        <a:fillRect/>
                      </a:stretch>
                    </p:blipFill>
                    <p:spPr>
                      <a:xfrm>
                        <a:off x="2107819" y="241554"/>
                        <a:ext cx="6807581" cy="424129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9711598"/>
              </p:ext>
            </p:extLst>
          </p:nvPr>
        </p:nvGraphicFramePr>
        <p:xfrm>
          <a:off x="1295400" y="4495800"/>
          <a:ext cx="7213600" cy="2108200"/>
        </p:xfrm>
        <a:graphic>
          <a:graphicData uri="http://schemas.openxmlformats.org/presentationml/2006/ole">
            <mc:AlternateContent xmlns:mc="http://schemas.openxmlformats.org/markup-compatibility/2006">
              <mc:Choice xmlns:v="urn:schemas-microsoft-com:vml" Requires="v">
                <p:oleObj spid="_x0000_s28964" name="Document" r:id="rId5" imgW="5892800" imgH="2108200" progId="Word.Document.12">
                  <p:link updateAutomatic="1"/>
                </p:oleObj>
              </mc:Choice>
              <mc:Fallback>
                <p:oleObj name="Document" r:id="rId5" imgW="5892800" imgH="2108200" progId="Word.Document.12">
                  <p:link updateAutomatic="1"/>
                  <p:pic>
                    <p:nvPicPr>
                      <p:cNvPr id="0" name=""/>
                      <p:cNvPicPr/>
                      <p:nvPr/>
                    </p:nvPicPr>
                    <p:blipFill>
                      <a:blip r:embed="rId6"/>
                      <a:stretch>
                        <a:fillRect/>
                      </a:stretch>
                    </p:blipFill>
                    <p:spPr>
                      <a:xfrm>
                        <a:off x="1295400" y="4495800"/>
                        <a:ext cx="7213600" cy="2108200"/>
                      </a:xfrm>
                      <a:prstGeom prst="rect">
                        <a:avLst/>
                      </a:prstGeom>
                    </p:spPr>
                  </p:pic>
                </p:oleObj>
              </mc:Fallback>
            </mc:AlternateContent>
          </a:graphicData>
        </a:graphic>
      </p:graphicFrame>
      <p:sp>
        <p:nvSpPr>
          <p:cNvPr id="6" name="TextBox 5"/>
          <p:cNvSpPr txBox="1"/>
          <p:nvPr/>
        </p:nvSpPr>
        <p:spPr>
          <a:xfrm>
            <a:off x="381000" y="1143000"/>
            <a:ext cx="2097374" cy="646331"/>
          </a:xfrm>
          <a:prstGeom prst="rect">
            <a:avLst/>
          </a:prstGeom>
          <a:noFill/>
        </p:spPr>
        <p:txBody>
          <a:bodyPr wrap="none" rtlCol="0">
            <a:spAutoFit/>
          </a:bodyPr>
          <a:lstStyle/>
          <a:p>
            <a:r>
              <a:rPr lang="en-US" b="1" dirty="0"/>
              <a:t>Number of Reads of</a:t>
            </a:r>
          </a:p>
          <a:p>
            <a:r>
              <a:rPr lang="en-US" b="1" dirty="0"/>
              <a:t>the samples</a:t>
            </a:r>
          </a:p>
        </p:txBody>
      </p:sp>
      <p:sp>
        <p:nvSpPr>
          <p:cNvPr id="7" name="TextBox 6"/>
          <p:cNvSpPr txBox="1"/>
          <p:nvPr/>
        </p:nvSpPr>
        <p:spPr>
          <a:xfrm>
            <a:off x="457200" y="4038600"/>
            <a:ext cx="1588596" cy="369332"/>
          </a:xfrm>
          <a:prstGeom prst="rect">
            <a:avLst/>
          </a:prstGeom>
          <a:noFill/>
        </p:spPr>
        <p:txBody>
          <a:bodyPr wrap="none" rtlCol="0">
            <a:spAutoFit/>
          </a:bodyPr>
          <a:lstStyle/>
          <a:p>
            <a:r>
              <a:rPr lang="en-US" b="1" dirty="0"/>
              <a:t>Read coverage</a:t>
            </a:r>
          </a:p>
        </p:txBody>
      </p:sp>
    </p:spTree>
    <p:extLst>
      <p:ext uri="{BB962C8B-B14F-4D97-AF65-F5344CB8AC3E}">
        <p14:creationId xmlns:p14="http://schemas.microsoft.com/office/powerpoint/2010/main" val="781757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Read Quality</a:t>
            </a:r>
          </a:p>
        </p:txBody>
      </p:sp>
      <p:pic>
        <p:nvPicPr>
          <p:cNvPr id="4" name="Picture 3"/>
          <p:cNvPicPr>
            <a:picLocks noChangeAspect="1"/>
          </p:cNvPicPr>
          <p:nvPr/>
        </p:nvPicPr>
        <p:blipFill>
          <a:blip r:embed="rId3"/>
          <a:stretch>
            <a:fillRect/>
          </a:stretch>
        </p:blipFill>
        <p:spPr>
          <a:xfrm>
            <a:off x="76200" y="1524000"/>
            <a:ext cx="8866765" cy="33274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53433448"/>
              </p:ext>
            </p:extLst>
          </p:nvPr>
        </p:nvGraphicFramePr>
        <p:xfrm>
          <a:off x="304800" y="4876800"/>
          <a:ext cx="8662736" cy="1524000"/>
        </p:xfrm>
        <a:graphic>
          <a:graphicData uri="http://schemas.openxmlformats.org/presentationml/2006/ole">
            <mc:AlternateContent xmlns:mc="http://schemas.openxmlformats.org/markup-compatibility/2006">
              <mc:Choice xmlns:v="urn:schemas-microsoft-com:vml" Requires="v">
                <p:oleObj spid="_x0000_s2717" name="Document" r:id="rId4" imgW="5486400" imgH="965200" progId="Word.Document.12">
                  <p:link updateAutomatic="1"/>
                </p:oleObj>
              </mc:Choice>
              <mc:Fallback>
                <p:oleObj name="Document" r:id="rId4" imgW="5486400" imgH="965200" progId="Word.Document.12">
                  <p:link updateAutomatic="1"/>
                  <p:pic>
                    <p:nvPicPr>
                      <p:cNvPr id="0" name=""/>
                      <p:cNvPicPr/>
                      <p:nvPr/>
                    </p:nvPicPr>
                    <p:blipFill>
                      <a:blip r:embed="rId5"/>
                      <a:stretch>
                        <a:fillRect/>
                      </a:stretch>
                    </p:blipFill>
                    <p:spPr>
                      <a:xfrm>
                        <a:off x="304800" y="4876800"/>
                        <a:ext cx="8662736" cy="1524000"/>
                      </a:xfrm>
                      <a:prstGeom prst="rect">
                        <a:avLst/>
                      </a:prstGeom>
                    </p:spPr>
                  </p:pic>
                </p:oleObj>
              </mc:Fallback>
            </mc:AlternateContent>
          </a:graphicData>
        </a:graphic>
      </p:graphicFrame>
    </p:spTree>
    <p:extLst>
      <p:ext uri="{BB962C8B-B14F-4D97-AF65-F5344CB8AC3E}">
        <p14:creationId xmlns:p14="http://schemas.microsoft.com/office/powerpoint/2010/main" val="1840632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Mapping Reads to Human Genome</a:t>
            </a:r>
          </a:p>
        </p:txBody>
      </p:sp>
      <p:pic>
        <p:nvPicPr>
          <p:cNvPr id="4" name="Picture 3"/>
          <p:cNvPicPr>
            <a:picLocks noChangeAspect="1"/>
          </p:cNvPicPr>
          <p:nvPr/>
        </p:nvPicPr>
        <p:blipFill>
          <a:blip r:embed="rId2"/>
          <a:stretch>
            <a:fillRect/>
          </a:stretch>
        </p:blipFill>
        <p:spPr>
          <a:xfrm>
            <a:off x="1511300" y="1270000"/>
            <a:ext cx="6108700" cy="4978400"/>
          </a:xfrm>
          <a:prstGeom prst="rect">
            <a:avLst/>
          </a:prstGeom>
        </p:spPr>
      </p:pic>
    </p:spTree>
    <p:extLst>
      <p:ext uri="{BB962C8B-B14F-4D97-AF65-F5344CB8AC3E}">
        <p14:creationId xmlns:p14="http://schemas.microsoft.com/office/powerpoint/2010/main" val="3535134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352800" cy="6354762"/>
          </a:xfrm>
        </p:spPr>
        <p:txBody>
          <a:bodyPr>
            <a:norm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Un-normalized intra-chromosomal heat maps for primary ALL B-Cell</a:t>
            </a:r>
          </a:p>
        </p:txBody>
      </p:sp>
      <p:pic>
        <p:nvPicPr>
          <p:cNvPr id="4" name="Picture 3"/>
          <p:cNvPicPr>
            <a:picLocks noChangeAspect="1"/>
          </p:cNvPicPr>
          <p:nvPr/>
        </p:nvPicPr>
        <p:blipFill>
          <a:blip r:embed="rId2"/>
          <a:stretch>
            <a:fillRect/>
          </a:stretch>
        </p:blipFill>
        <p:spPr>
          <a:xfrm>
            <a:off x="3433577" y="0"/>
            <a:ext cx="5634223" cy="6858000"/>
          </a:xfrm>
          <a:prstGeom prst="rect">
            <a:avLst/>
          </a:prstGeom>
        </p:spPr>
      </p:pic>
    </p:spTree>
    <p:extLst>
      <p:ext uri="{BB962C8B-B14F-4D97-AF65-F5344CB8AC3E}">
        <p14:creationId xmlns:p14="http://schemas.microsoft.com/office/powerpoint/2010/main" val="3903860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9762"/>
            <a:ext cx="3352800" cy="6354762"/>
          </a:xfrm>
        </p:spPr>
        <p:txBody>
          <a:bodyPr>
            <a:normAutofit fontScale="90000"/>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Normalized intra-chromosomal heat maps for primary ALL B-Cell</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600" b="1" dirty="0">
                <a:ln w="1905"/>
                <a:effectLst>
                  <a:innerShdw blurRad="69850" dist="43180" dir="5400000">
                    <a:srgbClr val="000000">
                      <a:alpha val="65000"/>
                    </a:srgbClr>
                  </a:innerShdw>
                </a:effectLst>
              </a:rPr>
              <a:t>Sequential Component Normalization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i,j</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|M[</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i,j</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|M[j]|</a:t>
            </a:r>
            <a:b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Repeat until symmetric</a:t>
            </a:r>
          </a:p>
        </p:txBody>
      </p:sp>
      <p:pic>
        <p:nvPicPr>
          <p:cNvPr id="3" name="Picture 2"/>
          <p:cNvPicPr>
            <a:picLocks noChangeAspect="1"/>
          </p:cNvPicPr>
          <p:nvPr/>
        </p:nvPicPr>
        <p:blipFill>
          <a:blip r:embed="rId2"/>
          <a:stretch>
            <a:fillRect/>
          </a:stretch>
        </p:blipFill>
        <p:spPr>
          <a:xfrm>
            <a:off x="3429000" y="0"/>
            <a:ext cx="5652064" cy="6858000"/>
          </a:xfrm>
          <a:prstGeom prst="rect">
            <a:avLst/>
          </a:prstGeom>
        </p:spPr>
      </p:pic>
    </p:spTree>
    <p:extLst>
      <p:ext uri="{BB962C8B-B14F-4D97-AF65-F5344CB8AC3E}">
        <p14:creationId xmlns:p14="http://schemas.microsoft.com/office/powerpoint/2010/main" val="66352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229600" cy="1143000"/>
          </a:xfrm>
        </p:spPr>
        <p:txBody>
          <a:bodyPr/>
          <a:lstStyle/>
          <a:p>
            <a:pPr eaLnBrk="1" hangingPunct="1"/>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Sequencing Revolution</a:t>
            </a: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800"/>
            <a:ext cx="3581400" cy="326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800600"/>
            <a:ext cx="1600200" cy="179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419600"/>
            <a:ext cx="304800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01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8392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Contact Correlation Between Cell Types</a:t>
            </a:r>
          </a:p>
        </p:txBody>
      </p:sp>
      <p:sp>
        <p:nvSpPr>
          <p:cNvPr id="4" name="TextBox 3"/>
          <p:cNvSpPr txBox="1"/>
          <p:nvPr/>
        </p:nvSpPr>
        <p:spPr>
          <a:xfrm>
            <a:off x="1447800" y="6412468"/>
            <a:ext cx="5983204" cy="369332"/>
          </a:xfrm>
          <a:prstGeom prst="rect">
            <a:avLst/>
          </a:prstGeom>
          <a:noFill/>
        </p:spPr>
        <p:txBody>
          <a:bodyPr wrap="none" rtlCol="0">
            <a:spAutoFit/>
          </a:bodyPr>
          <a:lstStyle/>
          <a:p>
            <a:r>
              <a:rPr lang="en-US" b="1" dirty="0"/>
              <a:t>Correlate intra-contact numbers of 23 pairs of chromosomes</a:t>
            </a:r>
          </a:p>
        </p:txBody>
      </p:sp>
      <p:pic>
        <p:nvPicPr>
          <p:cNvPr id="5" name="Picture 4"/>
          <p:cNvPicPr>
            <a:picLocks noChangeAspect="1"/>
          </p:cNvPicPr>
          <p:nvPr/>
        </p:nvPicPr>
        <p:blipFill>
          <a:blip r:embed="rId2"/>
          <a:stretch>
            <a:fillRect/>
          </a:stretch>
        </p:blipFill>
        <p:spPr>
          <a:xfrm>
            <a:off x="1511300" y="838200"/>
            <a:ext cx="5638800" cy="5638800"/>
          </a:xfrm>
          <a:prstGeom prst="rect">
            <a:avLst/>
          </a:prstGeom>
        </p:spPr>
      </p:pic>
    </p:spTree>
    <p:extLst>
      <p:ext uri="{BB962C8B-B14F-4D97-AF65-F5344CB8AC3E}">
        <p14:creationId xmlns:p14="http://schemas.microsoft.com/office/powerpoint/2010/main" val="3901381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Inter-Chromosome Contacts and Chromosome Translocation</a:t>
            </a:r>
          </a:p>
        </p:txBody>
      </p:sp>
      <p:pic>
        <p:nvPicPr>
          <p:cNvPr id="4" name="Picture 3" descr="Screen Shot 2013-03-26 at 11.38.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80" y="1524000"/>
            <a:ext cx="8643520" cy="5264039"/>
          </a:xfrm>
          <a:prstGeom prst="rect">
            <a:avLst/>
          </a:prstGeom>
        </p:spPr>
      </p:pic>
    </p:spTree>
    <p:extLst>
      <p:ext uri="{BB962C8B-B14F-4D97-AF65-F5344CB8AC3E}">
        <p14:creationId xmlns:p14="http://schemas.microsoft.com/office/powerpoint/2010/main" val="4219436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Cancer Causing Chromosome Translocation</a:t>
            </a:r>
          </a:p>
        </p:txBody>
      </p:sp>
      <p:pic>
        <p:nvPicPr>
          <p:cNvPr id="4" name="Picture 3"/>
          <p:cNvPicPr>
            <a:picLocks noChangeAspect="1"/>
          </p:cNvPicPr>
          <p:nvPr/>
        </p:nvPicPr>
        <p:blipFill>
          <a:blip r:embed="rId2"/>
          <a:stretch>
            <a:fillRect/>
          </a:stretch>
        </p:blipFill>
        <p:spPr>
          <a:xfrm>
            <a:off x="533400" y="2133600"/>
            <a:ext cx="4425921" cy="3505200"/>
          </a:xfrm>
          <a:prstGeom prst="rect">
            <a:avLst/>
          </a:prstGeom>
        </p:spPr>
      </p:pic>
      <p:sp>
        <p:nvSpPr>
          <p:cNvPr id="6" name="TextBox 5"/>
          <p:cNvSpPr txBox="1"/>
          <p:nvPr/>
        </p:nvSpPr>
        <p:spPr>
          <a:xfrm>
            <a:off x="5715000" y="2590800"/>
            <a:ext cx="3403496" cy="923330"/>
          </a:xfrm>
          <a:prstGeom prst="rect">
            <a:avLst/>
          </a:prstGeom>
          <a:noFill/>
        </p:spPr>
        <p:txBody>
          <a:bodyPr wrap="none" rtlCol="0">
            <a:spAutoFit/>
          </a:bodyPr>
          <a:lstStyle/>
          <a:p>
            <a:pPr marL="342900" indent="-342900">
              <a:buFont typeface="Arial"/>
              <a:buChar char="•"/>
            </a:pPr>
            <a:r>
              <a:rPr lang="en-US" dirty="0"/>
              <a:t>Reconstruction of </a:t>
            </a:r>
            <a:r>
              <a:rPr lang="en-US" dirty="0" err="1"/>
              <a:t>translocated</a:t>
            </a:r>
            <a:r>
              <a:rPr lang="en-US" dirty="0"/>
              <a:t> </a:t>
            </a:r>
          </a:p>
          <a:p>
            <a:r>
              <a:rPr lang="en-US" dirty="0"/>
              <a:t>       chromosomes</a:t>
            </a:r>
          </a:p>
          <a:p>
            <a:pPr marL="342900" indent="-342900">
              <a:buFont typeface="Arial"/>
              <a:buChar char="•"/>
            </a:pPr>
            <a:r>
              <a:rPr lang="en-US" dirty="0"/>
              <a:t>Two cancer related genes</a:t>
            </a:r>
          </a:p>
        </p:txBody>
      </p:sp>
    </p:spTree>
    <p:extLst>
      <p:ext uri="{BB962C8B-B14F-4D97-AF65-F5344CB8AC3E}">
        <p14:creationId xmlns:p14="http://schemas.microsoft.com/office/powerpoint/2010/main" val="733308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Comparison of Inter-Chromosome Contact Profiles of Different Cells</a:t>
            </a:r>
          </a:p>
        </p:txBody>
      </p:sp>
      <p:pic>
        <p:nvPicPr>
          <p:cNvPr id="4" name="Picture 3" descr="Figure_3.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47800"/>
            <a:ext cx="4572000" cy="482132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26318283"/>
              </p:ext>
            </p:extLst>
          </p:nvPr>
        </p:nvGraphicFramePr>
        <p:xfrm>
          <a:off x="5181600" y="2819400"/>
          <a:ext cx="4457700" cy="2057400"/>
        </p:xfrm>
        <a:graphic>
          <a:graphicData uri="http://schemas.openxmlformats.org/presentationml/2006/ole">
            <mc:AlternateContent xmlns:mc="http://schemas.openxmlformats.org/markup-compatibility/2006">
              <mc:Choice xmlns:v="urn:schemas-microsoft-com:vml" Requires="v">
                <p:oleObj spid="_x0000_s7767" name="Document" r:id="rId4" imgW="5486400" imgH="1371600" progId="Word.Document.12">
                  <p:link updateAutomatic="1"/>
                </p:oleObj>
              </mc:Choice>
              <mc:Fallback>
                <p:oleObj name="Document" r:id="rId4" imgW="5486400" imgH="1371600" progId="Word.Document.12">
                  <p:link updateAutomatic="1"/>
                  <p:pic>
                    <p:nvPicPr>
                      <p:cNvPr id="0" name=""/>
                      <p:cNvPicPr/>
                      <p:nvPr/>
                    </p:nvPicPr>
                    <p:blipFill>
                      <a:blip r:embed="rId5"/>
                      <a:stretch>
                        <a:fillRect/>
                      </a:stretch>
                    </p:blipFill>
                    <p:spPr>
                      <a:xfrm>
                        <a:off x="5181600" y="2819400"/>
                        <a:ext cx="4457700" cy="2057400"/>
                      </a:xfrm>
                      <a:prstGeom prst="rect">
                        <a:avLst/>
                      </a:prstGeom>
                    </p:spPr>
                  </p:pic>
                </p:oleObj>
              </mc:Fallback>
            </mc:AlternateContent>
          </a:graphicData>
        </a:graphic>
      </p:graphicFrame>
    </p:spTree>
    <p:extLst>
      <p:ext uri="{BB962C8B-B14F-4D97-AF65-F5344CB8AC3E}">
        <p14:creationId xmlns:p14="http://schemas.microsoft.com/office/powerpoint/2010/main" val="1827023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2743200" cy="4754562"/>
          </a:xfrm>
        </p:spPr>
        <p:txBody>
          <a:bodyPr>
            <a:normAutofit fontScale="90000"/>
          </a:bodyPr>
          <a:lstStyle/>
          <a:p>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Gene-Gene Contact Map of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HoxA</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Gene Cluster:</a:t>
            </a:r>
            <a:b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200" dirty="0" err="1"/>
              <a:t>HoxA</a:t>
            </a:r>
            <a:r>
              <a:rPr lang="en-US" sz="3200" dirty="0"/>
              <a:t> gene region (27,104,502 – 27,212,501) on chromosome 7,</a:t>
            </a:r>
            <a:br>
              <a:rPr lang="en-US" sz="3200" dirty="0"/>
            </a:br>
            <a:br>
              <a:rPr lang="en-US" sz="3200" dirty="0"/>
            </a:br>
            <a:r>
              <a:rPr lang="en-US" sz="3200" dirty="0"/>
              <a:t>Transcription factor controlling </a:t>
            </a:r>
            <a:r>
              <a:rPr lang="en-US" sz="3200" dirty="0" err="1"/>
              <a:t>embrynoic</a:t>
            </a:r>
            <a:r>
              <a:rPr lang="en-US" sz="3200" dirty="0"/>
              <a:t> development </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3"/>
          <p:cNvPicPr>
            <a:picLocks noChangeAspect="1"/>
          </p:cNvPicPr>
          <p:nvPr/>
        </p:nvPicPr>
        <p:blipFill>
          <a:blip r:embed="rId2"/>
          <a:stretch>
            <a:fillRect/>
          </a:stretch>
        </p:blipFill>
        <p:spPr>
          <a:xfrm>
            <a:off x="3352800" y="685800"/>
            <a:ext cx="5511800" cy="5435600"/>
          </a:xfrm>
          <a:prstGeom prst="rect">
            <a:avLst/>
          </a:prstGeom>
        </p:spPr>
      </p:pic>
    </p:spTree>
    <p:extLst>
      <p:ext uri="{BB962C8B-B14F-4D97-AF65-F5344CB8AC3E}">
        <p14:creationId xmlns:p14="http://schemas.microsoft.com/office/powerpoint/2010/main" val="1719757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84C4-DDE1-8447-A24B-CE844A24669B}"/>
              </a:ext>
            </a:extLst>
          </p:cNvPr>
          <p:cNvSpPr>
            <a:spLocks noGrp="1"/>
          </p:cNvSpPr>
          <p:nvPr>
            <p:ph type="title"/>
          </p:nvPr>
        </p:nvSpPr>
        <p:spPr/>
        <p:txBody>
          <a:bodyPr/>
          <a:lstStyle/>
          <a:p>
            <a:r>
              <a:rPr lang="en-US" dirty="0"/>
              <a:t>Hi-C Databases</a:t>
            </a:r>
          </a:p>
        </p:txBody>
      </p:sp>
      <p:sp>
        <p:nvSpPr>
          <p:cNvPr id="3" name="Content Placeholder 2">
            <a:extLst>
              <a:ext uri="{FF2B5EF4-FFF2-40B4-BE49-F238E27FC236}">
                <a16:creationId xmlns:a16="http://schemas.microsoft.com/office/drawing/2014/main" id="{454E03B1-F023-FB4E-A052-ECA446DB6C10}"/>
              </a:ext>
            </a:extLst>
          </p:cNvPr>
          <p:cNvSpPr>
            <a:spLocks noGrp="1"/>
          </p:cNvSpPr>
          <p:nvPr>
            <p:ph idx="1"/>
          </p:nvPr>
        </p:nvSpPr>
        <p:spPr/>
        <p:txBody>
          <a:bodyPr/>
          <a:lstStyle/>
          <a:p>
            <a:r>
              <a:rPr lang="en-US" dirty="0"/>
              <a:t>4DN data portal: </a:t>
            </a:r>
            <a:r>
              <a:rPr lang="en-US" dirty="0">
                <a:hlinkClick r:id="rId2"/>
              </a:rPr>
              <a:t>https://data.4dnucleome.org</a:t>
            </a:r>
            <a:endParaRPr lang="en-US" dirty="0"/>
          </a:p>
          <a:p>
            <a:endParaRPr lang="en-US" dirty="0"/>
          </a:p>
          <a:p>
            <a:r>
              <a:rPr lang="en-US" dirty="0"/>
              <a:t>ENCODE database: </a:t>
            </a:r>
            <a:r>
              <a:rPr lang="en-US" dirty="0">
                <a:hlinkClick r:id="rId3"/>
              </a:rPr>
              <a:t>https://www.encodeproject.org</a:t>
            </a:r>
            <a:endParaRPr lang="en-US" dirty="0"/>
          </a:p>
          <a:p>
            <a:endParaRPr lang="en-US" dirty="0"/>
          </a:p>
          <a:p>
            <a:endParaRPr lang="en-US" dirty="0"/>
          </a:p>
        </p:txBody>
      </p:sp>
    </p:spTree>
    <p:extLst>
      <p:ext uri="{BB962C8B-B14F-4D97-AF65-F5344CB8AC3E}">
        <p14:creationId xmlns:p14="http://schemas.microsoft.com/office/powerpoint/2010/main" val="51567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 y="1295400"/>
            <a:ext cx="2971801" cy="1671638"/>
          </a:xfrm>
          <a:prstGeom prst="rect">
            <a:avLst/>
          </a:prstGeom>
        </p:spPr>
      </p:pic>
      <p:cxnSp>
        <p:nvCxnSpPr>
          <p:cNvPr id="7" name="Straight Arrow Connector 6"/>
          <p:cNvCxnSpPr/>
          <p:nvPr/>
        </p:nvCxnSpPr>
        <p:spPr>
          <a:xfrm>
            <a:off x="3505200" y="3962400"/>
            <a:ext cx="1524000" cy="0"/>
          </a:xfrm>
          <a:prstGeom prst="straightConnector1">
            <a:avLst/>
          </a:prstGeom>
          <a:ln w="1270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185" y="2132215"/>
            <a:ext cx="3925415" cy="3252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276600"/>
            <a:ext cx="3057807"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381000" y="152400"/>
            <a:ext cx="8763000" cy="1143000"/>
          </a:xfrm>
        </p:spPr>
        <p:txBody>
          <a:bodyPr>
            <a:no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3D Genome Structure Modeling</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TextBox 1"/>
          <p:cNvSpPr txBox="1"/>
          <p:nvPr/>
        </p:nvSpPr>
        <p:spPr>
          <a:xfrm>
            <a:off x="6781800" y="6248400"/>
            <a:ext cx="1943411" cy="369332"/>
          </a:xfrm>
          <a:prstGeom prst="rect">
            <a:avLst/>
          </a:prstGeom>
          <a:noFill/>
        </p:spPr>
        <p:txBody>
          <a:bodyPr wrap="none" rtlCol="0">
            <a:spAutoFit/>
          </a:bodyPr>
          <a:lstStyle/>
          <a:p>
            <a:r>
              <a:rPr lang="en-US" dirty="0" err="1"/>
              <a:t>Trieu</a:t>
            </a:r>
            <a:r>
              <a:rPr lang="en-US" dirty="0"/>
              <a:t>, Cheng, 2014</a:t>
            </a:r>
          </a:p>
        </p:txBody>
      </p:sp>
    </p:spTree>
    <p:extLst>
      <p:ext uri="{BB962C8B-B14F-4D97-AF65-F5344CB8AC3E}">
        <p14:creationId xmlns:p14="http://schemas.microsoft.com/office/powerpoint/2010/main" val="3441469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 calcmode="lin" valueType="num">
                                      <p:cBhvr>
                                        <p:cTn id="9" dur="500" fill="hold"/>
                                        <p:tgtEl>
                                          <p:spTgt spid="5122"/>
                                        </p:tgtEl>
                                        <p:attrNameLst>
                                          <p:attrName>style.rotation</p:attrName>
                                        </p:attrNameLst>
                                      </p:cBhvr>
                                      <p:tavLst>
                                        <p:tav tm="0">
                                          <p:val>
                                            <p:fltVal val="360"/>
                                          </p:val>
                                        </p:tav>
                                        <p:tav tm="100000">
                                          <p:val>
                                            <p:fltVal val="0"/>
                                          </p:val>
                                        </p:tav>
                                      </p:tavLst>
                                    </p:anim>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Spatial Representation of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Chromsome</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or Genome</a:t>
            </a:r>
          </a:p>
        </p:txBody>
      </p:sp>
      <p:sp>
        <p:nvSpPr>
          <p:cNvPr id="3" name="Content Placeholder 2"/>
          <p:cNvSpPr>
            <a:spLocks noGrp="1"/>
          </p:cNvSpPr>
          <p:nvPr>
            <p:ph idx="1"/>
          </p:nvPr>
        </p:nvSpPr>
        <p:spPr>
          <a:xfrm>
            <a:off x="457200" y="3094037"/>
            <a:ext cx="8305800" cy="3535363"/>
          </a:xfrm>
        </p:spPr>
        <p:txBody>
          <a:bodyPr>
            <a:normAutofit/>
          </a:bodyPr>
          <a:lstStyle/>
          <a:p>
            <a:r>
              <a:rPr lang="en-US" b="1" dirty="0"/>
              <a:t>Divided into </a:t>
            </a:r>
            <a:r>
              <a:rPr lang="en-US" b="1" i="1" dirty="0"/>
              <a:t>N</a:t>
            </a:r>
            <a:r>
              <a:rPr lang="en-US" b="1" dirty="0"/>
              <a:t> equal-size (e.g. 1MB) consecutive units sequentially</a:t>
            </a:r>
          </a:p>
          <a:p>
            <a:r>
              <a:rPr lang="en-US" b="1" dirty="0"/>
              <a:t>The center of a unit is denoted by a point and its coordinate (x, y, z)</a:t>
            </a:r>
          </a:p>
        </p:txBody>
      </p:sp>
      <p:cxnSp>
        <p:nvCxnSpPr>
          <p:cNvPr id="5" name="Straight Arrow Connector 4"/>
          <p:cNvCxnSpPr/>
          <p:nvPr/>
        </p:nvCxnSpPr>
        <p:spPr>
          <a:xfrm>
            <a:off x="533400" y="1905000"/>
            <a:ext cx="8339328" cy="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33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906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478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9050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3622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432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00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010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91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72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153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534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5-Point Star 19"/>
          <p:cNvSpPr/>
          <p:nvPr/>
        </p:nvSpPr>
        <p:spPr>
          <a:xfrm>
            <a:off x="6858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11430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16002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20574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25146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29718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5-Point Star 26"/>
          <p:cNvSpPr/>
          <p:nvPr/>
        </p:nvSpPr>
        <p:spPr>
          <a:xfrm>
            <a:off x="70866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5-Point Star 27"/>
          <p:cNvSpPr/>
          <p:nvPr/>
        </p:nvSpPr>
        <p:spPr>
          <a:xfrm>
            <a:off x="75438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5-Point Star 28"/>
          <p:cNvSpPr/>
          <p:nvPr/>
        </p:nvSpPr>
        <p:spPr>
          <a:xfrm>
            <a:off x="79248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5-Point Star 29"/>
          <p:cNvSpPr/>
          <p:nvPr/>
        </p:nvSpPr>
        <p:spPr>
          <a:xfrm>
            <a:off x="8305800" y="24384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277873" y="1981200"/>
            <a:ext cx="892993" cy="707886"/>
          </a:xfrm>
          <a:prstGeom prst="rect">
            <a:avLst/>
          </a:prstGeom>
          <a:noFill/>
        </p:spPr>
        <p:txBody>
          <a:bodyPr wrap="none" rtlCol="0">
            <a:spAutoFit/>
          </a:bodyPr>
          <a:lstStyle/>
          <a:p>
            <a:r>
              <a:rPr lang="en-US" sz="4000" dirty="0"/>
              <a:t>……</a:t>
            </a:r>
          </a:p>
        </p:txBody>
      </p:sp>
      <p:sp>
        <p:nvSpPr>
          <p:cNvPr id="31" name="TextBox 30"/>
          <p:cNvSpPr txBox="1"/>
          <p:nvPr/>
        </p:nvSpPr>
        <p:spPr>
          <a:xfrm>
            <a:off x="7276789" y="6488668"/>
            <a:ext cx="1943411" cy="369332"/>
          </a:xfrm>
          <a:prstGeom prst="rect">
            <a:avLst/>
          </a:prstGeom>
          <a:noFill/>
        </p:spPr>
        <p:txBody>
          <a:bodyPr wrap="none" rtlCol="0">
            <a:spAutoFit/>
          </a:bodyPr>
          <a:lstStyle/>
          <a:p>
            <a:r>
              <a:rPr lang="en-US" dirty="0" err="1"/>
              <a:t>Trieu</a:t>
            </a:r>
            <a:r>
              <a:rPr lang="en-US" dirty="0"/>
              <a:t>, Cheng, 2014</a:t>
            </a:r>
          </a:p>
        </p:txBody>
      </p:sp>
    </p:spTree>
    <p:extLst>
      <p:ext uri="{BB962C8B-B14F-4D97-AF65-F5344CB8AC3E}">
        <p14:creationId xmlns:p14="http://schemas.microsoft.com/office/powerpoint/2010/main" val="3507576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Contact Driven Structure Modeling</a:t>
            </a:r>
          </a:p>
        </p:txBody>
      </p:sp>
      <p:sp>
        <p:nvSpPr>
          <p:cNvPr id="4" name="Rounded Rectangle 3"/>
          <p:cNvSpPr/>
          <p:nvPr/>
        </p:nvSpPr>
        <p:spPr>
          <a:xfrm>
            <a:off x="1066800" y="990600"/>
            <a:ext cx="23622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sp>
        <p:nvSpPr>
          <p:cNvPr id="5" name="Rounded Rectangle 4"/>
          <p:cNvSpPr/>
          <p:nvPr/>
        </p:nvSpPr>
        <p:spPr>
          <a:xfrm>
            <a:off x="4953000" y="990600"/>
            <a:ext cx="23622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pic>
        <p:nvPicPr>
          <p:cNvPr id="7" name="Picture 6"/>
          <p:cNvPicPr>
            <a:picLocks noChangeAspect="1"/>
          </p:cNvPicPr>
          <p:nvPr/>
        </p:nvPicPr>
        <p:blipFill>
          <a:blip r:embed="rId2"/>
          <a:stretch>
            <a:fillRect/>
          </a:stretch>
        </p:blipFill>
        <p:spPr>
          <a:xfrm>
            <a:off x="3124200" y="2897264"/>
            <a:ext cx="1981200" cy="1903336"/>
          </a:xfrm>
          <a:prstGeom prst="rect">
            <a:avLst/>
          </a:prstGeom>
        </p:spPr>
      </p:pic>
      <p:sp>
        <p:nvSpPr>
          <p:cNvPr id="8" name="TextBox 7"/>
          <p:cNvSpPr txBox="1"/>
          <p:nvPr/>
        </p:nvSpPr>
        <p:spPr>
          <a:xfrm>
            <a:off x="2411575" y="4277380"/>
            <a:ext cx="4410695" cy="523220"/>
          </a:xfrm>
          <a:prstGeom prst="rect">
            <a:avLst/>
          </a:prstGeom>
          <a:noFill/>
        </p:spPr>
        <p:txBody>
          <a:bodyPr wrap="none" rtlCol="0">
            <a:spAutoFit/>
          </a:bodyPr>
          <a:lstStyle/>
          <a:p>
            <a:r>
              <a:rPr lang="en-US" sz="2800" b="1" dirty="0"/>
              <a:t>Permutation &amp; Optimization</a:t>
            </a:r>
          </a:p>
        </p:txBody>
      </p:sp>
      <p:sp>
        <p:nvSpPr>
          <p:cNvPr id="9" name="Rounded Rectangle 8"/>
          <p:cNvSpPr/>
          <p:nvPr/>
        </p:nvSpPr>
        <p:spPr>
          <a:xfrm>
            <a:off x="1447800" y="5334000"/>
            <a:ext cx="6019800" cy="1295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3733800" y="4724400"/>
            <a:ext cx="6858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Bent Arrow 11"/>
          <p:cNvSpPr/>
          <p:nvPr/>
        </p:nvSpPr>
        <p:spPr>
          <a:xfrm>
            <a:off x="5181600" y="3124200"/>
            <a:ext cx="1219200" cy="914400"/>
          </a:xfrm>
          <a:prstGeom prst="bentArrow">
            <a:avLst/>
          </a:prstGeom>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a:off x="1828800" y="3200400"/>
            <a:ext cx="1219200" cy="914400"/>
          </a:xfrm>
          <a:prstGeom prst="bentArrow">
            <a:avLst/>
          </a:prstGeom>
          <a:scene3d>
            <a:camera prst="orthographicFront">
              <a:rot lat="0" lon="1080000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3"/>
          <a:stretch>
            <a:fillRect/>
          </a:stretch>
        </p:blipFill>
        <p:spPr>
          <a:xfrm>
            <a:off x="3771900" y="5562600"/>
            <a:ext cx="723900" cy="723900"/>
          </a:xfrm>
          <a:prstGeom prst="rect">
            <a:avLst/>
          </a:prstGeom>
        </p:spPr>
      </p:pic>
      <p:pic>
        <p:nvPicPr>
          <p:cNvPr id="15" name="Picture 14"/>
          <p:cNvPicPr>
            <a:picLocks noChangeAspect="1"/>
          </p:cNvPicPr>
          <p:nvPr/>
        </p:nvPicPr>
        <p:blipFill>
          <a:blip r:embed="rId4"/>
          <a:stretch>
            <a:fillRect/>
          </a:stretch>
        </p:blipFill>
        <p:spPr>
          <a:xfrm>
            <a:off x="4800600" y="5562600"/>
            <a:ext cx="685800" cy="685800"/>
          </a:xfrm>
          <a:prstGeom prst="rect">
            <a:avLst/>
          </a:prstGeom>
        </p:spPr>
      </p:pic>
      <p:pic>
        <p:nvPicPr>
          <p:cNvPr id="6" name="Picture 5"/>
          <p:cNvPicPr>
            <a:picLocks noChangeAspect="1"/>
          </p:cNvPicPr>
          <p:nvPr/>
        </p:nvPicPr>
        <p:blipFill>
          <a:blip r:embed="rId5"/>
          <a:stretch>
            <a:fillRect/>
          </a:stretch>
        </p:blipFill>
        <p:spPr>
          <a:xfrm>
            <a:off x="2514600" y="5562600"/>
            <a:ext cx="771525" cy="685800"/>
          </a:xfrm>
          <a:prstGeom prst="rect">
            <a:avLst/>
          </a:prstGeom>
        </p:spPr>
      </p:pic>
      <p:pic>
        <p:nvPicPr>
          <p:cNvPr id="10" name="Picture 9"/>
          <p:cNvPicPr>
            <a:picLocks noChangeAspect="1"/>
          </p:cNvPicPr>
          <p:nvPr/>
        </p:nvPicPr>
        <p:blipFill>
          <a:blip r:embed="rId6"/>
          <a:stretch>
            <a:fillRect/>
          </a:stretch>
        </p:blipFill>
        <p:spPr>
          <a:xfrm>
            <a:off x="5715000" y="5562600"/>
            <a:ext cx="685800" cy="664745"/>
          </a:xfrm>
          <a:prstGeom prst="rect">
            <a:avLst/>
          </a:prstGeom>
        </p:spPr>
      </p:pic>
      <p:sp>
        <p:nvSpPr>
          <p:cNvPr id="16" name="TextBox 15"/>
          <p:cNvSpPr txBox="1"/>
          <p:nvPr/>
        </p:nvSpPr>
        <p:spPr>
          <a:xfrm>
            <a:off x="7276789" y="6488668"/>
            <a:ext cx="1943411" cy="369332"/>
          </a:xfrm>
          <a:prstGeom prst="rect">
            <a:avLst/>
          </a:prstGeom>
          <a:noFill/>
        </p:spPr>
        <p:txBody>
          <a:bodyPr wrap="none" rtlCol="0">
            <a:spAutoFit/>
          </a:bodyPr>
          <a:lstStyle/>
          <a:p>
            <a:r>
              <a:rPr lang="en-US" dirty="0" err="1"/>
              <a:t>Trieu</a:t>
            </a:r>
            <a:r>
              <a:rPr lang="en-US" dirty="0"/>
              <a:t>, Cheng, 2014</a:t>
            </a:r>
          </a:p>
        </p:txBody>
      </p:sp>
      <p:pic>
        <p:nvPicPr>
          <p:cNvPr id="17" name="Picture 16" descr="Screen Shot 2015-03-13 at 5.28.4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800" y="1066800"/>
            <a:ext cx="1676400" cy="1646195"/>
          </a:xfrm>
          <a:prstGeom prst="rect">
            <a:avLst/>
          </a:prstGeom>
        </p:spPr>
      </p:pic>
      <p:sp>
        <p:nvSpPr>
          <p:cNvPr id="3" name="TextBox 2"/>
          <p:cNvSpPr txBox="1"/>
          <p:nvPr/>
        </p:nvSpPr>
        <p:spPr>
          <a:xfrm>
            <a:off x="31715" y="1524000"/>
            <a:ext cx="1082348" cy="923330"/>
          </a:xfrm>
          <a:prstGeom prst="rect">
            <a:avLst/>
          </a:prstGeom>
          <a:noFill/>
        </p:spPr>
        <p:txBody>
          <a:bodyPr wrap="none" rtlCol="0">
            <a:spAutoFit/>
          </a:bodyPr>
          <a:lstStyle/>
          <a:p>
            <a:r>
              <a:rPr lang="en-US" b="1" dirty="0"/>
              <a:t>Random</a:t>
            </a:r>
          </a:p>
          <a:p>
            <a:r>
              <a:rPr lang="en-US" b="1" dirty="0"/>
              <a:t>Structure</a:t>
            </a:r>
          </a:p>
          <a:p>
            <a:endParaRPr lang="en-US" b="1" dirty="0"/>
          </a:p>
        </p:txBody>
      </p:sp>
      <p:pic>
        <p:nvPicPr>
          <p:cNvPr id="18" name="Picture 17" descr="Screen Shot 2015-03-13 at 10.27.30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1143000"/>
            <a:ext cx="1638300" cy="1559126"/>
          </a:xfrm>
          <a:prstGeom prst="rect">
            <a:avLst/>
          </a:prstGeom>
        </p:spPr>
      </p:pic>
      <p:sp>
        <p:nvSpPr>
          <p:cNvPr id="19" name="TextBox 18"/>
          <p:cNvSpPr txBox="1"/>
          <p:nvPr/>
        </p:nvSpPr>
        <p:spPr>
          <a:xfrm>
            <a:off x="7467600" y="1447800"/>
            <a:ext cx="1417162" cy="646331"/>
          </a:xfrm>
          <a:prstGeom prst="rect">
            <a:avLst/>
          </a:prstGeom>
          <a:noFill/>
        </p:spPr>
        <p:txBody>
          <a:bodyPr wrap="none" rtlCol="0">
            <a:spAutoFit/>
          </a:bodyPr>
          <a:lstStyle/>
          <a:p>
            <a:r>
              <a:rPr lang="en-US" b="1" dirty="0"/>
              <a:t>Normalized</a:t>
            </a:r>
          </a:p>
          <a:p>
            <a:r>
              <a:rPr lang="en-US" b="1" dirty="0"/>
              <a:t>Contact Map</a:t>
            </a:r>
          </a:p>
        </p:txBody>
      </p:sp>
    </p:spTree>
    <p:extLst>
      <p:ext uri="{BB962C8B-B14F-4D97-AF65-F5344CB8AC3E}">
        <p14:creationId xmlns:p14="http://schemas.microsoft.com/office/powerpoint/2010/main" val="40500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anim calcmode="lin" valueType="num">
                                      <p:cBhvr>
                                        <p:cTn id="36" dur="2000" fill="hold"/>
                                        <p:tgtEl>
                                          <p:spTgt spid="7"/>
                                        </p:tgtEl>
                                        <p:attrNameLst>
                                          <p:attrName>style.rotation</p:attrName>
                                        </p:attrNameLst>
                                      </p:cBhvr>
                                      <p:tavLst>
                                        <p:tav tm="0">
                                          <p:val>
                                            <p:fltVal val="720"/>
                                          </p:val>
                                        </p:tav>
                                        <p:tav tm="100000">
                                          <p:val>
                                            <p:fltVal val="0"/>
                                          </p:val>
                                        </p:tav>
                                      </p:tavLst>
                                    </p:anim>
                                    <p:anim calcmode="lin" valueType="num">
                                      <p:cBhvr>
                                        <p:cTn id="37" dur="2000" fill="hold"/>
                                        <p:tgtEl>
                                          <p:spTgt spid="7"/>
                                        </p:tgtEl>
                                        <p:attrNameLst>
                                          <p:attrName>ppt_h</p:attrName>
                                        </p:attrNameLst>
                                      </p:cBhvr>
                                      <p:tavLst>
                                        <p:tav tm="0">
                                          <p:val>
                                            <p:fltVal val="0"/>
                                          </p:val>
                                        </p:tav>
                                        <p:tav tm="100000">
                                          <p:val>
                                            <p:strVal val="#ppt_h"/>
                                          </p:val>
                                        </p:tav>
                                      </p:tavLst>
                                    </p:anim>
                                    <p:anim calcmode="lin" valueType="num">
                                      <p:cBhvr>
                                        <p:cTn id="38" dur="2000" fill="hold"/>
                                        <p:tgtEl>
                                          <p:spTgt spid="7"/>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style.rotation</p:attrName>
                                        </p:attrNameLst>
                                      </p:cBhvr>
                                      <p:tavLst>
                                        <p:tav tm="0">
                                          <p:val>
                                            <p:fltVal val="720"/>
                                          </p:val>
                                        </p:tav>
                                        <p:tav tm="100000">
                                          <p:val>
                                            <p:fltVal val="0"/>
                                          </p:val>
                                        </p:tav>
                                      </p:tavLst>
                                    </p:anim>
                                    <p:anim calcmode="lin" valueType="num">
                                      <p:cBhvr>
                                        <p:cTn id="43" dur="2000" fill="hold"/>
                                        <p:tgtEl>
                                          <p:spTgt spid="8"/>
                                        </p:tgtEl>
                                        <p:attrNameLst>
                                          <p:attrName>ppt_h</p:attrName>
                                        </p:attrNameLst>
                                      </p:cBhvr>
                                      <p:tavLst>
                                        <p:tav tm="0">
                                          <p:val>
                                            <p:fltVal val="0"/>
                                          </p:val>
                                        </p:tav>
                                        <p:tav tm="100000">
                                          <p:val>
                                            <p:strVal val="#ppt_h"/>
                                          </p:val>
                                        </p:tav>
                                      </p:tavLst>
                                    </p:anim>
                                    <p:anim calcmode="lin" valueType="num">
                                      <p:cBhvr>
                                        <p:cTn id="44" dur="2000" fill="hold"/>
                                        <p:tgtEl>
                                          <p:spTgt spid="8"/>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000"/>
                                        <p:tgtEl>
                                          <p:spTgt spid="12"/>
                                        </p:tgtEl>
                                      </p:cBhvr>
                                    </p:animEffect>
                                    <p:anim calcmode="lin" valueType="num">
                                      <p:cBhvr>
                                        <p:cTn id="48" dur="2000" fill="hold"/>
                                        <p:tgtEl>
                                          <p:spTgt spid="12"/>
                                        </p:tgtEl>
                                        <p:attrNameLst>
                                          <p:attrName>style.rotation</p:attrName>
                                        </p:attrNameLst>
                                      </p:cBhvr>
                                      <p:tavLst>
                                        <p:tav tm="0">
                                          <p:val>
                                            <p:fltVal val="720"/>
                                          </p:val>
                                        </p:tav>
                                        <p:tav tm="100000">
                                          <p:val>
                                            <p:fltVal val="0"/>
                                          </p:val>
                                        </p:tav>
                                      </p:tavLst>
                                    </p:anim>
                                    <p:anim calcmode="lin" valueType="num">
                                      <p:cBhvr>
                                        <p:cTn id="49" dur="2000" fill="hold"/>
                                        <p:tgtEl>
                                          <p:spTgt spid="12"/>
                                        </p:tgtEl>
                                        <p:attrNameLst>
                                          <p:attrName>ppt_h</p:attrName>
                                        </p:attrNameLst>
                                      </p:cBhvr>
                                      <p:tavLst>
                                        <p:tav tm="0">
                                          <p:val>
                                            <p:fltVal val="0"/>
                                          </p:val>
                                        </p:tav>
                                        <p:tav tm="100000">
                                          <p:val>
                                            <p:strVal val="#ppt_h"/>
                                          </p:val>
                                        </p:tav>
                                      </p:tavLst>
                                    </p:anim>
                                    <p:anim calcmode="lin" valueType="num">
                                      <p:cBhvr>
                                        <p:cTn id="50" dur="2000" fill="hold"/>
                                        <p:tgtEl>
                                          <p:spTgt spid="12"/>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000"/>
                                        <p:tgtEl>
                                          <p:spTgt spid="13"/>
                                        </p:tgtEl>
                                      </p:cBhvr>
                                    </p:animEffect>
                                    <p:anim calcmode="lin" valueType="num">
                                      <p:cBhvr>
                                        <p:cTn id="54" dur="2000" fill="hold"/>
                                        <p:tgtEl>
                                          <p:spTgt spid="13"/>
                                        </p:tgtEl>
                                        <p:attrNameLst>
                                          <p:attrName>style.rotation</p:attrName>
                                        </p:attrNameLst>
                                      </p:cBhvr>
                                      <p:tavLst>
                                        <p:tav tm="0">
                                          <p:val>
                                            <p:fltVal val="720"/>
                                          </p:val>
                                        </p:tav>
                                        <p:tav tm="100000">
                                          <p:val>
                                            <p:fltVal val="0"/>
                                          </p:val>
                                        </p:tav>
                                      </p:tavLst>
                                    </p:anim>
                                    <p:anim calcmode="lin" valueType="num">
                                      <p:cBhvr>
                                        <p:cTn id="55" dur="2000" fill="hold"/>
                                        <p:tgtEl>
                                          <p:spTgt spid="13"/>
                                        </p:tgtEl>
                                        <p:attrNameLst>
                                          <p:attrName>ppt_h</p:attrName>
                                        </p:attrNameLst>
                                      </p:cBhvr>
                                      <p:tavLst>
                                        <p:tav tm="0">
                                          <p:val>
                                            <p:fltVal val="0"/>
                                          </p:val>
                                        </p:tav>
                                        <p:tav tm="100000">
                                          <p:val>
                                            <p:strVal val="#ppt_h"/>
                                          </p:val>
                                        </p:tav>
                                      </p:tavLst>
                                    </p:anim>
                                    <p:anim calcmode="lin" valueType="num">
                                      <p:cBhvr>
                                        <p:cTn id="56"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par>
                                <p:cTn id="65" presetID="16" presetClass="entr" presetSubtype="21"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par>
                                <p:cTn id="71" presetID="16" presetClass="entr" presetSubtype="21"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par>
                                <p:cTn id="74" presetID="16" presetClass="entr" presetSubtype="21"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barn(inVertic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1" grpId="0" animBg="1"/>
      <p:bldP spid="12" grpId="0" animBg="1"/>
      <p:bldP spid="13" grpId="0" animBg="1"/>
      <p:bldP spid="3"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Opportunities</a:t>
            </a:r>
          </a:p>
        </p:txBody>
      </p:sp>
      <p:sp>
        <p:nvSpPr>
          <p:cNvPr id="3" name="Content Placeholder 2"/>
          <p:cNvSpPr>
            <a:spLocks noGrp="1"/>
          </p:cNvSpPr>
          <p:nvPr>
            <p:ph idx="1"/>
          </p:nvPr>
        </p:nvSpPr>
        <p:spPr/>
        <p:txBody>
          <a:bodyPr/>
          <a:lstStyle/>
          <a:p>
            <a:r>
              <a:rPr lang="en-US" dirty="0"/>
              <a:t>Chromosome contact data can be generated easily and cheaply</a:t>
            </a:r>
          </a:p>
          <a:p>
            <a:r>
              <a:rPr lang="en-US" dirty="0"/>
              <a:t>Chromosome contact data is rather reliable</a:t>
            </a:r>
          </a:p>
          <a:p>
            <a:r>
              <a:rPr lang="en-US" dirty="0"/>
              <a:t>A 3D model of a genome is very valuable in studying spatial regulation of gene expression and methylation</a:t>
            </a:r>
          </a:p>
          <a:p>
            <a:endParaRPr lang="en-US" dirty="0"/>
          </a:p>
        </p:txBody>
      </p:sp>
    </p:spTree>
    <p:extLst>
      <p:ext uri="{BB962C8B-B14F-4D97-AF65-F5344CB8AC3E}">
        <p14:creationId xmlns:p14="http://schemas.microsoft.com/office/powerpoint/2010/main" val="257106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905000" y="5105400"/>
            <a:ext cx="6477000" cy="1066800"/>
          </a:xfrm>
        </p:spPr>
        <p:txBody>
          <a:bodyPr>
            <a:normAutofit/>
          </a:bodyPr>
          <a:lstStyle/>
          <a:p>
            <a:pPr marL="0" indent="0" eaLnBrk="1" hangingPunct="1">
              <a:buNone/>
            </a:pPr>
            <a:r>
              <a:rPr lang="en-US" sz="4000" b="1" dirty="0">
                <a:ln w="1905"/>
                <a:solidFill>
                  <a:srgbClr val="000000"/>
                </a:solidFill>
                <a:effectLst>
                  <a:innerShdw blurRad="69850" dist="43180" dir="5400000">
                    <a:srgbClr val="000000">
                      <a:alpha val="65000"/>
                    </a:srgbClr>
                  </a:innerShdw>
                </a:effectLst>
              </a:rPr>
              <a:t>$1000 Personal Genome!</a:t>
            </a:r>
          </a:p>
        </p:txBody>
      </p:sp>
      <p:pic>
        <p:nvPicPr>
          <p:cNvPr id="6" name="Picture 2" descr="https://encrypted-tbn3.google.com/images?q=tbn:ANd9GcTr5A6M5SvsagRfMW6jbf9TpqfNLS26SrzCMq3H-RE1ljF-7p69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2794185"/>
            <a:ext cx="2797884" cy="186186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965573" y="609600"/>
            <a:ext cx="6180116" cy="3676869"/>
          </a:xfrm>
          <a:prstGeom prst="rect">
            <a:avLst/>
          </a:prstGeom>
        </p:spPr>
      </p:pic>
      <p:pic>
        <p:nvPicPr>
          <p:cNvPr id="9" name="Picture 8"/>
          <p:cNvPicPr>
            <a:picLocks noChangeAspect="1"/>
          </p:cNvPicPr>
          <p:nvPr/>
        </p:nvPicPr>
        <p:blipFill>
          <a:blip r:embed="rId4"/>
          <a:stretch>
            <a:fillRect/>
          </a:stretch>
        </p:blipFill>
        <p:spPr>
          <a:xfrm>
            <a:off x="0" y="152401"/>
            <a:ext cx="2978847" cy="2133599"/>
          </a:xfrm>
          <a:prstGeom prst="rect">
            <a:avLst/>
          </a:prstGeom>
        </p:spPr>
      </p:pic>
      <p:sp>
        <p:nvSpPr>
          <p:cNvPr id="10" name="Rectangle 9"/>
          <p:cNvSpPr/>
          <p:nvPr/>
        </p:nvSpPr>
        <p:spPr>
          <a:xfrm>
            <a:off x="4648200" y="6477000"/>
            <a:ext cx="4572000" cy="276999"/>
          </a:xfrm>
          <a:prstGeom prst="rect">
            <a:avLst/>
          </a:prstGeom>
        </p:spPr>
        <p:txBody>
          <a:bodyPr>
            <a:spAutoFit/>
          </a:bodyPr>
          <a:lstStyle/>
          <a:p>
            <a:r>
              <a:rPr lang="tr-TR" sz="1200" dirty="0"/>
              <a:t>http://</a:t>
            </a:r>
            <a:r>
              <a:rPr lang="tr-TR" sz="1200" dirty="0" err="1"/>
              <a:t>www.futuretimeline.net</a:t>
            </a:r>
            <a:r>
              <a:rPr lang="tr-TR" sz="1200" dirty="0"/>
              <a:t>/</a:t>
            </a:r>
            <a:r>
              <a:rPr lang="tr-TR" sz="1200" dirty="0" err="1"/>
              <a:t>blog</a:t>
            </a:r>
            <a:r>
              <a:rPr lang="tr-TR" sz="1200" dirty="0"/>
              <a:t>/2014/01/16.htm#.U3Vg-FhdWzs</a:t>
            </a:r>
            <a:endParaRPr lang="en-US" sz="1200" dirty="0"/>
          </a:p>
        </p:txBody>
      </p:sp>
    </p:spTree>
    <p:extLst>
      <p:ext uri="{BB962C8B-B14F-4D97-AF65-F5344CB8AC3E}">
        <p14:creationId xmlns:p14="http://schemas.microsoft.com/office/powerpoint/2010/main" val="1768471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Challenges</a:t>
            </a:r>
          </a:p>
        </p:txBody>
      </p:sp>
      <p:sp>
        <p:nvSpPr>
          <p:cNvPr id="3" name="Content Placeholder 2"/>
          <p:cNvSpPr>
            <a:spLocks noGrp="1"/>
          </p:cNvSpPr>
          <p:nvPr>
            <p:ph idx="1"/>
          </p:nvPr>
        </p:nvSpPr>
        <p:spPr/>
        <p:txBody>
          <a:bodyPr>
            <a:normAutofit lnSpcReduction="10000"/>
          </a:bodyPr>
          <a:lstStyle/>
          <a:p>
            <a:r>
              <a:rPr lang="en-US" dirty="0"/>
              <a:t>Genome and chromosome is very large (3 billion nucleotide of human genome)</a:t>
            </a:r>
          </a:p>
          <a:p>
            <a:r>
              <a:rPr lang="en-US" dirty="0"/>
              <a:t>Genome structure is very dynamic</a:t>
            </a:r>
          </a:p>
          <a:p>
            <a:r>
              <a:rPr lang="en-US" dirty="0"/>
              <a:t>No known experimental genome structure other than some point distance data generated by FISH</a:t>
            </a:r>
          </a:p>
          <a:p>
            <a:r>
              <a:rPr lang="en-US" dirty="0"/>
              <a:t>Relationship between contact and distance is not deterministic</a:t>
            </a:r>
          </a:p>
          <a:p>
            <a:r>
              <a:rPr lang="en-US" dirty="0"/>
              <a:t>Hi-C data is noisy</a:t>
            </a:r>
          </a:p>
          <a:p>
            <a:endParaRPr lang="en-US" dirty="0"/>
          </a:p>
        </p:txBody>
      </p:sp>
    </p:spTree>
    <p:extLst>
      <p:ext uri="{BB962C8B-B14F-4D97-AF65-F5344CB8AC3E}">
        <p14:creationId xmlns:p14="http://schemas.microsoft.com/office/powerpoint/2010/main" val="289068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Maximum Likelihood or Distance-Based Approaches</a:t>
            </a:r>
          </a:p>
        </p:txBody>
      </p:sp>
      <p:sp>
        <p:nvSpPr>
          <p:cNvPr id="3" name="Content Placeholder 2"/>
          <p:cNvSpPr>
            <a:spLocks noGrp="1"/>
          </p:cNvSpPr>
          <p:nvPr>
            <p:ph idx="1"/>
          </p:nvPr>
        </p:nvSpPr>
        <p:spPr>
          <a:xfrm>
            <a:off x="457200" y="1600201"/>
            <a:ext cx="8229600" cy="3200400"/>
          </a:xfrm>
        </p:spPr>
        <p:txBody>
          <a:bodyPr>
            <a:normAutofit lnSpcReduction="10000"/>
          </a:bodyPr>
          <a:lstStyle/>
          <a:p>
            <a:r>
              <a:rPr lang="en-US" b="1" dirty="0"/>
              <a:t>Convert interaction frequency (contact number) into distance</a:t>
            </a:r>
            <a:endParaRPr lang="en-US" dirty="0"/>
          </a:p>
          <a:p>
            <a:endParaRPr lang="en-US" b="1" dirty="0"/>
          </a:p>
          <a:p>
            <a:pPr marL="0" indent="0">
              <a:buNone/>
            </a:pPr>
            <a:r>
              <a:rPr lang="en-US" b="1" dirty="0"/>
              <a:t>                                or</a:t>
            </a:r>
          </a:p>
          <a:p>
            <a:endParaRPr lang="en-US" b="1" dirty="0"/>
          </a:p>
          <a:p>
            <a:r>
              <a:rPr lang="en-US" b="1" dirty="0"/>
              <a:t>Translate distance into (x, y, z) coordinates</a:t>
            </a:r>
          </a:p>
        </p:txBody>
      </p:sp>
      <p:sp>
        <p:nvSpPr>
          <p:cNvPr id="4" name="Rectangle 3">
            <a:extLst>
              <a:ext uri="{FF2B5EF4-FFF2-40B4-BE49-F238E27FC236}">
                <a16:creationId xmlns:a16="http://schemas.microsoft.com/office/drawing/2014/main" id="{B6E5A999-21C4-D146-B9C8-2267BA80025E}"/>
              </a:ext>
            </a:extLst>
          </p:cNvPr>
          <p:cNvSpPr/>
          <p:nvPr/>
        </p:nvSpPr>
        <p:spPr>
          <a:xfrm>
            <a:off x="2819400" y="2568357"/>
            <a:ext cx="2147191" cy="646331"/>
          </a:xfrm>
          <a:prstGeom prst="rect">
            <a:avLst/>
          </a:prstGeom>
        </p:spPr>
        <p:txBody>
          <a:bodyPr wrap="none">
            <a:spAutoFit/>
          </a:bodyPr>
          <a:lstStyle/>
          <a:p>
            <a:r>
              <a:rPr lang="en-US" sz="3600" dirty="0"/>
              <a:t>d ∝ 1 / </a:t>
            </a:r>
            <a:r>
              <a:rPr lang="en-US" sz="3600" dirty="0" err="1"/>
              <a:t>IF</a:t>
            </a:r>
            <a:r>
              <a:rPr lang="en-US" sz="3600" baseline="30000" dirty="0" err="1"/>
              <a:t>a</a:t>
            </a:r>
            <a:r>
              <a:rPr lang="en-US" sz="3600" dirty="0"/>
              <a:t> </a:t>
            </a:r>
          </a:p>
        </p:txBody>
      </p:sp>
      <p:sp>
        <p:nvSpPr>
          <p:cNvPr id="5" name="Rectangle 4">
            <a:extLst>
              <a:ext uri="{FF2B5EF4-FFF2-40B4-BE49-F238E27FC236}">
                <a16:creationId xmlns:a16="http://schemas.microsoft.com/office/drawing/2014/main" id="{455B5B94-134B-914C-BC66-3BBB798E1912}"/>
              </a:ext>
            </a:extLst>
          </p:cNvPr>
          <p:cNvSpPr/>
          <p:nvPr/>
        </p:nvSpPr>
        <p:spPr>
          <a:xfrm>
            <a:off x="2819400" y="3620869"/>
            <a:ext cx="2159566" cy="646331"/>
          </a:xfrm>
          <a:prstGeom prst="rect">
            <a:avLst/>
          </a:prstGeom>
        </p:spPr>
        <p:txBody>
          <a:bodyPr wrap="none">
            <a:spAutoFit/>
          </a:bodyPr>
          <a:lstStyle/>
          <a:p>
            <a:r>
              <a:rPr lang="en-US" sz="3600" dirty="0"/>
              <a:t>IF ∝ 1 / d</a:t>
            </a:r>
            <a:r>
              <a:rPr lang="en-US" sz="3600" baseline="30000" dirty="0"/>
              <a:t>a</a:t>
            </a:r>
            <a:r>
              <a:rPr lang="en-US" sz="3600" dirty="0"/>
              <a:t> </a:t>
            </a:r>
          </a:p>
        </p:txBody>
      </p:sp>
    </p:spTree>
    <p:extLst>
      <p:ext uri="{BB962C8B-B14F-4D97-AF65-F5344CB8AC3E}">
        <p14:creationId xmlns:p14="http://schemas.microsoft.com/office/powerpoint/2010/main" val="1168110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MCMC Approach</a:t>
            </a:r>
          </a:p>
        </p:txBody>
      </p:sp>
      <p:sp>
        <p:nvSpPr>
          <p:cNvPr id="3" name="Content Placeholder 2"/>
          <p:cNvSpPr>
            <a:spLocks noGrp="1"/>
          </p:cNvSpPr>
          <p:nvPr>
            <p:ph idx="1"/>
          </p:nvPr>
        </p:nvSpPr>
        <p:spPr>
          <a:xfrm>
            <a:off x="457200" y="1600201"/>
            <a:ext cx="8229600" cy="3048000"/>
          </a:xfrm>
        </p:spPr>
        <p:txBody>
          <a:bodyPr/>
          <a:lstStyle/>
          <a:p>
            <a:pPr marL="0" indent="0">
              <a:buNone/>
            </a:pPr>
            <a:r>
              <a:rPr lang="en-US" dirty="0"/>
              <a:t>M. Rousseau, J. Fraser, M.A. </a:t>
            </a:r>
            <a:r>
              <a:rPr lang="en-US" dirty="0" err="1"/>
              <a:t>Ferraiuolo</a:t>
            </a:r>
            <a:r>
              <a:rPr lang="en-US" dirty="0"/>
              <a:t>, J. </a:t>
            </a:r>
            <a:r>
              <a:rPr lang="en-US" dirty="0" err="1"/>
              <a:t>Dostie</a:t>
            </a:r>
            <a:r>
              <a:rPr lang="en-US" dirty="0"/>
              <a:t>, M. </a:t>
            </a:r>
            <a:r>
              <a:rPr lang="en-US" dirty="0" err="1"/>
              <a:t>Blanchette</a:t>
            </a:r>
            <a:r>
              <a:rPr lang="en-US" dirty="0"/>
              <a:t>. </a:t>
            </a:r>
            <a:r>
              <a:rPr lang="en-US" b="1" i="1" dirty="0"/>
              <a:t>Three-dimensional modeling of chromatin structure from interaction frequency data using </a:t>
            </a:r>
            <a:r>
              <a:rPr lang="sk-SK" b="1" i="1" u="sng" dirty="0"/>
              <a:t>Markov chain Monte Carlo sampling</a:t>
            </a:r>
            <a:r>
              <a:rPr lang="sk-SK" dirty="0"/>
              <a:t>. BMC Bioinformatics, 2011.</a:t>
            </a:r>
          </a:p>
        </p:txBody>
      </p:sp>
      <p:sp>
        <p:nvSpPr>
          <p:cNvPr id="4" name="TextBox 3"/>
          <p:cNvSpPr txBox="1"/>
          <p:nvPr/>
        </p:nvSpPr>
        <p:spPr>
          <a:xfrm>
            <a:off x="533400" y="4724400"/>
            <a:ext cx="8001000"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4090982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MCMC5C </a:t>
            </a:r>
          </a:p>
        </p:txBody>
      </p:sp>
      <p:sp>
        <p:nvSpPr>
          <p:cNvPr id="3" name="Content Placeholder 2"/>
          <p:cNvSpPr>
            <a:spLocks noGrp="1"/>
          </p:cNvSpPr>
          <p:nvPr>
            <p:ph idx="1"/>
          </p:nvPr>
        </p:nvSpPr>
        <p:spPr>
          <a:xfrm>
            <a:off x="457200" y="1371600"/>
            <a:ext cx="8610600" cy="5410200"/>
          </a:xfrm>
        </p:spPr>
        <p:txBody>
          <a:bodyPr>
            <a:normAutofit/>
          </a:bodyPr>
          <a:lstStyle/>
          <a:p>
            <a:pPr>
              <a:buFont typeface="Arial"/>
              <a:buChar char="•"/>
            </a:pPr>
            <a:r>
              <a:rPr lang="en-US" dirty="0"/>
              <a:t>Formulate a probabilistic model linking 5C/Hi-C data to physical distances </a:t>
            </a:r>
          </a:p>
          <a:p>
            <a:pPr>
              <a:buFont typeface="Arial"/>
              <a:buChar char="•"/>
            </a:pPr>
            <a:r>
              <a:rPr lang="en-US" b="1" dirty="0"/>
              <a:t>Markov chain Monte Carlo (MCMC) </a:t>
            </a:r>
            <a:r>
              <a:rPr lang="en-US" dirty="0"/>
              <a:t>approach called MCMC5C  to generate a representative sample from the posterior distribution over structures from IF data. </a:t>
            </a:r>
          </a:p>
        </p:txBody>
      </p:sp>
    </p:spTree>
    <p:extLst>
      <p:ext uri="{BB962C8B-B14F-4D97-AF65-F5344CB8AC3E}">
        <p14:creationId xmlns:p14="http://schemas.microsoft.com/office/powerpoint/2010/main" val="3047565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MCMC5C </a:t>
            </a:r>
          </a:p>
        </p:txBody>
      </p:sp>
      <p:sp>
        <p:nvSpPr>
          <p:cNvPr id="3" name="Content Placeholder 2"/>
          <p:cNvSpPr>
            <a:spLocks noGrp="1"/>
          </p:cNvSpPr>
          <p:nvPr>
            <p:ph idx="1"/>
          </p:nvPr>
        </p:nvSpPr>
        <p:spPr>
          <a:xfrm>
            <a:off x="381000" y="914400"/>
            <a:ext cx="8686800" cy="4953000"/>
          </a:xfrm>
        </p:spPr>
        <p:txBody>
          <a:bodyPr>
            <a:normAutofit fontScale="85000" lnSpcReduction="10000"/>
          </a:bodyPr>
          <a:lstStyle/>
          <a:p>
            <a:pPr>
              <a:buFont typeface="Arial"/>
              <a:buChar char="•"/>
            </a:pPr>
            <a:r>
              <a:rPr lang="en-US" dirty="0"/>
              <a:t>Structural properties (base looping, condensation, and local density) were defined in the models</a:t>
            </a:r>
          </a:p>
          <a:p>
            <a:pPr>
              <a:buFont typeface="Arial"/>
              <a:buChar char="•"/>
            </a:pPr>
            <a:endParaRPr lang="en-US" dirty="0"/>
          </a:p>
          <a:p>
            <a:pPr>
              <a:buFont typeface="Arial"/>
              <a:buChar char="•"/>
            </a:pPr>
            <a:r>
              <a:rPr lang="en-US" dirty="0"/>
              <a:t>Applied these methods to a biological model of human </a:t>
            </a:r>
            <a:r>
              <a:rPr lang="en-US" dirty="0" err="1"/>
              <a:t>myelomonocyte</a:t>
            </a:r>
            <a:r>
              <a:rPr lang="en-US" dirty="0"/>
              <a:t> cellular differentiation and identified distinct chromatin conformation signatures corresponding to each of the cellular states. </a:t>
            </a:r>
          </a:p>
          <a:p>
            <a:pPr>
              <a:buFont typeface="Arial"/>
              <a:buChar char="•"/>
            </a:pPr>
            <a:endParaRPr lang="en-US" dirty="0"/>
          </a:p>
          <a:p>
            <a:pPr>
              <a:buFont typeface="Arial"/>
              <a:buChar char="•"/>
            </a:pPr>
            <a:r>
              <a:rPr lang="en-US" dirty="0"/>
              <a:t>run on Hi-C data and produce a model of human chromosome 14 at 1Mb resolution that is consistent with previously observed structural properties as measured by 3D-FISH.</a:t>
            </a:r>
          </a:p>
          <a:p>
            <a:pPr>
              <a:buFont typeface="Arial"/>
              <a:buChar char="•"/>
            </a:pPr>
            <a:endParaRPr lang="en-US" dirty="0"/>
          </a:p>
        </p:txBody>
      </p:sp>
    </p:spTree>
    <p:extLst>
      <p:ext uri="{BB962C8B-B14F-4D97-AF65-F5344CB8AC3E}">
        <p14:creationId xmlns:p14="http://schemas.microsoft.com/office/powerpoint/2010/main" val="120878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Other Existing Methods</a:t>
            </a:r>
          </a:p>
        </p:txBody>
      </p:sp>
      <p:sp>
        <p:nvSpPr>
          <p:cNvPr id="3" name="Content Placeholder 2"/>
          <p:cNvSpPr>
            <a:spLocks noGrp="1"/>
          </p:cNvSpPr>
          <p:nvPr>
            <p:ph idx="1"/>
          </p:nvPr>
        </p:nvSpPr>
        <p:spPr>
          <a:xfrm>
            <a:off x="304800" y="1371600"/>
            <a:ext cx="8686800" cy="5105400"/>
          </a:xfrm>
        </p:spPr>
        <p:txBody>
          <a:bodyPr>
            <a:normAutofit/>
          </a:bodyPr>
          <a:lstStyle/>
          <a:p>
            <a:r>
              <a:rPr lang="en-US" b="1" dirty="0"/>
              <a:t>5C3D (Fraser et al.)</a:t>
            </a:r>
            <a:r>
              <a:rPr lang="en-US" dirty="0"/>
              <a:t>: translates IF values into physical distance estimates and then uses a gradient descent approach to find the 3D conformations.</a:t>
            </a:r>
          </a:p>
          <a:p>
            <a:endParaRPr lang="en-US" dirty="0"/>
          </a:p>
        </p:txBody>
      </p:sp>
    </p:spTree>
    <p:extLst>
      <p:ext uri="{BB962C8B-B14F-4D97-AF65-F5344CB8AC3E}">
        <p14:creationId xmlns:p14="http://schemas.microsoft.com/office/powerpoint/2010/main" val="346330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Other Existing Methods</a:t>
            </a:r>
          </a:p>
        </p:txBody>
      </p:sp>
      <p:sp>
        <p:nvSpPr>
          <p:cNvPr id="3" name="Content Placeholder 2"/>
          <p:cNvSpPr>
            <a:spLocks noGrp="1"/>
          </p:cNvSpPr>
          <p:nvPr>
            <p:ph idx="1"/>
          </p:nvPr>
        </p:nvSpPr>
        <p:spPr>
          <a:xfrm>
            <a:off x="304800" y="1371600"/>
            <a:ext cx="8686800" cy="2667000"/>
          </a:xfrm>
        </p:spPr>
        <p:txBody>
          <a:bodyPr>
            <a:normAutofit/>
          </a:bodyPr>
          <a:lstStyle/>
          <a:p>
            <a:r>
              <a:rPr lang="en-US" b="1" dirty="0" err="1"/>
              <a:t>Bau</a:t>
            </a:r>
            <a:r>
              <a:rPr lang="en-US" b="1" dirty="0"/>
              <a:t> et al. </a:t>
            </a:r>
            <a:r>
              <a:rPr lang="en-US" dirty="0"/>
              <a:t>Interactions are modeled with springs whose equilibrium length depends on the observed IF values, subject to certain constraints based on the structure of the 30-nm fiber, optimized by Integrative Modeling Platform.</a:t>
            </a:r>
          </a:p>
          <a:p>
            <a:endParaRPr lang="en-US" dirty="0"/>
          </a:p>
        </p:txBody>
      </p:sp>
    </p:spTree>
    <p:extLst>
      <p:ext uri="{BB962C8B-B14F-4D97-AF65-F5344CB8AC3E}">
        <p14:creationId xmlns:p14="http://schemas.microsoft.com/office/powerpoint/2010/main" val="1811241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Other Existing Methods</a:t>
            </a:r>
          </a:p>
        </p:txBody>
      </p:sp>
      <p:sp>
        <p:nvSpPr>
          <p:cNvPr id="3" name="Content Placeholder 2"/>
          <p:cNvSpPr>
            <a:spLocks noGrp="1"/>
          </p:cNvSpPr>
          <p:nvPr>
            <p:ph idx="1"/>
          </p:nvPr>
        </p:nvSpPr>
        <p:spPr>
          <a:xfrm>
            <a:off x="304800" y="1371600"/>
            <a:ext cx="8686800" cy="5105400"/>
          </a:xfrm>
        </p:spPr>
        <p:txBody>
          <a:bodyPr>
            <a:normAutofit/>
          </a:bodyPr>
          <a:lstStyle/>
          <a:p>
            <a:r>
              <a:rPr lang="en-US" b="1" dirty="0" err="1"/>
              <a:t>Duan</a:t>
            </a:r>
            <a:r>
              <a:rPr lang="en-US" b="1" dirty="0"/>
              <a:t> et al., </a:t>
            </a:r>
            <a:r>
              <a:rPr lang="en-US" dirty="0"/>
              <a:t>convert interaction frequencies to Euclidean distances and then seek conformation minimizing the misfit, with addition of a set of clash avoidance constraints and a few prior known knowledge about the yeast genome organization. The constrained optimization problem is solved to find the best structure. </a:t>
            </a:r>
          </a:p>
          <a:p>
            <a:endParaRPr lang="en-US" dirty="0"/>
          </a:p>
        </p:txBody>
      </p:sp>
    </p:spTree>
    <p:extLst>
      <p:ext uri="{BB962C8B-B14F-4D97-AF65-F5344CB8AC3E}">
        <p14:creationId xmlns:p14="http://schemas.microsoft.com/office/powerpoint/2010/main" val="1811241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Possible Drawbacks of Existing Methods</a:t>
            </a:r>
          </a:p>
        </p:txBody>
      </p:sp>
      <p:sp>
        <p:nvSpPr>
          <p:cNvPr id="3" name="Content Placeholder 2"/>
          <p:cNvSpPr>
            <a:spLocks noGrp="1"/>
          </p:cNvSpPr>
          <p:nvPr>
            <p:ph idx="1"/>
          </p:nvPr>
        </p:nvSpPr>
        <p:spPr>
          <a:xfrm>
            <a:off x="381000" y="1447800"/>
            <a:ext cx="8305800" cy="4678363"/>
          </a:xfrm>
        </p:spPr>
        <p:txBody>
          <a:bodyPr>
            <a:normAutofit/>
          </a:bodyPr>
          <a:lstStyle/>
          <a:p>
            <a:r>
              <a:rPr lang="en-US" dirty="0"/>
              <a:t>Objective function (sum of square difference between predicted and derived distance) is debatable.</a:t>
            </a:r>
          </a:p>
          <a:p>
            <a:r>
              <a:rPr lang="en-US" dirty="0"/>
              <a:t>Assume each IF is equally reliable.</a:t>
            </a:r>
          </a:p>
          <a:p>
            <a:r>
              <a:rPr lang="en-US" dirty="0"/>
              <a:t>The absence of an underlying probabilistic model, preventing the calculation of confidence intervals on specific structural properties (e.g. distance between two genomic sites)</a:t>
            </a:r>
          </a:p>
          <a:p>
            <a:endParaRPr lang="en-US" dirty="0"/>
          </a:p>
          <a:p>
            <a:endParaRPr lang="en-US" dirty="0"/>
          </a:p>
        </p:txBody>
      </p:sp>
    </p:spTree>
    <p:extLst>
      <p:ext uri="{BB962C8B-B14F-4D97-AF65-F5344CB8AC3E}">
        <p14:creationId xmlns:p14="http://schemas.microsoft.com/office/powerpoint/2010/main" val="3860998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325562"/>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Probabilistic Model of Chromatin Conformation</a:t>
            </a:r>
          </a:p>
        </p:txBody>
      </p:sp>
      <p:sp>
        <p:nvSpPr>
          <p:cNvPr id="3" name="Content Placeholder 2"/>
          <p:cNvSpPr>
            <a:spLocks noGrp="1"/>
          </p:cNvSpPr>
          <p:nvPr>
            <p:ph idx="1"/>
          </p:nvPr>
        </p:nvSpPr>
        <p:spPr/>
        <p:txBody>
          <a:bodyPr>
            <a:normAutofit lnSpcReduction="10000"/>
          </a:bodyPr>
          <a:lstStyle/>
          <a:p>
            <a:r>
              <a:rPr lang="en-US" dirty="0"/>
              <a:t>A chromosome is modeled as a continuous piece-wise linear curve in 3D.</a:t>
            </a:r>
          </a:p>
          <a:p>
            <a:r>
              <a:rPr lang="en-US" dirty="0"/>
              <a:t>Theoretical interaction frequency between fragment </a:t>
            </a:r>
            <a:r>
              <a:rPr lang="en-US" dirty="0" err="1"/>
              <a:t>i</a:t>
            </a:r>
            <a:r>
              <a:rPr lang="en-US" dirty="0"/>
              <a:t> an j, denoted IF(</a:t>
            </a:r>
            <a:r>
              <a:rPr lang="en-US" dirty="0" err="1"/>
              <a:t>i</a:t>
            </a:r>
            <a:r>
              <a:rPr lang="en-US" dirty="0"/>
              <a:t>, j), is inversely correlated with the distance between two fragments in 3D conformation: </a:t>
            </a:r>
            <a:r>
              <a:rPr lang="en-US" b="1" dirty="0"/>
              <a:t>IF(</a:t>
            </a:r>
            <a:r>
              <a:rPr lang="en-US" b="1" dirty="0" err="1"/>
              <a:t>i,j</a:t>
            </a:r>
            <a:r>
              <a:rPr lang="en-US" b="1" dirty="0"/>
              <a:t>) = </a:t>
            </a:r>
            <a:r>
              <a:rPr lang="en-US" b="1" i="1" dirty="0"/>
              <a:t>f</a:t>
            </a:r>
            <a:r>
              <a:rPr lang="en-US" b="1" dirty="0"/>
              <a:t>(D</a:t>
            </a:r>
            <a:r>
              <a:rPr lang="en-US" b="1" baseline="-25000" dirty="0"/>
              <a:t>s</a:t>
            </a:r>
            <a:r>
              <a:rPr lang="en-US" b="1" dirty="0"/>
              <a:t>(</a:t>
            </a:r>
            <a:r>
              <a:rPr lang="en-US" b="1" dirty="0" err="1"/>
              <a:t>i,j</a:t>
            </a:r>
            <a:r>
              <a:rPr lang="en-US" b="1" dirty="0"/>
              <a:t>)), where D</a:t>
            </a:r>
            <a:r>
              <a:rPr lang="en-US" b="1" baseline="-25000" dirty="0"/>
              <a:t>s</a:t>
            </a:r>
            <a:r>
              <a:rPr lang="en-US" b="1" dirty="0"/>
              <a:t>(</a:t>
            </a:r>
            <a:r>
              <a:rPr lang="en-US" b="1" dirty="0" err="1"/>
              <a:t>i,j</a:t>
            </a:r>
            <a:r>
              <a:rPr lang="en-US" b="1" dirty="0"/>
              <a:t>) is the Euclidean distance between sites </a:t>
            </a:r>
            <a:r>
              <a:rPr lang="en-US" b="1" dirty="0" err="1"/>
              <a:t>i</a:t>
            </a:r>
            <a:r>
              <a:rPr lang="en-US" b="1" dirty="0"/>
              <a:t> and j and </a:t>
            </a:r>
            <a:r>
              <a:rPr lang="en-US" b="1" i="1" dirty="0"/>
              <a:t>f </a:t>
            </a:r>
            <a:r>
              <a:rPr lang="en-US" b="1" dirty="0"/>
              <a:t>is an appropriately chosen function</a:t>
            </a:r>
            <a:r>
              <a:rPr lang="en-US" dirty="0"/>
              <a:t>. </a:t>
            </a:r>
          </a:p>
        </p:txBody>
      </p:sp>
      <p:pic>
        <p:nvPicPr>
          <p:cNvPr id="4" name="Picture 3" descr="Screen Shot 2013-03-27 at 11.58.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0" y="5638800"/>
            <a:ext cx="3263900" cy="1142999"/>
          </a:xfrm>
          <a:prstGeom prst="rect">
            <a:avLst/>
          </a:prstGeom>
        </p:spPr>
      </p:pic>
    </p:spTree>
    <p:extLst>
      <p:ext uri="{BB962C8B-B14F-4D97-AF65-F5344CB8AC3E}">
        <p14:creationId xmlns:p14="http://schemas.microsoft.com/office/powerpoint/2010/main" val="2885587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888" y="457200"/>
            <a:ext cx="4518325" cy="601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2133600" y="76200"/>
            <a:ext cx="6400800" cy="6400800"/>
          </a:xfrm>
          <a:prstGeom prst="rect">
            <a:avLst/>
          </a:prstGeom>
        </p:spPr>
      </p:pic>
      <p:sp>
        <p:nvSpPr>
          <p:cNvPr id="3" name="Rectangle 2"/>
          <p:cNvSpPr/>
          <p:nvPr/>
        </p:nvSpPr>
        <p:spPr>
          <a:xfrm>
            <a:off x="3657600" y="6412468"/>
            <a:ext cx="8991600" cy="369332"/>
          </a:xfrm>
          <a:prstGeom prst="rect">
            <a:avLst/>
          </a:prstGeom>
        </p:spPr>
        <p:txBody>
          <a:bodyPr wrap="square">
            <a:spAutoFit/>
          </a:bodyPr>
          <a:lstStyle/>
          <a:p>
            <a:r>
              <a:rPr lang="fr-FR" dirty="0"/>
              <a:t>http://</a:t>
            </a:r>
            <a:r>
              <a:rPr lang="fr-FR" dirty="0" err="1"/>
              <a:t>images.google.edu</a:t>
            </a:r>
            <a:endParaRPr lang="en-US" dirty="0"/>
          </a:p>
        </p:txBody>
      </p:sp>
      <p:sp>
        <p:nvSpPr>
          <p:cNvPr id="4" name="TextBox 3"/>
          <p:cNvSpPr txBox="1"/>
          <p:nvPr/>
        </p:nvSpPr>
        <p:spPr>
          <a:xfrm>
            <a:off x="76200" y="2363450"/>
            <a:ext cx="1945665" cy="1754327"/>
          </a:xfrm>
          <a:prstGeom prst="rect">
            <a:avLst/>
          </a:prstGeom>
          <a:noFill/>
        </p:spPr>
        <p:txBody>
          <a:bodyPr wrap="none" rtlCol="0">
            <a:spAutoFit/>
          </a:bodyPr>
          <a:lstStyle/>
          <a:p>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3D</a:t>
            </a:r>
          </a:p>
          <a:p>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Shape</a:t>
            </a:r>
          </a:p>
        </p:txBody>
      </p:sp>
    </p:spTree>
    <p:extLst>
      <p:ext uri="{BB962C8B-B14F-4D97-AF65-F5344CB8AC3E}">
        <p14:creationId xmlns:p14="http://schemas.microsoft.com/office/powerpoint/2010/main" val="452070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Probabilistic Model of Observed IF and Theoretical IF</a:t>
            </a:r>
          </a:p>
        </p:txBody>
      </p:sp>
      <p:pic>
        <p:nvPicPr>
          <p:cNvPr id="6" name="Content Placeholder 5" descr="Screen Shot 2013-03-27 at 12.04.41 PM.png"/>
          <p:cNvPicPr>
            <a:picLocks noGrp="1" noChangeAspect="1"/>
          </p:cNvPicPr>
          <p:nvPr>
            <p:ph idx="1"/>
          </p:nvPr>
        </p:nvPicPr>
        <p:blipFill>
          <a:blip r:embed="rId2">
            <a:extLst>
              <a:ext uri="{28A0092B-C50C-407E-A947-70E740481C1C}">
                <a14:useLocalDpi xmlns:a14="http://schemas.microsoft.com/office/drawing/2010/main" val="0"/>
              </a:ext>
            </a:extLst>
          </a:blip>
          <a:srcRect l="10507" r="10507"/>
          <a:stretch>
            <a:fillRect/>
          </a:stretch>
        </p:blipFill>
        <p:spPr>
          <a:xfrm>
            <a:off x="216894" y="1600201"/>
            <a:ext cx="8835072" cy="2895600"/>
          </a:xfrm>
        </p:spPr>
      </p:pic>
    </p:spTree>
    <p:extLst>
      <p:ext uri="{BB962C8B-B14F-4D97-AF65-F5344CB8AC3E}">
        <p14:creationId xmlns:p14="http://schemas.microsoft.com/office/powerpoint/2010/main" val="1076230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Observed IF and Theoretical IF (Hi-C)</a:t>
            </a:r>
          </a:p>
        </p:txBody>
      </p:sp>
      <p:pic>
        <p:nvPicPr>
          <p:cNvPr id="4" name="Picture 3" descr="Screen Shot 2013-03-27 at 12.1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 y="1981200"/>
            <a:ext cx="9146864" cy="2362200"/>
          </a:xfrm>
          <a:prstGeom prst="rect">
            <a:avLst/>
          </a:prstGeom>
        </p:spPr>
      </p:pic>
    </p:spTree>
    <p:extLst>
      <p:ext uri="{BB962C8B-B14F-4D97-AF65-F5344CB8AC3E}">
        <p14:creationId xmlns:p14="http://schemas.microsoft.com/office/powerpoint/2010/main" val="1594887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Posterior Probability (Structure | IF data)</a:t>
            </a:r>
          </a:p>
        </p:txBody>
      </p:sp>
      <p:pic>
        <p:nvPicPr>
          <p:cNvPr id="7" name="Picture 6" descr="Screen Shot 2013-03-27 at 1.14.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8" y="1117328"/>
            <a:ext cx="9025792" cy="5219198"/>
          </a:xfrm>
          <a:prstGeom prst="rect">
            <a:avLst/>
          </a:prstGeom>
        </p:spPr>
      </p:pic>
    </p:spTree>
    <p:extLst>
      <p:ext uri="{BB962C8B-B14F-4D97-AF65-F5344CB8AC3E}">
        <p14:creationId xmlns:p14="http://schemas.microsoft.com/office/powerpoint/2010/main" val="2828785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Sampling Conformations from Posterior Distribution to maximize probability</a:t>
            </a:r>
          </a:p>
        </p:txBody>
      </p:sp>
      <p:sp>
        <p:nvSpPr>
          <p:cNvPr id="3" name="Content Placeholder 2"/>
          <p:cNvSpPr>
            <a:spLocks noGrp="1"/>
          </p:cNvSpPr>
          <p:nvPr>
            <p:ph idx="1"/>
          </p:nvPr>
        </p:nvSpPr>
        <p:spPr>
          <a:xfrm>
            <a:off x="457200" y="1752600"/>
            <a:ext cx="8382000" cy="4800600"/>
          </a:xfrm>
        </p:spPr>
        <p:txBody>
          <a:bodyPr>
            <a:normAutofit fontScale="92500"/>
          </a:bodyPr>
          <a:lstStyle/>
          <a:p>
            <a:r>
              <a:rPr lang="en-US" dirty="0"/>
              <a:t>A random structure R</a:t>
            </a:r>
            <a:r>
              <a:rPr lang="en-US" baseline="-25000" dirty="0"/>
              <a:t>0</a:t>
            </a:r>
            <a:r>
              <a:rPr lang="en-US" dirty="0"/>
              <a:t> is initially chosen to seed the process (t=0), where each point is placed randomly in a cube of side length 10*</a:t>
            </a:r>
            <a:r>
              <a:rPr lang="en-US" dirty="0" err="1"/>
              <a:t>avg</a:t>
            </a:r>
            <a:r>
              <a:rPr lang="en-US" dirty="0"/>
              <a:t>(</a:t>
            </a:r>
            <a:r>
              <a:rPr lang="en-US" i="1" dirty="0"/>
              <a:t>f</a:t>
            </a:r>
            <a:r>
              <a:rPr lang="en-US" dirty="0"/>
              <a:t>(IF)). </a:t>
            </a:r>
          </a:p>
          <a:p>
            <a:r>
              <a:rPr lang="en-US" dirty="0"/>
              <a:t>Repeat: The current structure </a:t>
            </a:r>
            <a:r>
              <a:rPr lang="en-US" dirty="0" err="1"/>
              <a:t>R</a:t>
            </a:r>
            <a:r>
              <a:rPr lang="en-US" baseline="-25000" dirty="0" err="1"/>
              <a:t>t</a:t>
            </a:r>
            <a:r>
              <a:rPr lang="en-US" dirty="0"/>
              <a:t> is randomly perturbed to obtain a new structure </a:t>
            </a:r>
            <a:r>
              <a:rPr lang="en-US" dirty="0" err="1"/>
              <a:t>R</a:t>
            </a:r>
            <a:r>
              <a:rPr lang="en-US" baseline="-25000" dirty="0" err="1"/>
              <a:t>t</a:t>
            </a:r>
            <a:r>
              <a:rPr lang="en-US" baseline="-25000" dirty="0"/>
              <a:t>’</a:t>
            </a:r>
            <a:r>
              <a:rPr lang="en-US" dirty="0"/>
              <a:t>. If </a:t>
            </a:r>
            <a:r>
              <a:rPr lang="en-US" dirty="0" err="1"/>
              <a:t>Pr</a:t>
            </a:r>
            <a:r>
              <a:rPr lang="en-US" dirty="0"/>
              <a:t>[</a:t>
            </a:r>
            <a:r>
              <a:rPr lang="en-US" dirty="0" err="1"/>
              <a:t>R</a:t>
            </a:r>
            <a:r>
              <a:rPr lang="en-US" baseline="-25000" dirty="0" err="1"/>
              <a:t>t</a:t>
            </a:r>
            <a:r>
              <a:rPr lang="en-US" baseline="-25000" dirty="0"/>
              <a:t>’</a:t>
            </a:r>
            <a:r>
              <a:rPr lang="en-US" dirty="0"/>
              <a:t>|IF] &gt; </a:t>
            </a:r>
            <a:r>
              <a:rPr lang="en-US" dirty="0" err="1"/>
              <a:t>Pr</a:t>
            </a:r>
            <a:r>
              <a:rPr lang="en-US" dirty="0"/>
              <a:t>[</a:t>
            </a:r>
            <a:r>
              <a:rPr lang="en-US" dirty="0" err="1"/>
              <a:t>R</a:t>
            </a:r>
            <a:r>
              <a:rPr lang="en-US" baseline="-25000" dirty="0" err="1"/>
              <a:t>t</a:t>
            </a:r>
            <a:r>
              <a:rPr lang="en-US" dirty="0" err="1"/>
              <a:t>|IF</a:t>
            </a:r>
            <a:r>
              <a:rPr lang="en-US" dirty="0"/>
              <a:t>], the perturbation is obtained and we set R</a:t>
            </a:r>
            <a:r>
              <a:rPr lang="en-US" baseline="-25000" dirty="0"/>
              <a:t>t+1</a:t>
            </a:r>
            <a:r>
              <a:rPr lang="en-US" dirty="0"/>
              <a:t> = </a:t>
            </a:r>
            <a:r>
              <a:rPr lang="en-US" dirty="0" err="1"/>
              <a:t>R</a:t>
            </a:r>
            <a:r>
              <a:rPr lang="en-US" baseline="-25000" dirty="0" err="1"/>
              <a:t>t</a:t>
            </a:r>
            <a:r>
              <a:rPr lang="en-US" baseline="-25000" dirty="0"/>
              <a:t>’</a:t>
            </a:r>
            <a:r>
              <a:rPr lang="en-US" dirty="0"/>
              <a:t>. Otherwise, we set R</a:t>
            </a:r>
            <a:r>
              <a:rPr lang="en-US" baseline="-25000" dirty="0"/>
              <a:t>t+1</a:t>
            </a:r>
            <a:r>
              <a:rPr lang="en-US" dirty="0"/>
              <a:t> = R</a:t>
            </a:r>
            <a:r>
              <a:rPr lang="en-US" baseline="-25000" dirty="0"/>
              <a:t>t</a:t>
            </a:r>
            <a:r>
              <a:rPr lang="en-US" dirty="0"/>
              <a:t>. </a:t>
            </a:r>
          </a:p>
          <a:p>
            <a:r>
              <a:rPr lang="en-US" dirty="0"/>
              <a:t>For values of t sufficiently large, find a structure with high probability: </a:t>
            </a:r>
            <a:r>
              <a:rPr lang="en-US" dirty="0" err="1"/>
              <a:t>Pr</a:t>
            </a:r>
            <a:r>
              <a:rPr lang="en-US" dirty="0"/>
              <a:t>[S|IF], let </a:t>
            </a:r>
            <a:r>
              <a:rPr lang="en-US" dirty="0" err="1"/>
              <a:t>R</a:t>
            </a:r>
            <a:r>
              <a:rPr lang="en-US" baseline="-25000" dirty="0" err="1"/>
              <a:t>t</a:t>
            </a:r>
            <a:r>
              <a:rPr lang="en-US" dirty="0"/>
              <a:t>=S. </a:t>
            </a:r>
          </a:p>
          <a:p>
            <a:endParaRPr lang="en-US" dirty="0"/>
          </a:p>
        </p:txBody>
      </p:sp>
    </p:spTree>
    <p:extLst>
      <p:ext uri="{BB962C8B-B14F-4D97-AF65-F5344CB8AC3E}">
        <p14:creationId xmlns:p14="http://schemas.microsoft.com/office/powerpoint/2010/main" val="1126115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Random Structure Perturbation</a:t>
            </a:r>
          </a:p>
        </p:txBody>
      </p:sp>
      <p:sp>
        <p:nvSpPr>
          <p:cNvPr id="3" name="Content Placeholder 2"/>
          <p:cNvSpPr>
            <a:spLocks noGrp="1"/>
          </p:cNvSpPr>
          <p:nvPr>
            <p:ph idx="1"/>
          </p:nvPr>
        </p:nvSpPr>
        <p:spPr>
          <a:xfrm>
            <a:off x="228600" y="1295400"/>
            <a:ext cx="8534400" cy="5105400"/>
          </a:xfrm>
        </p:spPr>
        <p:txBody>
          <a:bodyPr>
            <a:normAutofit/>
          </a:bodyPr>
          <a:lstStyle/>
          <a:p>
            <a:r>
              <a:rPr lang="en-US" dirty="0"/>
              <a:t>Randomly choose one point S(</a:t>
            </a:r>
            <a:r>
              <a:rPr lang="en-US" dirty="0" err="1"/>
              <a:t>i</a:t>
            </a:r>
            <a:r>
              <a:rPr lang="en-US" dirty="0"/>
              <a:t>) along the structure and moving it by a vector v randomly choosing within a sphere of radius r (e.g. r = 0.25 nm) </a:t>
            </a:r>
          </a:p>
          <a:p>
            <a:r>
              <a:rPr lang="en-US" dirty="0"/>
              <a:t>The likelihood of the resulting structure is then quickly obtained from that of the old by updating the terms corresponding to the pairs of points involving </a:t>
            </a:r>
            <a:r>
              <a:rPr lang="en-US" dirty="0" err="1"/>
              <a:t>i</a:t>
            </a:r>
            <a:r>
              <a:rPr lang="en-US" dirty="0"/>
              <a:t>. </a:t>
            </a:r>
          </a:p>
        </p:txBody>
      </p:sp>
    </p:spTree>
    <p:extLst>
      <p:ext uri="{BB962C8B-B14F-4D97-AF65-F5344CB8AC3E}">
        <p14:creationId xmlns:p14="http://schemas.microsoft.com/office/powerpoint/2010/main" val="4253764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Assessing Mixing</a:t>
            </a:r>
          </a:p>
        </p:txBody>
      </p:sp>
      <p:sp>
        <p:nvSpPr>
          <p:cNvPr id="3" name="Content Placeholder 2"/>
          <p:cNvSpPr>
            <a:spLocks noGrp="1"/>
          </p:cNvSpPr>
          <p:nvPr>
            <p:ph idx="1"/>
          </p:nvPr>
        </p:nvSpPr>
        <p:spPr/>
        <p:txBody>
          <a:bodyPr>
            <a:normAutofit/>
          </a:bodyPr>
          <a:lstStyle/>
          <a:p>
            <a:r>
              <a:rPr lang="en-US" dirty="0"/>
              <a:t>R</a:t>
            </a:r>
            <a:r>
              <a:rPr lang="en-US" baseline="-25000" dirty="0"/>
              <a:t>1</a:t>
            </a:r>
            <a:r>
              <a:rPr lang="en-US" dirty="0"/>
              <a:t>, …, </a:t>
            </a:r>
            <a:r>
              <a:rPr lang="en-US" dirty="0" err="1"/>
              <a:t>R</a:t>
            </a:r>
            <a:r>
              <a:rPr lang="en-US" baseline="-25000" dirty="0" err="1"/>
              <a:t>k</a:t>
            </a:r>
            <a:r>
              <a:rPr lang="en-US" dirty="0"/>
              <a:t> of early iterations are highly dependent on R</a:t>
            </a:r>
            <a:r>
              <a:rPr lang="en-US" baseline="-25000" dirty="0"/>
              <a:t>0</a:t>
            </a:r>
            <a:r>
              <a:rPr lang="en-US" dirty="0"/>
              <a:t>.</a:t>
            </a:r>
          </a:p>
          <a:p>
            <a:r>
              <a:rPr lang="en-US" dirty="0"/>
              <a:t>Determine at what point m, the Markov process has mixed, i.e., </a:t>
            </a:r>
            <a:r>
              <a:rPr lang="en-US" dirty="0" err="1"/>
              <a:t>R</a:t>
            </a:r>
            <a:r>
              <a:rPr lang="en-US" baseline="-25000" dirty="0" err="1"/>
              <a:t>m</a:t>
            </a:r>
            <a:r>
              <a:rPr lang="en-US" dirty="0"/>
              <a:t> is independent of R</a:t>
            </a:r>
            <a:r>
              <a:rPr lang="en-US" baseline="-25000" dirty="0"/>
              <a:t>0</a:t>
            </a:r>
          </a:p>
          <a:p>
            <a:r>
              <a:rPr lang="en-US" dirty="0"/>
              <a:t>After mixing, i.e. for k&gt;= m, any sample </a:t>
            </a:r>
            <a:r>
              <a:rPr lang="en-US" dirty="0" err="1"/>
              <a:t>R</a:t>
            </a:r>
            <a:r>
              <a:rPr lang="en-US" baseline="-25000" dirty="0" err="1"/>
              <a:t>k</a:t>
            </a:r>
            <a:r>
              <a:rPr lang="en-US" dirty="0"/>
              <a:t> is representative of the target distribution. For d sufficiently large, </a:t>
            </a:r>
            <a:r>
              <a:rPr lang="en-US" dirty="0" err="1"/>
              <a:t>R</a:t>
            </a:r>
            <a:r>
              <a:rPr lang="en-US" baseline="-25000" dirty="0" err="1"/>
              <a:t>k</a:t>
            </a:r>
            <a:r>
              <a:rPr lang="en-US" dirty="0"/>
              <a:t> and </a:t>
            </a:r>
            <a:r>
              <a:rPr lang="en-US" dirty="0" err="1"/>
              <a:t>R</a:t>
            </a:r>
            <a:r>
              <a:rPr lang="en-US" baseline="-25000" dirty="0" err="1"/>
              <a:t>k+d</a:t>
            </a:r>
            <a:r>
              <a:rPr lang="en-US" dirty="0"/>
              <a:t> are independent.</a:t>
            </a:r>
          </a:p>
        </p:txBody>
      </p:sp>
    </p:spTree>
    <p:extLst>
      <p:ext uri="{BB962C8B-B14F-4D97-AF65-F5344CB8AC3E}">
        <p14:creationId xmlns:p14="http://schemas.microsoft.com/office/powerpoint/2010/main" val="3807895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Convergence Determination</a:t>
            </a:r>
          </a:p>
        </p:txBody>
      </p:sp>
      <p:sp>
        <p:nvSpPr>
          <p:cNvPr id="3" name="Content Placeholder 2"/>
          <p:cNvSpPr>
            <a:spLocks noGrp="1"/>
          </p:cNvSpPr>
          <p:nvPr>
            <p:ph idx="1"/>
          </p:nvPr>
        </p:nvSpPr>
        <p:spPr/>
        <p:txBody>
          <a:bodyPr>
            <a:normAutofit fontScale="92500" lnSpcReduction="10000"/>
          </a:bodyPr>
          <a:lstStyle/>
          <a:p>
            <a:r>
              <a:rPr lang="en-US" dirty="0"/>
              <a:t>Run two independent chains R and R’ in parallel, from independently chosen initial conformations R</a:t>
            </a:r>
            <a:r>
              <a:rPr lang="en-US" baseline="-25000" dirty="0"/>
              <a:t>0</a:t>
            </a:r>
            <a:r>
              <a:rPr lang="en-US" dirty="0"/>
              <a:t> and R</a:t>
            </a:r>
            <a:r>
              <a:rPr lang="en-US" baseline="-25000" dirty="0"/>
              <a:t>0’</a:t>
            </a:r>
            <a:r>
              <a:rPr lang="en-US" dirty="0"/>
              <a:t>.</a:t>
            </a:r>
          </a:p>
          <a:p>
            <a:r>
              <a:rPr lang="en-US" dirty="0"/>
              <a:t>Mixing is achieved if the samples {</a:t>
            </a:r>
            <a:r>
              <a:rPr lang="en-US" dirty="0" err="1"/>
              <a:t>R</a:t>
            </a:r>
            <a:r>
              <a:rPr lang="en-US" baseline="-25000" dirty="0" err="1"/>
              <a:t>k</a:t>
            </a:r>
            <a:r>
              <a:rPr lang="en-US" baseline="-25000" dirty="0"/>
              <a:t>/2</a:t>
            </a:r>
            <a:r>
              <a:rPr lang="en-US" dirty="0"/>
              <a:t>, … </a:t>
            </a:r>
            <a:r>
              <a:rPr lang="en-US" dirty="0" err="1"/>
              <a:t>R</a:t>
            </a:r>
            <a:r>
              <a:rPr lang="en-US" baseline="-25000" dirty="0" err="1"/>
              <a:t>k</a:t>
            </a:r>
            <a:r>
              <a:rPr lang="en-US" dirty="0"/>
              <a:t>} and {</a:t>
            </a:r>
            <a:r>
              <a:rPr lang="en-US" dirty="0" err="1"/>
              <a:t>R’</a:t>
            </a:r>
            <a:r>
              <a:rPr lang="en-US" baseline="-25000" dirty="0" err="1"/>
              <a:t>k</a:t>
            </a:r>
            <a:r>
              <a:rPr lang="en-US" baseline="-25000" dirty="0"/>
              <a:t>/2</a:t>
            </a:r>
            <a:r>
              <a:rPr lang="en-US" dirty="0"/>
              <a:t>, …, </a:t>
            </a:r>
            <a:r>
              <a:rPr lang="en-US" dirty="0" err="1"/>
              <a:t>R’</a:t>
            </a:r>
            <a:r>
              <a:rPr lang="en-US" baseline="-25000" dirty="0" err="1"/>
              <a:t>k</a:t>
            </a:r>
            <a:r>
              <a:rPr lang="en-US" dirty="0"/>
              <a:t>} cannot be distinguished from each other. Specifically, the average pairwise structural distances among </a:t>
            </a:r>
            <a:r>
              <a:rPr lang="en-US" dirty="0" err="1"/>
              <a:t>R</a:t>
            </a:r>
            <a:r>
              <a:rPr lang="en-US" baseline="-25000" dirty="0" err="1"/>
              <a:t>k</a:t>
            </a:r>
            <a:r>
              <a:rPr lang="en-US" dirty="0"/>
              <a:t> is compared to that between </a:t>
            </a:r>
            <a:r>
              <a:rPr lang="en-US" dirty="0" err="1"/>
              <a:t>R</a:t>
            </a:r>
            <a:r>
              <a:rPr lang="en-US" baseline="-25000" dirty="0" err="1"/>
              <a:t>k</a:t>
            </a:r>
            <a:r>
              <a:rPr lang="en-US" dirty="0"/>
              <a:t> and </a:t>
            </a:r>
            <a:r>
              <a:rPr lang="en-US" dirty="0" err="1"/>
              <a:t>R</a:t>
            </a:r>
            <a:r>
              <a:rPr lang="en-US" baseline="-25000" dirty="0" err="1"/>
              <a:t>k</a:t>
            </a:r>
            <a:r>
              <a:rPr lang="en-US" baseline="-25000" dirty="0"/>
              <a:t>’</a:t>
            </a:r>
            <a:r>
              <a:rPr lang="en-US" dirty="0"/>
              <a:t>. </a:t>
            </a:r>
          </a:p>
          <a:p>
            <a:r>
              <a:rPr lang="en-US" dirty="0"/>
              <a:t>After mixing is achieved, collect samples every d=k/20 iterations. </a:t>
            </a:r>
          </a:p>
        </p:txBody>
      </p:sp>
    </p:spTree>
    <p:extLst>
      <p:ext uri="{BB962C8B-B14F-4D97-AF65-F5344CB8AC3E}">
        <p14:creationId xmlns:p14="http://schemas.microsoft.com/office/powerpoint/2010/main" val="19078993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Clustering of Structure Ensembles</a:t>
            </a:r>
          </a:p>
        </p:txBody>
      </p:sp>
      <p:sp>
        <p:nvSpPr>
          <p:cNvPr id="3" name="Content Placeholder 2"/>
          <p:cNvSpPr>
            <a:spLocks noGrp="1"/>
          </p:cNvSpPr>
          <p:nvPr>
            <p:ph idx="1"/>
          </p:nvPr>
        </p:nvSpPr>
        <p:spPr/>
        <p:txBody>
          <a:bodyPr/>
          <a:lstStyle/>
          <a:p>
            <a:r>
              <a:rPr lang="en-US" dirty="0"/>
              <a:t>Distance metric: N*N intra-structure distance matrix Ds. </a:t>
            </a:r>
          </a:p>
          <a:p>
            <a:r>
              <a:rPr lang="en-US" dirty="0"/>
              <a:t>The distance (S,T) between two structures S and T is:</a:t>
            </a:r>
          </a:p>
          <a:p>
            <a:endParaRPr lang="en-US" dirty="0"/>
          </a:p>
          <a:p>
            <a:endParaRPr lang="en-US" dirty="0"/>
          </a:p>
        </p:txBody>
      </p:sp>
      <p:pic>
        <p:nvPicPr>
          <p:cNvPr id="4" name="Picture 3" descr="Screen Shot 2013-03-27 at 2.4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962400"/>
            <a:ext cx="5130800" cy="1231900"/>
          </a:xfrm>
          <a:prstGeom prst="rect">
            <a:avLst/>
          </a:prstGeom>
        </p:spPr>
      </p:pic>
    </p:spTree>
    <p:extLst>
      <p:ext uri="{BB962C8B-B14F-4D97-AF65-F5344CB8AC3E}">
        <p14:creationId xmlns:p14="http://schemas.microsoft.com/office/powerpoint/2010/main" val="619054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Structure Clustering</a:t>
            </a:r>
          </a:p>
        </p:txBody>
      </p:sp>
      <p:sp>
        <p:nvSpPr>
          <p:cNvPr id="3" name="Content Placeholder 2"/>
          <p:cNvSpPr>
            <a:spLocks noGrp="1"/>
          </p:cNvSpPr>
          <p:nvPr>
            <p:ph idx="1"/>
          </p:nvPr>
        </p:nvSpPr>
        <p:spPr/>
        <p:txBody>
          <a:bodyPr>
            <a:normAutofit lnSpcReduction="10000"/>
          </a:bodyPr>
          <a:lstStyle/>
          <a:p>
            <a:r>
              <a:rPr lang="en-US" dirty="0"/>
              <a:t>Hierarchical clustering</a:t>
            </a:r>
          </a:p>
          <a:p>
            <a:r>
              <a:rPr lang="en-US" dirty="0"/>
              <a:t>Visualization: tree </a:t>
            </a:r>
            <a:r>
              <a:rPr lang="en-US" dirty="0" err="1"/>
              <a:t>dendrogram</a:t>
            </a:r>
            <a:endParaRPr lang="en-US" dirty="0"/>
          </a:p>
          <a:p>
            <a:r>
              <a:rPr lang="en-US" dirty="0"/>
              <a:t>Visual inspection is performed to determine the tree height cutoff and number of subfamilies</a:t>
            </a:r>
          </a:p>
          <a:p>
            <a:r>
              <a:rPr lang="en-US" dirty="0"/>
              <a:t>Choose maximum likelihood structure from each cluster as representative and assigning it a weight proportional to the number of structures in its cluster. </a:t>
            </a:r>
          </a:p>
        </p:txBody>
      </p:sp>
    </p:spTree>
    <p:extLst>
      <p:ext uri="{BB962C8B-B14F-4D97-AF65-F5344CB8AC3E}">
        <p14:creationId xmlns:p14="http://schemas.microsoft.com/office/powerpoint/2010/main" val="22406710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Hierarchical Clustering</a:t>
            </a:r>
          </a:p>
        </p:txBody>
      </p:sp>
      <p:pic>
        <p:nvPicPr>
          <p:cNvPr id="4" name="Picture 3"/>
          <p:cNvPicPr>
            <a:picLocks noChangeAspect="1"/>
          </p:cNvPicPr>
          <p:nvPr/>
        </p:nvPicPr>
        <p:blipFill>
          <a:blip r:embed="rId2"/>
          <a:stretch>
            <a:fillRect/>
          </a:stretch>
        </p:blipFill>
        <p:spPr>
          <a:xfrm>
            <a:off x="685800" y="1600200"/>
            <a:ext cx="8095226" cy="3962400"/>
          </a:xfrm>
          <a:prstGeom prst="rect">
            <a:avLst/>
          </a:prstGeom>
        </p:spPr>
      </p:pic>
    </p:spTree>
    <p:extLst>
      <p:ext uri="{BB962C8B-B14F-4D97-AF65-F5344CB8AC3E}">
        <p14:creationId xmlns:p14="http://schemas.microsoft.com/office/powerpoint/2010/main" val="3291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b="1">
                <a:latin typeface="Calibri" charset="0"/>
              </a:rPr>
              <a:t>Genome</a:t>
            </a:r>
          </a:p>
        </p:txBody>
      </p:sp>
      <p:pic>
        <p:nvPicPr>
          <p:cNvPr id="624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24000"/>
            <a:ext cx="18288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3429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8" name="Picture 6" descr="https://encrypted-tbn0.google.com/images?q=tbn:ANd9GcTMZE6z3lXt7dY2EUc1k41fKetbujpzvFFtDN4fWBsa-QZ-8ui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3600"/>
            <a:ext cx="2457450"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816475"/>
            <a:ext cx="3276600"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Box 6"/>
          <p:cNvSpPr txBox="1">
            <a:spLocks noChangeArrowheads="1"/>
          </p:cNvSpPr>
          <p:nvPr/>
        </p:nvSpPr>
        <p:spPr bwMode="auto">
          <a:xfrm>
            <a:off x="5949950" y="5200650"/>
            <a:ext cx="31940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&gt;95% non-coding</a:t>
            </a:r>
          </a:p>
          <a:p>
            <a:pPr eaLnBrk="1" hangingPunct="1"/>
            <a:r>
              <a:rPr lang="en-US" b="1"/>
              <a:t>regions of a genome</a:t>
            </a:r>
          </a:p>
          <a:p>
            <a:pPr eaLnBrk="1" hangingPunct="1"/>
            <a:r>
              <a:rPr lang="en-US" b="1"/>
              <a:t>are not junk!!</a:t>
            </a:r>
          </a:p>
        </p:txBody>
      </p:sp>
    </p:spTree>
    <p:extLst>
      <p:ext uri="{BB962C8B-B14F-4D97-AF65-F5344CB8AC3E}">
        <p14:creationId xmlns:p14="http://schemas.microsoft.com/office/powerpoint/2010/main" val="3302107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Convert IF to distance</a:t>
            </a:r>
          </a:p>
        </p:txBody>
      </p:sp>
      <p:sp>
        <p:nvSpPr>
          <p:cNvPr id="3" name="Content Placeholder 2"/>
          <p:cNvSpPr>
            <a:spLocks noGrp="1"/>
          </p:cNvSpPr>
          <p:nvPr>
            <p:ph idx="1"/>
          </p:nvPr>
        </p:nvSpPr>
        <p:spPr/>
        <p:txBody>
          <a:bodyPr>
            <a:normAutofit/>
          </a:bodyPr>
          <a:lstStyle/>
          <a:p>
            <a:r>
              <a:rPr lang="en-US" dirty="0"/>
              <a:t>The most accurate model is the one that is best able to predict unseen pairwise interaction frequencies. For each of a set of possible a leave-one-out cross-validation was performed. Find a to minimize</a:t>
            </a:r>
          </a:p>
        </p:txBody>
      </p:sp>
      <p:pic>
        <p:nvPicPr>
          <p:cNvPr id="4" name="Picture 3" descr="Screen Shot 2013-03-27 at 3.05.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876800"/>
            <a:ext cx="5334000" cy="1108635"/>
          </a:xfrm>
          <a:prstGeom prst="rect">
            <a:avLst/>
          </a:prstGeom>
        </p:spPr>
      </p:pic>
    </p:spTree>
    <p:extLst>
      <p:ext uri="{BB962C8B-B14F-4D97-AF65-F5344CB8AC3E}">
        <p14:creationId xmlns:p14="http://schemas.microsoft.com/office/powerpoint/2010/main" val="989063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27 at 3.16.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0"/>
            <a:ext cx="5692478" cy="6858000"/>
          </a:xfrm>
          <a:prstGeom prst="rect">
            <a:avLst/>
          </a:prstGeom>
        </p:spPr>
      </p:pic>
    </p:spTree>
    <p:extLst>
      <p:ext uri="{BB962C8B-B14F-4D97-AF65-F5344CB8AC3E}">
        <p14:creationId xmlns:p14="http://schemas.microsoft.com/office/powerpoint/2010/main" val="29478961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 (Distance Scaling Factor) Calibration</a:t>
            </a:r>
          </a:p>
        </p:txBody>
      </p:sp>
      <p:sp>
        <p:nvSpPr>
          <p:cNvPr id="3" name="Content Placeholder 2"/>
          <p:cNvSpPr>
            <a:spLocks noGrp="1"/>
          </p:cNvSpPr>
          <p:nvPr>
            <p:ph idx="1"/>
          </p:nvPr>
        </p:nvSpPr>
        <p:spPr>
          <a:xfrm>
            <a:off x="457200" y="1371600"/>
            <a:ext cx="8229600" cy="4754563"/>
          </a:xfrm>
        </p:spPr>
        <p:txBody>
          <a:bodyPr>
            <a:normAutofit/>
          </a:bodyPr>
          <a:lstStyle/>
          <a:p>
            <a:pPr marL="0" indent="0">
              <a:buNone/>
            </a:pPr>
            <a:r>
              <a:rPr lang="en-US" dirty="0"/>
              <a:t>Without physical measurement of the distance between pairs of points along the sequence, it is difficult to accurately estimate the value of C . However, based on the average IF value of pairs of fragments located less than 5kb apart along the sequence and following </a:t>
            </a:r>
            <a:r>
              <a:rPr lang="en-US" dirty="0" err="1"/>
              <a:t>Bystricky</a:t>
            </a:r>
            <a:r>
              <a:rPr lang="en-US" dirty="0"/>
              <a:t> et al . [51] that packed chromatin has a physical length of 1 nm for every 110-150bp, C  was estimated as approximately 50 nm.</a:t>
            </a:r>
          </a:p>
        </p:txBody>
      </p:sp>
    </p:spTree>
    <p:extLst>
      <p:ext uri="{BB962C8B-B14F-4D97-AF65-F5344CB8AC3E}">
        <p14:creationId xmlns:p14="http://schemas.microsoft.com/office/powerpoint/2010/main" val="3650936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27 at 3.17.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38" y="0"/>
            <a:ext cx="5578962" cy="6858000"/>
          </a:xfrm>
          <a:prstGeom prst="rect">
            <a:avLst/>
          </a:prstGeom>
        </p:spPr>
      </p:pic>
      <p:sp>
        <p:nvSpPr>
          <p:cNvPr id="2" name="TextBox 1"/>
          <p:cNvSpPr txBox="1"/>
          <p:nvPr/>
        </p:nvSpPr>
        <p:spPr>
          <a:xfrm>
            <a:off x="175498" y="2438400"/>
            <a:ext cx="2339102" cy="954107"/>
          </a:xfrm>
          <a:prstGeom prst="rect">
            <a:avLst/>
          </a:prstGeom>
          <a:noFill/>
        </p:spPr>
        <p:txBody>
          <a:bodyPr wrap="none" rtlCol="0">
            <a:spAutoFit/>
          </a:bodyPr>
          <a:lstStyle/>
          <a:p>
            <a:r>
              <a:rPr lang="en-US" sz="2800" b="1" dirty="0"/>
              <a:t>Assessment of</a:t>
            </a:r>
          </a:p>
          <a:p>
            <a:r>
              <a:rPr lang="en-US" sz="2800" b="1" dirty="0"/>
              <a:t>Mixing</a:t>
            </a:r>
          </a:p>
        </p:txBody>
      </p:sp>
    </p:spTree>
    <p:extLst>
      <p:ext uri="{BB962C8B-B14F-4D97-AF65-F5344CB8AC3E}">
        <p14:creationId xmlns:p14="http://schemas.microsoft.com/office/powerpoint/2010/main" val="438987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Experiment</a:t>
            </a:r>
          </a:p>
        </p:txBody>
      </p:sp>
      <p:sp>
        <p:nvSpPr>
          <p:cNvPr id="3" name="Content Placeholder 2"/>
          <p:cNvSpPr>
            <a:spLocks noGrp="1"/>
          </p:cNvSpPr>
          <p:nvPr>
            <p:ph idx="1"/>
          </p:nvPr>
        </p:nvSpPr>
        <p:spPr>
          <a:xfrm>
            <a:off x="304800" y="1371600"/>
            <a:ext cx="8534400" cy="5029200"/>
          </a:xfrm>
        </p:spPr>
        <p:txBody>
          <a:bodyPr>
            <a:normAutofit fontScale="85000" lnSpcReduction="20000"/>
          </a:bodyPr>
          <a:lstStyle/>
          <a:p>
            <a:r>
              <a:rPr lang="en-US" dirty="0"/>
              <a:t> Figure 4 shows that mixing is achieved after approximately 350 * 10</a:t>
            </a:r>
            <a:r>
              <a:rPr lang="en-US" baseline="30000" dirty="0"/>
              <a:t>5</a:t>
            </a:r>
            <a:r>
              <a:rPr lang="en-US" dirty="0"/>
              <a:t>  iterations, which requires less than 250 seconds of running time. Passed this point, structures sampled every 10</a:t>
            </a:r>
            <a:r>
              <a:rPr lang="en-US" baseline="30000" dirty="0"/>
              <a:t>6</a:t>
            </a:r>
            <a:r>
              <a:rPr lang="en-US" dirty="0"/>
              <a:t>  steps from the two parallel runs are undistinguishable from each other and sample structures from the same distribution. </a:t>
            </a:r>
          </a:p>
          <a:p>
            <a:r>
              <a:rPr lang="en-US" dirty="0"/>
              <a:t>250 structures were sampled after burn-in from each of the two runs. The two ensembles of structures were then combined and the 500 structures were clustered based on their structural similarity</a:t>
            </a:r>
          </a:p>
          <a:p>
            <a:r>
              <a:rPr lang="en-US" dirty="0"/>
              <a:t> Analysis of the two THP-1 5C datasets produced similar results, and runs of a larger number of parallel MCMC chains confirm that they all sample similar structures.</a:t>
            </a:r>
          </a:p>
        </p:txBody>
      </p:sp>
    </p:spTree>
    <p:extLst>
      <p:ext uri="{BB962C8B-B14F-4D97-AF65-F5344CB8AC3E}">
        <p14:creationId xmlns:p14="http://schemas.microsoft.com/office/powerpoint/2010/main" val="1637859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Simulation Verification</a:t>
            </a:r>
          </a:p>
        </p:txBody>
      </p:sp>
      <p:sp>
        <p:nvSpPr>
          <p:cNvPr id="3" name="Content Placeholder 2"/>
          <p:cNvSpPr>
            <a:spLocks noGrp="1"/>
          </p:cNvSpPr>
          <p:nvPr>
            <p:ph idx="1"/>
          </p:nvPr>
        </p:nvSpPr>
        <p:spPr/>
        <p:txBody>
          <a:bodyPr/>
          <a:lstStyle/>
          <a:p>
            <a:pPr marL="0" indent="0">
              <a:buNone/>
            </a:pPr>
            <a:r>
              <a:rPr lang="en-US" b="1" dirty="0"/>
              <a:t>Gold structure</a:t>
            </a:r>
            <a:r>
              <a:rPr lang="en-US" dirty="0"/>
              <a:t>: a computationally constructed 3D structure used to generated IF data.</a:t>
            </a:r>
          </a:p>
          <a:p>
            <a:pPr marL="0" indent="0">
              <a:buNone/>
            </a:pPr>
            <a:r>
              <a:rPr lang="en-US" dirty="0"/>
              <a:t>Simulated structure: models constructed from the IF data of the gold structure. </a:t>
            </a:r>
          </a:p>
        </p:txBody>
      </p:sp>
    </p:spTree>
    <p:extLst>
      <p:ext uri="{BB962C8B-B14F-4D97-AF65-F5344CB8AC3E}">
        <p14:creationId xmlns:p14="http://schemas.microsoft.com/office/powerpoint/2010/main" val="1433794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71800" cy="5973762"/>
          </a:xfrm>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Verification by Sampling from Simulated True Structures</a:t>
            </a:r>
          </a:p>
        </p:txBody>
      </p:sp>
      <p:pic>
        <p:nvPicPr>
          <p:cNvPr id="4" name="Picture 3" descr="Screen Shot 2013-03-27 at 3.20.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5263116" cy="6858000"/>
          </a:xfrm>
          <a:prstGeom prst="rect">
            <a:avLst/>
          </a:prstGeom>
        </p:spPr>
      </p:pic>
    </p:spTree>
    <p:extLst>
      <p:ext uri="{BB962C8B-B14F-4D97-AF65-F5344CB8AC3E}">
        <p14:creationId xmlns:p14="http://schemas.microsoft.com/office/powerpoint/2010/main" val="15670298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6430962"/>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Structure Clustering and Sub-Structure Families.</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Sub-structure families may correspond to chromatin structures of cells in different stages</a:t>
            </a:r>
          </a:p>
        </p:txBody>
      </p:sp>
      <p:pic>
        <p:nvPicPr>
          <p:cNvPr id="4" name="Picture 3" descr="Screen Shot 2013-03-27 at 3.23.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017" y="0"/>
            <a:ext cx="3565783" cy="6858000"/>
          </a:xfrm>
          <a:prstGeom prst="rect">
            <a:avLst/>
          </a:prstGeom>
        </p:spPr>
      </p:pic>
    </p:spTree>
    <p:extLst>
      <p:ext uri="{BB962C8B-B14F-4D97-AF65-F5344CB8AC3E}">
        <p14:creationId xmlns:p14="http://schemas.microsoft.com/office/powerpoint/2010/main" val="7261943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Conformations of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HoxA</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in Undifferentiated and Differentiated Conditions </a:t>
            </a:r>
          </a:p>
        </p:txBody>
      </p:sp>
      <p:pic>
        <p:nvPicPr>
          <p:cNvPr id="4" name="Picture 3" descr="Screen Shot 2013-03-27 at 3.29.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81200"/>
            <a:ext cx="6695220" cy="4572000"/>
          </a:xfrm>
          <a:prstGeom prst="rect">
            <a:avLst/>
          </a:prstGeom>
        </p:spPr>
      </p:pic>
    </p:spTree>
    <p:extLst>
      <p:ext uri="{BB962C8B-B14F-4D97-AF65-F5344CB8AC3E}">
        <p14:creationId xmlns:p14="http://schemas.microsoft.com/office/powerpoint/2010/main" val="1833493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27 at 3.32.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0"/>
            <a:ext cx="4074664" cy="6858000"/>
          </a:xfrm>
          <a:prstGeom prst="rect">
            <a:avLst/>
          </a:prstGeom>
        </p:spPr>
      </p:pic>
    </p:spTree>
    <p:extLst>
      <p:ext uri="{BB962C8B-B14F-4D97-AF65-F5344CB8AC3E}">
        <p14:creationId xmlns:p14="http://schemas.microsoft.com/office/powerpoint/2010/main" val="304286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b="1">
                <a:latin typeface="Calibri" charset="0"/>
              </a:rPr>
              <a:t>Genome Conformation</a:t>
            </a:r>
          </a:p>
        </p:txBody>
      </p:sp>
      <p:pic>
        <p:nvPicPr>
          <p:cNvPr id="634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803400"/>
            <a:ext cx="2209800"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3429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2" name="Picture 6" descr="https://encrypted-tbn0.google.com/images?q=tbn:ANd9GcTMZE6z3lXt7dY2EUc1k41fKetbujpzvFFtDN4fWBsa-QZ-8ui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3600"/>
            <a:ext cx="2457450"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95400"/>
            <a:ext cx="49530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4" name="TextBox 2"/>
          <p:cNvSpPr txBox="1">
            <a:spLocks noChangeArrowheads="1"/>
          </p:cNvSpPr>
          <p:nvPr/>
        </p:nvSpPr>
        <p:spPr bwMode="auto">
          <a:xfrm>
            <a:off x="5410200" y="6248400"/>
            <a:ext cx="30210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Liberman-Aiden et al., 2009</a:t>
            </a:r>
          </a:p>
        </p:txBody>
      </p:sp>
    </p:spTree>
    <p:extLst>
      <p:ext uri="{BB962C8B-B14F-4D97-AF65-F5344CB8AC3E}">
        <p14:creationId xmlns:p14="http://schemas.microsoft.com/office/powerpoint/2010/main" val="2683626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Structural Variation and Conservation</a:t>
            </a:r>
          </a:p>
        </p:txBody>
      </p:sp>
      <p:sp>
        <p:nvSpPr>
          <p:cNvPr id="3" name="Content Placeholder 2"/>
          <p:cNvSpPr>
            <a:spLocks noGrp="1"/>
          </p:cNvSpPr>
          <p:nvPr>
            <p:ph idx="1"/>
          </p:nvPr>
        </p:nvSpPr>
        <p:spPr/>
        <p:txBody>
          <a:bodyPr>
            <a:normAutofit/>
          </a:bodyPr>
          <a:lstStyle/>
          <a:p>
            <a:pPr marL="0" indent="0">
              <a:buNone/>
            </a:pPr>
            <a:r>
              <a:rPr lang="en-US" dirty="0"/>
              <a:t>The subset of fragments that are the most conserved across the ensemble of structures are found to lie within the central core region of the structures. These fragments are spatially close to each  other and may be involved in looping contacts that are important for the maintenance of the chromatin structure and are therefore highly conserved.</a:t>
            </a:r>
          </a:p>
        </p:txBody>
      </p:sp>
    </p:spTree>
    <p:extLst>
      <p:ext uri="{BB962C8B-B14F-4D97-AF65-F5344CB8AC3E}">
        <p14:creationId xmlns:p14="http://schemas.microsoft.com/office/powerpoint/2010/main" val="35831392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 Hi-C Data (Data Set II)</a:t>
            </a:r>
          </a:p>
        </p:txBody>
      </p:sp>
      <p:sp>
        <p:nvSpPr>
          <p:cNvPr id="3" name="Content Placeholder 2"/>
          <p:cNvSpPr>
            <a:spLocks noGrp="1"/>
          </p:cNvSpPr>
          <p:nvPr>
            <p:ph idx="1"/>
          </p:nvPr>
        </p:nvSpPr>
        <p:spPr>
          <a:xfrm>
            <a:off x="457200" y="1493837"/>
            <a:ext cx="8229600" cy="4525963"/>
          </a:xfrm>
        </p:spPr>
        <p:txBody>
          <a:bodyPr>
            <a:noAutofit/>
          </a:bodyPr>
          <a:lstStyle/>
          <a:p>
            <a:pPr marL="0" indent="0">
              <a:buNone/>
            </a:pPr>
            <a:r>
              <a:rPr lang="en-US" dirty="0"/>
              <a:t>Model the long arm of human chromosome 14 (88.4 Mb region) from Hi-C data published </a:t>
            </a:r>
            <a:r>
              <a:rPr lang="da-DK" dirty="0"/>
              <a:t>by Lieberman-Aiden et al . [18] at a 1Mb resolution </a:t>
            </a:r>
            <a:r>
              <a:rPr lang="en-US" dirty="0"/>
              <a:t>(89 fragments in total). </a:t>
            </a:r>
            <a:r>
              <a:rPr lang="de-DE" dirty="0"/>
              <a:t> </a:t>
            </a:r>
            <a:r>
              <a:rPr lang="de-DE" dirty="0" err="1"/>
              <a:t>Lieberman</a:t>
            </a:r>
            <a:r>
              <a:rPr lang="de-DE" dirty="0"/>
              <a:t>- </a:t>
            </a:r>
            <a:r>
              <a:rPr lang="en-US" dirty="0"/>
              <a:t>Aiden et al . [18] proposed the existence of two physically disjoint compartments, whereby compartment A was found to correlate with open and actively transcribed chromatin, while compartment B was found to be more densely packed and repressed. </a:t>
            </a:r>
          </a:p>
        </p:txBody>
      </p:sp>
    </p:spTree>
    <p:extLst>
      <p:ext uri="{BB962C8B-B14F-4D97-AF65-F5344CB8AC3E}">
        <p14:creationId xmlns:p14="http://schemas.microsoft.com/office/powerpoint/2010/main" val="6735725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MCMC5C Availability</a:t>
            </a:r>
          </a:p>
        </p:txBody>
      </p:sp>
      <p:sp>
        <p:nvSpPr>
          <p:cNvPr id="3" name="Content Placeholder 2"/>
          <p:cNvSpPr>
            <a:spLocks noGrp="1"/>
          </p:cNvSpPr>
          <p:nvPr>
            <p:ph idx="1"/>
          </p:nvPr>
        </p:nvSpPr>
        <p:spPr/>
        <p:txBody>
          <a:bodyPr/>
          <a:lstStyle/>
          <a:p>
            <a:endParaRPr lang="en-US" dirty="0"/>
          </a:p>
          <a:p>
            <a:endParaRPr lang="en-US" dirty="0"/>
          </a:p>
          <a:p>
            <a:r>
              <a:rPr lang="en-US" b="1" dirty="0"/>
              <a:t>MCMC5C modeling movie: </a:t>
            </a:r>
            <a:r>
              <a:rPr lang="en-US" b="1" dirty="0">
                <a:hlinkClick r:id="rId2"/>
              </a:rPr>
              <a:t>https://www.youtube.com/watch?v=2aIQvUDlGNc</a:t>
            </a:r>
            <a:endParaRPr lang="en-US" b="1" dirty="0"/>
          </a:p>
          <a:p>
            <a:endParaRPr lang="en-US" dirty="0"/>
          </a:p>
          <a:p>
            <a:endParaRPr lang="en-US" dirty="0"/>
          </a:p>
        </p:txBody>
      </p:sp>
    </p:spTree>
    <p:extLst>
      <p:ext uri="{BB962C8B-B14F-4D97-AF65-F5344CB8AC3E}">
        <p14:creationId xmlns:p14="http://schemas.microsoft.com/office/powerpoint/2010/main" val="2576941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Distance-based approach: convert IF to distance</a:t>
            </a:r>
          </a:p>
        </p:txBody>
      </p:sp>
      <p:sp>
        <p:nvSpPr>
          <p:cNvPr id="3" name="Content Placeholder 2"/>
          <p:cNvSpPr>
            <a:spLocks noGrp="1"/>
          </p:cNvSpPr>
          <p:nvPr>
            <p:ph idx="1"/>
          </p:nvPr>
        </p:nvSpPr>
        <p:spPr/>
        <p:txBody>
          <a:bodyPr>
            <a:normAutofit/>
          </a:bodyPr>
          <a:lstStyle/>
          <a:p>
            <a:r>
              <a:rPr lang="en-US" dirty="0" err="1"/>
              <a:t>Duan</a:t>
            </a:r>
            <a:r>
              <a:rPr lang="en-US" dirty="0"/>
              <a:t> et al.,  the resulting conversion approximately follows d ∝  1/IF . </a:t>
            </a:r>
          </a:p>
          <a:p>
            <a:r>
              <a:rPr lang="en-US" dirty="0" err="1"/>
              <a:t>Mateos-Langerak</a:t>
            </a:r>
            <a:r>
              <a:rPr lang="en-US" dirty="0"/>
              <a:t> et al . [50] also suggest a relationship of the form d ∝ 1 / </a:t>
            </a:r>
            <a:r>
              <a:rPr lang="en-US" dirty="0" err="1"/>
              <a:t>IF</a:t>
            </a:r>
            <a:r>
              <a:rPr lang="en-US" baseline="30000" dirty="0" err="1"/>
              <a:t>a</a:t>
            </a:r>
            <a:r>
              <a:rPr lang="en-US" dirty="0"/>
              <a:t> . </a:t>
            </a:r>
          </a:p>
          <a:p>
            <a:r>
              <a:rPr lang="en-US" dirty="0" err="1"/>
              <a:t>Bau</a:t>
            </a:r>
            <a:r>
              <a:rPr lang="en-US" dirty="0"/>
              <a:t> et al . [28] convert their IF via a linear transformation of the IF’ s z-score. </a:t>
            </a:r>
          </a:p>
        </p:txBody>
      </p:sp>
    </p:spTree>
    <p:extLst>
      <p:ext uri="{BB962C8B-B14F-4D97-AF65-F5344CB8AC3E}">
        <p14:creationId xmlns:p14="http://schemas.microsoft.com/office/powerpoint/2010/main" val="2900857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Spatial Representation of A Genome Region at a Scale</a:t>
            </a:r>
          </a:p>
        </p:txBody>
      </p:sp>
      <p:sp>
        <p:nvSpPr>
          <p:cNvPr id="3" name="Content Placeholder 2"/>
          <p:cNvSpPr>
            <a:spLocks noGrp="1"/>
          </p:cNvSpPr>
          <p:nvPr>
            <p:ph idx="1"/>
          </p:nvPr>
        </p:nvSpPr>
        <p:spPr>
          <a:xfrm>
            <a:off x="381000" y="2590800"/>
            <a:ext cx="8305800" cy="3535363"/>
          </a:xfrm>
        </p:spPr>
        <p:txBody>
          <a:bodyPr>
            <a:normAutofit fontScale="92500"/>
          </a:bodyPr>
          <a:lstStyle/>
          <a:p>
            <a:r>
              <a:rPr lang="en-US" dirty="0"/>
              <a:t>A genome region (e.g. a chromosome) is divided into N equal / variable size units sequentially</a:t>
            </a:r>
          </a:p>
          <a:p>
            <a:r>
              <a:rPr lang="en-US" dirty="0"/>
              <a:t>The spatial position of the center of a unit is denoted by a point and its coordinate (x, y, z) and constraints on the size of unit (radius of sphere)</a:t>
            </a:r>
          </a:p>
          <a:p>
            <a:r>
              <a:rPr lang="en-US" dirty="0"/>
              <a:t>The consecutive points are joined into fragments forming the folding trace of the region.</a:t>
            </a:r>
          </a:p>
        </p:txBody>
      </p:sp>
      <p:cxnSp>
        <p:nvCxnSpPr>
          <p:cNvPr id="5" name="Straight Arrow Connector 4"/>
          <p:cNvCxnSpPr/>
          <p:nvPr/>
        </p:nvCxnSpPr>
        <p:spPr>
          <a:xfrm>
            <a:off x="533400" y="1905000"/>
            <a:ext cx="8339328" cy="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33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906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478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9050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3622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432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00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010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91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72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153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534400" y="1752600"/>
            <a:ext cx="0" cy="381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5-Point Star 19"/>
          <p:cNvSpPr/>
          <p:nvPr/>
        </p:nvSpPr>
        <p:spPr>
          <a:xfrm>
            <a:off x="6858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11430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16002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20574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25146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29718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5-Point Star 26"/>
          <p:cNvSpPr/>
          <p:nvPr/>
        </p:nvSpPr>
        <p:spPr>
          <a:xfrm>
            <a:off x="70866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5-Point Star 27"/>
          <p:cNvSpPr/>
          <p:nvPr/>
        </p:nvSpPr>
        <p:spPr>
          <a:xfrm>
            <a:off x="75438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5-Point Star 28"/>
          <p:cNvSpPr/>
          <p:nvPr/>
        </p:nvSpPr>
        <p:spPr>
          <a:xfrm>
            <a:off x="79248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5-Point Star 29"/>
          <p:cNvSpPr/>
          <p:nvPr/>
        </p:nvSpPr>
        <p:spPr>
          <a:xfrm>
            <a:off x="8305800" y="2209800"/>
            <a:ext cx="152400" cy="152400"/>
          </a:xfrm>
          <a:prstGeom prst="star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277873" y="1752600"/>
            <a:ext cx="892993" cy="707886"/>
          </a:xfrm>
          <a:prstGeom prst="rect">
            <a:avLst/>
          </a:prstGeom>
          <a:noFill/>
        </p:spPr>
        <p:txBody>
          <a:bodyPr wrap="none" rtlCol="0">
            <a:spAutoFit/>
          </a:bodyPr>
          <a:lstStyle/>
          <a:p>
            <a:r>
              <a:rPr lang="en-US" sz="4000" dirty="0"/>
              <a:t>……</a:t>
            </a:r>
          </a:p>
        </p:txBody>
      </p:sp>
      <p:sp>
        <p:nvSpPr>
          <p:cNvPr id="31" name="TextBox 30"/>
          <p:cNvSpPr txBox="1"/>
          <p:nvPr/>
        </p:nvSpPr>
        <p:spPr>
          <a:xfrm>
            <a:off x="3877632" y="6488668"/>
            <a:ext cx="5190168" cy="369332"/>
          </a:xfrm>
          <a:prstGeom prst="rect">
            <a:avLst/>
          </a:prstGeom>
          <a:noFill/>
        </p:spPr>
        <p:txBody>
          <a:bodyPr wrap="none" rtlCol="0">
            <a:spAutoFit/>
          </a:bodyPr>
          <a:lstStyle/>
          <a:p>
            <a:r>
              <a:rPr lang="en-US" b="1" dirty="0"/>
              <a:t>J. Cheng, NSF CAREER Project Plan, 2011, 2012, 2013</a:t>
            </a:r>
          </a:p>
        </p:txBody>
      </p:sp>
    </p:spTree>
    <p:extLst>
      <p:ext uri="{BB962C8B-B14F-4D97-AF65-F5344CB8AC3E}">
        <p14:creationId xmlns:p14="http://schemas.microsoft.com/office/powerpoint/2010/main" val="9961578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Structure Construction at One Scale</a:t>
            </a:r>
          </a:p>
        </p:txBody>
      </p:sp>
      <p:sp>
        <p:nvSpPr>
          <p:cNvPr id="4" name="Rounded Rectangle 3"/>
          <p:cNvSpPr/>
          <p:nvPr/>
        </p:nvSpPr>
        <p:spPr>
          <a:xfrm>
            <a:off x="1066800" y="990600"/>
            <a:ext cx="23622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Initial Structure Representation of Units</a:t>
            </a:r>
          </a:p>
        </p:txBody>
      </p:sp>
      <p:sp>
        <p:nvSpPr>
          <p:cNvPr id="5" name="Rounded Rectangle 4"/>
          <p:cNvSpPr/>
          <p:nvPr/>
        </p:nvSpPr>
        <p:spPr>
          <a:xfrm>
            <a:off x="4800600" y="990600"/>
            <a:ext cx="23622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Contact Map Between Units</a:t>
            </a:r>
          </a:p>
        </p:txBody>
      </p:sp>
      <p:pic>
        <p:nvPicPr>
          <p:cNvPr id="7" name="Picture 6"/>
          <p:cNvPicPr>
            <a:picLocks noChangeAspect="1"/>
          </p:cNvPicPr>
          <p:nvPr/>
        </p:nvPicPr>
        <p:blipFill>
          <a:blip r:embed="rId2"/>
          <a:stretch>
            <a:fillRect/>
          </a:stretch>
        </p:blipFill>
        <p:spPr>
          <a:xfrm>
            <a:off x="3124200" y="2897264"/>
            <a:ext cx="1981200" cy="1903336"/>
          </a:xfrm>
          <a:prstGeom prst="rect">
            <a:avLst/>
          </a:prstGeom>
        </p:spPr>
      </p:pic>
      <p:sp>
        <p:nvSpPr>
          <p:cNvPr id="8" name="TextBox 7"/>
          <p:cNvSpPr txBox="1"/>
          <p:nvPr/>
        </p:nvSpPr>
        <p:spPr>
          <a:xfrm>
            <a:off x="2411575" y="4277380"/>
            <a:ext cx="3913025" cy="523220"/>
          </a:xfrm>
          <a:prstGeom prst="rect">
            <a:avLst/>
          </a:prstGeom>
          <a:noFill/>
        </p:spPr>
        <p:txBody>
          <a:bodyPr wrap="none" rtlCol="0">
            <a:spAutoFit/>
          </a:bodyPr>
          <a:lstStyle/>
          <a:p>
            <a:r>
              <a:rPr lang="en-US" sz="2800" b="1" dirty="0"/>
              <a:t>Sampling &amp; Optimization</a:t>
            </a:r>
          </a:p>
        </p:txBody>
      </p:sp>
      <p:sp>
        <p:nvSpPr>
          <p:cNvPr id="9" name="Rounded Rectangle 8"/>
          <p:cNvSpPr/>
          <p:nvPr/>
        </p:nvSpPr>
        <p:spPr>
          <a:xfrm>
            <a:off x="1447800" y="5334000"/>
            <a:ext cx="6019800" cy="1295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3733800" y="4724400"/>
            <a:ext cx="6858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Bent Arrow 11"/>
          <p:cNvSpPr/>
          <p:nvPr/>
        </p:nvSpPr>
        <p:spPr>
          <a:xfrm>
            <a:off x="5181600" y="3124200"/>
            <a:ext cx="1219200" cy="914400"/>
          </a:xfrm>
          <a:prstGeom prst="bentArrow">
            <a:avLst/>
          </a:prstGeom>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a:off x="1828800" y="3200400"/>
            <a:ext cx="1219200" cy="914400"/>
          </a:xfrm>
          <a:prstGeom prst="bentArrow">
            <a:avLst/>
          </a:prstGeom>
          <a:scene3d>
            <a:camera prst="orthographicFront">
              <a:rot lat="0" lon="1080000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3"/>
          <a:stretch>
            <a:fillRect/>
          </a:stretch>
        </p:blipFill>
        <p:spPr>
          <a:xfrm>
            <a:off x="3771900" y="5562600"/>
            <a:ext cx="723900" cy="723900"/>
          </a:xfrm>
          <a:prstGeom prst="rect">
            <a:avLst/>
          </a:prstGeom>
        </p:spPr>
      </p:pic>
      <p:pic>
        <p:nvPicPr>
          <p:cNvPr id="15" name="Picture 14"/>
          <p:cNvPicPr>
            <a:picLocks noChangeAspect="1"/>
          </p:cNvPicPr>
          <p:nvPr/>
        </p:nvPicPr>
        <p:blipFill>
          <a:blip r:embed="rId4"/>
          <a:stretch>
            <a:fillRect/>
          </a:stretch>
        </p:blipFill>
        <p:spPr>
          <a:xfrm>
            <a:off x="4800600" y="5562600"/>
            <a:ext cx="685800" cy="685800"/>
          </a:xfrm>
          <a:prstGeom prst="rect">
            <a:avLst/>
          </a:prstGeom>
        </p:spPr>
      </p:pic>
      <p:pic>
        <p:nvPicPr>
          <p:cNvPr id="6" name="Picture 5"/>
          <p:cNvPicPr>
            <a:picLocks noChangeAspect="1"/>
          </p:cNvPicPr>
          <p:nvPr/>
        </p:nvPicPr>
        <p:blipFill>
          <a:blip r:embed="rId5"/>
          <a:stretch>
            <a:fillRect/>
          </a:stretch>
        </p:blipFill>
        <p:spPr>
          <a:xfrm>
            <a:off x="2514600" y="5562600"/>
            <a:ext cx="771525" cy="685800"/>
          </a:xfrm>
          <a:prstGeom prst="rect">
            <a:avLst/>
          </a:prstGeom>
        </p:spPr>
      </p:pic>
      <p:pic>
        <p:nvPicPr>
          <p:cNvPr id="10" name="Picture 9"/>
          <p:cNvPicPr>
            <a:picLocks noChangeAspect="1"/>
          </p:cNvPicPr>
          <p:nvPr/>
        </p:nvPicPr>
        <p:blipFill>
          <a:blip r:embed="rId6"/>
          <a:stretch>
            <a:fillRect/>
          </a:stretch>
        </p:blipFill>
        <p:spPr>
          <a:xfrm>
            <a:off x="5715000" y="5562600"/>
            <a:ext cx="685800" cy="664745"/>
          </a:xfrm>
          <a:prstGeom prst="rect">
            <a:avLst/>
          </a:prstGeom>
        </p:spPr>
      </p:pic>
      <p:sp>
        <p:nvSpPr>
          <p:cNvPr id="16" name="TextBox 15"/>
          <p:cNvSpPr txBox="1"/>
          <p:nvPr/>
        </p:nvSpPr>
        <p:spPr>
          <a:xfrm>
            <a:off x="3810000" y="6553200"/>
            <a:ext cx="5190168" cy="369332"/>
          </a:xfrm>
          <a:prstGeom prst="rect">
            <a:avLst/>
          </a:prstGeom>
          <a:noFill/>
        </p:spPr>
        <p:txBody>
          <a:bodyPr wrap="none" rtlCol="0">
            <a:spAutoFit/>
          </a:bodyPr>
          <a:lstStyle/>
          <a:p>
            <a:r>
              <a:rPr lang="en-US" b="1" dirty="0"/>
              <a:t>J. Cheng, NSF CAREER Project Plan, 2011, 2012, 2013</a:t>
            </a:r>
          </a:p>
        </p:txBody>
      </p:sp>
    </p:spTree>
    <p:extLst>
      <p:ext uri="{BB962C8B-B14F-4D97-AF65-F5344CB8AC3E}">
        <p14:creationId xmlns:p14="http://schemas.microsoft.com/office/powerpoint/2010/main" val="5580147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991"/>
            <a:ext cx="9258300" cy="918391"/>
          </a:xfrm>
        </p:spPr>
        <p:txBody>
          <a:bodyPr>
            <a:normAutofit/>
          </a:bodyPr>
          <a:lstStyle/>
          <a:p>
            <a:pPr algn="ctr"/>
            <a:r>
              <a:rPr lang="en-US" sz="3600" b="1" dirty="0"/>
              <a:t>A Data Driven Optimization Approach</a:t>
            </a:r>
          </a:p>
        </p:txBody>
      </p:sp>
      <p:sp>
        <p:nvSpPr>
          <p:cNvPr id="3" name="Content Placeholder 2"/>
          <p:cNvSpPr>
            <a:spLocks noGrp="1"/>
          </p:cNvSpPr>
          <p:nvPr>
            <p:ph idx="1"/>
          </p:nvPr>
        </p:nvSpPr>
        <p:spPr>
          <a:xfrm>
            <a:off x="0" y="1143000"/>
            <a:ext cx="9144000" cy="6477000"/>
          </a:xfrm>
        </p:spPr>
        <p:txBody>
          <a:bodyPr>
            <a:noAutofit/>
          </a:bodyPr>
          <a:lstStyle/>
          <a:p>
            <a:r>
              <a:rPr lang="en-US" sz="2600" dirty="0"/>
              <a:t>Convert observed interaction frequencies  into distance map</a:t>
            </a:r>
          </a:p>
          <a:p>
            <a:endParaRPr lang="en-US" sz="2600" b="1" dirty="0"/>
          </a:p>
          <a:p>
            <a:endParaRPr lang="en-US" sz="2600" b="1" dirty="0"/>
          </a:p>
          <a:p>
            <a:endParaRPr lang="en-US" sz="2600" b="1" dirty="0"/>
          </a:p>
          <a:p>
            <a:endParaRPr lang="en-US" sz="2600" b="1" dirty="0"/>
          </a:p>
          <a:p>
            <a:pPr marL="0" indent="0">
              <a:buNone/>
            </a:pPr>
            <a:endParaRPr lang="en-US" sz="2600" b="1" dirty="0"/>
          </a:p>
          <a:p>
            <a:endParaRPr lang="en-US" sz="2600" b="1" dirty="0"/>
          </a:p>
          <a:p>
            <a:endParaRPr lang="en-US" sz="2600" b="1" dirty="0"/>
          </a:p>
          <a:p>
            <a:r>
              <a:rPr lang="en-US" sz="2600" b="1" dirty="0"/>
              <a:t>Objective</a:t>
            </a:r>
            <a:r>
              <a:rPr lang="en-US" sz="2600" dirty="0"/>
              <a:t>: Adjust positions (</a:t>
            </a:r>
            <a:r>
              <a:rPr lang="en-US" sz="2600" dirty="0" err="1"/>
              <a:t>x,y,z</a:t>
            </a:r>
            <a:r>
              <a:rPr lang="en-US" sz="2600" dirty="0"/>
              <a:t> coordinates) of beads in 3D space to satisfy converted expected distances as well as possible</a:t>
            </a:r>
          </a:p>
          <a:p>
            <a:r>
              <a:rPr lang="en-US" sz="2600" b="1" dirty="0"/>
              <a:t>Challenges</a:t>
            </a:r>
            <a:r>
              <a:rPr lang="en-US" sz="2600" dirty="0"/>
              <a:t>: approximated distances, noise, conflicts</a:t>
            </a:r>
          </a:p>
          <a:p>
            <a:pPr lvl="1"/>
            <a:endParaRPr lang="en-US" sz="2600" dirty="0"/>
          </a:p>
          <a:p>
            <a:endParaRPr lang="en-US" sz="2600" dirty="0"/>
          </a:p>
          <a:p>
            <a:endParaRPr lang="en-US" sz="2600" dirty="0"/>
          </a:p>
        </p:txBody>
      </p:sp>
      <p:graphicFrame>
        <p:nvGraphicFramePr>
          <p:cNvPr id="6" name="Table 5">
            <a:extLst>
              <a:ext uri="{FF2B5EF4-FFF2-40B4-BE49-F238E27FC236}">
                <a16:creationId xmlns:a16="http://schemas.microsoft.com/office/drawing/2014/main" id="{D7115EC2-87D4-4FF1-B7B7-1DEE19BE3215}"/>
              </a:ext>
            </a:extLst>
          </p:cNvPr>
          <p:cNvGraphicFramePr>
            <a:graphicFrameLocks noGrp="1"/>
          </p:cNvGraphicFramePr>
          <p:nvPr>
            <p:extLst/>
          </p:nvPr>
        </p:nvGraphicFramePr>
        <p:xfrm>
          <a:off x="1769444" y="2377246"/>
          <a:ext cx="1536836" cy="2023536"/>
        </p:xfrm>
        <a:graphic>
          <a:graphicData uri="http://schemas.openxmlformats.org/drawingml/2006/table">
            <a:tbl>
              <a:tblPr firstRow="1" bandRow="1">
                <a:tableStyleId>{5940675A-B579-460E-94D1-54222C63F5DA}</a:tableStyleId>
              </a:tblPr>
              <a:tblGrid>
                <a:gridCol w="384209">
                  <a:extLst>
                    <a:ext uri="{9D8B030D-6E8A-4147-A177-3AD203B41FA5}">
                      <a16:colId xmlns:a16="http://schemas.microsoft.com/office/drawing/2014/main" val="1889975304"/>
                    </a:ext>
                  </a:extLst>
                </a:gridCol>
                <a:gridCol w="384209">
                  <a:extLst>
                    <a:ext uri="{9D8B030D-6E8A-4147-A177-3AD203B41FA5}">
                      <a16:colId xmlns:a16="http://schemas.microsoft.com/office/drawing/2014/main" val="2570495252"/>
                    </a:ext>
                  </a:extLst>
                </a:gridCol>
                <a:gridCol w="384209">
                  <a:extLst>
                    <a:ext uri="{9D8B030D-6E8A-4147-A177-3AD203B41FA5}">
                      <a16:colId xmlns:a16="http://schemas.microsoft.com/office/drawing/2014/main" val="2163170325"/>
                    </a:ext>
                  </a:extLst>
                </a:gridCol>
                <a:gridCol w="384209">
                  <a:extLst>
                    <a:ext uri="{9D8B030D-6E8A-4147-A177-3AD203B41FA5}">
                      <a16:colId xmlns:a16="http://schemas.microsoft.com/office/drawing/2014/main" val="1808894479"/>
                    </a:ext>
                  </a:extLst>
                </a:gridCol>
              </a:tblGrid>
              <a:tr h="505884">
                <a:tc>
                  <a:txBody>
                    <a:bodyPr/>
                    <a:lstStyle/>
                    <a:p>
                      <a:endParaRPr lang="en-US" dirty="0"/>
                    </a:p>
                  </a:txBody>
                  <a:tcPr marL="68580" marR="68580"/>
                </a:tc>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extLst>
                  <a:ext uri="{0D108BD9-81ED-4DB2-BD59-A6C34878D82A}">
                    <a16:rowId xmlns:a16="http://schemas.microsoft.com/office/drawing/2014/main" val="4086906958"/>
                  </a:ext>
                </a:extLst>
              </a:tr>
              <a:tr h="505884">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4066007620"/>
                  </a:ext>
                </a:extLst>
              </a:tr>
              <a:tr h="505884">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411267049"/>
                  </a:ext>
                </a:extLst>
              </a:tr>
              <a:tr h="505884">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extLst>
                  <a:ext uri="{0D108BD9-81ED-4DB2-BD59-A6C34878D82A}">
                    <a16:rowId xmlns:a16="http://schemas.microsoft.com/office/drawing/2014/main" val="2641869039"/>
                  </a:ext>
                </a:extLst>
              </a:tr>
            </a:tbl>
          </a:graphicData>
        </a:graphic>
      </p:graphicFrame>
      <p:graphicFrame>
        <p:nvGraphicFramePr>
          <p:cNvPr id="7" name="Table 6">
            <a:extLst>
              <a:ext uri="{FF2B5EF4-FFF2-40B4-BE49-F238E27FC236}">
                <a16:creationId xmlns:a16="http://schemas.microsoft.com/office/drawing/2014/main" id="{7938B9E0-22B1-4879-9656-1EABC75BF8CD}"/>
              </a:ext>
            </a:extLst>
          </p:cNvPr>
          <p:cNvGraphicFramePr>
            <a:graphicFrameLocks noGrp="1"/>
          </p:cNvGraphicFramePr>
          <p:nvPr>
            <p:extLst/>
          </p:nvPr>
        </p:nvGraphicFramePr>
        <p:xfrm>
          <a:off x="5297846" y="2377247"/>
          <a:ext cx="1559696" cy="2023537"/>
        </p:xfrm>
        <a:graphic>
          <a:graphicData uri="http://schemas.openxmlformats.org/drawingml/2006/table">
            <a:tbl>
              <a:tblPr firstRow="1" bandRow="1">
                <a:tableStyleId>{5940675A-B579-460E-94D1-54222C63F5DA}</a:tableStyleId>
              </a:tblPr>
              <a:tblGrid>
                <a:gridCol w="389924">
                  <a:extLst>
                    <a:ext uri="{9D8B030D-6E8A-4147-A177-3AD203B41FA5}">
                      <a16:colId xmlns:a16="http://schemas.microsoft.com/office/drawing/2014/main" val="1889975304"/>
                    </a:ext>
                  </a:extLst>
                </a:gridCol>
                <a:gridCol w="389924">
                  <a:extLst>
                    <a:ext uri="{9D8B030D-6E8A-4147-A177-3AD203B41FA5}">
                      <a16:colId xmlns:a16="http://schemas.microsoft.com/office/drawing/2014/main" val="2570495252"/>
                    </a:ext>
                  </a:extLst>
                </a:gridCol>
                <a:gridCol w="389924">
                  <a:extLst>
                    <a:ext uri="{9D8B030D-6E8A-4147-A177-3AD203B41FA5}">
                      <a16:colId xmlns:a16="http://schemas.microsoft.com/office/drawing/2014/main" val="2163170325"/>
                    </a:ext>
                  </a:extLst>
                </a:gridCol>
                <a:gridCol w="389924">
                  <a:extLst>
                    <a:ext uri="{9D8B030D-6E8A-4147-A177-3AD203B41FA5}">
                      <a16:colId xmlns:a16="http://schemas.microsoft.com/office/drawing/2014/main" val="1808894479"/>
                    </a:ext>
                  </a:extLst>
                </a:gridCol>
              </a:tblGrid>
              <a:tr h="461268">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4086906958"/>
                  </a:ext>
                </a:extLst>
              </a:tr>
              <a:tr h="639733">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a16="http://schemas.microsoft.com/office/drawing/2014/main" val="4066007620"/>
                  </a:ext>
                </a:extLst>
              </a:tr>
              <a:tr h="461268">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extLst>
                  <a:ext uri="{0D108BD9-81ED-4DB2-BD59-A6C34878D82A}">
                    <a16:rowId xmlns:a16="http://schemas.microsoft.com/office/drawing/2014/main" val="411267049"/>
                  </a:ext>
                </a:extLst>
              </a:tr>
              <a:tr h="461268">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extLst>
                  <a:ext uri="{0D108BD9-81ED-4DB2-BD59-A6C34878D82A}">
                    <a16:rowId xmlns:a16="http://schemas.microsoft.com/office/drawing/2014/main" val="2641869039"/>
                  </a:ext>
                </a:extLst>
              </a:tr>
            </a:tbl>
          </a:graphicData>
        </a:graphic>
      </p:graphicFrame>
      <p:sp>
        <p:nvSpPr>
          <p:cNvPr id="8" name="TextBox 7">
            <a:extLst>
              <a:ext uri="{FF2B5EF4-FFF2-40B4-BE49-F238E27FC236}">
                <a16:creationId xmlns:a16="http://schemas.microsoft.com/office/drawing/2014/main" id="{E57D61C8-9DB3-421F-8ADB-4B5A793D9AAE}"/>
              </a:ext>
            </a:extLst>
          </p:cNvPr>
          <p:cNvSpPr txBox="1"/>
          <p:nvPr/>
        </p:nvSpPr>
        <p:spPr>
          <a:xfrm>
            <a:off x="0" y="3349000"/>
            <a:ext cx="1905000" cy="369332"/>
          </a:xfrm>
          <a:prstGeom prst="rect">
            <a:avLst/>
          </a:prstGeom>
          <a:noFill/>
        </p:spPr>
        <p:txBody>
          <a:bodyPr wrap="square" rtlCol="0">
            <a:spAutoFit/>
          </a:bodyPr>
          <a:lstStyle/>
          <a:p>
            <a:r>
              <a:rPr lang="en-US" b="1" dirty="0"/>
              <a:t>Hi-C contact map</a:t>
            </a:r>
          </a:p>
        </p:txBody>
      </p:sp>
      <p:sp>
        <p:nvSpPr>
          <p:cNvPr id="9" name="TextBox 8">
            <a:extLst>
              <a:ext uri="{FF2B5EF4-FFF2-40B4-BE49-F238E27FC236}">
                <a16:creationId xmlns:a16="http://schemas.microsoft.com/office/drawing/2014/main" id="{8BEC4F15-3369-4D74-B2CB-023126B96D28}"/>
              </a:ext>
            </a:extLst>
          </p:cNvPr>
          <p:cNvSpPr txBox="1"/>
          <p:nvPr/>
        </p:nvSpPr>
        <p:spPr>
          <a:xfrm>
            <a:off x="6934200" y="3349000"/>
            <a:ext cx="2360596" cy="646331"/>
          </a:xfrm>
          <a:prstGeom prst="rect">
            <a:avLst/>
          </a:prstGeom>
          <a:noFill/>
        </p:spPr>
        <p:txBody>
          <a:bodyPr wrap="square" rtlCol="0">
            <a:spAutoFit/>
          </a:bodyPr>
          <a:lstStyle/>
          <a:p>
            <a:r>
              <a:rPr lang="en-US" b="1" dirty="0"/>
              <a:t>Approximated spatial distance matrix</a:t>
            </a:r>
          </a:p>
        </p:txBody>
      </p:sp>
      <p:sp>
        <p:nvSpPr>
          <p:cNvPr id="10" name="Arrow: Right 9">
            <a:extLst>
              <a:ext uri="{FF2B5EF4-FFF2-40B4-BE49-F238E27FC236}">
                <a16:creationId xmlns:a16="http://schemas.microsoft.com/office/drawing/2014/main" id="{ADAB699F-6DD5-4D4C-8C5F-86EC8DF4613D}"/>
              </a:ext>
            </a:extLst>
          </p:cNvPr>
          <p:cNvSpPr/>
          <p:nvPr/>
        </p:nvSpPr>
        <p:spPr>
          <a:xfrm>
            <a:off x="3739413" y="3174944"/>
            <a:ext cx="1003433" cy="308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3A3A9D-6B29-491A-ACC1-ED5F9C0C92C2}"/>
              </a:ext>
            </a:extLst>
          </p:cNvPr>
          <p:cNvSpPr txBox="1"/>
          <p:nvPr/>
        </p:nvSpPr>
        <p:spPr>
          <a:xfrm>
            <a:off x="3663213" y="2663200"/>
            <a:ext cx="1670787" cy="369332"/>
          </a:xfrm>
          <a:prstGeom prst="rect">
            <a:avLst/>
          </a:prstGeom>
          <a:noFill/>
        </p:spPr>
        <p:txBody>
          <a:bodyPr wrap="square" rtlCol="0">
            <a:spAutoFit/>
          </a:bodyPr>
          <a:lstStyle/>
          <a:p>
            <a:r>
              <a:rPr lang="en-US" b="1" dirty="0"/>
              <a:t>Conversion</a:t>
            </a:r>
          </a:p>
        </p:txBody>
      </p:sp>
      <p:cxnSp>
        <p:nvCxnSpPr>
          <p:cNvPr id="13" name="Straight Connector 12">
            <a:extLst>
              <a:ext uri="{FF2B5EF4-FFF2-40B4-BE49-F238E27FC236}">
                <a16:creationId xmlns:a16="http://schemas.microsoft.com/office/drawing/2014/main" id="{0AE1233E-A92A-43FE-A442-EFC03587039F}"/>
              </a:ext>
            </a:extLst>
          </p:cNvPr>
          <p:cNvCxnSpPr/>
          <p:nvPr/>
        </p:nvCxnSpPr>
        <p:spPr>
          <a:xfrm>
            <a:off x="7551022" y="2510800"/>
            <a:ext cx="839445" cy="2948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8C9ECAC-E695-45B5-8E77-8D9E2C868064}"/>
                  </a:ext>
                </a:extLst>
              </p:cNvPr>
              <p:cNvSpPr txBox="1"/>
              <p:nvPr/>
            </p:nvSpPr>
            <p:spPr>
              <a:xfrm>
                <a:off x="7306637" y="2286000"/>
                <a:ext cx="2443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oMath>
                  </m:oMathPara>
                </a14:m>
                <a:endParaRPr lang="en-US" dirty="0"/>
              </a:p>
            </p:txBody>
          </p:sp>
        </mc:Choice>
        <mc:Fallback xmlns="">
          <p:sp>
            <p:nvSpPr>
              <p:cNvPr id="14" name="TextBox 13">
                <a:extLst>
                  <a:ext uri="{FF2B5EF4-FFF2-40B4-BE49-F238E27FC236}">
                    <a16:creationId xmlns="" xmlns:a16="http://schemas.microsoft.com/office/drawing/2014/main" xmlns:a14="http://schemas.microsoft.com/office/drawing/2010/main" id="{08C9ECAC-E695-45B5-8E77-8D9E2C868064}"/>
                  </a:ext>
                </a:extLst>
              </p:cNvPr>
              <p:cNvSpPr txBox="1">
                <a:spLocks noRot="1" noChangeAspect="1" noMove="1" noResize="1" noEditPoints="1" noAdjustHandles="1" noChangeArrowheads="1" noChangeShapeType="1" noTextEdit="1"/>
              </p:cNvSpPr>
              <p:nvPr/>
            </p:nvSpPr>
            <p:spPr>
              <a:xfrm>
                <a:off x="7306637" y="2286000"/>
                <a:ext cx="244385" cy="3693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96AAC7D-4E5E-48F8-9B0D-74F3D1A033D3}"/>
                  </a:ext>
                </a:extLst>
              </p:cNvPr>
              <p:cNvSpPr txBox="1"/>
              <p:nvPr/>
            </p:nvSpPr>
            <p:spPr>
              <a:xfrm>
                <a:off x="8382000" y="2587000"/>
                <a:ext cx="264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oMath>
                  </m:oMathPara>
                </a14:m>
                <a:endParaRPr lang="en-US" dirty="0"/>
              </a:p>
            </p:txBody>
          </p:sp>
        </mc:Choice>
        <mc:Fallback xmlns="">
          <p:sp>
            <p:nvSpPr>
              <p:cNvPr id="15" name="TextBox 14">
                <a:extLst>
                  <a:ext uri="{FF2B5EF4-FFF2-40B4-BE49-F238E27FC236}">
                    <a16:creationId xmlns="" xmlns:a16="http://schemas.microsoft.com/office/drawing/2014/main" xmlns:a14="http://schemas.microsoft.com/office/drawing/2010/main" id="{E96AAC7D-4E5E-48F8-9B0D-74F3D1A033D3}"/>
                  </a:ext>
                </a:extLst>
              </p:cNvPr>
              <p:cNvSpPr txBox="1">
                <a:spLocks noRot="1" noChangeAspect="1" noMove="1" noResize="1" noEditPoints="1" noAdjustHandles="1" noChangeArrowheads="1" noChangeShapeType="1" noTextEdit="1"/>
              </p:cNvSpPr>
              <p:nvPr/>
            </p:nvSpPr>
            <p:spPr>
              <a:xfrm>
                <a:off x="8382000" y="2587000"/>
                <a:ext cx="264584" cy="369332"/>
              </a:xfrm>
              <a:prstGeom prst="rect">
                <a:avLst/>
              </a:prstGeom>
              <a:blipFill rotWithShape="1">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BDE16ADC-D16C-4DEE-B723-9A18EC7FCAFB}"/>
              </a:ext>
            </a:extLst>
          </p:cNvPr>
          <p:cNvCxnSpPr/>
          <p:nvPr/>
        </p:nvCxnSpPr>
        <p:spPr>
          <a:xfrm flipH="1">
            <a:off x="5867400" y="2655333"/>
            <a:ext cx="2103346" cy="541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descr="Screen Shot 2017-08-19 at 10.20.1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3501400"/>
            <a:ext cx="1270000" cy="863600"/>
          </a:xfrm>
          <a:prstGeom prst="rect">
            <a:avLst/>
          </a:prstGeom>
        </p:spPr>
      </p:pic>
      <p:sp>
        <p:nvSpPr>
          <p:cNvPr id="4" name="TextBox 3"/>
          <p:cNvSpPr txBox="1"/>
          <p:nvPr/>
        </p:nvSpPr>
        <p:spPr>
          <a:xfrm>
            <a:off x="2438400" y="4492000"/>
            <a:ext cx="4401253" cy="400110"/>
          </a:xfrm>
          <a:prstGeom prst="rect">
            <a:avLst/>
          </a:prstGeom>
          <a:noFill/>
        </p:spPr>
        <p:txBody>
          <a:bodyPr wrap="none" rtlCol="0">
            <a:spAutoFit/>
          </a:bodyPr>
          <a:lstStyle/>
          <a:p>
            <a:r>
              <a:rPr lang="en-US" b="1" dirty="0"/>
              <a:t>α: conversion parameter (</a:t>
            </a:r>
            <a:r>
              <a:rPr lang="en-US" sz="2000" b="1" dirty="0"/>
              <a:t>positive</a:t>
            </a:r>
            <a:r>
              <a:rPr lang="en-US" b="1" dirty="0"/>
              <a:t> number)</a:t>
            </a:r>
          </a:p>
        </p:txBody>
      </p:sp>
      <p:sp>
        <p:nvSpPr>
          <p:cNvPr id="12" name="TextBox 11">
            <a:extLst>
              <a:ext uri="{FF2B5EF4-FFF2-40B4-BE49-F238E27FC236}">
                <a16:creationId xmlns:a16="http://schemas.microsoft.com/office/drawing/2014/main" id="{8C3DAA69-9F04-C44A-B0EB-3D417ADC13AB}"/>
              </a:ext>
            </a:extLst>
          </p:cNvPr>
          <p:cNvSpPr txBox="1"/>
          <p:nvPr/>
        </p:nvSpPr>
        <p:spPr>
          <a:xfrm>
            <a:off x="6204170" y="6412468"/>
            <a:ext cx="2787430" cy="369332"/>
          </a:xfrm>
          <a:prstGeom prst="rect">
            <a:avLst/>
          </a:prstGeom>
          <a:noFill/>
        </p:spPr>
        <p:txBody>
          <a:bodyPr wrap="none" rtlCol="0">
            <a:spAutoFit/>
          </a:bodyPr>
          <a:lstStyle/>
          <a:p>
            <a:r>
              <a:rPr lang="en-US" dirty="0"/>
              <a:t>Tuan and Cheng, NAR, 2017</a:t>
            </a:r>
          </a:p>
        </p:txBody>
      </p:sp>
    </p:spTree>
    <p:extLst>
      <p:ext uri="{BB962C8B-B14F-4D97-AF65-F5344CB8AC3E}">
        <p14:creationId xmlns:p14="http://schemas.microsoft.com/office/powerpoint/2010/main" val="763241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Problem of Traditional Objective Functions</a:t>
            </a:r>
          </a:p>
        </p:txBody>
      </p:sp>
      <p:sp>
        <p:nvSpPr>
          <p:cNvPr id="3" name="Content Placeholder 2"/>
          <p:cNvSpPr>
            <a:spLocks noGrp="1"/>
          </p:cNvSpPr>
          <p:nvPr>
            <p:ph idx="1"/>
          </p:nvPr>
        </p:nvSpPr>
        <p:spPr>
          <a:xfrm>
            <a:off x="838200" y="1600200"/>
            <a:ext cx="2895600" cy="609599"/>
          </a:xfrm>
        </p:spPr>
        <p:txBody>
          <a:bodyPr/>
          <a:lstStyle/>
          <a:p>
            <a:pPr marL="0" indent="0">
              <a:buNone/>
            </a:pPr>
            <a:r>
              <a:rPr lang="en-US" b="1" dirty="0"/>
              <a:t>Square Error</a:t>
            </a:r>
          </a:p>
        </p:txBody>
      </p:sp>
      <p:graphicFrame>
        <p:nvGraphicFramePr>
          <p:cNvPr id="4" name="Object 3"/>
          <p:cNvGraphicFramePr>
            <a:graphicFrameLocks noChangeAspect="1"/>
          </p:cNvGraphicFramePr>
          <p:nvPr>
            <p:extLst/>
          </p:nvPr>
        </p:nvGraphicFramePr>
        <p:xfrm>
          <a:off x="4514850" y="3225800"/>
          <a:ext cx="114300" cy="406400"/>
        </p:xfrm>
        <a:graphic>
          <a:graphicData uri="http://schemas.openxmlformats.org/presentationml/2006/ole">
            <mc:AlternateContent xmlns:mc="http://schemas.openxmlformats.org/markup-compatibility/2006">
              <mc:Choice xmlns:v="urn:schemas-microsoft-com:vml" Requires="v">
                <p:oleObj spid="_x0000_s36955" name="Equation" r:id="rId3" imgW="114300" imgH="406400" progId="Equation.3">
                  <p:embed/>
                </p:oleObj>
              </mc:Choice>
              <mc:Fallback>
                <p:oleObj name="Equation" r:id="rId3" imgW="114300" imgH="406400" progId="Equation.3">
                  <p:embed/>
                  <p:pic>
                    <p:nvPicPr>
                      <p:cNvPr id="4" name="Object 3"/>
                      <p:cNvPicPr/>
                      <p:nvPr/>
                    </p:nvPicPr>
                    <p:blipFill>
                      <a:blip r:embed="rId4"/>
                      <a:stretch>
                        <a:fillRect/>
                      </a:stretch>
                    </p:blipFill>
                    <p:spPr>
                      <a:xfrm>
                        <a:off x="4514850" y="3225800"/>
                        <a:ext cx="114300" cy="40640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981200" y="2438400"/>
          <a:ext cx="5383161" cy="2286000"/>
        </p:xfrm>
        <a:graphic>
          <a:graphicData uri="http://schemas.openxmlformats.org/presentationml/2006/ole">
            <mc:AlternateContent xmlns:mc="http://schemas.openxmlformats.org/markup-compatibility/2006">
              <mc:Choice xmlns:v="urn:schemas-microsoft-com:vml" Requires="v">
                <p:oleObj spid="_x0000_s36956" name="Equation" r:id="rId5" imgW="927100" imgH="393700" progId="Equation.3">
                  <p:embed/>
                </p:oleObj>
              </mc:Choice>
              <mc:Fallback>
                <p:oleObj name="Equation" r:id="rId5" imgW="927100" imgH="393700" progId="Equation.3">
                  <p:embed/>
                  <p:pic>
                    <p:nvPicPr>
                      <p:cNvPr id="5" name="Object 4"/>
                      <p:cNvPicPr/>
                      <p:nvPr/>
                    </p:nvPicPr>
                    <p:blipFill>
                      <a:blip r:embed="rId6"/>
                      <a:stretch>
                        <a:fillRect/>
                      </a:stretch>
                    </p:blipFill>
                    <p:spPr>
                      <a:xfrm>
                        <a:off x="1981200" y="2438400"/>
                        <a:ext cx="5383161" cy="2286000"/>
                      </a:xfrm>
                      <a:prstGeom prst="rect">
                        <a:avLst/>
                      </a:prstGeom>
                    </p:spPr>
                  </p:pic>
                </p:oleObj>
              </mc:Fallback>
            </mc:AlternateContent>
          </a:graphicData>
        </a:graphic>
      </p:graphicFrame>
      <p:sp>
        <p:nvSpPr>
          <p:cNvPr id="6" name="TextBox 5"/>
          <p:cNvSpPr txBox="1"/>
          <p:nvPr/>
        </p:nvSpPr>
        <p:spPr>
          <a:xfrm>
            <a:off x="609600" y="5181600"/>
            <a:ext cx="7620000" cy="1384995"/>
          </a:xfrm>
          <a:prstGeom prst="rect">
            <a:avLst/>
          </a:prstGeom>
          <a:noFill/>
        </p:spPr>
        <p:txBody>
          <a:bodyPr wrap="square" rtlCol="0">
            <a:spAutoFit/>
          </a:bodyPr>
          <a:lstStyle/>
          <a:p>
            <a:pPr marL="457200" indent="-457200">
              <a:buFont typeface="Arial"/>
              <a:buChar char="•"/>
            </a:pPr>
            <a:r>
              <a:rPr lang="en-US" sz="2800" b="1" dirty="0"/>
              <a:t>Very sensitive to noisy / conflicting distances</a:t>
            </a:r>
          </a:p>
          <a:p>
            <a:pPr marL="457200" indent="-457200">
              <a:buFont typeface="Arial"/>
              <a:buChar char="•"/>
            </a:pPr>
            <a:r>
              <a:rPr lang="en-US" sz="2800" b="1" dirty="0"/>
              <a:t>Cannot build 3D models of large genomes involving noisy inter-chromosomal contacts</a:t>
            </a:r>
          </a:p>
        </p:txBody>
      </p:sp>
    </p:spTree>
    <p:extLst>
      <p:ext uri="{BB962C8B-B14F-4D97-AF65-F5344CB8AC3E}">
        <p14:creationId xmlns:p14="http://schemas.microsoft.com/office/powerpoint/2010/main" val="2026408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2180"/>
            <a:ext cx="7886700" cy="926779"/>
          </a:xfrm>
        </p:spPr>
        <p:txBody>
          <a:bodyPr>
            <a:normAutofit fontScale="90000"/>
          </a:bodyPr>
          <a:lstStyle/>
          <a:p>
            <a:pPr algn="ctr"/>
            <a:r>
              <a:rPr lang="en-US" b="1" dirty="0"/>
              <a:t>Deriving Soft Constraints by </a:t>
            </a:r>
            <a:r>
              <a:rPr lang="en-US" b="1" dirty="0" err="1"/>
              <a:t>Lorentzian</a:t>
            </a:r>
            <a:r>
              <a:rPr lang="en-US" b="1" dirty="0"/>
              <a:t> Function</a:t>
            </a:r>
          </a:p>
        </p:txBody>
      </p:sp>
      <p:sp>
        <p:nvSpPr>
          <p:cNvPr id="6" name="TextBox 5"/>
          <p:cNvSpPr txBox="1"/>
          <p:nvPr/>
        </p:nvSpPr>
        <p:spPr>
          <a:xfrm>
            <a:off x="228600" y="1371600"/>
            <a:ext cx="8915400" cy="5262978"/>
          </a:xfrm>
          <a:prstGeom prst="rect">
            <a:avLst/>
          </a:prstGeom>
          <a:noFill/>
        </p:spPr>
        <p:txBody>
          <a:bodyPr wrap="square" rtlCol="0">
            <a:spAutoFit/>
          </a:bodyPr>
          <a:lstStyle/>
          <a:p>
            <a:pPr marL="285750" indent="-285750">
              <a:buFont typeface="Arial"/>
              <a:buChar char="•"/>
            </a:pPr>
            <a:r>
              <a:rPr lang="en-US" sz="2400" b="1" dirty="0"/>
              <a:t>Use </a:t>
            </a:r>
            <a:r>
              <a:rPr lang="en-US" sz="2400" b="1" dirty="0" err="1"/>
              <a:t>Lorentzian</a:t>
            </a:r>
            <a:r>
              <a:rPr lang="en-US" sz="2400" b="1" dirty="0"/>
              <a:t> function to measure the satisfaction of a distance restraint</a:t>
            </a:r>
          </a:p>
          <a:p>
            <a:pPr marL="285750" indent="-285750">
              <a:buFont typeface="Arial"/>
              <a:buChar char="•"/>
            </a:pPr>
            <a:endParaRPr lang="en-US" sz="3200" b="1" dirty="0"/>
          </a:p>
          <a:p>
            <a:pPr marL="285750" indent="-285750">
              <a:buFont typeface="Arial"/>
              <a:buChar char="•"/>
            </a:pPr>
            <a:endParaRPr lang="en-US" sz="3200" b="1" dirty="0"/>
          </a:p>
          <a:p>
            <a:endParaRPr lang="en-US" sz="3200" b="1" dirty="0"/>
          </a:p>
          <a:p>
            <a:pPr marL="285750" indent="-285750">
              <a:buFont typeface="Arial"/>
              <a:buChar char="•"/>
            </a:pPr>
            <a:endParaRPr lang="en-US" sz="3200" b="1" dirty="0"/>
          </a:p>
          <a:p>
            <a:endParaRPr lang="en-US" sz="3200" b="1" dirty="0"/>
          </a:p>
          <a:p>
            <a:r>
              <a:rPr lang="en-US" sz="3200" b="1" dirty="0"/>
              <a:t>[0, 1]</a:t>
            </a:r>
          </a:p>
          <a:p>
            <a:endParaRPr lang="en-US" sz="2400" b="1" dirty="0"/>
          </a:p>
          <a:p>
            <a:pPr marL="285750" indent="-285750">
              <a:buFont typeface="Arial"/>
              <a:buChar char="•"/>
            </a:pPr>
            <a:endParaRPr lang="en-US" sz="2400" b="1" dirty="0"/>
          </a:p>
          <a:p>
            <a:pPr marL="285750" indent="-285750">
              <a:buFont typeface="Arial"/>
              <a:buChar char="•"/>
            </a:pPr>
            <a:r>
              <a:rPr lang="en-US" sz="2400" b="1" dirty="0"/>
              <a:t>Tolerate noisy restraints and maximize the satisfaction of feasible restraints</a:t>
            </a:r>
          </a:p>
        </p:txBody>
      </p:sp>
      <p:pic>
        <p:nvPicPr>
          <p:cNvPr id="10" name="Picture 9" descr="Screen Shot 2017-08-19 at 10.23.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64061"/>
            <a:ext cx="2362200" cy="926939"/>
          </a:xfrm>
          <a:prstGeom prst="rect">
            <a:avLst/>
          </a:prstGeom>
        </p:spPr>
      </p:pic>
      <p:pic>
        <p:nvPicPr>
          <p:cNvPr id="14" name="Picture 13"/>
          <p:cNvPicPr>
            <a:picLocks noChangeAspect="1"/>
          </p:cNvPicPr>
          <p:nvPr/>
        </p:nvPicPr>
        <p:blipFill>
          <a:blip r:embed="rId4"/>
          <a:stretch>
            <a:fillRect/>
          </a:stretch>
        </p:blipFill>
        <p:spPr>
          <a:xfrm>
            <a:off x="2590800" y="2781300"/>
            <a:ext cx="6604000" cy="2247900"/>
          </a:xfrm>
          <a:prstGeom prst="rect">
            <a:avLst/>
          </a:prstGeom>
        </p:spPr>
      </p:pic>
      <p:cxnSp>
        <p:nvCxnSpPr>
          <p:cNvPr id="11" name="Straight Arrow Connector 10">
            <a:extLst>
              <a:ext uri="{FF2B5EF4-FFF2-40B4-BE49-F238E27FC236}">
                <a16:creationId xmlns:a16="http://schemas.microsoft.com/office/drawing/2014/main" id="{D001EDFF-DA0B-483C-87B8-20DAEB6901E9}"/>
              </a:ext>
            </a:extLst>
          </p:cNvPr>
          <p:cNvCxnSpPr>
            <a:stCxn id="12" idx="2"/>
          </p:cNvCxnSpPr>
          <p:nvPr/>
        </p:nvCxnSpPr>
        <p:spPr>
          <a:xfrm>
            <a:off x="8538634" y="3894968"/>
            <a:ext cx="452966" cy="715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AF9F1A5-7592-4F87-AC48-360F8B0B5560}"/>
              </a:ext>
            </a:extLst>
          </p:cNvPr>
          <p:cNvCxnSpPr>
            <a:cxnSpLocks/>
          </p:cNvCxnSpPr>
          <p:nvPr/>
        </p:nvCxnSpPr>
        <p:spPr>
          <a:xfrm flipH="1">
            <a:off x="6324600" y="2400300"/>
            <a:ext cx="1405466" cy="420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FD40843-0A22-495E-AC17-F892AF79FC40}"/>
              </a:ext>
            </a:extLst>
          </p:cNvPr>
          <p:cNvSpPr txBox="1"/>
          <p:nvPr/>
        </p:nvSpPr>
        <p:spPr>
          <a:xfrm>
            <a:off x="7780867" y="2971638"/>
            <a:ext cx="1515533" cy="923330"/>
          </a:xfrm>
          <a:prstGeom prst="rect">
            <a:avLst/>
          </a:prstGeom>
          <a:noFill/>
        </p:spPr>
        <p:txBody>
          <a:bodyPr wrap="square" rtlCol="0">
            <a:spAutoFit/>
          </a:bodyPr>
          <a:lstStyle/>
          <a:p>
            <a:r>
              <a:rPr lang="en-US" sz="1600" b="1" dirty="0"/>
              <a:t>Constraint</a:t>
            </a:r>
            <a:r>
              <a:rPr lang="en-US" b="1" dirty="0"/>
              <a:t> is “less” satisfied</a:t>
            </a:r>
          </a:p>
        </p:txBody>
      </p:sp>
      <p:sp>
        <p:nvSpPr>
          <p:cNvPr id="9" name="TextBox 8">
            <a:extLst>
              <a:ext uri="{FF2B5EF4-FFF2-40B4-BE49-F238E27FC236}">
                <a16:creationId xmlns:a16="http://schemas.microsoft.com/office/drawing/2014/main" id="{2E449B96-7039-4260-B930-C197256E686F}"/>
              </a:ext>
            </a:extLst>
          </p:cNvPr>
          <p:cNvSpPr txBox="1"/>
          <p:nvPr/>
        </p:nvSpPr>
        <p:spPr>
          <a:xfrm>
            <a:off x="7371389" y="2095500"/>
            <a:ext cx="1778000" cy="646331"/>
          </a:xfrm>
          <a:prstGeom prst="rect">
            <a:avLst/>
          </a:prstGeom>
          <a:noFill/>
        </p:spPr>
        <p:txBody>
          <a:bodyPr wrap="square" rtlCol="0">
            <a:spAutoFit/>
          </a:bodyPr>
          <a:lstStyle/>
          <a:p>
            <a:r>
              <a:rPr lang="en-US" sz="1600" b="1" dirty="0"/>
              <a:t>Constraint</a:t>
            </a:r>
            <a:r>
              <a:rPr lang="en-US" b="1" dirty="0"/>
              <a:t> is satisfied</a:t>
            </a:r>
          </a:p>
        </p:txBody>
      </p:sp>
      <p:sp>
        <p:nvSpPr>
          <p:cNvPr id="3" name="TextBox 2"/>
          <p:cNvSpPr txBox="1"/>
          <p:nvPr/>
        </p:nvSpPr>
        <p:spPr>
          <a:xfrm>
            <a:off x="10134600" y="5562600"/>
            <a:ext cx="184666"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1F74F1A8-DD7E-7F4B-BDAC-BC81EBA35B2D}"/>
              </a:ext>
            </a:extLst>
          </p:cNvPr>
          <p:cNvSpPr txBox="1"/>
          <p:nvPr/>
        </p:nvSpPr>
        <p:spPr>
          <a:xfrm>
            <a:off x="6204170" y="6412468"/>
            <a:ext cx="2787430" cy="369332"/>
          </a:xfrm>
          <a:prstGeom prst="rect">
            <a:avLst/>
          </a:prstGeom>
          <a:noFill/>
        </p:spPr>
        <p:txBody>
          <a:bodyPr wrap="none" rtlCol="0">
            <a:spAutoFit/>
          </a:bodyPr>
          <a:lstStyle/>
          <a:p>
            <a:r>
              <a:rPr lang="en-US" dirty="0"/>
              <a:t>Tuan and Cheng, NAR, 2017</a:t>
            </a:r>
          </a:p>
        </p:txBody>
      </p:sp>
    </p:spTree>
    <p:extLst>
      <p:ext uri="{BB962C8B-B14F-4D97-AF65-F5344CB8AC3E}">
        <p14:creationId xmlns:p14="http://schemas.microsoft.com/office/powerpoint/2010/main" val="38731042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1C9E-065A-4DC4-A871-50474497008A}"/>
              </a:ext>
            </a:extLst>
          </p:cNvPr>
          <p:cNvSpPr>
            <a:spLocks noGrp="1"/>
          </p:cNvSpPr>
          <p:nvPr>
            <p:ph type="title"/>
          </p:nvPr>
        </p:nvSpPr>
        <p:spPr>
          <a:xfrm>
            <a:off x="628650" y="174627"/>
            <a:ext cx="7886700" cy="654049"/>
          </a:xfrm>
        </p:spPr>
        <p:txBody>
          <a:bodyPr>
            <a:normAutofit fontScale="90000"/>
          </a:bodyPr>
          <a:lstStyle/>
          <a:p>
            <a:pPr algn="ctr"/>
            <a:r>
              <a:rPr lang="en-US" b="1" dirty="0"/>
              <a:t>Objective Function</a:t>
            </a:r>
          </a:p>
        </p:txBody>
      </p:sp>
      <p:sp>
        <p:nvSpPr>
          <p:cNvPr id="3" name="Content Placeholder 2">
            <a:extLst>
              <a:ext uri="{FF2B5EF4-FFF2-40B4-BE49-F238E27FC236}">
                <a16:creationId xmlns:a16="http://schemas.microsoft.com/office/drawing/2014/main" id="{055DCEF5-6D77-4BF4-935F-B45E04FE6707}"/>
              </a:ext>
            </a:extLst>
          </p:cNvPr>
          <p:cNvSpPr>
            <a:spLocks noGrp="1"/>
          </p:cNvSpPr>
          <p:nvPr>
            <p:ph idx="1"/>
          </p:nvPr>
        </p:nvSpPr>
        <p:spPr>
          <a:xfrm>
            <a:off x="228600" y="1066800"/>
            <a:ext cx="8651081" cy="5257799"/>
          </a:xfrm>
        </p:spPr>
        <p:txBody>
          <a:bodyPr>
            <a:normAutofit lnSpcReduction="10000"/>
          </a:bodyPr>
          <a:lstStyle/>
          <a:p>
            <a:r>
              <a:rPr lang="en-US" b="0" i="0" dirty="0"/>
              <a:t>Objective function</a:t>
            </a:r>
          </a:p>
          <a:p>
            <a:pPr lvl="1"/>
            <a:r>
              <a:rPr lang="en-US" dirty="0"/>
              <a:t>Sum of all distance constraints</a:t>
            </a:r>
          </a:p>
          <a:p>
            <a:pPr lvl="1"/>
            <a:r>
              <a:rPr lang="en-US" dirty="0"/>
              <a:t>Adjacent beads have maximum weight to enforce their proximity</a:t>
            </a:r>
          </a:p>
          <a:p>
            <a:pPr marL="0" indent="0">
              <a:buNone/>
            </a:pPr>
            <a:endParaRPr lang="en-US" b="0" i="0" dirty="0"/>
          </a:p>
          <a:p>
            <a:pPr marL="0" indent="0">
              <a:buNone/>
            </a:pPr>
            <a:endParaRPr lang="en-US" dirty="0"/>
          </a:p>
          <a:p>
            <a:pPr marL="0" indent="0">
              <a:buNone/>
            </a:pPr>
            <a:endParaRPr lang="en-US" b="0" i="0" dirty="0"/>
          </a:p>
          <a:p>
            <a:pPr marL="0" indent="0">
              <a:buNone/>
            </a:pPr>
            <a:endParaRPr lang="en-US" b="0" i="0" dirty="0"/>
          </a:p>
          <a:p>
            <a:r>
              <a:rPr lang="en-US" dirty="0"/>
              <a:t>c is set to average of </a:t>
            </a:r>
            <a:r>
              <a:rPr lang="en-US" dirty="0" err="1"/>
              <a:t>d</a:t>
            </a:r>
            <a:r>
              <a:rPr lang="en-US" baseline="-25000" dirty="0" err="1"/>
              <a:t>ij</a:t>
            </a:r>
            <a:r>
              <a:rPr lang="en-US" baseline="-25000" dirty="0"/>
              <a:t> </a:t>
            </a:r>
            <a:r>
              <a:rPr lang="en-US" dirty="0"/>
              <a:t>to control gradient vanishing during optimization</a:t>
            </a:r>
          </a:p>
          <a:p>
            <a:endParaRPr lang="en-US" b="0" i="0" dirty="0"/>
          </a:p>
          <a:p>
            <a:pPr marL="0" indent="0">
              <a:buNone/>
            </a:pPr>
            <a:endParaRPr lang="en-US" dirty="0"/>
          </a:p>
          <a:p>
            <a:endParaRPr lang="en-US" dirty="0"/>
          </a:p>
        </p:txBody>
      </p:sp>
      <p:pic>
        <p:nvPicPr>
          <p:cNvPr id="4" name="Picture 3" descr="Screen Shot 2017-08-19 at 10.32.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154513"/>
            <a:ext cx="8200504" cy="1646087"/>
          </a:xfrm>
          <a:prstGeom prst="rect">
            <a:avLst/>
          </a:prstGeom>
        </p:spPr>
      </p:pic>
      <p:sp>
        <p:nvSpPr>
          <p:cNvPr id="5" name="TextBox 4">
            <a:extLst>
              <a:ext uri="{FF2B5EF4-FFF2-40B4-BE49-F238E27FC236}">
                <a16:creationId xmlns:a16="http://schemas.microsoft.com/office/drawing/2014/main" id="{1EA43A34-D766-BB46-AD47-5E480D4E08A0}"/>
              </a:ext>
            </a:extLst>
          </p:cNvPr>
          <p:cNvSpPr txBox="1"/>
          <p:nvPr/>
        </p:nvSpPr>
        <p:spPr>
          <a:xfrm>
            <a:off x="6204170" y="6412468"/>
            <a:ext cx="2787430" cy="369332"/>
          </a:xfrm>
          <a:prstGeom prst="rect">
            <a:avLst/>
          </a:prstGeom>
          <a:noFill/>
        </p:spPr>
        <p:txBody>
          <a:bodyPr wrap="none" rtlCol="0">
            <a:spAutoFit/>
          </a:bodyPr>
          <a:lstStyle/>
          <a:p>
            <a:r>
              <a:rPr lang="en-US" dirty="0"/>
              <a:t>Tuan and Cheng, NAR, 2017</a:t>
            </a:r>
          </a:p>
        </p:txBody>
      </p:sp>
    </p:spTree>
    <p:extLst>
      <p:ext uri="{BB962C8B-B14F-4D97-AF65-F5344CB8AC3E}">
        <p14:creationId xmlns:p14="http://schemas.microsoft.com/office/powerpoint/2010/main" val="1985311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2133</TotalTime>
  <Words>5735</Words>
  <Application>Microsoft Macintosh PowerPoint</Application>
  <PresentationFormat>On-screen Show (4:3)</PresentationFormat>
  <Paragraphs>555</Paragraphs>
  <Slides>143</Slides>
  <Notes>15</Notes>
  <HiddenSlides>0</HiddenSlides>
  <MMClips>3</MMClips>
  <ScaleCrop>false</ScaleCrop>
  <HeadingPairs>
    <vt:vector size="10" baseType="variant">
      <vt:variant>
        <vt:lpstr>Fonts Used</vt:lpstr>
      </vt:variant>
      <vt:variant>
        <vt:i4>8</vt:i4>
      </vt:variant>
      <vt:variant>
        <vt:lpstr>Theme</vt:lpstr>
      </vt:variant>
      <vt:variant>
        <vt:i4>1</vt:i4>
      </vt:variant>
      <vt:variant>
        <vt:lpstr>Links</vt:lpstr>
      </vt:variant>
      <vt:variant>
        <vt:i4>7</vt:i4>
      </vt:variant>
      <vt:variant>
        <vt:lpstr>Embedded OLE Servers</vt:lpstr>
      </vt:variant>
      <vt:variant>
        <vt:i4>1</vt:i4>
      </vt:variant>
      <vt:variant>
        <vt:lpstr>Slide Titles</vt:lpstr>
      </vt:variant>
      <vt:variant>
        <vt:i4>143</vt:i4>
      </vt:variant>
    </vt:vector>
  </HeadingPairs>
  <TitlesOfParts>
    <vt:vector size="160" baseType="lpstr">
      <vt:lpstr>ＭＳ Ｐゴシック</vt:lpstr>
      <vt:lpstr>msgothic</vt:lpstr>
      <vt:lpstr>Arial</vt:lpstr>
      <vt:lpstr>Calibri</vt:lpstr>
      <vt:lpstr>Cambria Math</vt:lpstr>
      <vt:lpstr>Times New Roman</vt:lpstr>
      <vt:lpstr>Wingdings</vt:lpstr>
      <vt:lpstr>Zapf Dingbats</vt:lpstr>
      <vt:lpstr>Office Theme</vt:lpstr>
      <vt:lpstr>file:///Users/cheng/Desktop/PurdueTalk/Macintosh%20HD:Users:cheng:Desktop:PurdueTalk:PLoSONE_HiC:Supplementary_materials_plos_revision.doc!OLE_LINK1</vt:lpstr>
      <vt:lpstr>file:///Users/cheng/Desktop/PurdueTalk/Macintosh%20HD:Users:cheng:Desktop:PurdueTalk:PLoSONE_HiC:Supplementary_materials_plos_revision.doc!OLE_LINK2</vt:lpstr>
      <vt:lpstr>file:///Users/cheng/Desktop/PurdueTalk/Macintosh%20HD:Users:cheng:Desktop:PurdueTalk:PLoSONE_HiC:Supplementary_materials_plos_revision.doc!OLE_LINK3</vt:lpstr>
      <vt:lpstr>file:///Users/cheng/Desktop/PurdueTalk/Macintosh%20HD:Users:cheng:Desktop:PurdueTalk:PLoSONE_HiC:Hi-C-Bioinformtaics_PLoS_ONE_V6_new_revised-2.doc!OLE_LINK4</vt:lpstr>
      <vt:lpstr>file:///Users/cheng/Desktop/PurdueTalk/Macintosh%20HD:Users:cheng:Desktop:PurdueTalk:3D%20Genome%20-%20Supplementary.docx!OLE_LINK5</vt:lpstr>
      <vt:lpstr>file:///Users/cheng/Desktop/MolecularStructureModeling_2014/Macintosh%20HD:Users:cheng:Desktop:nar-03108-met-g-2013-File002.docx!OLE_LINK1</vt:lpstr>
      <vt:lpstr>file:///Users/cheng/Desktop/PurdueTalk/Macintosh%20HD:Users:cheng:Desktop:PurdueTalk:3D%20Genome%20-%20Supplementary.docx!OLE_LINK8</vt:lpstr>
      <vt:lpstr>Equation</vt:lpstr>
      <vt:lpstr>PowerPoint Presentation</vt:lpstr>
      <vt:lpstr>PowerPoint Presentation</vt:lpstr>
      <vt:lpstr>Genome Sequencing (1D)</vt:lpstr>
      <vt:lpstr>The Genomic Era</vt:lpstr>
      <vt:lpstr>Sequencing Revolution</vt:lpstr>
      <vt:lpstr>PowerPoint Presentation</vt:lpstr>
      <vt:lpstr>PowerPoint Presentation</vt:lpstr>
      <vt:lpstr>Genome</vt:lpstr>
      <vt:lpstr>Genome Conformation</vt:lpstr>
      <vt:lpstr>3D Genome Structure is Important</vt:lpstr>
      <vt:lpstr>Multi-Level Chromosome Structure</vt:lpstr>
      <vt:lpstr>Model 1 (Riken) </vt:lpstr>
      <vt:lpstr>Size of Elements</vt:lpstr>
      <vt:lpstr>Size of Elements</vt:lpstr>
      <vt:lpstr>Chromosomes</vt:lpstr>
      <vt:lpstr>Two Compartments</vt:lpstr>
      <vt:lpstr>Chromosome Conformation Capturing Techniques</vt:lpstr>
      <vt:lpstr>Chromosome Conformation Capturing (Hi-C)</vt:lpstr>
      <vt:lpstr>Hi-C Protocol</vt:lpstr>
      <vt:lpstr>Genomic Spatial Interaction (Contact) Data</vt:lpstr>
      <vt:lpstr>Hi-C Data Analysis Pipeline</vt:lpstr>
      <vt:lpstr>2D Chromosome Contact Map</vt:lpstr>
      <vt:lpstr>Construct 3D Shape of Genome</vt:lpstr>
      <vt:lpstr>Data Set I</vt:lpstr>
      <vt:lpstr>Genome Wide Contact Map</vt:lpstr>
      <vt:lpstr>PowerPoint Presentation</vt:lpstr>
      <vt:lpstr>Relation between Euclidean Distance and Genomic Distance</vt:lpstr>
      <vt:lpstr>PowerPoint Presentation</vt:lpstr>
      <vt:lpstr>PowerPoint Presentation</vt:lpstr>
      <vt:lpstr>Normalizing Contact Map by Expected Number of Contacts at Genomic Distance</vt:lpstr>
      <vt:lpstr>Pearson Correlation Map</vt:lpstr>
      <vt:lpstr>Principle Component Analysis</vt:lpstr>
      <vt:lpstr>FISH Validation of Two Compartments</vt:lpstr>
      <vt:lpstr># Contacts and Physical Distance Measured by FISH</vt:lpstr>
      <vt:lpstr>Open More Accessible, Gene Rich Compartment VS less Accessible</vt:lpstr>
      <vt:lpstr>Contact Probability VS Genomic Distance (Power Law Distribution)</vt:lpstr>
      <vt:lpstr>Genome 3D Model</vt:lpstr>
      <vt:lpstr>Fractal Model</vt:lpstr>
      <vt:lpstr>Comparison of Two Models</vt:lpstr>
      <vt:lpstr>Consistency Checking</vt:lpstr>
      <vt:lpstr>MCMC Simulation Validation</vt:lpstr>
      <vt:lpstr>Multi-Scale Fractal Model</vt:lpstr>
      <vt:lpstr>Hi-C Data Analysis II</vt:lpstr>
      <vt:lpstr>Data Sets</vt:lpstr>
      <vt:lpstr>PowerPoint Presentation</vt:lpstr>
      <vt:lpstr>Read Quality</vt:lpstr>
      <vt:lpstr>Mapping Reads to Human Genome</vt:lpstr>
      <vt:lpstr>Un-normalized intra-chromosomal heat maps for primary ALL B-Cell</vt:lpstr>
      <vt:lpstr>Normalized intra-chromosomal heat maps for primary ALL B-Cell  Sequential Component Normalization: M[i,j] / |M[i]|  M[i,j] / |M[j]| Repeat until symmetric</vt:lpstr>
      <vt:lpstr>Contact Correlation Between Cell Types</vt:lpstr>
      <vt:lpstr>Inter-Chromosome Contacts and Chromosome Translocation</vt:lpstr>
      <vt:lpstr>Cancer Causing Chromosome Translocation</vt:lpstr>
      <vt:lpstr>Comparison of Inter-Chromosome Contact Profiles of Different Cells</vt:lpstr>
      <vt:lpstr>Gene-Gene Contact Map of HoxA Gene Cluster: HoxA gene region (27,104,502 – 27,212,501) on chromosome 7,  Transcription factor controlling embrynoic development </vt:lpstr>
      <vt:lpstr>Hi-C Databases</vt:lpstr>
      <vt:lpstr>3D Genome Structure Modeling </vt:lpstr>
      <vt:lpstr>Spatial Representation of Chromsome or Genome</vt:lpstr>
      <vt:lpstr>Contact Driven Structure Modeling</vt:lpstr>
      <vt:lpstr>Opportunities</vt:lpstr>
      <vt:lpstr>Challenges</vt:lpstr>
      <vt:lpstr>Maximum Likelihood or Distance-Based Approaches</vt:lpstr>
      <vt:lpstr>A MCMC Approach</vt:lpstr>
      <vt:lpstr>MCMC5C </vt:lpstr>
      <vt:lpstr>MCMC5C </vt:lpstr>
      <vt:lpstr>Other Existing Methods</vt:lpstr>
      <vt:lpstr>Other Existing Methods</vt:lpstr>
      <vt:lpstr>Other Existing Methods</vt:lpstr>
      <vt:lpstr>Possible Drawbacks of Existing Methods</vt:lpstr>
      <vt:lpstr>Probabilistic Model of Chromatin Conformation</vt:lpstr>
      <vt:lpstr>Probabilistic Model of Observed IF and Theoretical IF</vt:lpstr>
      <vt:lpstr>Observed IF and Theoretical IF (Hi-C)</vt:lpstr>
      <vt:lpstr>Posterior Probability (Structure | IF data)</vt:lpstr>
      <vt:lpstr>Sampling Conformations from Posterior Distribution to maximize probability</vt:lpstr>
      <vt:lpstr>Random Structure Perturbation</vt:lpstr>
      <vt:lpstr>Assessing Mixing</vt:lpstr>
      <vt:lpstr>Convergence Determination</vt:lpstr>
      <vt:lpstr>Clustering of Structure Ensembles</vt:lpstr>
      <vt:lpstr>Structure Clustering</vt:lpstr>
      <vt:lpstr>Hierarchical Clustering</vt:lpstr>
      <vt:lpstr>Convert IF to distance</vt:lpstr>
      <vt:lpstr>PowerPoint Presentation</vt:lpstr>
      <vt:lpstr>C (Distance Scaling Factor) Calibration</vt:lpstr>
      <vt:lpstr>PowerPoint Presentation</vt:lpstr>
      <vt:lpstr>Experiment</vt:lpstr>
      <vt:lpstr>Simulation Verification</vt:lpstr>
      <vt:lpstr>Verification by Sampling from Simulated True Structures</vt:lpstr>
      <vt:lpstr>Structure Clustering and Sub-Structure Families. Sub-structure families may correspond to chromatin structures of cells in different stages</vt:lpstr>
      <vt:lpstr>Conformations of HoxA in Undifferentiated and Differentiated Conditions </vt:lpstr>
      <vt:lpstr>PowerPoint Presentation</vt:lpstr>
      <vt:lpstr>Structural Variation and Conservation</vt:lpstr>
      <vt:lpstr>On Hi-C Data (Data Set II)</vt:lpstr>
      <vt:lpstr>MCMC5C Availability</vt:lpstr>
      <vt:lpstr> Distance-based approach: convert IF to distance</vt:lpstr>
      <vt:lpstr>Spatial Representation of A Genome Region at a Scale</vt:lpstr>
      <vt:lpstr>Structure Construction at One Scale</vt:lpstr>
      <vt:lpstr>A Data Driven Optimization Approach</vt:lpstr>
      <vt:lpstr>Problem of Traditional Objective Functions</vt:lpstr>
      <vt:lpstr>Deriving Soft Constraints by Lorentzian Function</vt:lpstr>
      <vt:lpstr>Objective Function</vt:lpstr>
      <vt:lpstr>Large-Scale Adaptive Step-Size Gradient Ascent </vt:lpstr>
      <vt:lpstr>PowerPoint Presentation</vt:lpstr>
      <vt:lpstr>Correlation Between Reconstructed Distances and True Distances</vt:lpstr>
      <vt:lpstr>3D Genome Model for Human</vt:lpstr>
      <vt:lpstr>A Open Source Tool - LorDG</vt:lpstr>
      <vt:lpstr>Contact-Driven Modeling at Chromosome Scale</vt:lpstr>
      <vt:lpstr>Data Preparation</vt:lpstr>
      <vt:lpstr>Scoring Function for Optimization</vt:lpstr>
      <vt:lpstr>PowerPoint Presentation</vt:lpstr>
      <vt:lpstr>Estimating Parameters</vt:lpstr>
      <vt:lpstr>Steepest Gradient Ascent with Backtracking Line Search</vt:lpstr>
      <vt:lpstr>Structure Modeling Movie</vt:lpstr>
      <vt:lpstr>Structure Modeling Movie</vt:lpstr>
      <vt:lpstr>Two Compartment Validation on Normal B-Cell</vt:lpstr>
      <vt:lpstr>Model Selection</vt:lpstr>
      <vt:lpstr>Satisfaction of Contacts in Representative Models of Normal B-Cell</vt:lpstr>
      <vt:lpstr>Violations of Contacts on Normal B-Cell</vt:lpstr>
      <vt:lpstr>3D Models for 22 Chromosomes of Normal B-Cell</vt:lpstr>
      <vt:lpstr>Models: 200KB resolution </vt:lpstr>
      <vt:lpstr>Models of Chr. 2 for Normal and Malignant Cells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Function for Genome Optimization</vt:lpstr>
      <vt:lpstr>Modeling of 3D Genome</vt:lpstr>
      <vt:lpstr>Test on Simulated Data of the Yeast Genome Structure</vt:lpstr>
      <vt:lpstr>A 3D Model of Genome of Human B-Cell in an Ensemble</vt:lpstr>
      <vt:lpstr>Largely Conserved Chromosomal Structure, Dynamic Genome Structure</vt:lpstr>
      <vt:lpstr>Center – Periphery Architecture and Dynamic Inter-chromosomal Interactions </vt:lpstr>
      <vt:lpstr>Enriched Telomere and Centromere Inter-Chromosomal Interactions </vt:lpstr>
      <vt:lpstr>MOGEN: Model of Genome (Tool)</vt:lpstr>
      <vt:lpstr>MOGEN at GitHub</vt:lpstr>
      <vt:lpstr>3D Structure of the Entire Genome</vt:lpstr>
      <vt:lpstr>Smaller Chromosomes are Closer to the Center</vt:lpstr>
      <vt:lpstr>PowerPoint Presentation</vt:lpstr>
      <vt:lpstr>GMOL - Multi-Scale Visualization of 3D Genome Structure</vt:lpstr>
      <vt:lpstr>Project 4 </vt:lpstr>
      <vt:lpstr>Data II: Hi-C data of Chromosome 7</vt:lpstr>
      <vt:lpstr>Timeline</vt:lpstr>
      <vt:lpstr>Acknowledgements</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jianlin.cheng</dc:creator>
  <cp:lastModifiedBy>Microsoft Office User</cp:lastModifiedBy>
  <cp:revision>642</cp:revision>
  <dcterms:created xsi:type="dcterms:W3CDTF">2012-03-09T15:47:34Z</dcterms:created>
  <dcterms:modified xsi:type="dcterms:W3CDTF">2018-04-30T18:22:23Z</dcterms:modified>
</cp:coreProperties>
</file>