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60" r:id="rId7"/>
    <p:sldId id="259" r:id="rId8"/>
    <p:sldId id="266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9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9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4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5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6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05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2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4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77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9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28D0E-BF12-2649-B748-EA0615DEF89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42033-AF08-C246-AF8F-C30712B0A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837" y="2065655"/>
            <a:ext cx="323850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3813" y="1706699"/>
            <a:ext cx="3034387" cy="31481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3707" y="4721541"/>
            <a:ext cx="43617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Machine Learning 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27523" y="4777299"/>
            <a:ext cx="30640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Data Mining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8534" y="2968228"/>
            <a:ext cx="743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6966" y="5895048"/>
            <a:ext cx="84372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Jianlin Cheng, PhD</a:t>
            </a:r>
          </a:p>
          <a:p>
            <a:pPr algn="ctr"/>
            <a:r>
              <a:rPr lang="en-US" sz="2400" b="1" dirty="0" smtClean="0"/>
              <a:t>Computer Science Department, University of Missouri, Columbia</a:t>
            </a:r>
            <a:endParaRPr lang="en-US" sz="2400" b="1" dirty="0"/>
          </a:p>
        </p:txBody>
      </p:sp>
      <p:sp>
        <p:nvSpPr>
          <p:cNvPr id="12" name="Bevel 11"/>
          <p:cNvSpPr/>
          <p:nvPr/>
        </p:nvSpPr>
        <p:spPr>
          <a:xfrm>
            <a:off x="400342" y="174241"/>
            <a:ext cx="8126883" cy="1504825"/>
          </a:xfrm>
          <a:prstGeom prst="bevel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Center</a:t>
            </a:r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0410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Importance of Machine Learning and Data Mining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0329" y="1738260"/>
            <a:ext cx="6072502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Computer Science </a:t>
            </a:r>
            <a:r>
              <a:rPr lang="en-US" dirty="0" smtClean="0"/>
              <a:t>(AI, database, robotics, vision, image processing, </a:t>
            </a:r>
            <a:r>
              <a:rPr lang="en-US" dirty="0" smtClean="0"/>
              <a:t>bioinformatics, …)</a:t>
            </a:r>
            <a:endParaRPr lang="en-US" dirty="0" smtClean="0"/>
          </a:p>
          <a:p>
            <a:r>
              <a:rPr lang="en-US" b="1" dirty="0" smtClean="0"/>
              <a:t>Scientific Research </a:t>
            </a:r>
            <a:r>
              <a:rPr lang="en-US" dirty="0" smtClean="0"/>
              <a:t>(big data </a:t>
            </a:r>
            <a:r>
              <a:rPr lang="en-US" dirty="0" smtClean="0"/>
              <a:t>challenges, NSF, NIH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b="1" dirty="0" smtClean="0"/>
              <a:t>Economy</a:t>
            </a:r>
            <a:r>
              <a:rPr lang="en-US" dirty="0" smtClean="0"/>
              <a:t> (data mining, analytics companies)</a:t>
            </a:r>
          </a:p>
          <a:p>
            <a:r>
              <a:rPr lang="en-US" b="1" dirty="0" smtClean="0"/>
              <a:t>Society </a:t>
            </a:r>
            <a:r>
              <a:rPr lang="en-US" dirty="0" smtClean="0"/>
              <a:t> (social interaction, </a:t>
            </a:r>
            <a:r>
              <a:rPr lang="en-US" dirty="0" smtClean="0"/>
              <a:t>health care, policy making, politics)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30" y="2041992"/>
            <a:ext cx="234950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33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Demand for the Center 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8486" y="1600200"/>
            <a:ext cx="5908484" cy="4525963"/>
          </a:xfrm>
        </p:spPr>
        <p:txBody>
          <a:bodyPr>
            <a:normAutofit/>
          </a:bodyPr>
          <a:lstStyle/>
          <a:p>
            <a:r>
              <a:rPr lang="en-US" b="1" dirty="0"/>
              <a:t>Academia</a:t>
            </a:r>
            <a:r>
              <a:rPr lang="en-US" dirty="0"/>
              <a:t> (</a:t>
            </a:r>
            <a:r>
              <a:rPr lang="en-US" dirty="0" smtClean="0"/>
              <a:t>research and teaching jobs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Industry </a:t>
            </a:r>
            <a:r>
              <a:rPr lang="en-US" dirty="0" smtClean="0"/>
              <a:t>(Google, Microsoft, Amazon, </a:t>
            </a:r>
            <a:r>
              <a:rPr lang="en-US" dirty="0"/>
              <a:t>F</a:t>
            </a:r>
            <a:r>
              <a:rPr lang="en-US" dirty="0" smtClean="0"/>
              <a:t>acebook</a:t>
            </a:r>
            <a:r>
              <a:rPr lang="en-US" dirty="0" smtClean="0"/>
              <a:t>, </a:t>
            </a:r>
            <a:r>
              <a:rPr lang="en-US" dirty="0" smtClean="0"/>
              <a:t>IBM, …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University </a:t>
            </a:r>
            <a:r>
              <a:rPr lang="en-US" b="1" dirty="0"/>
              <a:t>of </a:t>
            </a:r>
            <a:r>
              <a:rPr lang="en-US" b="1" dirty="0" smtClean="0"/>
              <a:t>Missouri </a:t>
            </a:r>
            <a:r>
              <a:rPr lang="en-US" dirty="0" smtClean="0"/>
              <a:t>(science, humanities, engineering)</a:t>
            </a:r>
          </a:p>
          <a:p>
            <a:r>
              <a:rPr lang="en-US" b="1" dirty="0" smtClean="0"/>
              <a:t>Computer Science Department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54" y="1924336"/>
            <a:ext cx="25654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31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Foundation of the Center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Faculty research and education</a:t>
            </a:r>
            <a:endParaRPr lang="en-US" b="1" dirty="0" smtClean="0"/>
          </a:p>
          <a:p>
            <a:r>
              <a:rPr lang="en-US" b="1" dirty="0" smtClean="0"/>
              <a:t>Students interests</a:t>
            </a:r>
          </a:p>
          <a:p>
            <a:r>
              <a:rPr lang="en-US" b="1" dirty="0" smtClean="0"/>
              <a:t>Collaboration opportunities</a:t>
            </a:r>
            <a:endParaRPr lang="en-US" b="1" dirty="0" smtClean="0"/>
          </a:p>
          <a:p>
            <a:r>
              <a:rPr lang="en-US" b="1" dirty="0" smtClean="0"/>
              <a:t>Funding opportunities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22" y="4035474"/>
            <a:ext cx="7730726" cy="239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077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Research Objectives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325" y="1417638"/>
            <a:ext cx="6186675" cy="4707259"/>
          </a:xfrm>
        </p:spPr>
        <p:txBody>
          <a:bodyPr>
            <a:normAutofit/>
          </a:bodyPr>
          <a:lstStyle/>
          <a:p>
            <a:r>
              <a:rPr lang="en-US" b="1" dirty="0" smtClean="0"/>
              <a:t>Research Collaborations </a:t>
            </a:r>
            <a:r>
              <a:rPr lang="en-US" dirty="0"/>
              <a:t>(CS, ECE</a:t>
            </a:r>
            <a:r>
              <a:rPr lang="en-US" dirty="0" smtClean="0"/>
              <a:t>, Natural Science, Social Science, </a:t>
            </a:r>
            <a:r>
              <a:rPr lang="en-US" dirty="0" smtClean="0"/>
              <a:t>Humanities, Statistics)</a:t>
            </a:r>
            <a:endParaRPr lang="en-US" dirty="0" smtClean="0"/>
          </a:p>
          <a:p>
            <a:r>
              <a:rPr lang="en-US" b="1" dirty="0" smtClean="0"/>
              <a:t>Theoretical </a:t>
            </a:r>
            <a:r>
              <a:rPr lang="en-US" b="1" dirty="0" smtClean="0"/>
              <a:t>Research in </a:t>
            </a:r>
            <a:r>
              <a:rPr lang="en-US" b="1" dirty="0" smtClean="0"/>
              <a:t>Machine </a:t>
            </a:r>
            <a:r>
              <a:rPr lang="en-US" b="1" dirty="0" smtClean="0"/>
              <a:t>Learning </a:t>
            </a:r>
            <a:r>
              <a:rPr lang="en-US" b="1" dirty="0" smtClean="0"/>
              <a:t>and Data Mining</a:t>
            </a:r>
          </a:p>
          <a:p>
            <a:r>
              <a:rPr lang="en-US" b="1" dirty="0" smtClean="0"/>
              <a:t>Applications </a:t>
            </a:r>
            <a:r>
              <a:rPr lang="en-US" dirty="0" smtClean="0"/>
              <a:t>(biomedical</a:t>
            </a:r>
            <a:r>
              <a:rPr lang="en-US" dirty="0" smtClean="0"/>
              <a:t>, </a:t>
            </a:r>
            <a:r>
              <a:rPr lang="en-US" dirty="0" smtClean="0"/>
              <a:t>web, social network, e-commerce, finance, humanities)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5" y="1883454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76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Funding Opportunities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463" y="1572588"/>
            <a:ext cx="5646192" cy="483327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NSF IGERT Training </a:t>
            </a:r>
            <a:r>
              <a:rPr lang="en-US" b="1" dirty="0"/>
              <a:t>G</a:t>
            </a:r>
            <a:r>
              <a:rPr lang="en-US" b="1" dirty="0" smtClean="0"/>
              <a:t>rant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DoE GAANN Training </a:t>
            </a:r>
            <a:r>
              <a:rPr lang="en-US" b="1" dirty="0"/>
              <a:t>G</a:t>
            </a:r>
            <a:r>
              <a:rPr lang="en-US" b="1" dirty="0" smtClean="0"/>
              <a:t>rant </a:t>
            </a:r>
          </a:p>
          <a:p>
            <a:r>
              <a:rPr lang="en-US" b="1" dirty="0" smtClean="0"/>
              <a:t>NSF Information and Intelligent Systems </a:t>
            </a:r>
          </a:p>
          <a:p>
            <a:r>
              <a:rPr lang="en-US" b="1" dirty="0" smtClean="0"/>
              <a:t>NSF Big Data Challenge</a:t>
            </a:r>
          </a:p>
          <a:p>
            <a:r>
              <a:rPr lang="en-US" b="1" dirty="0" smtClean="0"/>
              <a:t>NSF Advance in Bioinformatics (ABI)</a:t>
            </a:r>
            <a:endParaRPr lang="en-US" b="1" dirty="0" smtClean="0"/>
          </a:p>
          <a:p>
            <a:r>
              <a:rPr lang="en-US" b="1" dirty="0" smtClean="0"/>
              <a:t>NIH </a:t>
            </a:r>
            <a:r>
              <a:rPr lang="en-US" b="1" dirty="0" smtClean="0"/>
              <a:t>Big </a:t>
            </a:r>
            <a:r>
              <a:rPr lang="en-US" b="1" dirty="0" smtClean="0"/>
              <a:t>Data </a:t>
            </a:r>
            <a:r>
              <a:rPr lang="en-US" b="1" dirty="0"/>
              <a:t>P</a:t>
            </a:r>
            <a:r>
              <a:rPr lang="en-US" b="1" dirty="0" smtClean="0"/>
              <a:t>rogram (upcoming)</a:t>
            </a:r>
            <a:endParaRPr lang="en-US" b="1" dirty="0" smtClean="0"/>
          </a:p>
          <a:p>
            <a:r>
              <a:rPr lang="en-US" b="1" dirty="0" smtClean="0"/>
              <a:t>Industry Partnership </a:t>
            </a:r>
          </a:p>
          <a:p>
            <a:r>
              <a:rPr lang="en-US" b="1" dirty="0" smtClean="0"/>
              <a:t>Foundations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5655" y="1892268"/>
            <a:ext cx="3147510" cy="400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939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Education Objectives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5661" y="1600200"/>
            <a:ext cx="6405458" cy="4805662"/>
          </a:xfrm>
        </p:spPr>
        <p:txBody>
          <a:bodyPr>
            <a:normAutofit/>
          </a:bodyPr>
          <a:lstStyle/>
          <a:p>
            <a:r>
              <a:rPr lang="en-US" b="1" dirty="0" smtClean="0"/>
              <a:t>Develop </a:t>
            </a:r>
            <a:r>
              <a:rPr lang="en-US" b="1" dirty="0" smtClean="0"/>
              <a:t>s</a:t>
            </a:r>
            <a:r>
              <a:rPr lang="en-US" b="1" dirty="0" smtClean="0"/>
              <a:t>eminar </a:t>
            </a:r>
          </a:p>
          <a:p>
            <a:r>
              <a:rPr lang="en-US" b="1" dirty="0" smtClean="0"/>
              <a:t>Participate in national and international conferences</a:t>
            </a:r>
            <a:endParaRPr lang="en-US" b="1" dirty="0" smtClean="0"/>
          </a:p>
          <a:p>
            <a:r>
              <a:rPr lang="en-US" b="1" dirty="0" smtClean="0"/>
              <a:t>Enrich machine </a:t>
            </a:r>
            <a:r>
              <a:rPr lang="en-US" b="1" dirty="0" smtClean="0"/>
              <a:t>learning and </a:t>
            </a:r>
            <a:r>
              <a:rPr lang="en-US" b="1" dirty="0"/>
              <a:t>d</a:t>
            </a:r>
            <a:r>
              <a:rPr lang="en-US" b="1" dirty="0" smtClean="0"/>
              <a:t>ata </a:t>
            </a:r>
            <a:r>
              <a:rPr lang="en-US" b="1" dirty="0" smtClean="0"/>
              <a:t>m</a:t>
            </a:r>
            <a:r>
              <a:rPr lang="en-US" b="1" dirty="0" smtClean="0"/>
              <a:t>ining </a:t>
            </a:r>
            <a:r>
              <a:rPr lang="en-US" b="1" dirty="0" smtClean="0"/>
              <a:t>c</a:t>
            </a:r>
            <a:r>
              <a:rPr lang="en-US" b="1" dirty="0" smtClean="0"/>
              <a:t>urriculum</a:t>
            </a:r>
            <a:endParaRPr lang="en-US" b="1" dirty="0" smtClean="0"/>
          </a:p>
          <a:p>
            <a:r>
              <a:rPr lang="en-US" b="1" dirty="0" smtClean="0"/>
              <a:t>Train </a:t>
            </a:r>
            <a:r>
              <a:rPr lang="en-US" b="1" dirty="0" smtClean="0"/>
              <a:t>graduate students in </a:t>
            </a:r>
            <a:r>
              <a:rPr lang="en-US" b="1" dirty="0" smtClean="0"/>
              <a:t>research</a:t>
            </a:r>
            <a:endParaRPr lang="en-US" b="1" dirty="0" smtClean="0"/>
          </a:p>
          <a:p>
            <a:r>
              <a:rPr lang="en-US" b="1" dirty="0" smtClean="0"/>
              <a:t>Prepare undergraduate </a:t>
            </a:r>
            <a:r>
              <a:rPr lang="en-US" b="1" dirty="0" smtClean="0"/>
              <a:t>students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6635" y="2520161"/>
            <a:ext cx="3149600" cy="257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71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980" y="150384"/>
            <a:ext cx="8229600" cy="1143000"/>
          </a:xfrm>
        </p:spPr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Management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3632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Committee &amp; Director</a:t>
            </a:r>
            <a:endParaRPr lang="en-US" b="1" dirty="0" smtClean="0"/>
          </a:p>
          <a:p>
            <a:r>
              <a:rPr lang="en-US" b="1" dirty="0" smtClean="0"/>
              <a:t>Research </a:t>
            </a:r>
            <a:r>
              <a:rPr lang="en-US" b="1" dirty="0" smtClean="0"/>
              <a:t>Grants (RIF distribution) </a:t>
            </a:r>
            <a:endParaRPr lang="en-US" b="1" dirty="0" smtClean="0"/>
          </a:p>
          <a:p>
            <a:r>
              <a:rPr lang="en-US" b="1" dirty="0" smtClean="0"/>
              <a:t>Academic &amp; Industrial Relationship</a:t>
            </a:r>
            <a:endParaRPr lang="en-US" b="1" dirty="0" smtClean="0"/>
          </a:p>
          <a:p>
            <a:r>
              <a:rPr lang="en-US" b="1" dirty="0" smtClean="0"/>
              <a:t>Seminar and Journal Club</a:t>
            </a:r>
            <a:endParaRPr lang="en-US" b="1" dirty="0" smtClean="0"/>
          </a:p>
          <a:p>
            <a:r>
              <a:rPr lang="en-US" b="1" dirty="0" smtClean="0"/>
              <a:t>Other</a:t>
            </a:r>
            <a:r>
              <a:rPr lang="en-US" b="1" dirty="0"/>
              <a:t> </a:t>
            </a:r>
            <a:r>
              <a:rPr lang="en-US" b="1" dirty="0" smtClean="0"/>
              <a:t>(</a:t>
            </a:r>
            <a:r>
              <a:rPr lang="en-US" b="1" dirty="0" smtClean="0"/>
              <a:t>travel </a:t>
            </a:r>
            <a:r>
              <a:rPr lang="en-US" b="1" dirty="0" smtClean="0"/>
              <a:t>funding, external speakers, </a:t>
            </a:r>
            <a:r>
              <a:rPr lang="en-US" b="1" dirty="0" smtClean="0"/>
              <a:t>student scholarship</a:t>
            </a:r>
            <a:r>
              <a:rPr lang="en-US" b="1" dirty="0" smtClean="0"/>
              <a:t>, </a:t>
            </a:r>
            <a:r>
              <a:rPr lang="en-US" b="1" dirty="0" smtClean="0"/>
              <a:t>faculty </a:t>
            </a:r>
            <a:r>
              <a:rPr lang="en-US" b="1" dirty="0" smtClean="0"/>
              <a:t>fellowship)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510" y="4564258"/>
            <a:ext cx="4555607" cy="199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358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647" y="2866149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you!</a:t>
            </a:r>
            <a:b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Questions / Suggestions?</a:t>
            </a:r>
            <a:endParaRPr 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6294" y="5895051"/>
            <a:ext cx="4038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Acknowledgements: </a:t>
            </a:r>
            <a:r>
              <a:rPr lang="en-US" b="1" dirty="0" err="1" smtClean="0"/>
              <a:t>images.google.com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9538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271</Words>
  <Application>Microsoft Macintosh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Importance of Machine Learning and Data Mining</vt:lpstr>
      <vt:lpstr>Demand for the Center </vt:lpstr>
      <vt:lpstr>Foundation of the Center</vt:lpstr>
      <vt:lpstr>Research Objectives</vt:lpstr>
      <vt:lpstr>Funding Opportunities</vt:lpstr>
      <vt:lpstr>Education Objectives</vt:lpstr>
      <vt:lpstr>Management</vt:lpstr>
      <vt:lpstr>Thank you!  Questions / Suggestions?</vt:lpstr>
    </vt:vector>
  </TitlesOfParts>
  <Company>University of Missouri,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for Machine Learning and Data Mining</dc:title>
  <dc:creator>Jianlin Cheng</dc:creator>
  <cp:lastModifiedBy>Jianlin Cheng</cp:lastModifiedBy>
  <cp:revision>126</cp:revision>
  <dcterms:created xsi:type="dcterms:W3CDTF">2012-10-20T16:22:50Z</dcterms:created>
  <dcterms:modified xsi:type="dcterms:W3CDTF">2012-11-27T02:18:24Z</dcterms:modified>
</cp:coreProperties>
</file>