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emf" ContentType="image/x-emf"/>
  <Default Extension="xlsx" ContentType="application/vnd.openxmlformats-officedocument.spreadsheetml.shee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69" r:id="rId2"/>
    <p:sldId id="262" r:id="rId3"/>
    <p:sldId id="395" r:id="rId4"/>
    <p:sldId id="257" r:id="rId5"/>
    <p:sldId id="323" r:id="rId6"/>
    <p:sldId id="399" r:id="rId7"/>
    <p:sldId id="378" r:id="rId8"/>
    <p:sldId id="388" r:id="rId9"/>
    <p:sldId id="404" r:id="rId10"/>
    <p:sldId id="403" r:id="rId11"/>
    <p:sldId id="380" r:id="rId12"/>
    <p:sldId id="405" r:id="rId13"/>
    <p:sldId id="408" r:id="rId14"/>
    <p:sldId id="387" r:id="rId15"/>
    <p:sldId id="400" r:id="rId16"/>
    <p:sldId id="401" r:id="rId17"/>
    <p:sldId id="402" r:id="rId18"/>
    <p:sldId id="412" r:id="rId19"/>
    <p:sldId id="373" r:id="rId20"/>
    <p:sldId id="394" r:id="rId21"/>
    <p:sldId id="411" r:id="rId22"/>
    <p:sldId id="410" r:id="rId23"/>
    <p:sldId id="398" r:id="rId24"/>
    <p:sldId id="374" r:id="rId25"/>
    <p:sldId id="413" r:id="rId26"/>
    <p:sldId id="414" r:id="rId27"/>
    <p:sldId id="376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2" d="100"/>
          <a:sy n="112" d="100"/>
        </p:scale>
        <p:origin x="-2856" y="-6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package" Target="../embeddings/Microsoft_Excel_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en-US" sz="800">
                <a:latin typeface="Arial" panose="020B0604020202020204" pitchFamily="34" charset="0"/>
                <a:cs typeface="Arial" panose="020B0604020202020204" pitchFamily="34" charset="0"/>
              </a:rPr>
              <a:t>Scores of chromosomal models of the</a:t>
            </a:r>
            <a:r>
              <a:rPr lang="en-US" sz="800" baseline="0">
                <a:latin typeface="Arial" panose="020B0604020202020204" pitchFamily="34" charset="0"/>
                <a:cs typeface="Arial" panose="020B0604020202020204" pitchFamily="34" charset="0"/>
              </a:rPr>
              <a:t> leukemia B-cell</a:t>
            </a:r>
            <a:endParaRPr lang="en-US" sz="80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185160012085672"/>
          <c:y val="0.0360666830708661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0857795868816583"/>
          <c:y val="0.160276619257757"/>
          <c:w val="0.887223937007874"/>
          <c:h val="0.65939250832828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Contact score</c:v>
                </c:pt>
              </c:strCache>
            </c:strRef>
          </c:tx>
          <c:invertIfNegative val="0"/>
          <c:cat>
            <c:numRef>
              <c:f>Sheet1!$A$2:$A$24</c:f>
              <c:numCache>
                <c:formatCode>General</c:formatCode>
                <c:ptCount val="23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  <c:pt idx="20">
                  <c:v>21.0</c:v>
                </c:pt>
                <c:pt idx="21">
                  <c:v>22.0</c:v>
                </c:pt>
                <c:pt idx="22">
                  <c:v>23.0</c:v>
                </c:pt>
              </c:numCache>
            </c:numRef>
          </c:cat>
          <c:val>
            <c:numRef>
              <c:f>Sheet1!$B$2:$B$24</c:f>
              <c:numCache>
                <c:formatCode>General</c:formatCode>
                <c:ptCount val="23"/>
                <c:pt idx="0">
                  <c:v>85.0</c:v>
                </c:pt>
                <c:pt idx="1">
                  <c:v>85.0</c:v>
                </c:pt>
                <c:pt idx="2">
                  <c:v>86.0</c:v>
                </c:pt>
                <c:pt idx="3">
                  <c:v>86.0</c:v>
                </c:pt>
                <c:pt idx="4">
                  <c:v>85.0</c:v>
                </c:pt>
                <c:pt idx="5">
                  <c:v>88.0</c:v>
                </c:pt>
                <c:pt idx="6">
                  <c:v>83.0</c:v>
                </c:pt>
                <c:pt idx="7">
                  <c:v>86.0</c:v>
                </c:pt>
                <c:pt idx="8">
                  <c:v>85.0</c:v>
                </c:pt>
                <c:pt idx="9">
                  <c:v>84.0</c:v>
                </c:pt>
                <c:pt idx="10">
                  <c:v>86.0</c:v>
                </c:pt>
                <c:pt idx="11">
                  <c:v>85.0</c:v>
                </c:pt>
                <c:pt idx="12">
                  <c:v>86.0</c:v>
                </c:pt>
                <c:pt idx="13">
                  <c:v>86.0</c:v>
                </c:pt>
                <c:pt idx="14">
                  <c:v>90.0</c:v>
                </c:pt>
                <c:pt idx="15">
                  <c:v>83.0</c:v>
                </c:pt>
                <c:pt idx="16">
                  <c:v>84.0</c:v>
                </c:pt>
                <c:pt idx="17">
                  <c:v>87.0</c:v>
                </c:pt>
                <c:pt idx="18">
                  <c:v>88.0</c:v>
                </c:pt>
                <c:pt idx="19">
                  <c:v>86.0</c:v>
                </c:pt>
                <c:pt idx="20">
                  <c:v>93.0</c:v>
                </c:pt>
                <c:pt idx="21">
                  <c:v>92.0</c:v>
                </c:pt>
                <c:pt idx="22">
                  <c:v>80.0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Non-contact score</c:v>
                </c:pt>
              </c:strCache>
            </c:strRef>
          </c:tx>
          <c:invertIfNegative val="0"/>
          <c:cat>
            <c:numRef>
              <c:f>Sheet1!$A$2:$A$24</c:f>
              <c:numCache>
                <c:formatCode>General</c:formatCode>
                <c:ptCount val="23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  <c:pt idx="20">
                  <c:v>21.0</c:v>
                </c:pt>
                <c:pt idx="21">
                  <c:v>22.0</c:v>
                </c:pt>
                <c:pt idx="22">
                  <c:v>23.0</c:v>
                </c:pt>
              </c:numCache>
            </c:numRef>
          </c:cat>
          <c:val>
            <c:numRef>
              <c:f>Sheet1!$C$2:$C$24</c:f>
              <c:numCache>
                <c:formatCode>General</c:formatCode>
                <c:ptCount val="23"/>
                <c:pt idx="0">
                  <c:v>87.0</c:v>
                </c:pt>
                <c:pt idx="1">
                  <c:v>86.0</c:v>
                </c:pt>
                <c:pt idx="2">
                  <c:v>86.0</c:v>
                </c:pt>
                <c:pt idx="3">
                  <c:v>88.0</c:v>
                </c:pt>
                <c:pt idx="4">
                  <c:v>83.0</c:v>
                </c:pt>
                <c:pt idx="5">
                  <c:v>87.0</c:v>
                </c:pt>
                <c:pt idx="6">
                  <c:v>84.0</c:v>
                </c:pt>
                <c:pt idx="7">
                  <c:v>84.0</c:v>
                </c:pt>
                <c:pt idx="8">
                  <c:v>88.0</c:v>
                </c:pt>
                <c:pt idx="9">
                  <c:v>83.0</c:v>
                </c:pt>
                <c:pt idx="10">
                  <c:v>86.0</c:v>
                </c:pt>
                <c:pt idx="11">
                  <c:v>85.0</c:v>
                </c:pt>
                <c:pt idx="12">
                  <c:v>84.0</c:v>
                </c:pt>
                <c:pt idx="13">
                  <c:v>87.0</c:v>
                </c:pt>
                <c:pt idx="14">
                  <c:v>92.0</c:v>
                </c:pt>
                <c:pt idx="15">
                  <c:v>83.0</c:v>
                </c:pt>
                <c:pt idx="16">
                  <c:v>83.0</c:v>
                </c:pt>
                <c:pt idx="17">
                  <c:v>86.0</c:v>
                </c:pt>
                <c:pt idx="18">
                  <c:v>87.0</c:v>
                </c:pt>
                <c:pt idx="19">
                  <c:v>84.0</c:v>
                </c:pt>
                <c:pt idx="20">
                  <c:v>94.0</c:v>
                </c:pt>
                <c:pt idx="21">
                  <c:v>100.0</c:v>
                </c:pt>
                <c:pt idx="22">
                  <c:v>82.0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36124408"/>
        <c:axId val="2131923704"/>
      </c:barChart>
      <c:catAx>
        <c:axId val="213612440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800" b="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sz="800" b="0">
                    <a:latin typeface="Arial" panose="020B0604020202020204" pitchFamily="34" charset="0"/>
                    <a:cs typeface="Arial" panose="020B0604020202020204" pitchFamily="34" charset="0"/>
                  </a:rPr>
                  <a:t>Chromosomes</a:t>
                </a:r>
              </a:p>
            </c:rich>
          </c:tx>
          <c:layout>
            <c:manualLayout>
              <c:xMode val="edge"/>
              <c:yMode val="edge"/>
              <c:x val="0.478969167389074"/>
              <c:y val="0.92394997350090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2131923704"/>
        <c:crosses val="autoZero"/>
        <c:auto val="1"/>
        <c:lblAlgn val="ctr"/>
        <c:lblOffset val="100"/>
        <c:noMultiLvlLbl val="0"/>
      </c:catAx>
      <c:valAx>
        <c:axId val="2131923704"/>
        <c:scaling>
          <c:orientation val="minMax"/>
          <c:max val="10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800" b="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sz="800" b="0">
                    <a:latin typeface="Arial" panose="020B0604020202020204" pitchFamily="34" charset="0"/>
                    <a:cs typeface="Arial" panose="020B0604020202020204" pitchFamily="34" charset="0"/>
                  </a:rPr>
                  <a:t>Percent</a:t>
                </a:r>
              </a:p>
            </c:rich>
          </c:tx>
          <c:layout>
            <c:manualLayout>
              <c:xMode val="edge"/>
              <c:yMode val="edge"/>
              <c:x val="0.0121224947570937"/>
              <c:y val="0.37399161493034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2136124408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716037488839262"/>
          <c:y val="4.73198061780739E-6"/>
          <c:w val="0.264479113552019"/>
          <c:h val="0.143267032767404"/>
        </c:manualLayout>
      </c:layout>
      <c:overlay val="0"/>
      <c:txPr>
        <a:bodyPr/>
        <a:lstStyle/>
        <a:p>
          <a:pPr>
            <a:defRPr sz="800">
              <a:latin typeface="Arial" panose="020B0604020202020204" pitchFamily="34" charset="0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800">
                <a:latin typeface="Arial" pitchFamily="34" charset="0"/>
                <a:cs typeface="Arial" pitchFamily="34" charset="0"/>
              </a:defRPr>
            </a:pPr>
            <a:r>
              <a:rPr lang="en-US" sz="800" b="1" dirty="0" smtClean="0">
                <a:latin typeface="Arial" pitchFamily="34" charset="0"/>
                <a:cs typeface="Arial" pitchFamily="34" charset="0"/>
              </a:rPr>
              <a:t>Percentage of recovered</a:t>
            </a:r>
            <a:r>
              <a:rPr lang="en-US" sz="800" b="1" baseline="0" dirty="0" smtClean="0">
                <a:latin typeface="Arial" pitchFamily="34" charset="0"/>
                <a:cs typeface="Arial" pitchFamily="34" charset="0"/>
              </a:rPr>
              <a:t> contacts</a:t>
            </a:r>
            <a:endParaRPr lang="en-US" sz="800" b="1" dirty="0">
              <a:latin typeface="Arial" pitchFamily="34" charset="0"/>
              <a:cs typeface="Arial" pitchFamily="34" charset="0"/>
            </a:endParaRPr>
          </a:p>
        </c:rich>
      </c:tx>
      <c:layout>
        <c:manualLayout>
          <c:xMode val="edge"/>
          <c:yMode val="edge"/>
          <c:x val="0.329649570798588"/>
          <c:y val="0.023417721518987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0854523826446844"/>
          <c:y val="0.140474932722017"/>
          <c:w val="0.885467099537773"/>
          <c:h val="0.65375324500605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cat>
            <c:numRef>
              <c:f>Sheet1!$A$2:$A$24</c:f>
              <c:numCache>
                <c:formatCode>General</c:formatCode>
                <c:ptCount val="23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  <c:pt idx="20">
                  <c:v>21.0</c:v>
                </c:pt>
                <c:pt idx="21">
                  <c:v>22.0</c:v>
                </c:pt>
                <c:pt idx="22">
                  <c:v>23.0</c:v>
                </c:pt>
              </c:numCache>
            </c:numRef>
          </c:cat>
          <c:val>
            <c:numRef>
              <c:f>Sheet1!$B$2:$B$24</c:f>
              <c:numCache>
                <c:formatCode>General</c:formatCode>
                <c:ptCount val="23"/>
                <c:pt idx="0">
                  <c:v>83.0</c:v>
                </c:pt>
                <c:pt idx="1">
                  <c:v>82.0</c:v>
                </c:pt>
                <c:pt idx="2">
                  <c:v>77.0</c:v>
                </c:pt>
                <c:pt idx="3">
                  <c:v>87.0</c:v>
                </c:pt>
                <c:pt idx="4">
                  <c:v>86.0</c:v>
                </c:pt>
                <c:pt idx="5">
                  <c:v>78.0</c:v>
                </c:pt>
                <c:pt idx="6">
                  <c:v>76.0</c:v>
                </c:pt>
                <c:pt idx="7">
                  <c:v>80.0</c:v>
                </c:pt>
                <c:pt idx="8">
                  <c:v>70.0</c:v>
                </c:pt>
                <c:pt idx="9">
                  <c:v>77.0</c:v>
                </c:pt>
                <c:pt idx="10">
                  <c:v>70.0</c:v>
                </c:pt>
                <c:pt idx="11">
                  <c:v>76.0</c:v>
                </c:pt>
                <c:pt idx="12">
                  <c:v>57.0</c:v>
                </c:pt>
                <c:pt idx="13">
                  <c:v>60.0</c:v>
                </c:pt>
                <c:pt idx="14">
                  <c:v>64.0</c:v>
                </c:pt>
                <c:pt idx="15">
                  <c:v>53.0</c:v>
                </c:pt>
                <c:pt idx="16">
                  <c:v>56.0</c:v>
                </c:pt>
                <c:pt idx="17">
                  <c:v>68.0</c:v>
                </c:pt>
                <c:pt idx="18">
                  <c:v>70.0</c:v>
                </c:pt>
                <c:pt idx="19">
                  <c:v>57.0</c:v>
                </c:pt>
                <c:pt idx="20">
                  <c:v>60.0</c:v>
                </c:pt>
                <c:pt idx="21">
                  <c:v>65.0</c:v>
                </c:pt>
                <c:pt idx="22">
                  <c:v>70.0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34691848"/>
        <c:axId val="2134682440"/>
      </c:barChart>
      <c:catAx>
        <c:axId val="213469184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800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en-US" sz="800">
                    <a:latin typeface="Arial" pitchFamily="34" charset="0"/>
                    <a:cs typeface="Arial" pitchFamily="34" charset="0"/>
                  </a:rPr>
                  <a:t>Chromosomes</a:t>
                </a:r>
              </a:p>
            </c:rich>
          </c:tx>
          <c:layout>
            <c:manualLayout>
              <c:xMode val="edge"/>
              <c:yMode val="edge"/>
              <c:x val="0.469903375228316"/>
              <c:y val="0.89778730190371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2134682440"/>
        <c:crosses val="autoZero"/>
        <c:auto val="1"/>
        <c:lblAlgn val="ctr"/>
        <c:lblOffset val="100"/>
        <c:noMultiLvlLbl val="0"/>
      </c:catAx>
      <c:valAx>
        <c:axId val="213468244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800" b="0" i="0" u="none" strike="noStrike" baseline="0">
                    <a:solidFill>
                      <a:srgbClr val="000000"/>
                    </a:solidFill>
                    <a:latin typeface="Arial" pitchFamily="34" charset="0"/>
                    <a:ea typeface="Times New Roman"/>
                    <a:cs typeface="Arial" pitchFamily="34" charset="0"/>
                  </a:defRPr>
                </a:pPr>
                <a:r>
                  <a:rPr lang="en-US" sz="800">
                    <a:latin typeface="Arial" pitchFamily="34" charset="0"/>
                    <a:cs typeface="Arial" pitchFamily="34" charset="0"/>
                  </a:rPr>
                  <a:t>Percent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2134691848"/>
        <c:crosses val="autoZero"/>
        <c:crossBetween val="between"/>
      </c:valAx>
      <c:spPr>
        <a:ln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B57F31-5E4E-4EFB-8280-F5A6B1B7304F}" type="datetimeFigureOut">
              <a:rPr lang="en-US" smtClean="0"/>
              <a:t>7/8/14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11E17A-E74B-45D6-8A6F-34C7A76A8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513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352BF4F-5595-984B-A5F3-FCB9C91035E0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5289F46-4F9A-4460-801C-44A25AE8896E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consider each</a:t>
            </a:r>
            <a:r>
              <a:rPr lang="en-US" baseline="0" dirty="0" smtClean="0"/>
              <a:t> region of genome as a bead and the entire genome is a string of beads. Then we place those beads in 3D such that the distances between beads are consistent with the 2D contact map.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11E17A-E74B-45D6-8A6F-34C7A76A8BC6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287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0DE1-06CD-4622-8934-69BFCE50789D}" type="datetimeFigureOut">
              <a:rPr lang="en-US" smtClean="0"/>
              <a:t>7/8/14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DCA5C-A5E5-4421-B1C2-46F8BFDCD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090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0DE1-06CD-4622-8934-69BFCE50789D}" type="datetimeFigureOut">
              <a:rPr lang="en-US" smtClean="0"/>
              <a:t>7/8/14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DCA5C-A5E5-4421-B1C2-46F8BFDCD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4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0DE1-06CD-4622-8934-69BFCE50789D}" type="datetimeFigureOut">
              <a:rPr lang="en-US" smtClean="0"/>
              <a:t>7/8/14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DCA5C-A5E5-4421-B1C2-46F8BFDCD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618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0DE1-06CD-4622-8934-69BFCE50789D}" type="datetimeFigureOut">
              <a:rPr lang="en-US" smtClean="0"/>
              <a:t>7/8/14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DCA5C-A5E5-4421-B1C2-46F8BFDCD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941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0DE1-06CD-4622-8934-69BFCE50789D}" type="datetimeFigureOut">
              <a:rPr lang="en-US" smtClean="0"/>
              <a:t>7/8/14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DCA5C-A5E5-4421-B1C2-46F8BFDCD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113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0DE1-06CD-4622-8934-69BFCE50789D}" type="datetimeFigureOut">
              <a:rPr lang="en-US" smtClean="0"/>
              <a:t>7/8/14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DCA5C-A5E5-4421-B1C2-46F8BFDCD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7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0DE1-06CD-4622-8934-69BFCE50789D}" type="datetimeFigureOut">
              <a:rPr lang="en-US" smtClean="0"/>
              <a:t>7/8/14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DCA5C-A5E5-4421-B1C2-46F8BFDCD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950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0DE1-06CD-4622-8934-69BFCE50789D}" type="datetimeFigureOut">
              <a:rPr lang="en-US" smtClean="0"/>
              <a:t>7/8/14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DCA5C-A5E5-4421-B1C2-46F8BFDCD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848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0DE1-06CD-4622-8934-69BFCE50789D}" type="datetimeFigureOut">
              <a:rPr lang="en-US" smtClean="0"/>
              <a:t>7/8/14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DCA5C-A5E5-4421-B1C2-46F8BFDCD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436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0DE1-06CD-4622-8934-69BFCE50789D}" type="datetimeFigureOut">
              <a:rPr lang="en-US" smtClean="0"/>
              <a:t>7/8/14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DCA5C-A5E5-4421-B1C2-46F8BFDCD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812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0DE1-06CD-4622-8934-69BFCE50789D}" type="datetimeFigureOut">
              <a:rPr lang="en-US" smtClean="0"/>
              <a:t>7/8/14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DCA5C-A5E5-4421-B1C2-46F8BFDCD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531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D0DE1-06CD-4622-8934-69BFCE50789D}" type="datetimeFigureOut">
              <a:rPr lang="en-US" smtClean="0"/>
              <a:t>7/8/14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BDCA5C-A5E5-4421-B1C2-46F8BFDCD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545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14.png"/><Relationship Id="rId5" Type="http://schemas.openxmlformats.org/officeDocument/2006/relationships/image" Target="../media/image33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4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76200" y="3276600"/>
            <a:ext cx="8915400" cy="2819400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3600" b="1" dirty="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rPr>
              <a:t>Jianlin </a:t>
            </a:r>
            <a:r>
              <a:rPr lang="en-US" sz="3600" b="1" dirty="0" smtClean="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rPr>
              <a:t>Jack Cheng</a:t>
            </a:r>
            <a:endParaRPr lang="en-US" sz="3600" b="1" dirty="0">
              <a:solidFill>
                <a:schemeClr val="tx1"/>
              </a:solidFill>
              <a:latin typeface="+mj-lt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</a:pPr>
            <a:endParaRPr lang="en-US" sz="2800" dirty="0">
              <a:solidFill>
                <a:schemeClr val="tx1"/>
              </a:solidFill>
              <a:latin typeface="+mj-lt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b="1" dirty="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rPr>
              <a:t>Associate Professor</a:t>
            </a:r>
          </a:p>
          <a:p>
            <a:pPr eaLnBrk="1" hangingPunct="1">
              <a:lnSpc>
                <a:spcPct val="80000"/>
              </a:lnSpc>
            </a:pPr>
            <a:r>
              <a:rPr lang="en-US" b="1" dirty="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rPr>
              <a:t>Computer Science Department</a:t>
            </a:r>
          </a:p>
          <a:p>
            <a:pPr eaLnBrk="1" hangingPunct="1">
              <a:lnSpc>
                <a:spcPct val="80000"/>
              </a:lnSpc>
            </a:pPr>
            <a:r>
              <a:rPr lang="en-US" b="1" dirty="0" smtClean="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rPr>
              <a:t>University </a:t>
            </a:r>
            <a:r>
              <a:rPr lang="en-US" b="1" dirty="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rPr>
              <a:t>of Missouri, Columbia</a:t>
            </a:r>
          </a:p>
          <a:p>
            <a:pPr eaLnBrk="1" hangingPunct="1">
              <a:lnSpc>
                <a:spcPct val="80000"/>
              </a:lnSpc>
            </a:pPr>
            <a:r>
              <a:rPr lang="en-US" b="1" dirty="0" smtClean="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rPr>
              <a:t>ISMB, Boston, 2014</a:t>
            </a:r>
            <a:endParaRPr lang="en-US" b="1" dirty="0">
              <a:solidFill>
                <a:schemeClr val="tx1"/>
              </a:solidFill>
              <a:latin typeface="+mj-lt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</a:pPr>
            <a:endParaRPr lang="en-US" sz="2800" dirty="0">
              <a:solidFill>
                <a:schemeClr val="tx1"/>
              </a:solidFill>
              <a:latin typeface="+mj-lt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</a:pPr>
            <a:endParaRPr lang="en-US" sz="2800" dirty="0">
              <a:solidFill>
                <a:schemeClr val="tx1"/>
              </a:solidFill>
              <a:latin typeface="+mj-lt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</a:pPr>
            <a:endParaRPr lang="en-US" sz="2800" dirty="0">
              <a:solidFill>
                <a:schemeClr val="tx1"/>
              </a:solidFill>
              <a:latin typeface="+mj-lt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</a:pPr>
            <a:endParaRPr lang="en-US" sz="2800" dirty="0">
              <a:solidFill>
                <a:schemeClr val="tx1"/>
              </a:solidFill>
              <a:latin typeface="+mj-lt"/>
              <a:ea typeface="ＭＳ Ｐゴシック" charset="0"/>
              <a:cs typeface="ＭＳ Ｐゴシック" charset="0"/>
            </a:endParaRPr>
          </a:p>
        </p:txBody>
      </p:sp>
      <p:sp>
        <p:nvSpPr>
          <p:cNvPr id="19458" name="Text Box 3"/>
          <p:cNvSpPr txBox="1">
            <a:spLocks noChangeArrowheads="1"/>
          </p:cNvSpPr>
          <p:nvPr/>
        </p:nvSpPr>
        <p:spPr bwMode="auto">
          <a:xfrm>
            <a:off x="304800" y="663476"/>
            <a:ext cx="86868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endParaRPr lang="en-US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</a:endParaRPr>
          </a:p>
          <a:p>
            <a:pPr algn="ctr" eaLnBrk="1" hangingPunct="1"/>
            <a:r>
              <a:rPr lang="en-US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 Modeling 3D Human Genome Structure</a:t>
            </a:r>
            <a:endParaRPr lang="en-US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1" y="103717"/>
            <a:ext cx="1385826" cy="1267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76200"/>
            <a:ext cx="1295400" cy="1255629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8600"/>
            <a:ext cx="1219200" cy="1005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577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2819400" cy="6354762"/>
          </a:xfrm>
        </p:spPr>
        <p:txBody>
          <a:bodyPr>
            <a:normAutofit/>
          </a:bodyPr>
          <a:lstStyle/>
          <a:p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</a:t>
            </a: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ntra-chromosomal heat maps for primary ALL B-Cell</a:t>
            </a:r>
            <a:endParaRPr lang="en-US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3577" y="0"/>
            <a:ext cx="5634223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90391" y="6488668"/>
            <a:ext cx="1826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Wang et al.,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292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295400"/>
            <a:ext cx="2971801" cy="1671638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3505200" y="3962400"/>
            <a:ext cx="1524000" cy="0"/>
          </a:xfrm>
          <a:prstGeom prst="straightConnector1">
            <a:avLst/>
          </a:prstGeom>
          <a:ln w="1270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185" y="2132215"/>
            <a:ext cx="3925415" cy="325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276600"/>
            <a:ext cx="3057807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763000" cy="1143000"/>
          </a:xfrm>
        </p:spPr>
        <p:txBody>
          <a:bodyPr>
            <a:noAutofit/>
          </a:bodyPr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3D Genome Structure Modeling</a:t>
            </a:r>
            <a:b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81800" y="6248400"/>
            <a:ext cx="1943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Trieu</a:t>
            </a:r>
            <a:r>
              <a:rPr lang="en-US" dirty="0" smtClean="0"/>
              <a:t>, Cheng,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30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Review of Pioneering Works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828800"/>
            <a:ext cx="7848600" cy="3200400"/>
          </a:xfrm>
        </p:spPr>
        <p:txBody>
          <a:bodyPr>
            <a:normAutofit/>
          </a:bodyPr>
          <a:lstStyle/>
          <a:p>
            <a:r>
              <a:rPr lang="en-US" b="1" dirty="0" smtClean="0"/>
              <a:t>Small scale</a:t>
            </a:r>
            <a:r>
              <a:rPr lang="en-US" dirty="0" smtClean="0"/>
              <a:t> (10 – 50 Mb)</a:t>
            </a:r>
          </a:p>
          <a:p>
            <a:r>
              <a:rPr lang="en-US" b="1" dirty="0" smtClean="0"/>
              <a:t>Rough approximation</a:t>
            </a:r>
            <a:r>
              <a:rPr lang="en-US" dirty="0"/>
              <a:t> </a:t>
            </a:r>
            <a:r>
              <a:rPr lang="en-US" dirty="0" smtClean="0"/>
              <a:t>(convert contacts to distances)</a:t>
            </a:r>
          </a:p>
          <a:p>
            <a:r>
              <a:rPr lang="en-US" b="1" dirty="0" smtClean="0"/>
              <a:t>Coarse structure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011967" y="6107668"/>
            <a:ext cx="5656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Duan</a:t>
            </a:r>
            <a:r>
              <a:rPr lang="en-US" dirty="0" smtClean="0"/>
              <a:t> et al., 2010.   Rousseau et al., 2011.  </a:t>
            </a:r>
            <a:r>
              <a:rPr lang="en-US" dirty="0" err="1" smtClean="0"/>
              <a:t>Bau</a:t>
            </a:r>
            <a:r>
              <a:rPr lang="en-US" dirty="0" smtClean="0"/>
              <a:t> et al., 2011.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517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Spatial Representation of a Genome Region at a Scale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94037"/>
            <a:ext cx="8305800" cy="3535363"/>
          </a:xfrm>
        </p:spPr>
        <p:txBody>
          <a:bodyPr>
            <a:normAutofit/>
          </a:bodyPr>
          <a:lstStyle/>
          <a:p>
            <a:r>
              <a:rPr lang="en-US" b="1" dirty="0"/>
              <a:t>D</a:t>
            </a:r>
            <a:r>
              <a:rPr lang="en-US" b="1" dirty="0" smtClean="0"/>
              <a:t>ivided into </a:t>
            </a:r>
            <a:r>
              <a:rPr lang="en-US" b="1" i="1" dirty="0" smtClean="0"/>
              <a:t>N</a:t>
            </a:r>
            <a:r>
              <a:rPr lang="en-US" b="1" dirty="0" smtClean="0"/>
              <a:t> equal / variable size (e.g. 1MB) consecutive units sequentially</a:t>
            </a:r>
          </a:p>
          <a:p>
            <a:r>
              <a:rPr lang="en-US" b="1" dirty="0" smtClean="0"/>
              <a:t>The center of a unit is denoted by a point and its coordinate (x, y, z)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533400" y="1905000"/>
            <a:ext cx="8339328" cy="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33400" y="1752600"/>
            <a:ext cx="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990600" y="1752600"/>
            <a:ext cx="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447800" y="1752600"/>
            <a:ext cx="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905000" y="1752600"/>
            <a:ext cx="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362200" y="1752600"/>
            <a:ext cx="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743200" y="1752600"/>
            <a:ext cx="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200400" y="1752600"/>
            <a:ext cx="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010400" y="1752600"/>
            <a:ext cx="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391400" y="1752600"/>
            <a:ext cx="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772400" y="1752600"/>
            <a:ext cx="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153400" y="1752600"/>
            <a:ext cx="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8534400" y="1752600"/>
            <a:ext cx="0" cy="381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5-Point Star 19"/>
          <p:cNvSpPr/>
          <p:nvPr/>
        </p:nvSpPr>
        <p:spPr>
          <a:xfrm>
            <a:off x="685800" y="2438400"/>
            <a:ext cx="152400" cy="152400"/>
          </a:xfrm>
          <a:prstGeom prst="star5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5-Point Star 21"/>
          <p:cNvSpPr/>
          <p:nvPr/>
        </p:nvSpPr>
        <p:spPr>
          <a:xfrm>
            <a:off x="1143000" y="2438400"/>
            <a:ext cx="152400" cy="152400"/>
          </a:xfrm>
          <a:prstGeom prst="star5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5-Point Star 22"/>
          <p:cNvSpPr/>
          <p:nvPr/>
        </p:nvSpPr>
        <p:spPr>
          <a:xfrm>
            <a:off x="1600200" y="2438400"/>
            <a:ext cx="152400" cy="152400"/>
          </a:xfrm>
          <a:prstGeom prst="star5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5-Point Star 23"/>
          <p:cNvSpPr/>
          <p:nvPr/>
        </p:nvSpPr>
        <p:spPr>
          <a:xfrm>
            <a:off x="2057400" y="2438400"/>
            <a:ext cx="152400" cy="152400"/>
          </a:xfrm>
          <a:prstGeom prst="star5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5-Point Star 24"/>
          <p:cNvSpPr/>
          <p:nvPr/>
        </p:nvSpPr>
        <p:spPr>
          <a:xfrm>
            <a:off x="2514600" y="2438400"/>
            <a:ext cx="152400" cy="152400"/>
          </a:xfrm>
          <a:prstGeom prst="star5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5-Point Star 25"/>
          <p:cNvSpPr/>
          <p:nvPr/>
        </p:nvSpPr>
        <p:spPr>
          <a:xfrm>
            <a:off x="2971800" y="2438400"/>
            <a:ext cx="152400" cy="152400"/>
          </a:xfrm>
          <a:prstGeom prst="star5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5-Point Star 26"/>
          <p:cNvSpPr/>
          <p:nvPr/>
        </p:nvSpPr>
        <p:spPr>
          <a:xfrm>
            <a:off x="7086600" y="2438400"/>
            <a:ext cx="152400" cy="152400"/>
          </a:xfrm>
          <a:prstGeom prst="star5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5-Point Star 27"/>
          <p:cNvSpPr/>
          <p:nvPr/>
        </p:nvSpPr>
        <p:spPr>
          <a:xfrm>
            <a:off x="7543800" y="2438400"/>
            <a:ext cx="152400" cy="152400"/>
          </a:xfrm>
          <a:prstGeom prst="star5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5-Point Star 28"/>
          <p:cNvSpPr/>
          <p:nvPr/>
        </p:nvSpPr>
        <p:spPr>
          <a:xfrm>
            <a:off x="7924800" y="2438400"/>
            <a:ext cx="152400" cy="152400"/>
          </a:xfrm>
          <a:prstGeom prst="star5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5-Point Star 29"/>
          <p:cNvSpPr/>
          <p:nvPr/>
        </p:nvSpPr>
        <p:spPr>
          <a:xfrm>
            <a:off x="8305800" y="2438400"/>
            <a:ext cx="152400" cy="152400"/>
          </a:xfrm>
          <a:prstGeom prst="star5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277873" y="1981200"/>
            <a:ext cx="8929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……</a:t>
            </a:r>
            <a:endParaRPr lang="en-US" sz="4000" dirty="0"/>
          </a:p>
        </p:txBody>
      </p:sp>
      <p:sp>
        <p:nvSpPr>
          <p:cNvPr id="31" name="TextBox 30"/>
          <p:cNvSpPr txBox="1"/>
          <p:nvPr/>
        </p:nvSpPr>
        <p:spPr>
          <a:xfrm>
            <a:off x="7276789" y="6488668"/>
            <a:ext cx="1943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Trieu</a:t>
            </a:r>
            <a:r>
              <a:rPr lang="en-US" dirty="0" smtClean="0"/>
              <a:t>, Cheng,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059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Contact Driven Structure Modeling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066800" y="990600"/>
            <a:ext cx="2362200" cy="1905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Initial Structural Representation of Units</a:t>
            </a:r>
            <a:endParaRPr lang="en-US" sz="2400" b="1" dirty="0"/>
          </a:p>
        </p:txBody>
      </p:sp>
      <p:sp>
        <p:nvSpPr>
          <p:cNvPr id="5" name="Rounded Rectangle 4"/>
          <p:cNvSpPr/>
          <p:nvPr/>
        </p:nvSpPr>
        <p:spPr>
          <a:xfrm>
            <a:off x="4953000" y="990600"/>
            <a:ext cx="2362200" cy="1905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Observed Contacts Between Units</a:t>
            </a:r>
            <a:endParaRPr lang="en-US" sz="24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2897264"/>
            <a:ext cx="1981200" cy="19033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11575" y="4277380"/>
            <a:ext cx="44106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Permutation &amp; Optimization</a:t>
            </a:r>
            <a:endParaRPr lang="en-US" sz="2800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447800" y="5334000"/>
            <a:ext cx="6019800" cy="1295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>
            <a:off x="3733800" y="4724400"/>
            <a:ext cx="685800" cy="6096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Bent Arrow 11"/>
          <p:cNvSpPr/>
          <p:nvPr/>
        </p:nvSpPr>
        <p:spPr>
          <a:xfrm>
            <a:off x="5181600" y="3124200"/>
            <a:ext cx="1219200" cy="914400"/>
          </a:xfrm>
          <a:prstGeom prst="bentArrow">
            <a:avLst/>
          </a:prstGeom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Bent Arrow 12"/>
          <p:cNvSpPr/>
          <p:nvPr/>
        </p:nvSpPr>
        <p:spPr>
          <a:xfrm>
            <a:off x="1828800" y="3200400"/>
            <a:ext cx="1219200" cy="914400"/>
          </a:xfrm>
          <a:prstGeom prst="bentArrow">
            <a:avLst/>
          </a:prstGeom>
          <a:scene3d>
            <a:camera prst="orthographicFront">
              <a:rot lat="0" lon="10800000" rev="108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900" y="5562600"/>
            <a:ext cx="723900" cy="7239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5562600"/>
            <a:ext cx="685800" cy="685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4600" y="5562600"/>
            <a:ext cx="771525" cy="685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5000" y="5562600"/>
            <a:ext cx="685800" cy="66474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276789" y="6488668"/>
            <a:ext cx="1943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Trieu</a:t>
            </a:r>
            <a:r>
              <a:rPr lang="en-US" dirty="0" smtClean="0"/>
              <a:t>, Cheng,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333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1"/>
      <p:bldP spid="9" grpId="2" animBg="1"/>
      <p:bldP spid="11" grpId="2" animBg="1"/>
      <p:bldP spid="12" grpId="1" animBg="1"/>
      <p:bldP spid="1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Scoring Function for Optimization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" name="Picture 7" descr="Screen Shot 2013-03-28 at 11.50.1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95400"/>
            <a:ext cx="7936037" cy="304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19200" y="4267200"/>
            <a:ext cx="7467600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/>
              <a:t>t</a:t>
            </a:r>
            <a:r>
              <a:rPr lang="en-US" b="1" i="1" dirty="0" err="1" smtClean="0"/>
              <a:t>anh</a:t>
            </a:r>
            <a:r>
              <a:rPr lang="en-US" dirty="0" smtClean="0"/>
              <a:t>: hyperbolic tangent function</a:t>
            </a:r>
          </a:p>
          <a:p>
            <a:r>
              <a:rPr lang="en-US" b="1" i="1" dirty="0" err="1" smtClean="0"/>
              <a:t>IF</a:t>
            </a:r>
            <a:r>
              <a:rPr lang="en-US" b="1" i="1" baseline="-25000" dirty="0" err="1" smtClean="0"/>
              <a:t>ij</a:t>
            </a:r>
            <a:r>
              <a:rPr lang="en-US" dirty="0" smtClean="0"/>
              <a:t>: interaction frequency between units </a:t>
            </a:r>
            <a:r>
              <a:rPr lang="en-US" dirty="0" err="1" smtClean="0"/>
              <a:t>i</a:t>
            </a:r>
            <a:r>
              <a:rPr lang="en-US" dirty="0" smtClean="0"/>
              <a:t> and j </a:t>
            </a:r>
          </a:p>
          <a:p>
            <a:r>
              <a:rPr lang="en-US" b="1" i="1" dirty="0" smtClean="0"/>
              <a:t>T</a:t>
            </a:r>
            <a:r>
              <a:rPr lang="en-US" dirty="0" smtClean="0"/>
              <a:t>: total interaction frequencies</a:t>
            </a:r>
          </a:p>
          <a:p>
            <a:r>
              <a:rPr lang="en-US" b="1" i="1" dirty="0"/>
              <a:t>d</a:t>
            </a:r>
            <a:r>
              <a:rPr lang="en-US" b="1" i="1" baseline="-25000" dirty="0" smtClean="0"/>
              <a:t>c</a:t>
            </a:r>
            <a:r>
              <a:rPr lang="en-US" dirty="0" smtClean="0"/>
              <a:t>: contact distance threshold (1.73-2.24um)</a:t>
            </a:r>
          </a:p>
          <a:p>
            <a:r>
              <a:rPr lang="en-US" b="1" i="1" dirty="0" err="1"/>
              <a:t>d</a:t>
            </a:r>
            <a:r>
              <a:rPr lang="en-US" b="1" i="1" baseline="-25000" dirty="0" err="1" smtClean="0"/>
              <a:t>min</a:t>
            </a:r>
            <a:r>
              <a:rPr lang="en-US" dirty="0" smtClean="0"/>
              <a:t>: minimum distance between two units (0.2 um)</a:t>
            </a:r>
          </a:p>
          <a:p>
            <a:r>
              <a:rPr lang="en-US" b="1" i="1" dirty="0" err="1"/>
              <a:t>d</a:t>
            </a:r>
            <a:r>
              <a:rPr lang="en-US" b="1" i="1" baseline="-25000" dirty="0" err="1" smtClean="0"/>
              <a:t>max</a:t>
            </a:r>
            <a:r>
              <a:rPr lang="en-US" dirty="0" smtClean="0"/>
              <a:t>: maximum distance between two units (2.45 um – 3.32 um)</a:t>
            </a:r>
          </a:p>
          <a:p>
            <a:r>
              <a:rPr lang="en-US" b="1" i="1" dirty="0" err="1"/>
              <a:t>d</a:t>
            </a:r>
            <a:r>
              <a:rPr lang="en-US" b="1" i="1" dirty="0" err="1" smtClean="0"/>
              <a:t>a</a:t>
            </a:r>
            <a:r>
              <a:rPr lang="en-US" b="1" baseline="-25000" dirty="0" err="1" smtClean="0"/>
              <a:t>max</a:t>
            </a:r>
            <a:r>
              <a:rPr lang="en-US" dirty="0" smtClean="0"/>
              <a:t>: maximum distance between two adjacent units (1.8 um)</a:t>
            </a:r>
          </a:p>
          <a:p>
            <a:r>
              <a:rPr lang="en-US" b="1" i="1" dirty="0" smtClean="0"/>
              <a:t>W1</a:t>
            </a:r>
            <a:r>
              <a:rPr lang="en-US" b="1" dirty="0" smtClean="0"/>
              <a:t>, </a:t>
            </a:r>
            <a:r>
              <a:rPr lang="en-US" b="1" i="1" dirty="0" smtClean="0"/>
              <a:t>W2</a:t>
            </a:r>
            <a:r>
              <a:rPr lang="en-US" b="1" dirty="0" smtClean="0"/>
              <a:t>, </a:t>
            </a:r>
            <a:r>
              <a:rPr lang="en-US" b="1" i="1" dirty="0" smtClean="0"/>
              <a:t>W3, W4</a:t>
            </a:r>
            <a:r>
              <a:rPr lang="en-US" dirty="0" smtClean="0"/>
              <a:t>: weight parameters in order to maximize % satisfied contacts + % satisfied non-contacts</a:t>
            </a:r>
          </a:p>
          <a:p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1219200" y="1371600"/>
            <a:ext cx="7239000" cy="9906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219200" y="2362200"/>
            <a:ext cx="7239000" cy="9906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1219200" y="3352800"/>
            <a:ext cx="7239000" cy="9906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200589" y="6488668"/>
            <a:ext cx="1943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Trieu</a:t>
            </a:r>
            <a:r>
              <a:rPr lang="en-US" dirty="0" smtClean="0"/>
              <a:t>, Cheng, 2014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00939" y="1459468"/>
            <a:ext cx="275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3915339" y="1447800"/>
            <a:ext cx="275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6887139" y="1295400"/>
            <a:ext cx="275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7391400" y="1295400"/>
            <a:ext cx="275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3915339" y="2283023"/>
            <a:ext cx="275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5134539" y="2283023"/>
            <a:ext cx="275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7496739" y="2283023"/>
            <a:ext cx="275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8153400" y="2283023"/>
            <a:ext cx="275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3733800" y="3273623"/>
            <a:ext cx="275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4953000" y="3200400"/>
            <a:ext cx="275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7344339" y="3273623"/>
            <a:ext cx="275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7801539" y="3276600"/>
            <a:ext cx="275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2306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Gradient Ascent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8" name="Picture 17" descr="Screen Shot 2013-03-28 at 1.32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371600"/>
            <a:ext cx="7391400" cy="46722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0" y="6324600"/>
            <a:ext cx="2000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</a:t>
            </a:r>
            <a:r>
              <a:rPr lang="en-US" dirty="0" err="1" smtClean="0"/>
              <a:t>mages.google.com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79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Gradient Ascent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1"/>
            <a:ext cx="8763000" cy="1219199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/>
              <a:t>Random Initialization</a:t>
            </a:r>
            <a:r>
              <a:rPr lang="en-US" dirty="0" smtClean="0"/>
              <a:t>: </a:t>
            </a:r>
            <a:r>
              <a:rPr lang="en-US" sz="2400" b="1" dirty="0" smtClean="0"/>
              <a:t>(x</a:t>
            </a:r>
            <a:r>
              <a:rPr lang="en-US" sz="2400" b="1" baseline="-25000" dirty="0" smtClean="0"/>
              <a:t>1</a:t>
            </a:r>
            <a:r>
              <a:rPr lang="en-US" sz="2400" b="1" baseline="30000" dirty="0" smtClean="0"/>
              <a:t>0</a:t>
            </a:r>
            <a:r>
              <a:rPr lang="en-US" sz="2400" b="1" dirty="0" smtClean="0"/>
              <a:t> y</a:t>
            </a:r>
            <a:r>
              <a:rPr lang="en-US" sz="2400" b="1" baseline="-25000" dirty="0" smtClean="0"/>
              <a:t>1</a:t>
            </a:r>
            <a:r>
              <a:rPr lang="en-US" sz="2400" b="1" baseline="30000" dirty="0" smtClean="0"/>
              <a:t>0</a:t>
            </a:r>
            <a:r>
              <a:rPr lang="en-US" sz="2400" b="1" dirty="0" smtClean="0"/>
              <a:t>, z</a:t>
            </a:r>
            <a:r>
              <a:rPr lang="en-US" sz="2400" b="1" baseline="-25000" dirty="0" smtClean="0"/>
              <a:t>1</a:t>
            </a:r>
            <a:r>
              <a:rPr lang="en-US" sz="2400" b="1" baseline="30000" dirty="0" smtClean="0"/>
              <a:t>0</a:t>
            </a:r>
            <a:r>
              <a:rPr lang="en-US" sz="2400" b="1" dirty="0" smtClean="0"/>
              <a:t>), </a:t>
            </a:r>
            <a:r>
              <a:rPr lang="en-US" sz="2400" b="1" dirty="0"/>
              <a:t>(</a:t>
            </a:r>
            <a:r>
              <a:rPr lang="en-US" sz="2400" b="1" dirty="0" smtClean="0"/>
              <a:t>x</a:t>
            </a:r>
            <a:r>
              <a:rPr lang="en-US" sz="2400" b="1" baseline="-25000" dirty="0" smtClean="0"/>
              <a:t>2</a:t>
            </a:r>
            <a:r>
              <a:rPr lang="en-US" sz="2400" b="1" baseline="30000" dirty="0" smtClean="0"/>
              <a:t>0</a:t>
            </a:r>
            <a:r>
              <a:rPr lang="en-US" sz="2400" b="1" dirty="0" smtClean="0"/>
              <a:t> y</a:t>
            </a:r>
            <a:r>
              <a:rPr lang="en-US" sz="2400" b="1" baseline="-25000" dirty="0" smtClean="0"/>
              <a:t>2</a:t>
            </a:r>
            <a:r>
              <a:rPr lang="en-US" sz="2400" b="1" baseline="30000" dirty="0" smtClean="0"/>
              <a:t>0</a:t>
            </a:r>
            <a:r>
              <a:rPr lang="en-US" sz="2400" b="1" dirty="0"/>
              <a:t>, </a:t>
            </a:r>
            <a:r>
              <a:rPr lang="en-US" sz="2400" b="1" dirty="0" smtClean="0"/>
              <a:t>z</a:t>
            </a:r>
            <a:r>
              <a:rPr lang="en-US" sz="2400" b="1" baseline="-25000" dirty="0" smtClean="0"/>
              <a:t>2</a:t>
            </a:r>
            <a:r>
              <a:rPr lang="en-US" sz="2400" b="1" baseline="30000" dirty="0" smtClean="0"/>
              <a:t>0</a:t>
            </a:r>
            <a:r>
              <a:rPr lang="en-US" sz="2400" b="1" dirty="0" smtClean="0"/>
              <a:t>),…, </a:t>
            </a:r>
            <a:r>
              <a:rPr lang="en-US" sz="2400" b="1" dirty="0"/>
              <a:t>(</a:t>
            </a:r>
            <a:r>
              <a:rPr lang="en-US" sz="2400" b="1" dirty="0" smtClean="0"/>
              <a:t>x</a:t>
            </a:r>
            <a:r>
              <a:rPr lang="en-US" sz="2400" b="1" baseline="-25000" dirty="0" smtClean="0"/>
              <a:t>N</a:t>
            </a:r>
            <a:r>
              <a:rPr lang="en-US" sz="2400" b="1" baseline="30000" dirty="0"/>
              <a:t>0</a:t>
            </a:r>
            <a:r>
              <a:rPr lang="en-US" sz="2400" b="1" dirty="0" smtClean="0"/>
              <a:t> y</a:t>
            </a:r>
            <a:r>
              <a:rPr lang="en-US" sz="2400" b="1" baseline="-25000" dirty="0" smtClean="0"/>
              <a:t>N</a:t>
            </a:r>
            <a:r>
              <a:rPr lang="en-US" sz="2400" b="1" baseline="30000" dirty="0"/>
              <a:t>0</a:t>
            </a:r>
            <a:r>
              <a:rPr lang="en-US" sz="2400" b="1" dirty="0" smtClean="0"/>
              <a:t>, z</a:t>
            </a:r>
            <a:r>
              <a:rPr lang="en-US" sz="2400" b="1" baseline="-25000" dirty="0" smtClean="0"/>
              <a:t>N</a:t>
            </a:r>
            <a:r>
              <a:rPr lang="en-US" sz="2400" b="1" baseline="30000" dirty="0"/>
              <a:t>0</a:t>
            </a:r>
            <a:r>
              <a:rPr lang="en-US" sz="2400" b="1" dirty="0" smtClean="0"/>
              <a:t>) in [-0.5, 0.5]</a:t>
            </a:r>
          </a:p>
          <a:p>
            <a:r>
              <a:rPr lang="en-US" b="1" dirty="0" smtClean="0"/>
              <a:t>Update</a:t>
            </a:r>
            <a:r>
              <a:rPr lang="en-US" dirty="0" smtClean="0"/>
              <a:t>: </a:t>
            </a:r>
          </a:p>
          <a:p>
            <a:pPr lvl="6"/>
            <a:endParaRPr lang="en-US" dirty="0" smtClean="0"/>
          </a:p>
          <a:p>
            <a:endParaRPr lang="en-US" dirty="0" smtClean="0"/>
          </a:p>
          <a:p>
            <a:endParaRPr lang="en-US" baseline="30000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3276600"/>
            <a:ext cx="220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X</a:t>
            </a:r>
            <a:r>
              <a:rPr lang="en-US" sz="2000" b="1" baseline="-25000" dirty="0" smtClean="0"/>
              <a:t>1</a:t>
            </a:r>
            <a:r>
              <a:rPr lang="en-US" sz="2000" b="1" baseline="30000" dirty="0" smtClean="0"/>
              <a:t>t+1</a:t>
            </a:r>
            <a:r>
              <a:rPr lang="en-US" sz="2000" b="1" dirty="0" smtClean="0"/>
              <a:t> = X</a:t>
            </a:r>
            <a:r>
              <a:rPr lang="en-US" sz="2000" b="1" baseline="-25000" dirty="0" smtClean="0"/>
              <a:t>1</a:t>
            </a:r>
            <a:r>
              <a:rPr lang="en-US" sz="2000" b="1" baseline="30000" dirty="0" smtClean="0"/>
              <a:t>t</a:t>
            </a:r>
            <a:r>
              <a:rPr lang="en-US" sz="2000" b="1" dirty="0" smtClean="0"/>
              <a:t> + </a:t>
            </a:r>
            <a:r>
              <a:rPr lang="en-US" sz="2000" b="1" i="1" dirty="0" err="1" smtClean="0"/>
              <a:t>η</a:t>
            </a:r>
            <a:r>
              <a:rPr lang="en-US" sz="2000" b="1" dirty="0"/>
              <a:t>*</a:t>
            </a:r>
            <a:r>
              <a:rPr lang="en-US" sz="2000" b="1" dirty="0" smtClean="0">
                <a:latin typeface="Zapf Dingbats"/>
                <a:ea typeface="Zapf Dingbats"/>
                <a:cs typeface="Zapf Dingbats"/>
                <a:sym typeface="Zapf Dingbats"/>
              </a:rPr>
              <a:t>Δ</a:t>
            </a:r>
            <a:r>
              <a:rPr lang="en-US" sz="2000" b="1" dirty="0" smtClean="0"/>
              <a:t>X</a:t>
            </a:r>
            <a:r>
              <a:rPr lang="en-US" sz="2000" b="1" dirty="0" smtClean="0"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743200" y="3276600"/>
            <a:ext cx="220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Y</a:t>
            </a:r>
            <a:r>
              <a:rPr lang="en-US" sz="2000" b="1" baseline="-25000" dirty="0" smtClean="0"/>
              <a:t>1</a:t>
            </a:r>
            <a:r>
              <a:rPr lang="en-US" sz="2000" b="1" baseline="30000" dirty="0" smtClean="0"/>
              <a:t>t+1</a:t>
            </a:r>
            <a:r>
              <a:rPr lang="en-US" sz="2000" b="1" dirty="0" smtClean="0"/>
              <a:t> = Y</a:t>
            </a:r>
            <a:r>
              <a:rPr lang="en-US" sz="2000" b="1" baseline="-25000" dirty="0" smtClean="0"/>
              <a:t>1</a:t>
            </a:r>
            <a:r>
              <a:rPr lang="en-US" sz="2000" b="1" baseline="30000" dirty="0" smtClean="0"/>
              <a:t>t</a:t>
            </a:r>
            <a:r>
              <a:rPr lang="en-US" sz="2000" b="1" dirty="0" smtClean="0"/>
              <a:t> + </a:t>
            </a:r>
            <a:r>
              <a:rPr lang="en-US" sz="2000" b="1" i="1" dirty="0" err="1" smtClean="0"/>
              <a:t>η</a:t>
            </a:r>
            <a:r>
              <a:rPr lang="en-US" sz="2000" b="1" dirty="0"/>
              <a:t>*</a:t>
            </a:r>
            <a:r>
              <a:rPr lang="en-US" sz="2000" b="1" dirty="0" smtClean="0">
                <a:latin typeface="Zapf Dingbats"/>
                <a:ea typeface="Zapf Dingbats"/>
                <a:cs typeface="Zapf Dingbats"/>
                <a:sym typeface="Zapf Dingbats"/>
              </a:rPr>
              <a:t>Δ</a:t>
            </a:r>
            <a:r>
              <a:rPr lang="en-US" sz="2000" b="1" dirty="0">
                <a:sym typeface="Zapf Dingbats"/>
              </a:rPr>
              <a:t>Y</a:t>
            </a:r>
            <a:r>
              <a:rPr lang="en-US" sz="2000" b="1" dirty="0" smtClean="0"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029200" y="3276600"/>
            <a:ext cx="220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Z</a:t>
            </a:r>
            <a:r>
              <a:rPr lang="en-US" sz="2000" b="1" baseline="-25000" dirty="0" smtClean="0"/>
              <a:t>1</a:t>
            </a:r>
            <a:r>
              <a:rPr lang="en-US" sz="2000" b="1" baseline="30000" dirty="0" smtClean="0"/>
              <a:t>t+1</a:t>
            </a:r>
            <a:r>
              <a:rPr lang="en-US" sz="2000" b="1" dirty="0" smtClean="0"/>
              <a:t> = Z</a:t>
            </a:r>
            <a:r>
              <a:rPr lang="en-US" sz="2000" b="1" baseline="-25000" dirty="0" smtClean="0"/>
              <a:t>1</a:t>
            </a:r>
            <a:r>
              <a:rPr lang="en-US" sz="2000" b="1" baseline="30000" dirty="0" smtClean="0"/>
              <a:t>t</a:t>
            </a:r>
            <a:r>
              <a:rPr lang="en-US" sz="2000" b="1" dirty="0" smtClean="0"/>
              <a:t> + </a:t>
            </a:r>
            <a:r>
              <a:rPr lang="en-US" sz="2000" b="1" i="1" dirty="0" err="1" smtClean="0"/>
              <a:t>η</a:t>
            </a:r>
            <a:r>
              <a:rPr lang="en-US" sz="2000" b="1" dirty="0"/>
              <a:t>*</a:t>
            </a:r>
            <a:r>
              <a:rPr lang="en-US" sz="2000" b="1" dirty="0" smtClean="0">
                <a:latin typeface="Zapf Dingbats"/>
                <a:ea typeface="Zapf Dingbats"/>
                <a:cs typeface="Zapf Dingbats"/>
                <a:sym typeface="Zapf Dingbats"/>
              </a:rPr>
              <a:t>Δ</a:t>
            </a:r>
            <a:r>
              <a:rPr lang="en-US" sz="2000" b="1" dirty="0">
                <a:sym typeface="Zapf Dingbats"/>
              </a:rPr>
              <a:t>Z</a:t>
            </a:r>
            <a:r>
              <a:rPr lang="en-US" sz="2000" b="1" dirty="0" smtClean="0"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33400" y="4050268"/>
            <a:ext cx="220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X</a:t>
            </a:r>
            <a:r>
              <a:rPr lang="en-US" sz="2000" b="1" baseline="-25000" dirty="0"/>
              <a:t>2</a:t>
            </a:r>
            <a:r>
              <a:rPr lang="en-US" sz="2000" b="1" baseline="30000" dirty="0" smtClean="0"/>
              <a:t>t+1</a:t>
            </a:r>
            <a:r>
              <a:rPr lang="en-US" sz="2000" b="1" dirty="0" smtClean="0"/>
              <a:t> = X</a:t>
            </a:r>
            <a:r>
              <a:rPr lang="en-US" sz="2000" b="1" baseline="-25000" dirty="0"/>
              <a:t>2</a:t>
            </a:r>
            <a:r>
              <a:rPr lang="en-US" sz="2000" b="1" baseline="30000" dirty="0" smtClean="0"/>
              <a:t>t</a:t>
            </a:r>
            <a:r>
              <a:rPr lang="en-US" sz="2000" b="1" dirty="0" smtClean="0"/>
              <a:t> + </a:t>
            </a:r>
            <a:r>
              <a:rPr lang="en-US" sz="2000" b="1" i="1" dirty="0" err="1" smtClean="0"/>
              <a:t>η</a:t>
            </a:r>
            <a:r>
              <a:rPr lang="en-US" sz="2000" b="1" dirty="0"/>
              <a:t>*</a:t>
            </a:r>
            <a:r>
              <a:rPr lang="en-US" sz="2000" b="1" dirty="0" smtClean="0">
                <a:latin typeface="Zapf Dingbats"/>
                <a:ea typeface="Zapf Dingbats"/>
                <a:cs typeface="Zapf Dingbats"/>
                <a:sym typeface="Zapf Dingbats"/>
              </a:rPr>
              <a:t>Δ</a:t>
            </a:r>
            <a:r>
              <a:rPr lang="en-US" sz="2000" b="1" dirty="0" smtClean="0"/>
              <a:t>X</a:t>
            </a:r>
            <a:r>
              <a:rPr lang="en-US" sz="2000" b="1" dirty="0" smtClean="0"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743200" y="4050268"/>
            <a:ext cx="220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Y</a:t>
            </a:r>
            <a:r>
              <a:rPr lang="en-US" sz="2000" b="1" baseline="-25000" dirty="0"/>
              <a:t>2</a:t>
            </a:r>
            <a:r>
              <a:rPr lang="en-US" sz="2000" b="1" baseline="30000" dirty="0" smtClean="0"/>
              <a:t>t+1</a:t>
            </a:r>
            <a:r>
              <a:rPr lang="en-US" sz="2000" b="1" dirty="0" smtClean="0"/>
              <a:t> = Y</a:t>
            </a:r>
            <a:r>
              <a:rPr lang="en-US" sz="2000" b="1" baseline="-25000" dirty="0"/>
              <a:t>2</a:t>
            </a:r>
            <a:r>
              <a:rPr lang="en-US" sz="2000" b="1" baseline="30000" dirty="0" smtClean="0"/>
              <a:t>t</a:t>
            </a:r>
            <a:r>
              <a:rPr lang="en-US" sz="2000" b="1" dirty="0" smtClean="0"/>
              <a:t> + </a:t>
            </a:r>
            <a:r>
              <a:rPr lang="en-US" sz="2000" b="1" i="1" dirty="0" err="1" smtClean="0"/>
              <a:t>η</a:t>
            </a:r>
            <a:r>
              <a:rPr lang="en-US" sz="2000" b="1" dirty="0"/>
              <a:t>*</a:t>
            </a:r>
            <a:r>
              <a:rPr lang="en-US" sz="2000" b="1" dirty="0" smtClean="0">
                <a:latin typeface="Zapf Dingbats"/>
                <a:ea typeface="Zapf Dingbats"/>
                <a:cs typeface="Zapf Dingbats"/>
                <a:sym typeface="Zapf Dingbats"/>
              </a:rPr>
              <a:t>Δ</a:t>
            </a:r>
            <a:r>
              <a:rPr lang="en-US" sz="2000" b="1" dirty="0">
                <a:sym typeface="Zapf Dingbats"/>
              </a:rPr>
              <a:t>Y</a:t>
            </a:r>
            <a:r>
              <a:rPr lang="en-US" sz="2000" b="1" dirty="0" smtClean="0"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029200" y="4050268"/>
            <a:ext cx="220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Z</a:t>
            </a:r>
            <a:r>
              <a:rPr lang="en-US" sz="2000" b="1" baseline="-25000" dirty="0"/>
              <a:t>2</a:t>
            </a:r>
            <a:r>
              <a:rPr lang="en-US" sz="2000" b="1" baseline="30000" dirty="0" smtClean="0"/>
              <a:t>t+1</a:t>
            </a:r>
            <a:r>
              <a:rPr lang="en-US" sz="2000" b="1" dirty="0" smtClean="0"/>
              <a:t> = Z</a:t>
            </a:r>
            <a:r>
              <a:rPr lang="en-US" sz="2000" b="1" baseline="-25000" dirty="0"/>
              <a:t>2</a:t>
            </a:r>
            <a:r>
              <a:rPr lang="en-US" sz="2000" b="1" baseline="30000" dirty="0" smtClean="0"/>
              <a:t>t</a:t>
            </a:r>
            <a:r>
              <a:rPr lang="en-US" sz="2000" b="1" dirty="0" smtClean="0"/>
              <a:t> + </a:t>
            </a:r>
            <a:r>
              <a:rPr lang="en-US" sz="2000" b="1" i="1" dirty="0" err="1" smtClean="0"/>
              <a:t>η</a:t>
            </a:r>
            <a:r>
              <a:rPr lang="en-US" sz="2000" b="1" dirty="0"/>
              <a:t>*</a:t>
            </a:r>
            <a:r>
              <a:rPr lang="en-US" sz="2000" b="1" dirty="0" smtClean="0">
                <a:latin typeface="Zapf Dingbats"/>
                <a:ea typeface="Zapf Dingbats"/>
                <a:cs typeface="Zapf Dingbats"/>
                <a:sym typeface="Zapf Dingbats"/>
              </a:rPr>
              <a:t>Δ</a:t>
            </a:r>
            <a:r>
              <a:rPr lang="en-US" sz="2000" b="1" dirty="0">
                <a:sym typeface="Zapf Dingbats"/>
              </a:rPr>
              <a:t>Z</a:t>
            </a:r>
            <a:r>
              <a:rPr lang="en-US" sz="2000" b="1" dirty="0" smtClean="0"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33400" y="5269468"/>
            <a:ext cx="220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X</a:t>
            </a:r>
            <a:r>
              <a:rPr lang="en-US" sz="2000" b="1" baseline="-25000" dirty="0"/>
              <a:t>N</a:t>
            </a:r>
            <a:r>
              <a:rPr lang="en-US" sz="2000" b="1" baseline="30000" dirty="0" smtClean="0"/>
              <a:t>t+1</a:t>
            </a:r>
            <a:r>
              <a:rPr lang="en-US" sz="2000" b="1" dirty="0" smtClean="0"/>
              <a:t> = X</a:t>
            </a:r>
            <a:r>
              <a:rPr lang="en-US" sz="2000" b="1" baseline="-25000" dirty="0" smtClean="0"/>
              <a:t>1</a:t>
            </a:r>
            <a:r>
              <a:rPr lang="en-US" sz="2000" b="1" baseline="30000" dirty="0" smtClean="0"/>
              <a:t>t</a:t>
            </a:r>
            <a:r>
              <a:rPr lang="en-US" sz="2000" b="1" dirty="0" smtClean="0"/>
              <a:t> + </a:t>
            </a:r>
            <a:r>
              <a:rPr lang="en-US" sz="2000" b="1" i="1" dirty="0" err="1" smtClean="0"/>
              <a:t>η</a:t>
            </a:r>
            <a:r>
              <a:rPr lang="en-US" sz="2000" b="1" dirty="0"/>
              <a:t>*</a:t>
            </a:r>
            <a:r>
              <a:rPr lang="en-US" sz="2000" b="1" dirty="0" smtClean="0">
                <a:latin typeface="Zapf Dingbats"/>
                <a:ea typeface="Zapf Dingbats"/>
                <a:cs typeface="Zapf Dingbats"/>
                <a:sym typeface="Zapf Dingbats"/>
              </a:rPr>
              <a:t>Δ</a:t>
            </a:r>
            <a:r>
              <a:rPr lang="en-US" sz="2000" b="1" dirty="0" smtClean="0"/>
              <a:t>X</a:t>
            </a:r>
            <a:r>
              <a:rPr lang="en-US" sz="2000" b="1" dirty="0" smtClean="0"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endParaRPr lang="en-US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743200" y="5269468"/>
            <a:ext cx="220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Y</a:t>
            </a:r>
            <a:r>
              <a:rPr lang="en-US" sz="2000" b="1" baseline="-25000" dirty="0"/>
              <a:t>N</a:t>
            </a:r>
            <a:r>
              <a:rPr lang="en-US" sz="2000" b="1" baseline="30000" dirty="0" smtClean="0"/>
              <a:t>t+1</a:t>
            </a:r>
            <a:r>
              <a:rPr lang="en-US" sz="2000" b="1" dirty="0" smtClean="0"/>
              <a:t> = Y</a:t>
            </a:r>
            <a:r>
              <a:rPr lang="en-US" sz="2000" b="1" baseline="-25000" dirty="0" smtClean="0"/>
              <a:t>1</a:t>
            </a:r>
            <a:r>
              <a:rPr lang="en-US" sz="2000" b="1" baseline="30000" dirty="0" smtClean="0"/>
              <a:t>t</a:t>
            </a:r>
            <a:r>
              <a:rPr lang="en-US" sz="2000" b="1" dirty="0" smtClean="0"/>
              <a:t> + </a:t>
            </a:r>
            <a:r>
              <a:rPr lang="en-US" sz="2000" b="1" i="1" dirty="0" err="1" smtClean="0"/>
              <a:t>η</a:t>
            </a:r>
            <a:r>
              <a:rPr lang="en-US" sz="2000" b="1" dirty="0"/>
              <a:t>*</a:t>
            </a:r>
            <a:r>
              <a:rPr lang="en-US" sz="2000" b="1" dirty="0" smtClean="0">
                <a:latin typeface="Zapf Dingbats"/>
                <a:ea typeface="Zapf Dingbats"/>
                <a:cs typeface="Zapf Dingbats"/>
                <a:sym typeface="Zapf Dingbats"/>
              </a:rPr>
              <a:t>Δ</a:t>
            </a:r>
            <a:r>
              <a:rPr lang="en-US" sz="2000" b="1" dirty="0">
                <a:sym typeface="Zapf Dingbats"/>
              </a:rPr>
              <a:t>Y</a:t>
            </a:r>
            <a:r>
              <a:rPr lang="en-US" sz="2000" b="1" dirty="0" smtClean="0"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endParaRPr lang="en-US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029200" y="5269468"/>
            <a:ext cx="220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Z</a:t>
            </a:r>
            <a:r>
              <a:rPr lang="en-US" sz="2000" b="1" baseline="-25000" dirty="0"/>
              <a:t>N</a:t>
            </a:r>
            <a:r>
              <a:rPr lang="en-US" sz="2000" b="1" baseline="30000" dirty="0" smtClean="0"/>
              <a:t>t+1</a:t>
            </a:r>
            <a:r>
              <a:rPr lang="en-US" sz="2000" b="1" dirty="0" smtClean="0"/>
              <a:t> = Z</a:t>
            </a:r>
            <a:r>
              <a:rPr lang="en-US" sz="2000" b="1" baseline="-25000" dirty="0" smtClean="0"/>
              <a:t>1</a:t>
            </a:r>
            <a:r>
              <a:rPr lang="en-US" sz="2000" b="1" baseline="30000" dirty="0" smtClean="0"/>
              <a:t>t</a:t>
            </a:r>
            <a:r>
              <a:rPr lang="en-US" sz="2000" b="1" dirty="0" smtClean="0"/>
              <a:t> + </a:t>
            </a:r>
            <a:r>
              <a:rPr lang="en-US" sz="2000" b="1" i="1" dirty="0" err="1" smtClean="0"/>
              <a:t>η</a:t>
            </a:r>
            <a:r>
              <a:rPr lang="en-US" sz="2000" b="1" dirty="0"/>
              <a:t>*</a:t>
            </a:r>
            <a:r>
              <a:rPr lang="en-US" sz="2000" b="1" dirty="0" smtClean="0">
                <a:latin typeface="Zapf Dingbats"/>
                <a:ea typeface="Zapf Dingbats"/>
                <a:cs typeface="Zapf Dingbats"/>
                <a:sym typeface="Zapf Dingbats"/>
              </a:rPr>
              <a:t>Δ</a:t>
            </a:r>
            <a:r>
              <a:rPr lang="en-US" sz="2000" b="1" dirty="0">
                <a:sym typeface="Zapf Dingbats"/>
              </a:rPr>
              <a:t>Z</a:t>
            </a:r>
            <a:r>
              <a:rPr lang="en-US" sz="2000" b="1" dirty="0" smtClean="0"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endParaRPr lang="en-US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990600" y="4343400"/>
            <a:ext cx="2531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.</a:t>
            </a:r>
          </a:p>
          <a:p>
            <a:r>
              <a:rPr lang="en-US" sz="2000" b="1" dirty="0" smtClean="0"/>
              <a:t>.</a:t>
            </a:r>
          </a:p>
          <a:p>
            <a:r>
              <a:rPr lang="en-US" sz="2000" b="1" dirty="0"/>
              <a:t>.</a:t>
            </a:r>
          </a:p>
        </p:txBody>
      </p:sp>
      <p:pic>
        <p:nvPicPr>
          <p:cNvPr id="18" name="Picture 17" descr="Screen Shot 2013-03-28 at 1.32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903" y="3733800"/>
            <a:ext cx="2049315" cy="1295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781800" y="6248400"/>
            <a:ext cx="1943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Trieu</a:t>
            </a:r>
            <a:r>
              <a:rPr lang="en-US" dirty="0" smtClean="0"/>
              <a:t>, Cheng,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175651"/>
      </p:ext>
    </p:extLst>
  </p:cSld>
  <p:clrMapOvr>
    <a:masterClrMapping/>
  </p:clrMapOvr>
  <p:transition xmlns:p14="http://schemas.microsoft.com/office/powerpoint/2010/main" spd="slow">
    <p:wheel spokes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68680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3D Structure Modeling of Chr. 11</a:t>
            </a:r>
            <a:endParaRPr lang="en-US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Chromosome11_July_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673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2286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Two-Compartment (</a:t>
            </a:r>
            <a:r>
              <a:rPr lang="en-US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Euchromatin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&amp; Heterochromatin) Validation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76400" y="5867400"/>
            <a:ext cx="54643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Chromosome 7 of the normal B-cell</a:t>
            </a:r>
            <a:endParaRPr lang="en-US" sz="2800" b="1" dirty="0"/>
          </a:p>
        </p:txBody>
      </p:sp>
      <p:pic>
        <p:nvPicPr>
          <p:cNvPr id="8" name="Picture 7" descr="Screen Shot 2013-03-28 at 2.23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953000"/>
            <a:ext cx="3429000" cy="635000"/>
          </a:xfrm>
          <a:prstGeom prst="rect">
            <a:avLst/>
          </a:prstGeom>
        </p:spPr>
      </p:pic>
      <p:pic>
        <p:nvPicPr>
          <p:cNvPr id="9" name="Picture 8" descr="Screen Shot 2013-03-28 at 2.23.3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17" y="1752600"/>
            <a:ext cx="3636818" cy="3429000"/>
          </a:xfrm>
          <a:prstGeom prst="rect">
            <a:avLst/>
          </a:prstGeom>
        </p:spPr>
      </p:pic>
      <p:pic>
        <p:nvPicPr>
          <p:cNvPr id="10" name="Picture 9" descr="Screen Shot 2013-03-28 at 2.23.4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735974"/>
            <a:ext cx="3048000" cy="33694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19589" y="6412468"/>
            <a:ext cx="1943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Trieu</a:t>
            </a:r>
            <a:r>
              <a:rPr lang="en-US" dirty="0" smtClean="0"/>
              <a:t>, Cheng, 2014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02560" y="3962400"/>
            <a:ext cx="138545" cy="3810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85800" y="3962400"/>
            <a:ext cx="228600" cy="381000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04455" y="3962400"/>
            <a:ext cx="138545" cy="3810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219200" y="3962400"/>
            <a:ext cx="228600" cy="381000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524000" y="3962400"/>
            <a:ext cx="76200" cy="3810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676400" y="3962400"/>
            <a:ext cx="228600" cy="381000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981200" y="3962400"/>
            <a:ext cx="76200" cy="3810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133600" y="3962400"/>
            <a:ext cx="381000" cy="381000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590800" y="3962400"/>
            <a:ext cx="152400" cy="3810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819400" y="3962400"/>
            <a:ext cx="304800" cy="381000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166380" y="3962400"/>
            <a:ext cx="152400" cy="3810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330120" y="3962400"/>
            <a:ext cx="76200" cy="381000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429000" y="3962400"/>
            <a:ext cx="76200" cy="3810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558720" y="3962400"/>
            <a:ext cx="76200" cy="381000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680280" y="3962400"/>
            <a:ext cx="152400" cy="3810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84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pPr eaLnBrk="1" hangingPunct="1"/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The Genomic Era</a:t>
            </a:r>
          </a:p>
        </p:txBody>
      </p:sp>
      <p:pic>
        <p:nvPicPr>
          <p:cNvPr id="614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1676400" cy="13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Box 5"/>
          <p:cNvSpPr txBox="1">
            <a:spLocks noChangeArrowheads="1"/>
          </p:cNvSpPr>
          <p:nvPr/>
        </p:nvSpPr>
        <p:spPr bwMode="auto">
          <a:xfrm>
            <a:off x="76200" y="849312"/>
            <a:ext cx="37957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 dirty="0">
                <a:latin typeface="Calibri" pitchFamily="34" charset="0"/>
              </a:rPr>
              <a:t>Collins, Venter, Human Genome, 2000</a:t>
            </a:r>
          </a:p>
        </p:txBody>
      </p:sp>
      <p:pic>
        <p:nvPicPr>
          <p:cNvPr id="615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590800"/>
            <a:ext cx="2819400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962400"/>
            <a:ext cx="2578100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733800"/>
            <a:ext cx="1981200" cy="261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 flipH="1" flipV="1">
            <a:off x="1828800" y="2514600"/>
            <a:ext cx="990600" cy="106680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914400"/>
            <a:ext cx="3019425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Arrow Connector 13"/>
          <p:cNvCxnSpPr>
            <a:endCxn id="6152" idx="3"/>
          </p:cNvCxnSpPr>
          <p:nvPr/>
        </p:nvCxnSpPr>
        <p:spPr>
          <a:xfrm rot="5400000">
            <a:off x="2204243" y="4501357"/>
            <a:ext cx="544513" cy="53340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5638800" y="2667000"/>
            <a:ext cx="914400" cy="83820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6150" idx="3"/>
            <a:endCxn id="6151" idx="1"/>
          </p:cNvCxnSpPr>
          <p:nvPr/>
        </p:nvCxnSpPr>
        <p:spPr>
          <a:xfrm>
            <a:off x="5638800" y="3656013"/>
            <a:ext cx="457200" cy="1227137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114800" y="4724400"/>
            <a:ext cx="0" cy="53340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AutoShape 2" descr="data:image/jpeg;base64,/9j/4AAQSkZJRgABAQAAAQABAAD/2wCEAAkGBhQSERUUExQWFRUWGBsaGRgYGRwYHxobHh0fHhoaGhccHCYfGBwjIBoaHy8gIycpLCwtGx8xNTAqNSYrLCkBCQoKDgwOGg8PGiwlHyUsLCwtKSwqLCwsLCwqLCw0KSksLCwsLDAsLCwsLC8sLCwsLCwsLCwsLCwsLCwsLCwsLP/AABEIAMIBAwMBIgACEQEDEQH/xAAbAAACAgMBAAAAAAAAAAAAAAAEBQMGAAECB//EAEYQAAIBAgQDBQUFBgQFAgcAAAECEQMhAAQSMQVBURMiYXGBBjKRobEjQsHR8BRSYnKC4TOSorIVJEPC8QdTFmNzg7Pi8v/EABoBAAMBAQEBAAAAAAAAAAAAAAIDBAUBAAb/xAAzEQABAwMBBgQGAgIDAQAAAAABAAIRAxIhMQQiQVFx8BNhgcEjMpGhsdHh8TNCFFKiBf/aAAwDAQACEQMRAD8A9tzFEOrKdmBHxxXs7V7iVCJJ7lQbd5bSOjCDB8sWScVvilGKlVD7rAVB/tb1Bg+pxJtQ3J77/aJuq0eKBtBJ71NwempG7p9b3GCs8ewrdqPdYgOPMWYfA4Q5iqHgiz/eHVhuf6hB85wbV4mKlAqfeCgH0YR8icQM2nVrzkZB5rpHJWB6g7QQbMAQesED/uGF1CiHavSfZrr5Bjt5EzhVluIlVUH/AKZsf4ZGoehE4n4xXanWLAxBaPJgNX+75YqNdr23cBr6hDEBV+pQ0mDfoeoxJln+6dxthxxPh4YwLEQF8wqyPWQfjhERz2Ix83Vpmi88pXXCDIRmcqlwpO6jT6Tz8pxKj7E8pxBSq6hJ9cZtbkcNa+4ydVyY3grTwrMQ/ZzK+8vlG3zxX0TTVqL4n5GMTZTPEoun36OpvMSLfUYDzWcBzDOLAmfiJ/PFzzfSs5adCPY4XC7IK54hS+zYdBP6+Bwsqe8P5o+cYdVmDKDyNj6kfmcV/NGC6/un8P7HEYEQUqthNaTlKlSfuxPmCJHpcYnz78jyn+2FtbMl9bc2ST+PzwbUIekShJbRdbbxPd6+WHFjS6QmNcSwgILiFwp6AD4W/LEj1dWlp8/O1/X6ziHMVJC+ET64hy5gkGTHQT+hggL2wdUh2HRzR5e8g2MT4gEMPoMBVgZqBZ1biOZ5YmZu4s8tMx1DDELPFY9bH4HE8Lzzp1UWSaVMDuyPQxcY57UAk+P4YLq5vVYLoQEkLHMzJJm5JHy3OFxchzBg2IPj1wx9NowEupumCnHCj3D4McLc3wp6NTvKWkEqAuv3gTOgbkRa8TgrgObapTlyWaBJO5iVv42vjvMP+0N2dQEQ2gNOkkMRCT0MqVPVV3500WjRUUg10Hkk1OkC5q1KXZy4GmRqKgAAsoEqbEkDYG2H709SuBTV1Gk6ZIiBbTbV1HI33GEOdyxyjVKFFiXUj7QmSZIkQSQsC1r23g45zvEuzdQIDMWAqNMIttTEi4MDr8dsG4G4QjbUY06Z4ptnh3eZ8TYn0xGwt8fpjMw5KySSeZIKyY3g3GOQ3d/XTGUGjxPVTOdvFc5NR2g8J+mJMx7j/rpiDJt3x5MfoPxxNmnim/654fUy6EbDufVVXMN3j4kfr641XqWPwGO8wbziC7MALnFrRhZjiZUiURGMxYsvwwqoGhWPM6035/e9MZhJeZ+Up/8Axncl61mcxoKk7G34/ST6YV8eWCtTdVaG8FazDyMg/wDkYn4pmAo6izr5rDFf6lmPXrgOrmUBKkylRSpP8Mdxx1sSCf4cblVwILStQJJUpNTcxBZGHrF1McwR9cC1MyNRK2Baw87gfrnjWYZiSD7y91vGLA/Afjjh6iwC5Ck2BO55e7uRP3uuMFwuBaNJXSJ0TKhUQq3UQVPnYg/H/TiSvnNaMD94LvyIMGLeEYWVDoNuY8voTY7+uJKNeTB5zhbarmbvfeUQcCYct0c4YEnvBoN+Y2/DE+cpSquvSCPKb+gt6YSVwUaqBsQGXnI5/A2PkPDDCg+tCFa41KG9Ynw2B9TgHieh/uULeLSoQ2kyNuf54KicDshG8cog9QDe1t/hjVGpBjly/LEUOpugoCC0wVMr6WnYHun8/wBdMD58/a8oIBEbG5Fjz3wRUSRhXnKwDL1uN9+f1GNKg4OCU/DSEyy1Scu/OASD1ET9eWFOfpt27EAkOisIE3uD+eB+CZ2K9WjYBlJHmQWHlPe+A2mMWrI5ZRQmsdPdFibaZ+8B1sBz6ETcvCzHfNEG+NAHfcpRwnItUW4bTF4BmJ2FvA+AwdSHZ0yzIiLYU++ATylmbcnpbnbHXEqzBdVwbBE1QoHIlbjfkdue9oKoZtLkSxkKWXWbWBCExeDBjmL9XNgYhWU9nDBE5XWdjRpI1VIudJUeFy0ncC3ywtzHcdHIFwNSn6G2BPaKg2gl30MIBVSQUnkYuS282sfgJlM+tNxTek3eTQCWBU6YIIOkaWFyJ3vjhHFKrWuMYB1CsAdSO4e7qIBm8zBkcjM/hgPONFU+RwNk6oDNBEkwbQZWRcdefiIIkHE3EATWULJJtA9fywioN6FFWJOYXHD82z0wSSQSTeN9TA+PIb4grHv+mO8hleyQoZ1amaIjusSVvzO/lbrePM2ZfEYZUGqXWmROsBNOE1Jc/wAQJ9ZE/jjeZapVNWmW1UkXWCohqTqVKgtN7vqHkcCcIeKg82wyykrVrQg0v77FyJARSO6TG9o3335HQMKihvQOaR5yqzpk6rSS9K8gjbvDvH3t98Cf8dqUqtIKbWJGkNcswtI96NsG54OuVCuT9hUNNLQGQqGBBIkMAYInCqjSBbtSY7NRANgzkSq6uXP9Gz3RfKXUvDxbqY/n8FWOpXLrqYgkkm3ytJi0WnECt3PT8MDcNrVDSY1ff1Enbne0Wjyx2H7o/XLGUR8U9Ut7wXSiMiO8T0X6n+2IuLVYpeZxnCiZrGbSoHot787nHXEcqjqmuutOCTEFiR1AkD59cOtmpHeiaASyG8lWsxUvGOMvVChqhEhYJHO50j5kX6kY3mcvppmpI0ltKzYt4xyH44FGfaiyOrBZDA2mRaRG0X+IGLmgHAWe0EP3lZl4cpEt9mxuV1Lbp7xn43xmKpU4xTJOpVJ2JLNNrcjGMx6COas8SkvTVUAAoLN6X/i+BGJFzDNSUyTpGlR5XA9IxAlYouq5izAbzz8+k4mzNQsQxINMhjNwIIAA8DP1OJriTDitlrATn6LYtMnfp+9zHwvB2+eEfEsk7VQaY1MSARtPQknlsY5X9D3eE7xALMYE3/8A1Bk/HHGRqr2ZJnWpVLi4BIjn1O/8IEXwQGYSKoDxbpxRlIwDLKwuLTEjxPOOUfTHM7EGR+flzwNXaSRM9nAgWiO98SCMAZTNntTexvB8TufC8RyjAVGjMpVQtCsOZQRvY7eB/vb5YRcEqFCy81IgdesD6+Yw1qbC4I6bkeHj1x3wnIo1RmaxiWPIgDcjmSFA9OeFsp4g5nivRc8KemgZEY6mB7q6bExPgbD8MC1k36+BBg+hInyODGzbGozlGIHdRR5xpVQQD5nofHCbifHKdNitiyRq0nujVMBbd9pF+Qx6tQDmbuo0VNdoLZOqOy+Y5Hfnhbx3KE6Kigkq4BA5g229RicuDDKZB2PUYJoZqIIswOJKD7HT9VnmHiCh+E+yDLmf2h7tohaW2k/+5UM2gbDqRPTDTOEkqAQUQa3aD3m+8bm6gA8hyHlJRollEVIDBVc/ecknu+diSeU9IiLOZxElFALAGb2GkbseljA/PGySCAQtKkxjGwP7XGSy6gCrUEMZqDWbLsqjSSJLRMfTfCXj/GGsqEA1FL1KhSagX7gs0KSCYA2BmcR5vi7VKiUWgTJqNEHSJLsDciUVgOk7YT+0mdaspqKTd1DreVBPdm8QRAHh544AdAp69YBpjhqtZqt2uXe0FTcjnOx+W/UDEDVdWXV2iQitf/KfW9vGMB0Kx01EBvIm/IGGHj70/wBODUfXQUDfs2TpdZj5Bb+OCDYELJc8uz5KXIZgqF7yQrkmRDFG2M8zLR5eZxZq6s9YU6YhmnW9jpp7EAEgTv4mQBioZfMIKiEKHFMgQxMMAdMmCJEgHpj0Tg1OWqMdG+kFhcz7wncgC+nYyMTPHxB6qmjvutnKGREK6U1FAQCXIGox3RuJgEGxg25XwDx5VV+zlVRACCSZBnvi+5Nrfw23w4r5yhUbSy1CiTLiSBzm1xYxMQPXFS4hop1CqhWWrI1FraokR0I8MG5oGArqkFu9nh5ovhZUsrK6te6zDDl7pgkc5E4sNBAXv4ghnA1qVYlUB2IIn1PjjzbU3aKymI8j9cXXPcdFJ0UrqBHaL4EWk+Xdv4463dyFHs9RhPJJOL8Rc0sxSMhadYbx7xJ9QIEj+4wuz+ZyjUlV6lTUkFlRT7xABMnut09MMPbXjGs6Qsa3Vp/eGnr4ER/TiqtmVYBig3MjUR6eHLFIElJ2msA8gEHEfcq1cIemKWmmKkDnUjveI0kiIj1nGv2oALJgTBPS8YV8AztMmoqKVMBjckXtAk+vriLilSaTjz+uM57PjeoSHOiIVypLpp21aTcEgLMgSRG4JmDhVxjh7tUVyD2ej3hBiJL+RiI6yMc+zNcnJUtRM7XM2BgX6Ww84lkKdagtOuNKtcOCbMBKhlWCwMkR1wdNvxT6rQs8eR0/pUz9po1Css4QNakoGoKBuzE6QTfaevm7TJ5MKhqKpU90Lqaq4BiO4pubC826Yp+XJp1WVkhgWDAzAg7BTf44ZPTZ1nLvDg6rDsz5C8H44qthSMqQTugnvn+FbW9ics3eFKnBuJLg+o7QwfMzjMIcl7XZ3Qs06THq+oMfMasZjlz1eKuzcv8AyrRl6/e6Ry/t4b4Oy9ZQCDAUd4ztvuPGfp5YCrBWBMkMLljsZ6WEjpiNXgwSPC/PqOuIKl1MyVRc6mYKi4y/Zssr3OujVI8wLHlHLxOJcu4aiTsC6+6blhBETbfl4nEdWmHBpOs02FjuUbz8ZmT5YhoEUUXLnk4qFv3gBchRt035A88OYQ8SEu6XEpnUIOq1yxY+ZAjxwHXowCqqAxuTzi5Anle/IG+GSZs9kGjSHUALF9tTEnnexH8Xhhd+0yrmdi2omO86qAO8B3gDUjeBptvg7SAZOOiOtTByCiOFUTU0h1nQZ5EDxPoJ9OWGuaYID3YJcwBPhGqCdRjUI2g9cLsrnjSV6dlctuLw5AsTt3ZJjriHP5x2bQxsxEAg6o3JtO8AEjoQMeYywHzRUBDZ4rKfEgEn/DVhCA95nGxMGIB2uQPHANWqrKahlFBMmrSVtQIKgclsdoHI7zgfP8QKVe1qNrFQStMDSFGyS28RyE+d8L+JV+2UNpVr3VlG4MxPy6YMAkqWptIzOveU4yeY7iAkEaYBVYXuwDB6T1jlEjExfSb/AKHX0xVn4sOxKlAAsSgJAOsyJXcEGIggA8sOuFZo1acEyyASRykkLJ6kLOIq9Ej4jfVIc4GI5KxcMz+hxO3xi0A4SU8zFZiom7WbmQSIPwxLRqxb4fliPiNH749fwOPUqkQ3hwXXVHFojUGVXOJ5orVaoj96oHViNiDYkSLTcfljvgXFVOomQ1MIHM6g6Q4gg9NRERyXHfHsrDAEQQT/AKiSfywJkcoFy9Z+bEHy0j85xozuz3qoy9wqGeqW52h2eYZEYVF7TusIOpWEqZixNsWAArSpExFyIM2LEmel5xSR71SGNllTfukg7dLk/HFtcns6QsS1MRBkyHa3rq9Yw54iF4AbxHL3CJ9keBtmM4Udu5TbvGDcAiEHQsTA8iRtj0jNcPpvmkJKr2auBTEACeZIO5ED088I+D5NFzS0lLA0wHYKffrVEKy3giKbbDUt95J4twcumZgHV2bERckBSFjxliPTA+i06NIMBJGe/fCGyLMaQKsAlZz3SZ+zWSDyiQBIvMjqcVjiVXXUK2AY2YW0ssaCFiI632kc8WXL5illGy1CqCK1HLszkd8EsAoE7QSCB/LFsU/PPKCY97fnty+vwwlwjMpO1VMN5/wFw/Zh7voMmxU79JE2wyzmbpsuWqWkqVUSxmCAV26jmOmFOap9qqVRuO68dRaflHwxDxjLuMtlliW1VoC96xOobeGOs4KJlUtkhoT7MU6L9m1VNKircLNiHupWZQOt+YB2I51biWQFGqVVtVOoNdM+EkQf4hBB8sGcH4/AZGUElWAMEkgjvAmbD5XxrPVDVy2kt3ssxZNW/ZsASDHl8ja9jBcHZTqtlZsgZPsh+BgdoWH7pHzBxLmDOoeP4DAvCXuxBt+GCaZl29MKqt+LPRZwOAFY8kq0svTUCABMeck/XFpy708rlqLVX7Wo8d2YJLie7FxbFO4jW0oBMQIk8uU4untBlNSUHUaytWmSRACj8gJ+IwFLJJK3tl0cRqIVR4t7Liu9bN5epIgs9JpDCNwPLobiMVegRF+R6xi68T9rKeWzxKUtXaUtNZJjvqSA3S628RGKHm8xZyvdkkgTEXsJ+WKo5rP2wMD5acyZ/amre3FcMw7hgkSyybGLmb4zFZIxmDsC54r/APsvbq1QDuBhqABZZnzIB3uNsR5lAFZoALtq1Gdie6o2EhQTA6nyCzsGqur2BDg2mykXnwIE+axzw4q5cEyCADJMk+758p0iflY4kNO2QdOS2Wy8GBjglrrImCBMT+v14DB+Vro1mGqB0vE/2gjnt0xmbSFVVUsgEAjmZ5EbERAHORGIf2RaLEuxUKpJ5k32HL1nlN8SBvhvwcJRpFjsI3MUYUFidSpAIiCzEsdEwSdxsOeNZCirBdCtCj3SQQra9jAiRJab3HMjHOoMoDApLTT1EFg0TMRAi3dvH1gVwqBbgu4SCP3BLEqABqNjPTnc4pDpKpmVnFWZ2VQZBOsiLnVr0iZtICEkye8Dhdl88qljWOqxUAk3tcSOVhfyjwJ9pK5plWWLaG6gqAIUiwjSCI/iwv4ggL1VAEhwp8DuYt9OhwcwkVXQTbqPvIwk+Y4oazsXADE8rDwAHIWj0xDmnJpFRuO8p8f1bEVTKkVRAIBJVgRBU+I5cj/5xIBIPhf9fLDMDIWA4ukygqWZDVINmEgHk0dcegeyYppw+pUdYL6+83/y0lQP6i3qfAY8wVdBJ6Kf18ox6Rm8mqcKpqX/AOmKwuN2IbQPCCB64YcCe9VXsWXOdGgKFy2dFVA4/qHQ8xg/LVQ1jcGxxW/ZfJO9Uou0NPmBa3MlioH82GaVdJxlVaPhugaLlN5gOKH45kiiwCSqtN72bx8GOBKX+Do6qT6n/wDrFnekK9IpzIscVmohU6TYgQf9OKaFW+mQdQhrNg3DiqdSBCsp/gDelsWfgXFDTeg0KxQMQGveLE+M3H8o6YrD1tRk+8JU+MG0/rrh1wKl2lTLgGNZVJ8yFn540HBJaSHY8vyvUfYnJhS2YrQGqi0e8ygsIA5AzIA6DwwbmtTaytQ0mJQdYTX3h4mIg9cEcMy6dm9WfeJRDpjSoJVY6WAxV/bXiKtlWAkPqBnbugmdsKcdO9V9BDaVIk5j79lK+I5ma+aM69VXQr2P2dNZCg7WZztvz5YR8SNqfm30GOuHwq0gI7yGd+RNunIbdMQcczGlaYjd/hEbfHHCJKxKz73SeX5z7rfBM136iHYmfjvgbjOqll6YEgrmKgHkTI+RGIMu2muD+j+pwz9pJfKowvpqgk+GkwfphbMEeaTTOEqyfHypIqM0Fw2oQSG21CeZAg9Rv1wx4hlD2ZrB0cOvfKsbjVbUDdeVhPmMVZxM+B/PB/DMwppsumWW5PUHYHnGqNuuHubxTabyWlpU3CBCeEn4fqcMMiZq+en64DydIoqq0AiJgzynf1wRwerqrIfP5GcA8ZlS/wC/qjvaetCNPJR82GPQaGTr/wDD8rTo6CWWiWOwC2ZyPGLDxx5z7Q0RUVgzhBIufCTAA3Phj03IZ9KeWyzhtIaigILWUaJG1pEYTTwyVu7CJc4+Sqft5lFehRzK+/qKMf4ZkA+UH44oOZ9x/LHpXtzRp08lT7QFQa3dgMQdWpgGgyIF/lil8SyFBqOqnVAJsVJtvuJ7w8oPnigHAUe20T40jkJVVFUDkMZgmt7NVtR06WHIioon0Ygj4Y3h8DmleH5r1ThChK5WoQTDFe9dtjpjckXPPbywZma3aM2mxGq1xNgu8wIJPztgHL5xQ8Wd7kAIVMgXN4BiR/fHXDNJq6ez06UMsZkAuCREXBLTiNwdwytmm8AWBM6FNlZ2jmiINgRYiLwWE6ZO1+l13tLQ10yVJYi9j7oFp6sNzf5ARifiWeI1WiQQd+6mqIJ2LNpB8lPW9bzGcamyNTOkqv8AmkliT5z8sIqYK9tL2sYQRquspXciS+roY2YXnz535xhnn6ZzVJezJNWnfSTEm48B3u8y8pscB5arSry1PTTrMO8hMLUjmOjeI9RzxlGg4rLpB1TBU81N2DdIA1TtacKDzdB1Wex5HmCifatg7sASSFnlsS20b3Bv4YBoK0Ht4R+6SAQXYICNRWbM2oLBvtbDjiHDPtHqd56kKiwbHSd/OI3MQJ64Bp00pPFJVrOWbUxaAQAZMe6KahyNRuZtsMU/MCE57SahcePfcJFX4uvammiwARub+J/GLxfHejSxmADYAeP6+mC+IZSlQYMwJqNGlT3RA56VA6gXM7mMAcSzWgjWVidoIi/KBtJAvfa9jg+ShqsIklC57IlXNMiDqWf5dQmCJ+OLnkuJ06+UErpNFUWmIkkWLyLbiEJXkxg4q9T7aEUHV93mIO4JsFWb6uV53nD72f4WcsKhdw7MD3aNysgC9X3IgbDUNsHdATdkNriBoePsuvY+kUNasAdWmnoExepqkQDOq2m+1zvGBKdfWjWhkMMOo64N4d7RiqlXRRI7OohZl94EaiBGmI97kLnruoztc5esrsTpqP3yVC2c2IgkQGg/HE9YF480VRsMbbpn7ppw7OaT4Yl9oMlqXtV3A73la/pGFtZdDeB2w54Zm5Gk7fq2IJLd9qS03CwryzMLoep/Mx+eLR7LVQlTLkIXI1FFQSS5A0+gJnwjCv2w4OaOYb/26glD0/eX0N/IjFl9hKEHtSe7QRiSOlh3fEhTGNgPBZdzQUmO8Vo4yvRa1cUqNJDMWAHjsB16x5eOKj7VppZEI2GlvUtIjwnFuq5ZKlCk5bvq1OoDPIQY9Rim5lzVqPKrUJ5E6RuOci3hN5Iwiq6CBOvstnaybQwYk9+yp/DnIqhW+6zL8ifqcScfEin5n6DE3FaZXNUifvNBjkVWGAm9oGIOOP8AZg9NR+WKG5IK+fc2JCDyrS6N1E4Z8GqdrkmQ7iFPwIB+I+WE/Cv+kOijBPsnVijmAeTJ82I/HAkbp6rzREpblKMiqpFxTLf5XWfkDiDhOb7OqSRdlKg/unkfHpHjhq9HTmn6VKNWPPQ0/MT64Q0q3Z1NQ3HeE/P5SMOG9hNZiITN6sIY6R6kAH8cMPZxZrC4spMfLCvNU9OkXhgHv0IEfXDT2XYGo5i4Fz57D5HAVBDSktaQ7KN4ooZ0TSXZ3hVAmdlm3OCY8Ti88b45l2NShCo6jSimIkEBYG3LbphH7KZZnz6OqhuyQsf6pUeskfDFTfKVM9xUURZjXYEk/ukmo078jgKdO5uVq7O91NlwGpj6L0X/ANTELZb9nB1MWDr1JTcQOZ5Y8jzJgNNset+0XZ/tqg/epVEPhtpaOe5EjHl1TPAA627QREFZ+DEgjzwxkxCH/wCgyagJ6fj9qGj7WZlVA1qYEd5QTHKTjMBPmcuT/hOPKpb5oT8zjMOsHJKk816dQzGo6wxZqbAlQZAOxvIkbmInwvcjhvEC8qWDLCgfe7pYAidzyi/OMJiiuZV2pmAwAE6eYmNp6kHbYYbcIqlWUMymLkrEnfS0ADYwSYjpieoA39LRpEucJ/tSZ/MOy1yCSe6dIEkd1eQMFTB8tsIaFYSab+7MKQZKn8vA9MMeI8SgyLDYjlANjqsdtOw5Ygq5xXJRlIJGpWXmLb8pEj6g8sS66oazg58zp9ClPG+FNRh91J7jrseY/lM8sXCgWK01rAMzIHvyFtz4k7DqOcwt4KWbuEB6bm6tBE7ix3sJPgMG5Oj/AMwXEtLrT0xdFpwX5GZIVbQSNc9cA5t244dCk0qTfmbMHhy/fkjczVMsxI0QBEXmbRAtBLHUdhA2nAq0eyWoUjWY0yTBuICgbSRuTafCcdcQ4h2YRmBBcnVMSLAk6d47wFzOJWQNINjcfHcHwM4T4jmHeTHPIfB1Huq9mKkRUU2ckFp1ClUjSUUgbG4Btbba/PDfZZcx3alRmVAQxVbna15i43g2I52wwyvA3Hag09VJvfJYaeQXu76jtPUeGH1HiioC4GgAEkIdIAHdRAuxY6jJM7npeoPtx9FPTph7hf8ATKGrvQytEs50F400qUggRbW5B0uf4pIFuZxXG9pMxVqdnl6UAt3YQO1OfdOoKIXVB264jauc2KlRyaeXViA5Gos/3oEyzGJ6AR4DAFPi1JqXZLUqUKaXKLLVKxuGJayLAFpMCdjhobJyEL6hDoaYb9Cf4VgzGc7SlVdy4CpqYlxUCVJFMqBa5IaRt3bEDCV8sHVknUjDaIlvuySQRBjwsN7474ZxTKHL1stoqimAC9VxTVlgygmmsv3mJGonnywX+y0alMimxCxBLEtEgxq0oNFwBNxfHi204RVHF9pBBwt8LqdpQCNdkEHrAJAJ8REHxGOstVKnSdx+pGFNCo1CtqYypkkgabNEgjYMCJIHmLHDrOUryPTENVljzOh/KiJyi+JZBc3QKGNQup6MNj5H6HCLI5x8rkmkaajkrB5QTf00fPDbI5jSZ9D5f2/PHfHuCPmGp9mNUsARIA8SSeUY7QfY6w6FNBPzN+ZWilm6dLIUl0kNUpIAOdkVYHQwMIFp1cuzVCNOmLFQ8kkGFBtqgc9pGLPxGroFV20yqt2cHbeY6dLdTioVGDJUVGZmqoXqzaGB+4dzAm03t1w58OeAtOu0BzZOYx31QPtAtNqgZSZL9pBmxIuATciGPqOkRWOP1opAdSR8Y/I4JUslVqbEypkjlPh4ePOfHCz2lsEH8R+lsU0gQYKx6pvqSuuE1IFP+Ufjjv2eE0M3/wDTB+DTiPIrpCA7hROCPZoWrr1oVPlBwR0PX3SmnJR+XQVdDjcB/wDYwYfQ+mKe9SAG6qVPqPrviy+y2Ylyh5gkf5TP688JqHDGZuzAJKsZ8ADuTyEczhlPBTGGFmcqQZ6KB8hh17ILFOo3Ux8B/fC+qaeqIL1DyNkXxJF26wIGH3CJ7HzJ5ACJiABsMBV+TquAwM6rqj7VnJ5h2QnVoIiLEhZUHn70dOeK5lfaatQrirTIQhtXdAvO+om7TJ3OA+LVdWZc/wATD6jAua3+GGswAPJOa5wgT5r3PMcSStVyj0wdNQN3mHI6WEjxg/LrjxvjK6WqiIhiI6XNsek+xfEhVyCFwNdA9nTIMGJBmOth/l8cece0z/a1p3NVvD7xwpgN0K7bDe1juZ/U/cJOMZjS0ydhjeKrVMrXkKNZVCubQdJ1aCYI7k76TEbc9xfDL2e4wVdiAG1U4CL3VU93WRIt94afGOeOquVTMiaVQgAd5GghhMAkibeMdJxNUyrIVYKsLEkDvMwiG1Kbyx90+JwV7Km67Xkcd+iewFrgQo+JdpPca5ABHK9rg+MfPAvD+I9oVUgq4BXTH7swI3ncRyEdMTcQrqwZqsqGZlDC8STBKmDHMGdvhjvg9CpUcawlXQe5WpmWQ8lqLZ46FhI5E4neyzUIXtk4TvKVD+0U0kKETeN2giw5nWf9Phhnwyuwo1ajCPuU1AAjVabEd5i5J6+TYS1aJatazl+6GgxJsV5MJJlTuDth7SpqtGubhO2VVAEltKBZXodbCWsJF4xMRjCqo+XePaEhr5Jq+ZSoHAoUnIcmyAQFaTzLaFBFyN9hjk8c72qlT1lzJZZAaTZiPGw1G+21xiTOV0FMBRoUXIRZsNV5+8zEe9aYFztiX2aQVWFREBpIRCHZmMle0PgRqM2sBEGwRiDlIcCX2jUp7WLU3CmQ66WGxuBtYkErMYUV6jJeTptOkkbEEXG2wv4TjipmD2lWozd1aaEAtcPUNiPAnW0eXWMZTzHO5BtEAwx8SR3TviQtLHY0S62uEJn/APmqg0HS6hvsBZGBuWpiAA5O43aJ3sapluHNUrpTU6SGYHwFybSJMSI5kxi35ilp1FBDbERcXm0+7tiduBvmZqBOzqEQtUwdSsrLLIrTqiYO+1m2FrKgIShT8R1x1498FSvaPNAstGlPYpIExLOD3mMDdpsOgGH2S9na1XSopMpMXcFAAREkkCBh7w7gtLLVF7JWNSmRNdwxIJBUEUgdKmDAJO/McnOZzxp0ajVQGVechi3i7IQNRJ93pyHPrqgI3U0bHdmqYSEcBikxzLPXjuk5fXflLVHWJixiMR0lGjQqVFCAAdoQWIjckAC9/ngX/wCK69UpTSlTWjqjvladMneOQtvAPiRgrM57TKIaJltTdiIXUBG/3ogjphdSmXtz6LlTwy2Wn7KOk8E+H6BxYPY3MdozobELKnpe59LD1xR+IZ5xdCbi4HMeOLN7EqyxUqyhqU2CCfe7wAYxsD+E4QynoSlbI74rY9U2zVIuHuznsj3QLK7MNVxyAJF+h8cVTiPFUrVKzU0KqtIhYsQVAhreXzw7z3F+yp1ChLV2Uh2mwIkRHgC1+pwu4R7HM9u2oiVYxrJMkQLAcpmx5YbcCQVTXue8NZnn7ZSbNKK0V195RpfxA2b0sPKOmFnEcvr0MdlN/Lcflh8eA1aLqy1KVZakghGJbUCRBVgDcSCBtzwuzdCCVuAbCfofEHFAOZBWfWa4G468f2k9CpJB8/kTgv2Y/wAZl60qg+Iws4chUKGsQzA/E4Y+zDRmU8ZH+k/lgyIBSWi18eaH9kT9snk3+04l45WK90WVidUfeI5HwiPhjXssv/MDoA49dP8AfGVB2odSbrUPwDH8MFo5GSW5UK0Y1Nzaw8AN8WLILppJ6H8cV+o8L47D4nD7iD9nRJ/dRvkuF1MwEunJKoQqy2rqxPxM/jiXMiw8sCU228IwXX5euKiIKscIcF6V/wCnuYjKVQQAtEmqW8NMkegUn1xQ/aDNCtXqPyeozfEk/ji8NxyjQ4GaK2q1tQMC5JYgmegVYx5xm2sIwpjd6U6o42U2Twn6ptksuCgPn9cZgjIrFNR4YzAEiVkueZKcLkCabMmgMFkSCGCXE6RsTsGGIafcZWliwWWMmAPuzeR18iMLzmD3dTkn3hpJkyNjMTBO3ljTZnU4qCQuoDSLyecad+Y+G2NOFryNQimz/bMy6Q4YQbxp6wTYx5H64cdjdmSpHdg6Y1Bx3SQeZgKo/lsMLstlhTYM1u8Sq2k37vdGwJv5DlOCsqrBDICSYhpuIuTsRcg2jAvaCIau5IzxTvL5wAKKj6mALSViOXvD13/tifIoNVVp1alBA/i1rpPVvSNvCcV79tnusCQoBPWbgxv1iOvXDPhL9nRrAkwNN5vJ1BpHIToEAxc88Z9enbJ08ufRPa4XCMf0lPE80QgdQdJZwAb2MQPVQB5rbc4b+zysuRrKKgh6qqqAXXXCs5O5m8Dlof0W8QKLRnRrAJJ/l6joRe/jgjhOfSmlbSCXZRpncMpJXfl3pnwHU4WYc2Qpqb4qS/kuaudpNTzNM6F1ukVDJhaZiFABJvO3U4JemtIqgcv3QTI0mDe45G4IuY+OAfY7IF6rs1MlaZlQws1QnuKet9LnwF97qs7nnesamos5aPFukef44W9l26lPduB5GScdNfdWjhPC3q5gU5Yqe8WF4Xc7mAOQk2xaKtdFqCjTKFKa90KST2n7zfvkCbmwna0BbTU5fL09dQg14L09oXlflMwR4+BwkftMvSepUQCpVkKWMkLuW0+Nt+m0YCTEcVbTtoC4jJyfIfymvDuKVP2kUkBeigZmdiBLTcmOUkKBJPzOBuNVNKu1cdr96lRpDTSpz7peNzsY6k43xXiPZ0gq0xTJVKjsCo0IZC6oA7x30qNtsV3K5lZkQ3eB3gqR0be28HBNnkhrVoFjjP4E8ISr2szz1WVmIKBYQKNKqOYUcjO/iPLE3Bq9vRG/A/THeeybVA25BMHTLFSCdJYRLC5E733OAuDqxKqASxGkACTJAIEdZBxQNIWZVk5Kc5Vxsd7/ACt+GPReB0adOi3a3inTS8yBpm5EaQTAF5OnC3gfsNVRqb1dKES2n32knuqRsPeJN5sB1w+q0aCJoJLbTN2nm7RuYsOk2xK5tpK1NhoOaC4hKaGTy2p62kBTcK2rvnf7NDuDzYz5DCP2m9r9KmnToKi8gyiVmZKsACBFv1GD+Oe160WVWQtA7gsBp+6LeQJPgAMLeE8PavUFTMUHd7FVJ7NZ3DMdwgFwBv47HzW8SF6qRIp0SJOphDZvL5/MLqemtBA25Bplxp7gS20k2tyw0yns+HoUw7Fmf7vdOm3eWdUpG9429Md8U9vKaOaR19oGh2pMYLgaoUnl6fniqNx5MxW1VmqCowsVAbUQbC0Xi2xnBQ9w0gLlUUmOybj54QfF+GaGJSSoY6pEEHa/UeI/8hcFqacxSPV/wI/HFlfgIWoWZzTEAimyMzvMgroWLecb7YHTNZenUpqhFOqRpZV1GZ3UsSZ23t54c04jVZ/gm6ThS8OylKmzCG7TW7KQRpKEAQRFmERa1sJ/+FNSLNIqSWZtBJ0gHZhEiJmdvHDbJ8XapWZSW7pZbmdtuQgeHLqcKanEqmjQNQAeVcD3SdwWjYzsTjomZXaha7HeEtQTVVT+9+OHXtG//LnxB+ZA+gwvFLVUV2hWkd0CAYBBI6EHTYeeC/aJoonwAHwx45c1KbjRUprGPjg03KeeBcxlyrEHfSrejKG/HBNG+j1+mK3hU1EfxmvFKmPP6f3wtJkoME+0jd5AOU/gPwxDTEuPAYECGj1QNwwHqn1CyjyxvGKbYzCIWfCynQhiwfSsiFY6uVtg3hv0GDaAX3u0EKYFrz5d3bwG03wPUzsyoCMQTMkE2MGPE2O9wMc0yDTlhqKkgjeL2FuZsd8aQknVbAI4Io0AA2lnJ1kbm/8Alub7364KoZ0IOxKjvAxAC94mxJi5iCbYDSCwKnSngogAbk9DPngqsuuXlVQCzTABAlTPKengcHaEQnUKXsnphnLI+k9VkMRMe7Jg970GIaPEaiUnUICHdQWXwmFjbcgk+HjGOq9YsFWJG5lY1t+97sxEAH+EeWJckyllRiCDJvNiSQAGsVIEmxi5tgHUg4QV22TAKlBNNL0zBMjkDe8HY+hOBK2W1tqV4EAbe6QZBgXm5kc5wyyXG1QlUNQLzUgOjDnIFi2xkYKoplsw5IAp1QDPZyFPiykAEXB5eeMurSdTcY76r3gX/K4dCoK/G9FBFClFYPpmQ+gtoWo38bXvtYRsMMPZ3IEUK1QU++Ayq5sTqAJA8ZIW3J4kAmQPaThZLs2klQqoG3ZVSBty1RPQTiz8DYvTWq3cprLqou0QqU9R23Rmj+U87LNpbI1T6VMuqweA0j7rM7wrWOyQl9KhXZjfubmDsO9FuQPmVuYVA+oo1WnQaVXcEgSKcnnafIRyxqvxzTljUn7RpUCTH+I0lwIkkrABtAO84rme47JREBRUVSCd2e+qo3Ukz8fTAFp14otqq02HzgJJm8w9So7PJ17+E7R4AbeGMydTuiYF4MWMjeflfDTP0BUBqoAP/cX91v3h4Hn8euE1RNJnxk/Qn4YeDKwnSDkzKPp1yArAwSL9JmCp6j88Xfg/syuWq087m/s5ErRuTrjdouF/h3lgDG2K57AZE1M5DKGWn9odQJAiALDfvaYHOMegvSZg+Yc6gCFBb7oBliByMCB5+WBcYMBaex0bm3nnge6OpcZaqCyr2YjdhG/4xsBa5vhTxbOGnRrVV0xTBJOxsJjwvAjxHjgrNvrC6l7rQ5PLTaE9RbC6rm0oQqhnD1fdVS7AiCWjnEW6ETyxON45W26GgiY8/wAKtcPotTZM9nYVQfs1iWJ2UhSe6F5EzcTGIOO+2tTMxSpg01kyQe87G0sflhR7X8d/aK8KG0LKopM+f68MK6DSP1zxQ1nFy+bq1ywFlM4nJ4ld5PKGpV0oCWJEDxKgH8fTFloZfJ5KoGqf8xXMBAPdQ391RdjMCT6YrVGoVJIJDGxgxyj4HFg4DwN1o1Ki0w1WrqZGIBNOmANTAcmabf09btfniubM4EmBnmpeO8VCqtNZFRll2sIm+nn0iZ2GKnTWa1FgLpVCkdA1x6e9hrw7hZdGzGYYohMrzLE8gDygdDjunxFFqBaCaQUOpyJZzaZ5BdJYAeM9IEQ3RcJJdc7HJFZPIhK2sssuXYKLnbdv3RvHXFczmZYVe4WVCZAB+vU4b0X/AOZbwRifhH54T9mWQVItO/jFwOvXHWpQwMBTcIaWE7g/Xf8ADBftE/2J8Zwv9nzNQnoPzOCPaJ/sfTHo+IFz/aOiScb/AMXypUh8KaY3kBLJ5fiBjjjH+K3ko+CqPwxLw5dj5fnil+irqndlR8ceaw/XM4ky4784mz9EaNckHUAfEH8sRZO59cC44CSTNMJuWxmIHe+N4CFCtKIburIspAAM8iJgyP7bYaUeGBgApCkGSGYgTyhx9IHK5wqyma0IRoJOndmaw8E8IBnxGCalftN11afegSGE2sbhZvPXF5E4C1hATzN0yiHu3AEhVtEXgj3vjbfGqOamjTaqF7NqhSB7wOkEH+GxiNjF+uIOG59tAJgpMC8m55aZNuhHoMTVKdOrIFmInbvDxCmx23GEOrOpnfGOYTLoyg6gh2pqSQCFPdKNHSCQbbQDH4yLwxVe5Bjui+qwgRvYHwF8G5TKd9EK6166tIkDdpMj9eWHFHM6EIpiiGMyyTAP80km/iu+GGsNW5R02NeJlKv+G1YJVCN4LAIFGwMsAJgAAHmZ5Y5q8NqIqaPfYQwSsoBAJm4IkGbgGLDaMdjiJfu6hIJLNpgCNze/9R+HPA3Es8VQMGLaWBLQQrRup8PrO+FkVHGYCI2jRMP2mvSVIDVTZWAJYyYjSbk3kc5ti65rLiklNIMso1LOmAJZtQB5kk/LzonsTne0qq1QDUutgR3QdAGhjH8UWG87Xw39pc26kinCgCmoOoWZbMSTvzXTzjEVWlvRGSrKDoaahyFX/a6uxCqpYqBq1HYuIECNoUG3Uk4R1VMy26GPTe/zw4biBUEVL2EmJBBtfqN98C5rLgy6X1RbrfkesE2PTAgkYIWNtHxHFwXPD80UibgyCP3hzB8YwxyPs61evTp09RRiO8Lwn3pO0gdd7YVZESjDxMDmOnqBPmD1x6Xwf2voOcvlMmCigTUbSQZClm395iQe9t0x22JKGhRbUcGvPfkneb0ZXKijTApg2VUuW5S7c7C53P0Br02qUxR1ADSWabaefeiYEwIGJ884qupcaVVdSg9ZhPxMYW5DLdslUSw7Wqe9cQqQpPlKtHifPCHOJyV9CGhugxp+/wBKfPcaVQnaGBVMAHpME+FjGEnG82cjSrNIFXMsezAMlEYCZ/dveP5Z2wr9q8+O3oBieybuggbDVYxyJ6YA9t+NDMOhpCKSAqoO5ae8zcyTA36eOCYxQbVtOHcxp66qpO8NqOyqT+GJci/fK+Ees4H4jUhI628xIP447oCavxP44sIkLGtlisvAOGirWBYApTGpgTAJHug+Z5dAcMaftRU/Za1SQumoLcnDsvcUCNIA1X8PhrP5JqeVy602ipXcMVB94G0seQAYCPFvHFe9tc5pNHKggjLrBYbMxgk/XfqcKDbiJVlJppN9PudB6BdcaQ61dSTTMsBNgTew5Tc4Fy9SCD+r4I4bXD02pndfofyP1GIKtApyMCwJ5nnHhf64IcioagJNwTXI0Zqs5gKU0mT8T5Ac8Jc3xUVSVQBaVMEUlFrDdj/Ex7x9Byw3zOe+zqaVAHYs1uukz85xUMvaP5fwx1owVQALCAn3Bsvo1nrt8P8AzjXtFenEgeJxPkf8Pz/PC72maU8mH0wIy8JVPeeJS7itqhA37hJ6ygPoMEcPHdBxxx2nDo379Kkf9Ef9uJMoIQeWKXKjaRAhd8TqgU6Y3LE/2PwOIckdvFsccYPepjoPyxvLjvqOgJ9ThcYCWR8MIt6l8bxpYi+N4G4KXCmXNKJ0KB2g3fvRB3AA3nYX8rYkyNJ2YclUhmJ7q6RqkvbfoCOW2EtOoGEkWFt7i/lfngyrk3I0qzNI1aZJLcpj73Iem2NALSbg5R/CazsdaECmm5YaRfbUIK+i3PKThonGF0nQgqNTBIZl7q3g9nTaTyJ724B7oiTX6TMFAJBg2UePULsZifnhtWyaIFYuvXSAACLiDYaiSIGOmOKIOOgWsvx6q0swDgnfYjaYgevTpGGy5vUATqSNg/cuek2bzwtyeRDaVXb3+pHX+5O1uuGVev2CQh/zEkSY5eNh6+OJqlNoO7g+S81k5P1WqdCF0holgST0A2Ki7EnoPHEnbU9S/wCKzbiIAi8jTeQYO+JctxIMdDUtRN5UfHczA332x3VyyTaJNrNf0kyfjhfjPbioDHMJgBAwZUnBDS/aJ0U6cLCMLBqjkLOjawYtIj3dsD5yvSWilBCnaAs1QHusxYsbBjJjUBadsBmlVpAGmVdlIIDATYyGk7EG9jiucQat2yM6XS8RqkE3lvvG2+GQx5uaZRCqGtiFZM9SChZnSyFWkfdJiQecHS1toOE+WViwC3jpsQZHkYbUY6C2xw5erAQE2fVT0H3SZAuNvvL3t7jxhU9Z0ApkGabbKNMRdWgWa0mY9cJLRJlS1AAZK4oZ3WNUaSDfr084vHXF/wD/AE84GoSrmy0s6siKIHIFnY8riOVg2POmpaw0C5VvX3o9ZgzzuN4n17hE0ly9FaMJ+z9o9oJdtJII+7Jmx5LGJ6gDAqNjpB1S86D88ELx3jZXLzB1KxBbbvTAI8lHLEtfiD0srRpKSH7KQLEuYE+veJOI+KcF7ZAr6gNeogNbnAHS5m2Ic/xEUompp5AE9OnM4Q0zlXVKlpPQD9lJc/wytUoKgpd4OxJYiCpAgXMjnbwwizfs5mBICBgf3WBgjDzMe04JZVBLL+9YHxHM/LFX4xxOq8BnaDMKJAPhAtPnhjByWPWc12qX8Q4bUGkMhkHlePhNsR5QgPLbabjrtb12xxRzZQyAreDCQetuviL4LrVFqGdMcwJkjqAd2FjY3xRmEgG0J17O55XqtUqX7IG07ki0dAJaP5RitcYUtVD9WM/GR8vpiPJVylQqfv8Az/d+uGBy4dgDIUxJ6EfmMcJtMoi6IaOvWVv2cy5Z2c2UW8/AfDB3Gs0BCqO8CCf4R+fh5+GIs9xQUV0oADfSOQ8f1ucDcIzXaowa7oZnqDefQ/hjhBm5MdhpARoPaUHgCSjLAsOe3TfFTJOsg2gNI28MWtKfZ0qkHqR4bYBzWVFdS6rFQAgxz8PxHwwTXDK9RFwI4qfICKVMeA+k4V+0LSh/mH0w11QAOg+gwk4uZpnrK46z55U9I/EHVFccoTTyrnYURP8ASBb/AFYip7YN4tRnI5f+EhW9R+ajAFNvrhjj7qva9QuOICai+Xyk4iyb6mJ88dcQO58IHxOIck0T4CPjjnCUoCaazMZvvG+MwvzJlzHXG8ODBGiqbSbATDiohmH8bfQYNQyHnkp+oxmMxRwSz8qNj7JG5zvz264Cb3G/pPrrN8ZjMddohOqtPArU3849NMx8b+eAS5KmTP2v/bOMxmEt/wAj/RUu+UdFPmN1/oHoahkeuJ2UdonjP+04zGYehOqKyDEsQTIk735nEdX3iOXTGYzGLtOK5heqJb7UGKaR1P1GIuOGMxI30Lf1jGYzFp+RvfBLq6H0RHB6Y/4hlxAj9oS3/wBynj2mobjyGMxmJNp0Cs2b5T1Vc9rqzLl2KsVMi4JHMdMU329P/ND+VP8AecbxmF0kO1f4T1HukVeoQacEiaigxzEmx8MSZwd1/wBcxjeMwY0CyOA9UjpGHH8wxomNH65tjWMw0ro0XfGhDW/eP0B+uDyd/P8AEYzGYB2gXH6N9Uo4kftj5DE/Az9sPEH/AG4zGYc75fRP/wBfRPsz/g1PLCngzHtGv/0x/u/ucZjMJb8hXKHzKeubN/KcA0xYf04zGYNinb7oxzOSqTf7Qf8A5CPphanLzxmMwZ9yq6+g74qHiW6+uIshsf5hjMZgv9e+aFv+Lvmlx3xmMxmKVav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data:image/jpeg;base64,/9j/4AAQSkZJRgABAQAAAQABAAD/2wCEAAkGBhQSERUUExQWFRUWGBsaGRgYGRwYHxobHh0fHhoaGhccHCYfGBwjIBoaHy8gIycpLCwtGx8xNTAqNSYrLCkBCQoKDgwOGg8PGiwlHyUsLCwtKSwqLCwsLCwqLCw0KSksLCwsLDAsLCwsLC8sLCwsLCwsLCwsLCwsLCwsLCwsLP/AABEIAMIBAwMBIgACEQEDEQH/xAAbAAACAgMBAAAAAAAAAAAAAAAEBQMGAAECB//EAEYQAAIBAgQDBQUFBgQFAgcAAAECEQMhAAQSMQVBURMiYXGBBjKRobEjQsHR8BRSYnKC4TOSorIVJEPC8QdTFmNzg7Pi8v/EABoBAAMBAQEBAAAAAAAAAAAAAAIDBAUBAAb/xAAzEQABAwMBBgQGAgIDAQAAAAABAAIRAxIhMQQiQVFx8BNhgcEjMpGhsdHh8TNCFFKiBf/aAAwDAQACEQMRAD8A9tzFEOrKdmBHxxXs7V7iVCJJ7lQbd5bSOjCDB8sWScVvilGKlVD7rAVB/tb1Bg+pxJtQ3J77/aJuq0eKBtBJ71NwempG7p9b3GCs8ewrdqPdYgOPMWYfA4Q5iqHgiz/eHVhuf6hB85wbV4mKlAqfeCgH0YR8icQM2nVrzkZB5rpHJWB6g7QQbMAQesED/uGF1CiHavSfZrr5Bjt5EzhVluIlVUH/AKZsf4ZGoehE4n4xXanWLAxBaPJgNX+75YqNdr23cBr6hDEBV+pQ0mDfoeoxJln+6dxthxxPh4YwLEQF8wqyPWQfjhERz2Ix83Vpmi88pXXCDIRmcqlwpO6jT6Tz8pxKj7E8pxBSq6hJ9cZtbkcNa+4ydVyY3grTwrMQ/ZzK+8vlG3zxX0TTVqL4n5GMTZTPEoun36OpvMSLfUYDzWcBzDOLAmfiJ/PFzzfSs5adCPY4XC7IK54hS+zYdBP6+Bwsqe8P5o+cYdVmDKDyNj6kfmcV/NGC6/un8P7HEYEQUqthNaTlKlSfuxPmCJHpcYnz78jyn+2FtbMl9bc2ST+PzwbUIekShJbRdbbxPd6+WHFjS6QmNcSwgILiFwp6AD4W/LEj1dWlp8/O1/X6ziHMVJC+ET64hy5gkGTHQT+hggL2wdUh2HRzR5e8g2MT4gEMPoMBVgZqBZ1biOZ5YmZu4s8tMx1DDELPFY9bH4HE8Lzzp1UWSaVMDuyPQxcY57UAk+P4YLq5vVYLoQEkLHMzJJm5JHy3OFxchzBg2IPj1wx9NowEupumCnHCj3D4McLc3wp6NTvKWkEqAuv3gTOgbkRa8TgrgObapTlyWaBJO5iVv42vjvMP+0N2dQEQ2gNOkkMRCT0MqVPVV3500WjRUUg10Hkk1OkC5q1KXZy4GmRqKgAAsoEqbEkDYG2H709SuBTV1Gk6ZIiBbTbV1HI33GEOdyxyjVKFFiXUj7QmSZIkQSQsC1r23g45zvEuzdQIDMWAqNMIttTEi4MDr8dsG4G4QjbUY06Z4ptnh3eZ8TYn0xGwt8fpjMw5KySSeZIKyY3g3GOQ3d/XTGUGjxPVTOdvFc5NR2g8J+mJMx7j/rpiDJt3x5MfoPxxNmnim/654fUy6EbDufVVXMN3j4kfr641XqWPwGO8wbziC7MALnFrRhZjiZUiURGMxYsvwwqoGhWPM6035/e9MZhJeZ+Up/8Axncl61mcxoKk7G34/ST6YV8eWCtTdVaG8FazDyMg/wDkYn4pmAo6izr5rDFf6lmPXrgOrmUBKkylRSpP8Mdxx1sSCf4cblVwILStQJJUpNTcxBZGHrF1McwR9cC1MyNRK2Baw87gfrnjWYZiSD7y91vGLA/Afjjh6iwC5Ck2BO55e7uRP3uuMFwuBaNJXSJ0TKhUQq3UQVPnYg/H/TiSvnNaMD94LvyIMGLeEYWVDoNuY8voTY7+uJKNeTB5zhbarmbvfeUQcCYct0c4YEnvBoN+Y2/DE+cpSquvSCPKb+gt6YSVwUaqBsQGXnI5/A2PkPDDCg+tCFa41KG9Ynw2B9TgHieh/uULeLSoQ2kyNuf54KicDshG8cog9QDe1t/hjVGpBjly/LEUOpugoCC0wVMr6WnYHun8/wBdMD58/a8oIBEbG5Fjz3wRUSRhXnKwDL1uN9+f1GNKg4OCU/DSEyy1Scu/OASD1ET9eWFOfpt27EAkOisIE3uD+eB+CZ2K9WjYBlJHmQWHlPe+A2mMWrI5ZRQmsdPdFibaZ+8B1sBz6ETcvCzHfNEG+NAHfcpRwnItUW4bTF4BmJ2FvA+AwdSHZ0yzIiLYU++ATylmbcnpbnbHXEqzBdVwbBE1QoHIlbjfkdue9oKoZtLkSxkKWXWbWBCExeDBjmL9XNgYhWU9nDBE5XWdjRpI1VIudJUeFy0ncC3ywtzHcdHIFwNSn6G2BPaKg2gl30MIBVSQUnkYuS282sfgJlM+tNxTek3eTQCWBU6YIIOkaWFyJ3vjhHFKrWuMYB1CsAdSO4e7qIBm8zBkcjM/hgPONFU+RwNk6oDNBEkwbQZWRcdefiIIkHE3EATWULJJtA9fywioN6FFWJOYXHD82z0wSSQSTeN9TA+PIb4grHv+mO8hleyQoZ1amaIjusSVvzO/lbrePM2ZfEYZUGqXWmROsBNOE1Jc/wAQJ9ZE/jjeZapVNWmW1UkXWCohqTqVKgtN7vqHkcCcIeKg82wyykrVrQg0v77FyJARSO6TG9o3335HQMKihvQOaR5yqzpk6rSS9K8gjbvDvH3t98Cf8dqUqtIKbWJGkNcswtI96NsG54OuVCuT9hUNNLQGQqGBBIkMAYInCqjSBbtSY7NRANgzkSq6uXP9Gz3RfKXUvDxbqY/n8FWOpXLrqYgkkm3ytJi0WnECt3PT8MDcNrVDSY1ff1Enbne0Wjyx2H7o/XLGUR8U9Ut7wXSiMiO8T0X6n+2IuLVYpeZxnCiZrGbSoHot787nHXEcqjqmuutOCTEFiR1AkD59cOtmpHeiaASyG8lWsxUvGOMvVChqhEhYJHO50j5kX6kY3mcvppmpI0ltKzYt4xyH44FGfaiyOrBZDA2mRaRG0X+IGLmgHAWe0EP3lZl4cpEt9mxuV1Lbp7xn43xmKpU4xTJOpVJ2JLNNrcjGMx6COas8SkvTVUAAoLN6X/i+BGJFzDNSUyTpGlR5XA9IxAlYouq5izAbzz8+k4mzNQsQxINMhjNwIIAA8DP1OJriTDitlrATn6LYtMnfp+9zHwvB2+eEfEsk7VQaY1MSARtPQknlsY5X9D3eE7xALMYE3/8A1Bk/HHGRqr2ZJnWpVLi4BIjn1O/8IEXwQGYSKoDxbpxRlIwDLKwuLTEjxPOOUfTHM7EGR+flzwNXaSRM9nAgWiO98SCMAZTNntTexvB8TufC8RyjAVGjMpVQtCsOZQRvY7eB/vb5YRcEqFCy81IgdesD6+Yw1qbC4I6bkeHj1x3wnIo1RmaxiWPIgDcjmSFA9OeFsp4g5nivRc8KemgZEY6mB7q6bExPgbD8MC1k36+BBg+hInyODGzbGozlGIHdRR5xpVQQD5nofHCbifHKdNitiyRq0nujVMBbd9pF+Qx6tQDmbuo0VNdoLZOqOy+Y5Hfnhbx3KE6Kigkq4BA5g229RicuDDKZB2PUYJoZqIIswOJKD7HT9VnmHiCh+E+yDLmf2h7tohaW2k/+5UM2gbDqRPTDTOEkqAQUQa3aD3m+8bm6gA8hyHlJRollEVIDBVc/ecknu+diSeU9IiLOZxElFALAGb2GkbseljA/PGySCAQtKkxjGwP7XGSy6gCrUEMZqDWbLsqjSSJLRMfTfCXj/GGsqEA1FL1KhSagX7gs0KSCYA2BmcR5vi7VKiUWgTJqNEHSJLsDciUVgOk7YT+0mdaspqKTd1DreVBPdm8QRAHh544AdAp69YBpjhqtZqt2uXe0FTcjnOx+W/UDEDVdWXV2iQitf/KfW9vGMB0Kx01EBvIm/IGGHj70/wBODUfXQUDfs2TpdZj5Bb+OCDYELJc8uz5KXIZgqF7yQrkmRDFG2M8zLR5eZxZq6s9YU6YhmnW9jpp7EAEgTv4mQBioZfMIKiEKHFMgQxMMAdMmCJEgHpj0Tg1OWqMdG+kFhcz7wncgC+nYyMTPHxB6qmjvutnKGREK6U1FAQCXIGox3RuJgEGxg25XwDx5VV+zlVRACCSZBnvi+5Nrfw23w4r5yhUbSy1CiTLiSBzm1xYxMQPXFS4hop1CqhWWrI1FraokR0I8MG5oGArqkFu9nh5ovhZUsrK6te6zDDl7pgkc5E4sNBAXv4ghnA1qVYlUB2IIn1PjjzbU3aKymI8j9cXXPcdFJ0UrqBHaL4EWk+Xdv4463dyFHs9RhPJJOL8Rc0sxSMhadYbx7xJ9QIEj+4wuz+ZyjUlV6lTUkFlRT7xABMnut09MMPbXjGs6Qsa3Vp/eGnr4ER/TiqtmVYBig3MjUR6eHLFIElJ2msA8gEHEfcq1cIemKWmmKkDnUjveI0kiIj1nGv2oALJgTBPS8YV8AztMmoqKVMBjckXtAk+vriLilSaTjz+uM57PjeoSHOiIVypLpp21aTcEgLMgSRG4JmDhVxjh7tUVyD2ej3hBiJL+RiI6yMc+zNcnJUtRM7XM2BgX6Ww84lkKdagtOuNKtcOCbMBKhlWCwMkR1wdNvxT6rQs8eR0/pUz9po1Css4QNakoGoKBuzE6QTfaevm7TJ5MKhqKpU90Lqaq4BiO4pubC826Yp+XJp1WVkhgWDAzAg7BTf44ZPTZ1nLvDg6rDsz5C8H44qthSMqQTugnvn+FbW9ics3eFKnBuJLg+o7QwfMzjMIcl7XZ3Qs06THq+oMfMasZjlz1eKuzcv8AyrRl6/e6Ry/t4b4Oy9ZQCDAUd4ztvuPGfp5YCrBWBMkMLljsZ6WEjpiNXgwSPC/PqOuIKl1MyVRc6mYKi4y/Zssr3OujVI8wLHlHLxOJcu4aiTsC6+6blhBETbfl4nEdWmHBpOs02FjuUbz8ZmT5YhoEUUXLnk4qFv3gBchRt035A88OYQ8SEu6XEpnUIOq1yxY+ZAjxwHXowCqqAxuTzi5Anle/IG+GSZs9kGjSHUALF9tTEnnexH8Xhhd+0yrmdi2omO86qAO8B3gDUjeBptvg7SAZOOiOtTByCiOFUTU0h1nQZ5EDxPoJ9OWGuaYID3YJcwBPhGqCdRjUI2g9cLsrnjSV6dlctuLw5AsTt3ZJjriHP5x2bQxsxEAg6o3JtO8AEjoQMeYywHzRUBDZ4rKfEgEn/DVhCA95nGxMGIB2uQPHANWqrKahlFBMmrSVtQIKgclsdoHI7zgfP8QKVe1qNrFQStMDSFGyS28RyE+d8L+JV+2UNpVr3VlG4MxPy6YMAkqWptIzOveU4yeY7iAkEaYBVYXuwDB6T1jlEjExfSb/AKHX0xVn4sOxKlAAsSgJAOsyJXcEGIggA8sOuFZo1acEyyASRykkLJ6kLOIq9Ej4jfVIc4GI5KxcMz+hxO3xi0A4SU8zFZiom7WbmQSIPwxLRqxb4fliPiNH749fwOPUqkQ3hwXXVHFojUGVXOJ5orVaoj96oHViNiDYkSLTcfljvgXFVOomQ1MIHM6g6Q4gg9NRERyXHfHsrDAEQQT/AKiSfywJkcoFy9Z+bEHy0j85xozuz3qoy9wqGeqW52h2eYZEYVF7TusIOpWEqZixNsWAArSpExFyIM2LEmel5xSR71SGNllTfukg7dLk/HFtcns6QsS1MRBkyHa3rq9Yw54iF4AbxHL3CJ9keBtmM4Udu5TbvGDcAiEHQsTA8iRtj0jNcPpvmkJKr2auBTEACeZIO5ED088I+D5NFzS0lLA0wHYKffrVEKy3giKbbDUt95J4twcumZgHV2bERckBSFjxliPTA+i06NIMBJGe/fCGyLMaQKsAlZz3SZ+zWSDyiQBIvMjqcVjiVXXUK2AY2YW0ssaCFiI632kc8WXL5illGy1CqCK1HLszkd8EsAoE7QSCB/LFsU/PPKCY97fnty+vwwlwjMpO1VMN5/wFw/Zh7voMmxU79JE2wyzmbpsuWqWkqVUSxmCAV26jmOmFOap9qqVRuO68dRaflHwxDxjLuMtlliW1VoC96xOobeGOs4KJlUtkhoT7MU6L9m1VNKircLNiHupWZQOt+YB2I51biWQFGqVVtVOoNdM+EkQf4hBB8sGcH4/AZGUElWAMEkgjvAmbD5XxrPVDVy2kt3ssxZNW/ZsASDHl8ja9jBcHZTqtlZsgZPsh+BgdoWH7pHzBxLmDOoeP4DAvCXuxBt+GCaZl29MKqt+LPRZwOAFY8kq0svTUCABMeck/XFpy708rlqLVX7Wo8d2YJLie7FxbFO4jW0oBMQIk8uU4untBlNSUHUaytWmSRACj8gJ+IwFLJJK3tl0cRqIVR4t7Liu9bN5epIgs9JpDCNwPLobiMVegRF+R6xi68T9rKeWzxKUtXaUtNZJjvqSA3S628RGKHm8xZyvdkkgTEXsJ+WKo5rP2wMD5acyZ/amre3FcMw7hgkSyybGLmb4zFZIxmDsC54r/APsvbq1QDuBhqABZZnzIB3uNsR5lAFZoALtq1Gdie6o2EhQTA6nyCzsGqur2BDg2mykXnwIE+axzw4q5cEyCADJMk+758p0iflY4kNO2QdOS2Wy8GBjglrrImCBMT+v14DB+Vro1mGqB0vE/2gjnt0xmbSFVVUsgEAjmZ5EbERAHORGIf2RaLEuxUKpJ5k32HL1nlN8SBvhvwcJRpFjsI3MUYUFidSpAIiCzEsdEwSdxsOeNZCirBdCtCj3SQQra9jAiRJab3HMjHOoMoDApLTT1EFg0TMRAi3dvH1gVwqBbgu4SCP3BLEqABqNjPTnc4pDpKpmVnFWZ2VQZBOsiLnVr0iZtICEkye8Dhdl88qljWOqxUAk3tcSOVhfyjwJ9pK5plWWLaG6gqAIUiwjSCI/iwv4ggL1VAEhwp8DuYt9OhwcwkVXQTbqPvIwk+Y4oazsXADE8rDwAHIWj0xDmnJpFRuO8p8f1bEVTKkVRAIBJVgRBU+I5cj/5xIBIPhf9fLDMDIWA4ukygqWZDVINmEgHk0dcegeyYppw+pUdYL6+83/y0lQP6i3qfAY8wVdBJ6Kf18ox6Rm8mqcKpqX/AOmKwuN2IbQPCCB64YcCe9VXsWXOdGgKFy2dFVA4/qHQ8xg/LVQ1jcGxxW/ZfJO9Uou0NPmBa3MlioH82GaVdJxlVaPhugaLlN5gOKH45kiiwCSqtN72bx8GOBKX+Do6qT6n/wDrFnekK9IpzIscVmohU6TYgQf9OKaFW+mQdQhrNg3DiqdSBCsp/gDelsWfgXFDTeg0KxQMQGveLE+M3H8o6YrD1tRk+8JU+MG0/rrh1wKl2lTLgGNZVJ8yFn540HBJaSHY8vyvUfYnJhS2YrQGqi0e8ygsIA5AzIA6DwwbmtTaytQ0mJQdYTX3h4mIg9cEcMy6dm9WfeJRDpjSoJVY6WAxV/bXiKtlWAkPqBnbugmdsKcdO9V9BDaVIk5j79lK+I5ma+aM69VXQr2P2dNZCg7WZztvz5YR8SNqfm30GOuHwq0gI7yGd+RNunIbdMQcczGlaYjd/hEbfHHCJKxKz73SeX5z7rfBM136iHYmfjvgbjOqll6YEgrmKgHkTI+RGIMu2muD+j+pwz9pJfKowvpqgk+GkwfphbMEeaTTOEqyfHypIqM0Fw2oQSG21CeZAg9Rv1wx4hlD2ZrB0cOvfKsbjVbUDdeVhPmMVZxM+B/PB/DMwppsumWW5PUHYHnGqNuuHubxTabyWlpU3CBCeEn4fqcMMiZq+en64DydIoqq0AiJgzynf1wRwerqrIfP5GcA8ZlS/wC/qjvaetCNPJR82GPQaGTr/wDD8rTo6CWWiWOwC2ZyPGLDxx5z7Q0RUVgzhBIufCTAA3Phj03IZ9KeWyzhtIaigILWUaJG1pEYTTwyVu7CJc4+Sqft5lFehRzK+/qKMf4ZkA+UH44oOZ9x/LHpXtzRp08lT7QFQa3dgMQdWpgGgyIF/lil8SyFBqOqnVAJsVJtvuJ7w8oPnigHAUe20T40jkJVVFUDkMZgmt7NVtR06WHIioon0Ygj4Y3h8DmleH5r1ThChK5WoQTDFe9dtjpjckXPPbywZma3aM2mxGq1xNgu8wIJPztgHL5xQ8Wd7kAIVMgXN4BiR/fHXDNJq6ez06UMsZkAuCREXBLTiNwdwytmm8AWBM6FNlZ2jmiINgRYiLwWE6ZO1+l13tLQ10yVJYi9j7oFp6sNzf5ARifiWeI1WiQQd+6mqIJ2LNpB8lPW9bzGcamyNTOkqv8AmkliT5z8sIqYK9tL2sYQRquspXciS+roY2YXnz535xhnn6ZzVJezJNWnfSTEm48B3u8y8pscB5arSry1PTTrMO8hMLUjmOjeI9RzxlGg4rLpB1TBU81N2DdIA1TtacKDzdB1Wex5HmCifatg7sASSFnlsS20b3Bv4YBoK0Ht4R+6SAQXYICNRWbM2oLBvtbDjiHDPtHqd56kKiwbHSd/OI3MQJ64Bp00pPFJVrOWbUxaAQAZMe6KahyNRuZtsMU/MCE57SahcePfcJFX4uvammiwARub+J/GLxfHejSxmADYAeP6+mC+IZSlQYMwJqNGlT3RA56VA6gXM7mMAcSzWgjWVidoIi/KBtJAvfa9jg+ShqsIklC57IlXNMiDqWf5dQmCJ+OLnkuJ06+UErpNFUWmIkkWLyLbiEJXkxg4q9T7aEUHV93mIO4JsFWb6uV53nD72f4WcsKhdw7MD3aNysgC9X3IgbDUNsHdATdkNriBoePsuvY+kUNasAdWmnoExepqkQDOq2m+1zvGBKdfWjWhkMMOo64N4d7RiqlXRRI7OohZl94EaiBGmI97kLnruoztc5esrsTpqP3yVC2c2IgkQGg/HE9YF480VRsMbbpn7ppw7OaT4Yl9oMlqXtV3A73la/pGFtZdDeB2w54Zm5Gk7fq2IJLd9qS03CwryzMLoep/Mx+eLR7LVQlTLkIXI1FFQSS5A0+gJnwjCv2w4OaOYb/26glD0/eX0N/IjFl9hKEHtSe7QRiSOlh3fEhTGNgPBZdzQUmO8Vo4yvRa1cUqNJDMWAHjsB16x5eOKj7VppZEI2GlvUtIjwnFuq5ZKlCk5bvq1OoDPIQY9Rim5lzVqPKrUJ5E6RuOci3hN5Iwiq6CBOvstnaybQwYk9+yp/DnIqhW+6zL8ifqcScfEin5n6DE3FaZXNUifvNBjkVWGAm9oGIOOP8AZg9NR+WKG5IK+fc2JCDyrS6N1E4Z8GqdrkmQ7iFPwIB+I+WE/Cv+kOijBPsnVijmAeTJ82I/HAkbp6rzREpblKMiqpFxTLf5XWfkDiDhOb7OqSRdlKg/unkfHpHjhq9HTmn6VKNWPPQ0/MT64Q0q3Z1NQ3HeE/P5SMOG9hNZiITN6sIY6R6kAH8cMPZxZrC4spMfLCvNU9OkXhgHv0IEfXDT2XYGo5i4Fz57D5HAVBDSktaQ7KN4ooZ0TSXZ3hVAmdlm3OCY8Ti88b45l2NShCo6jSimIkEBYG3LbphH7KZZnz6OqhuyQsf6pUeskfDFTfKVM9xUURZjXYEk/ukmo078jgKdO5uVq7O91NlwGpj6L0X/ANTELZb9nB1MWDr1JTcQOZ5Y8jzJgNNset+0XZ/tqg/epVEPhtpaOe5EjHl1TPAA627QREFZ+DEgjzwxkxCH/wCgyagJ6fj9qGj7WZlVA1qYEd5QTHKTjMBPmcuT/hOPKpb5oT8zjMOsHJKk816dQzGo6wxZqbAlQZAOxvIkbmInwvcjhvEC8qWDLCgfe7pYAidzyi/OMJiiuZV2pmAwAE6eYmNp6kHbYYbcIqlWUMymLkrEnfS0ADYwSYjpieoA39LRpEucJ/tSZ/MOy1yCSe6dIEkd1eQMFTB8tsIaFYSab+7MKQZKn8vA9MMeI8SgyLDYjlANjqsdtOw5Ygq5xXJRlIJGpWXmLb8pEj6g8sS66oazg58zp9ClPG+FNRh91J7jrseY/lM8sXCgWK01rAMzIHvyFtz4k7DqOcwt4KWbuEB6bm6tBE7ix3sJPgMG5Oj/AMwXEtLrT0xdFpwX5GZIVbQSNc9cA5t244dCk0qTfmbMHhy/fkjczVMsxI0QBEXmbRAtBLHUdhA2nAq0eyWoUjWY0yTBuICgbSRuTafCcdcQ4h2YRmBBcnVMSLAk6d47wFzOJWQNINjcfHcHwM4T4jmHeTHPIfB1Huq9mKkRUU2ckFp1ClUjSUUgbG4Btbba/PDfZZcx3alRmVAQxVbna15i43g2I52wwyvA3Hag09VJvfJYaeQXu76jtPUeGH1HiioC4GgAEkIdIAHdRAuxY6jJM7npeoPtx9FPTph7hf8ATKGrvQytEs50F400qUggRbW5B0uf4pIFuZxXG9pMxVqdnl6UAt3YQO1OfdOoKIXVB264jauc2KlRyaeXViA5Gos/3oEyzGJ6AR4DAFPi1JqXZLUqUKaXKLLVKxuGJayLAFpMCdjhobJyEL6hDoaYb9Cf4VgzGc7SlVdy4CpqYlxUCVJFMqBa5IaRt3bEDCV8sHVknUjDaIlvuySQRBjwsN7474ZxTKHL1stoqimAC9VxTVlgygmmsv3mJGonnywX+y0alMimxCxBLEtEgxq0oNFwBNxfHi204RVHF9pBBwt8LqdpQCNdkEHrAJAJ8REHxGOstVKnSdx+pGFNCo1CtqYypkkgabNEgjYMCJIHmLHDrOUryPTENVljzOh/KiJyi+JZBc3QKGNQup6MNj5H6HCLI5x8rkmkaajkrB5QTf00fPDbI5jSZ9D5f2/PHfHuCPmGp9mNUsARIA8SSeUY7QfY6w6FNBPzN+ZWilm6dLIUl0kNUpIAOdkVYHQwMIFp1cuzVCNOmLFQ8kkGFBtqgc9pGLPxGroFV20yqt2cHbeY6dLdTioVGDJUVGZmqoXqzaGB+4dzAm03t1w58OeAtOu0BzZOYx31QPtAtNqgZSZL9pBmxIuATciGPqOkRWOP1opAdSR8Y/I4JUslVqbEypkjlPh4ePOfHCz2lsEH8R+lsU0gQYKx6pvqSuuE1IFP+Ufjjv2eE0M3/wDTB+DTiPIrpCA7hROCPZoWrr1oVPlBwR0PX3SmnJR+XQVdDjcB/wDYwYfQ+mKe9SAG6qVPqPrviy+y2Ylyh5gkf5TP688JqHDGZuzAJKsZ8ADuTyEczhlPBTGGFmcqQZ6KB8hh17ILFOo3Ux8B/fC+qaeqIL1DyNkXxJF26wIGH3CJ7HzJ5ACJiABsMBV+TquAwM6rqj7VnJ5h2QnVoIiLEhZUHn70dOeK5lfaatQrirTIQhtXdAvO+om7TJ3OA+LVdWZc/wATD6jAua3+GGswAPJOa5wgT5r3PMcSStVyj0wdNQN3mHI6WEjxg/LrjxvjK6WqiIhiI6XNsek+xfEhVyCFwNdA9nTIMGJBmOth/l8cece0z/a1p3NVvD7xwpgN0K7bDe1juZ/U/cJOMZjS0ydhjeKrVMrXkKNZVCubQdJ1aCYI7k76TEbc9xfDL2e4wVdiAG1U4CL3VU93WRIt94afGOeOquVTMiaVQgAd5GghhMAkibeMdJxNUyrIVYKsLEkDvMwiG1Kbyx90+JwV7Km67Xkcd+iewFrgQo+JdpPca5ABHK9rg+MfPAvD+I9oVUgq4BXTH7swI3ncRyEdMTcQrqwZqsqGZlDC8STBKmDHMGdvhjvg9CpUcawlXQe5WpmWQ8lqLZ46FhI5E4neyzUIXtk4TvKVD+0U0kKETeN2giw5nWf9Phhnwyuwo1ajCPuU1AAjVabEd5i5J6+TYS1aJatazl+6GgxJsV5MJJlTuDth7SpqtGubhO2VVAEltKBZXodbCWsJF4xMRjCqo+XePaEhr5Jq+ZSoHAoUnIcmyAQFaTzLaFBFyN9hjk8c72qlT1lzJZZAaTZiPGw1G+21xiTOV0FMBRoUXIRZsNV5+8zEe9aYFztiX2aQVWFREBpIRCHZmMle0PgRqM2sBEGwRiDlIcCX2jUp7WLU3CmQ66WGxuBtYkErMYUV6jJeTptOkkbEEXG2wv4TjipmD2lWozd1aaEAtcPUNiPAnW0eXWMZTzHO5BtEAwx8SR3TviQtLHY0S62uEJn/APmqg0HS6hvsBZGBuWpiAA5O43aJ3sapluHNUrpTU6SGYHwFybSJMSI5kxi35ilp1FBDbERcXm0+7tiduBvmZqBOzqEQtUwdSsrLLIrTqiYO+1m2FrKgIShT8R1x1498FSvaPNAstGlPYpIExLOD3mMDdpsOgGH2S9na1XSopMpMXcFAAREkkCBh7w7gtLLVF7JWNSmRNdwxIJBUEUgdKmDAJO/McnOZzxp0ajVQGVechi3i7IQNRJ93pyHPrqgI3U0bHdmqYSEcBikxzLPXjuk5fXflLVHWJixiMR0lGjQqVFCAAdoQWIjckAC9/ngX/wCK69UpTSlTWjqjvladMneOQtvAPiRgrM57TKIaJltTdiIXUBG/3ogjphdSmXtz6LlTwy2Wn7KOk8E+H6BxYPY3MdozobELKnpe59LD1xR+IZ5xdCbi4HMeOLN7EqyxUqyhqU2CCfe7wAYxsD+E4QynoSlbI74rY9U2zVIuHuznsj3QLK7MNVxyAJF+h8cVTiPFUrVKzU0KqtIhYsQVAhreXzw7z3F+yp1ChLV2Uh2mwIkRHgC1+pwu4R7HM9u2oiVYxrJMkQLAcpmx5YbcCQVTXue8NZnn7ZSbNKK0V195RpfxA2b0sPKOmFnEcvr0MdlN/Lcflh8eA1aLqy1KVZakghGJbUCRBVgDcSCBtzwuzdCCVuAbCfofEHFAOZBWfWa4G468f2k9CpJB8/kTgv2Y/wAZl60qg+Iws4chUKGsQzA/E4Y+zDRmU8ZH+k/lgyIBSWi18eaH9kT9snk3+04l45WK90WVidUfeI5HwiPhjXssv/MDoA49dP8AfGVB2odSbrUPwDH8MFo5GSW5UK0Y1Nzaw8AN8WLILppJ6H8cV+o8L47D4nD7iD9nRJ/dRvkuF1MwEunJKoQqy2rqxPxM/jiXMiw8sCU228IwXX5euKiIKscIcF6V/wCnuYjKVQQAtEmqW8NMkegUn1xQ/aDNCtXqPyeozfEk/ji8NxyjQ4GaK2q1tQMC5JYgmegVYx5xm2sIwpjd6U6o42U2Twn6ptksuCgPn9cZgjIrFNR4YzAEiVkueZKcLkCabMmgMFkSCGCXE6RsTsGGIafcZWliwWWMmAPuzeR18iMLzmD3dTkn3hpJkyNjMTBO3ljTZnU4qCQuoDSLyecad+Y+G2NOFryNQimz/bMy6Q4YQbxp6wTYx5H64cdjdmSpHdg6Y1Bx3SQeZgKo/lsMLstlhTYM1u8Sq2k37vdGwJv5DlOCsqrBDICSYhpuIuTsRcg2jAvaCIau5IzxTvL5wAKKj6mALSViOXvD13/tifIoNVVp1alBA/i1rpPVvSNvCcV79tnusCQoBPWbgxv1iOvXDPhL9nRrAkwNN5vJ1BpHIToEAxc88Z9enbJ08ufRPa4XCMf0lPE80QgdQdJZwAb2MQPVQB5rbc4b+zysuRrKKgh6qqqAXXXCs5O5m8Dlof0W8QKLRnRrAJJ/l6joRe/jgjhOfSmlbSCXZRpncMpJXfl3pnwHU4WYc2Qpqb4qS/kuaudpNTzNM6F1ukVDJhaZiFABJvO3U4JemtIqgcv3QTI0mDe45G4IuY+OAfY7IF6rs1MlaZlQws1QnuKet9LnwF97qs7nnesamos5aPFukef44W9l26lPduB5GScdNfdWjhPC3q5gU5Yqe8WF4Xc7mAOQk2xaKtdFqCjTKFKa90KST2n7zfvkCbmwna0BbTU5fL09dQg14L09oXlflMwR4+BwkftMvSepUQCpVkKWMkLuW0+Nt+m0YCTEcVbTtoC4jJyfIfymvDuKVP2kUkBeigZmdiBLTcmOUkKBJPzOBuNVNKu1cdr96lRpDTSpz7peNzsY6k43xXiPZ0gq0xTJVKjsCo0IZC6oA7x30qNtsV3K5lZkQ3eB3gqR0be28HBNnkhrVoFjjP4E8ISr2szz1WVmIKBYQKNKqOYUcjO/iPLE3Bq9vRG/A/THeeybVA25BMHTLFSCdJYRLC5E733OAuDqxKqASxGkACTJAIEdZBxQNIWZVk5Kc5Vxsd7/ACt+GPReB0adOi3a3inTS8yBpm5EaQTAF5OnC3gfsNVRqb1dKES2n32knuqRsPeJN5sB1w+q0aCJoJLbTN2nm7RuYsOk2xK5tpK1NhoOaC4hKaGTy2p62kBTcK2rvnf7NDuDzYz5DCP2m9r9KmnToKi8gyiVmZKsACBFv1GD+Oe160WVWQtA7gsBp+6LeQJPgAMLeE8PavUFTMUHd7FVJ7NZ3DMdwgFwBv47HzW8SF6qRIp0SJOphDZvL5/MLqemtBA25Bplxp7gS20k2tyw0yns+HoUw7Fmf7vdOm3eWdUpG9429Md8U9vKaOaR19oGh2pMYLgaoUnl6fniqNx5MxW1VmqCowsVAbUQbC0Xi2xnBQ9w0gLlUUmOybj54QfF+GaGJSSoY6pEEHa/UeI/8hcFqacxSPV/wI/HFlfgIWoWZzTEAimyMzvMgroWLecb7YHTNZenUpqhFOqRpZV1GZ3UsSZ23t54c04jVZ/gm6ThS8OylKmzCG7TW7KQRpKEAQRFmERa1sJ/+FNSLNIqSWZtBJ0gHZhEiJmdvHDbJ8XapWZSW7pZbmdtuQgeHLqcKanEqmjQNQAeVcD3SdwWjYzsTjomZXaha7HeEtQTVVT+9+OHXtG//LnxB+ZA+gwvFLVUV2hWkd0CAYBBI6EHTYeeC/aJoonwAHwx45c1KbjRUprGPjg03KeeBcxlyrEHfSrejKG/HBNG+j1+mK3hU1EfxmvFKmPP6f3wtJkoME+0jd5AOU/gPwxDTEuPAYECGj1QNwwHqn1CyjyxvGKbYzCIWfCynQhiwfSsiFY6uVtg3hv0GDaAX3u0EKYFrz5d3bwG03wPUzsyoCMQTMkE2MGPE2O9wMc0yDTlhqKkgjeL2FuZsd8aQknVbAI4Io0AA2lnJ1kbm/8Alub7364KoZ0IOxKjvAxAC94mxJi5iCbYDSCwKnSngogAbk9DPngqsuuXlVQCzTABAlTPKengcHaEQnUKXsnphnLI+k9VkMRMe7Jg970GIaPEaiUnUICHdQWXwmFjbcgk+HjGOq9YsFWJG5lY1t+97sxEAH+EeWJckyllRiCDJvNiSQAGsVIEmxi5tgHUg4QV22TAKlBNNL0zBMjkDe8HY+hOBK2W1tqV4EAbe6QZBgXm5kc5wyyXG1QlUNQLzUgOjDnIFi2xkYKoplsw5IAp1QDPZyFPiykAEXB5eeMurSdTcY76r3gX/K4dCoK/G9FBFClFYPpmQ+gtoWo38bXvtYRsMMPZ3IEUK1QU++Ayq5sTqAJA8ZIW3J4kAmQPaThZLs2klQqoG3ZVSBty1RPQTiz8DYvTWq3cprLqou0QqU9R23Rmj+U87LNpbI1T6VMuqweA0j7rM7wrWOyQl9KhXZjfubmDsO9FuQPmVuYVA+oo1WnQaVXcEgSKcnnafIRyxqvxzTljUn7RpUCTH+I0lwIkkrABtAO84rme47JREBRUVSCd2e+qo3Ukz8fTAFp14otqq02HzgJJm8w9So7PJ17+E7R4AbeGMydTuiYF4MWMjeflfDTP0BUBqoAP/cX91v3h4Hn8euE1RNJnxk/Qn4YeDKwnSDkzKPp1yArAwSL9JmCp6j88Xfg/syuWq087m/s5ErRuTrjdouF/h3lgDG2K57AZE1M5DKGWn9odQJAiALDfvaYHOMegvSZg+Yc6gCFBb7oBliByMCB5+WBcYMBaex0bm3nnge6OpcZaqCyr2YjdhG/4xsBa5vhTxbOGnRrVV0xTBJOxsJjwvAjxHjgrNvrC6l7rQ5PLTaE9RbC6rm0oQqhnD1fdVS7AiCWjnEW6ETyxON45W26GgiY8/wAKtcPotTZM9nYVQfs1iWJ2UhSe6F5EzcTGIOO+2tTMxSpg01kyQe87G0sflhR7X8d/aK8KG0LKopM+f68MK6DSP1zxQ1nFy+bq1ywFlM4nJ4ld5PKGpV0oCWJEDxKgH8fTFloZfJ5KoGqf8xXMBAPdQ391RdjMCT6YrVGoVJIJDGxgxyj4HFg4DwN1o1Ki0w1WrqZGIBNOmANTAcmabf09btfniubM4EmBnmpeO8VCqtNZFRll2sIm+nn0iZ2GKnTWa1FgLpVCkdA1x6e9hrw7hZdGzGYYohMrzLE8gDygdDjunxFFqBaCaQUOpyJZzaZ5BdJYAeM9IEQ3RcJJdc7HJFZPIhK2sssuXYKLnbdv3RvHXFczmZYVe4WVCZAB+vU4b0X/AOZbwRifhH54T9mWQVItO/jFwOvXHWpQwMBTcIaWE7g/Xf8ADBftE/2J8Zwv9nzNQnoPzOCPaJ/sfTHo+IFz/aOiScb/AMXypUh8KaY3kBLJ5fiBjjjH+K3ko+CqPwxLw5dj5fnil+irqndlR8ceaw/XM4ky4784mz9EaNckHUAfEH8sRZO59cC44CSTNMJuWxmIHe+N4CFCtKIburIspAAM8iJgyP7bYaUeGBgApCkGSGYgTyhx9IHK5wqyma0IRoJOndmaw8E8IBnxGCalftN11afegSGE2sbhZvPXF5E4C1hATzN0yiHu3AEhVtEXgj3vjbfGqOamjTaqF7NqhSB7wOkEH+GxiNjF+uIOG59tAJgpMC8m55aZNuhHoMTVKdOrIFmInbvDxCmx23GEOrOpnfGOYTLoyg6gh2pqSQCFPdKNHSCQbbQDH4yLwxVe5Bjui+qwgRvYHwF8G5TKd9EK6166tIkDdpMj9eWHFHM6EIpiiGMyyTAP80km/iu+GGsNW5R02NeJlKv+G1YJVCN4LAIFGwMsAJgAAHmZ5Y5q8NqIqaPfYQwSsoBAJm4IkGbgGLDaMdjiJfu6hIJLNpgCNze/9R+HPA3Es8VQMGLaWBLQQrRup8PrO+FkVHGYCI2jRMP2mvSVIDVTZWAJYyYjSbk3kc5ti65rLiklNIMso1LOmAJZtQB5kk/LzonsTne0qq1QDUutgR3QdAGhjH8UWG87Xw39pc26kinCgCmoOoWZbMSTvzXTzjEVWlvRGSrKDoaahyFX/a6uxCqpYqBq1HYuIECNoUG3Uk4R1VMy26GPTe/zw4biBUEVL2EmJBBtfqN98C5rLgy6X1RbrfkesE2PTAgkYIWNtHxHFwXPD80UibgyCP3hzB8YwxyPs61evTp09RRiO8Lwn3pO0gdd7YVZESjDxMDmOnqBPmD1x6Xwf2voOcvlMmCigTUbSQZClm395iQe9t0x22JKGhRbUcGvPfkneb0ZXKijTApg2VUuW5S7c7C53P0Br02qUxR1ADSWabaefeiYEwIGJ884qupcaVVdSg9ZhPxMYW5DLdslUSw7Wqe9cQqQpPlKtHifPCHOJyV9CGhugxp+/wBKfPcaVQnaGBVMAHpME+FjGEnG82cjSrNIFXMsezAMlEYCZ/dveP5Z2wr9q8+O3oBieybuggbDVYxyJ6YA9t+NDMOhpCKSAqoO5ae8zcyTA36eOCYxQbVtOHcxp66qpO8NqOyqT+GJci/fK+Ees4H4jUhI628xIP447oCavxP44sIkLGtlisvAOGirWBYApTGpgTAJHug+Z5dAcMaftRU/Za1SQumoLcnDsvcUCNIA1X8PhrP5JqeVy602ipXcMVB94G0seQAYCPFvHFe9tc5pNHKggjLrBYbMxgk/XfqcKDbiJVlJppN9PudB6BdcaQ61dSTTMsBNgTew5Tc4Fy9SCD+r4I4bXD02pndfofyP1GIKtApyMCwJ5nnHhf64IcioagJNwTXI0Zqs5gKU0mT8T5Ac8Jc3xUVSVQBaVMEUlFrDdj/Ex7x9Byw3zOe+zqaVAHYs1uukz85xUMvaP5fwx1owVQALCAn3Bsvo1nrt8P8AzjXtFenEgeJxPkf8Pz/PC72maU8mH0wIy8JVPeeJS7itqhA37hJ6ygPoMEcPHdBxxx2nDo379Kkf9Ef9uJMoIQeWKXKjaRAhd8TqgU6Y3LE/2PwOIckdvFsccYPepjoPyxvLjvqOgJ9ThcYCWR8MIt6l8bxpYi+N4G4KXCmXNKJ0KB2g3fvRB3AA3nYX8rYkyNJ2YclUhmJ7q6RqkvbfoCOW2EtOoGEkWFt7i/lfngyrk3I0qzNI1aZJLcpj73Iem2NALSbg5R/CazsdaECmm5YaRfbUIK+i3PKThonGF0nQgqNTBIZl7q3g9nTaTyJ724B7oiTX6TMFAJBg2UePULsZifnhtWyaIFYuvXSAACLiDYaiSIGOmOKIOOgWsvx6q0swDgnfYjaYgevTpGGy5vUATqSNg/cuek2bzwtyeRDaVXb3+pHX+5O1uuGVev2CQh/zEkSY5eNh6+OJqlNoO7g+S81k5P1WqdCF0holgST0A2Ki7EnoPHEnbU9S/wCKzbiIAi8jTeQYO+JctxIMdDUtRN5UfHczA332x3VyyTaJNrNf0kyfjhfjPbioDHMJgBAwZUnBDS/aJ0U6cLCMLBqjkLOjawYtIj3dsD5yvSWilBCnaAs1QHusxYsbBjJjUBadsBmlVpAGmVdlIIDATYyGk7EG9jiucQat2yM6XS8RqkE3lvvG2+GQx5uaZRCqGtiFZM9SChZnSyFWkfdJiQecHS1toOE+WViwC3jpsQZHkYbUY6C2xw5erAQE2fVT0H3SZAuNvvL3t7jxhU9Z0ApkGabbKNMRdWgWa0mY9cJLRJlS1AAZK4oZ3WNUaSDfr084vHXF/wD/AE84GoSrmy0s6siKIHIFnY8riOVg2POmpaw0C5VvX3o9ZgzzuN4n17hE0ly9FaMJ+z9o9oJdtJII+7Jmx5LGJ6gDAqNjpB1S86D88ELx3jZXLzB1KxBbbvTAI8lHLEtfiD0srRpKSH7KQLEuYE+veJOI+KcF7ZAr6gNeogNbnAHS5m2Ic/xEUompp5AE9OnM4Q0zlXVKlpPQD9lJc/wytUoKgpd4OxJYiCpAgXMjnbwwizfs5mBICBgf3WBgjDzMe04JZVBLL+9YHxHM/LFX4xxOq8BnaDMKJAPhAtPnhjByWPWc12qX8Q4bUGkMhkHlePhNsR5QgPLbabjrtb12xxRzZQyAreDCQetuviL4LrVFqGdMcwJkjqAd2FjY3xRmEgG0J17O55XqtUqX7IG07ki0dAJaP5RitcYUtVD9WM/GR8vpiPJVylQqfv8Az/d+uGBy4dgDIUxJ6EfmMcJtMoi6IaOvWVv2cy5Z2c2UW8/AfDB3Gs0BCqO8CCf4R+fh5+GIs9xQUV0oADfSOQ8f1ucDcIzXaowa7oZnqDefQ/hjhBm5MdhpARoPaUHgCSjLAsOe3TfFTJOsg2gNI28MWtKfZ0qkHqR4bYBzWVFdS6rFQAgxz8PxHwwTXDK9RFwI4qfICKVMeA+k4V+0LSh/mH0w11QAOg+gwk4uZpnrK46z55U9I/EHVFccoTTyrnYURP8ASBb/AFYip7YN4tRnI5f+EhW9R+ajAFNvrhjj7qva9QuOICai+Xyk4iyb6mJ88dcQO58IHxOIck0T4CPjjnCUoCaazMZvvG+MwvzJlzHXG8ODBGiqbSbATDiohmH8bfQYNQyHnkp+oxmMxRwSz8qNj7JG5zvz264Cb3G/pPrrN8ZjMddohOqtPArU3849NMx8b+eAS5KmTP2v/bOMxmEt/wAj/RUu+UdFPmN1/oHoahkeuJ2UdonjP+04zGYehOqKyDEsQTIk735nEdX3iOXTGYzGLtOK5heqJb7UGKaR1P1GIuOGMxI30Lf1jGYzFp+RvfBLq6H0RHB6Y/4hlxAj9oS3/wBynj2mobjyGMxmJNp0Cs2b5T1Vc9rqzLl2KsVMi4JHMdMU329P/ND+VP8AecbxmF0kO1f4T1HukVeoQacEiaigxzEmx8MSZwd1/wBcxjeMwY0CyOA9UjpGHH8wxomNH65tjWMw0ro0XfGhDW/eP0B+uDyd/P8AEYzGYB2gXH6N9Uo4kftj5DE/Az9sPEH/AG4zGYc75fRP/wBfRPsz/g1PLCngzHtGv/0x/u/ucZjMJb8hXKHzKeubN/KcA0xYf04zGYNinb7oxzOSqTf7Qf8A5CPphanLzxmMwZ9yq6+g74qHiW6+uIshsf5hjMZgv9e+aFv+Lvmlx3xmMxmKVav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366" name="Picture 6" descr="http://journalweek.com/wp-content/uploads/2012/09/rice-crop-sindh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5257800"/>
            <a:ext cx="2061882" cy="154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67357" y="6400800"/>
            <a:ext cx="2000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</a:t>
            </a:r>
            <a:r>
              <a:rPr lang="en-US" dirty="0" err="1" smtClean="0"/>
              <a:t>mages.google.com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58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199" y="76200"/>
            <a:ext cx="5562601" cy="67818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1066800"/>
            <a:ext cx="3581400" cy="4221162"/>
          </a:xfrm>
        </p:spPr>
        <p:txBody>
          <a:bodyPr>
            <a:normAutofit/>
          </a:bodyPr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3D Models</a:t>
            </a:r>
            <a:b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of 23 Pairs of Chromosomes of Normal B-Cell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589" y="6412468"/>
            <a:ext cx="1943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Trieu</a:t>
            </a:r>
            <a:r>
              <a:rPr lang="en-US" dirty="0" smtClean="0"/>
              <a:t>, Cheng,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06596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8600" y="381000"/>
            <a:ext cx="9448800" cy="1143000"/>
          </a:xfrm>
        </p:spPr>
        <p:txBody>
          <a:bodyPr>
            <a:normAutofit fontScale="90000"/>
          </a:bodyPr>
          <a:lstStyle/>
          <a:p>
            <a:r>
              <a:rPr lang="en-GB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The contact </a:t>
            </a:r>
            <a:r>
              <a:rPr lang="en-GB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and </a:t>
            </a:r>
            <a:r>
              <a:rPr lang="en-GB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non-contact scores of the chromosomal models of the </a:t>
            </a:r>
            <a:r>
              <a:rPr lang="en-GB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ALL </a:t>
            </a:r>
            <a:r>
              <a:rPr lang="en-GB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B-</a:t>
            </a:r>
            <a:r>
              <a:rPr lang="en-GB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cell</a:t>
            </a: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476491210"/>
              </p:ext>
            </p:extLst>
          </p:nvPr>
        </p:nvGraphicFramePr>
        <p:xfrm>
          <a:off x="152400" y="1524000"/>
          <a:ext cx="89154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276789" y="6488668"/>
            <a:ext cx="1943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Trieu</a:t>
            </a:r>
            <a:r>
              <a:rPr lang="en-US" dirty="0" smtClean="0"/>
              <a:t>, Cheng,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19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Robustness Test and Comparison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4049395" cy="149923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6549425"/>
              </p:ext>
            </p:extLst>
          </p:nvPr>
        </p:nvGraphicFramePr>
        <p:xfrm>
          <a:off x="76200" y="3505200"/>
          <a:ext cx="4949825" cy="2082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6"/>
          <p:cNvSpPr/>
          <p:nvPr/>
        </p:nvSpPr>
        <p:spPr>
          <a:xfrm>
            <a:off x="152400" y="56388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/>
              <a:t>The percentage of recovered contacts in all chromosomes</a:t>
            </a:r>
            <a:r>
              <a:rPr lang="en-US" b="1" dirty="0"/>
              <a:t> </a:t>
            </a:r>
          </a:p>
        </p:txBody>
      </p:sp>
      <p:pic>
        <p:nvPicPr>
          <p:cNvPr id="8" name="Picture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066800"/>
            <a:ext cx="3569970" cy="18065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4724400" y="27432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M</a:t>
            </a:r>
            <a:r>
              <a:rPr lang="en-US" b="1" dirty="0" smtClean="0"/>
              <a:t>odels </a:t>
            </a:r>
            <a:r>
              <a:rPr lang="en-US" b="1" dirty="0"/>
              <a:t>of </a:t>
            </a:r>
            <a:r>
              <a:rPr lang="en-US" b="1" dirty="0" smtClean="0"/>
              <a:t>Chr. </a:t>
            </a:r>
            <a:r>
              <a:rPr lang="en-US" b="1" dirty="0"/>
              <a:t>1 at resolution of </a:t>
            </a:r>
            <a:r>
              <a:rPr lang="en-US" b="1" dirty="0" smtClean="0"/>
              <a:t>200K </a:t>
            </a:r>
            <a:r>
              <a:rPr lang="en-US" b="1" dirty="0"/>
              <a:t>and </a:t>
            </a:r>
            <a:r>
              <a:rPr lang="en-US" b="1" dirty="0" smtClean="0"/>
              <a:t>of 1M.</a:t>
            </a:r>
            <a:endParaRPr lang="en-US" b="1" dirty="0"/>
          </a:p>
        </p:txBody>
      </p:sp>
      <p:pic>
        <p:nvPicPr>
          <p:cNvPr id="10" name="Picture 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505200"/>
            <a:ext cx="3581400" cy="199199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/>
          <p:cNvSpPr/>
          <p:nvPr/>
        </p:nvSpPr>
        <p:spPr>
          <a:xfrm>
            <a:off x="4648200" y="57150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/>
              <a:t>M</a:t>
            </a:r>
            <a:r>
              <a:rPr lang="en-GB" b="1" dirty="0" smtClean="0"/>
              <a:t>odels </a:t>
            </a:r>
            <a:r>
              <a:rPr lang="en-GB" b="1" dirty="0"/>
              <a:t>of </a:t>
            </a:r>
            <a:r>
              <a:rPr lang="en-GB" b="1" dirty="0" smtClean="0"/>
              <a:t>Chr. </a:t>
            </a:r>
            <a:r>
              <a:rPr lang="en-GB" b="1" dirty="0"/>
              <a:t>11 in the leukaemia B-Cell and the normal B-Cell. 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0" y="2743200"/>
            <a:ext cx="471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Models of Chr. 11 at d</a:t>
            </a:r>
            <a:r>
              <a:rPr lang="en-US" b="1" baseline="-25000" dirty="0" smtClean="0"/>
              <a:t>c</a:t>
            </a:r>
            <a:r>
              <a:rPr lang="en-US" b="1" baseline="30000" dirty="0" smtClean="0"/>
              <a:t>2</a:t>
            </a:r>
            <a:r>
              <a:rPr lang="en-US" b="1" dirty="0" smtClean="0"/>
              <a:t> threshold of 6, 7, 8 um.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0013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7" grpId="0"/>
      <p:bldP spid="9" grpId="0"/>
      <p:bldP spid="11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Modeling of 3D Genome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ICEStructure_1.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6" y="12192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792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7924800" cy="762000"/>
          </a:xfrm>
        </p:spPr>
        <p:txBody>
          <a:bodyPr>
            <a:normAutofit/>
          </a:bodyPr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3D Model of the Human Genome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5950803"/>
            <a:ext cx="76260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Chromosome territory – fractal model</a:t>
            </a:r>
          </a:p>
          <a:p>
            <a:r>
              <a:rPr lang="en-US" sz="2400" b="1" dirty="0" smtClean="0"/>
              <a:t>Small chromosomes in center and larger ones in periphery</a:t>
            </a:r>
            <a:endParaRPr lang="en-US" sz="2400" b="1" dirty="0"/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810" y="976947"/>
            <a:ext cx="4818380" cy="49041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082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Telomere and Centromere Interactions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57400"/>
            <a:ext cx="3810000" cy="3585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142" y="1905000"/>
            <a:ext cx="3962400" cy="3962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6058028"/>
      </p:ext>
    </p:extLst>
  </p:cSld>
  <p:clrMapOvr>
    <a:masterClrMapping/>
  </p:clrMapOvr>
  <p:transition xmlns:p14="http://schemas.microsoft.com/office/powerpoint/2010/main" spd="slow">
    <p:wheel spokes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74638"/>
            <a:ext cx="8991600" cy="1143000"/>
          </a:xfrm>
        </p:spPr>
        <p:txBody>
          <a:bodyPr>
            <a:noAutofit/>
          </a:bodyPr>
          <a:lstStyle/>
          <a:p>
            <a: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Telomeres and/or centromeres of large chromosomes extend towards the nucleus center</a:t>
            </a:r>
            <a:br>
              <a:rPr lang="en-U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en-US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19200"/>
            <a:ext cx="59436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379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Acknowledgements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r>
              <a:rPr lang="en-US" b="1" dirty="0" smtClean="0"/>
              <a:t>Tuan </a:t>
            </a:r>
            <a:r>
              <a:rPr lang="en-US" b="1" dirty="0" err="1" smtClean="0"/>
              <a:t>Trieu</a:t>
            </a:r>
            <a:r>
              <a:rPr lang="en-US" b="1" dirty="0" smtClean="0"/>
              <a:t>, </a:t>
            </a:r>
            <a:r>
              <a:rPr lang="en-US" b="1" dirty="0" err="1"/>
              <a:t>Renzhi</a:t>
            </a:r>
            <a:r>
              <a:rPr lang="en-US" b="1" dirty="0"/>
              <a:t> Cao, </a:t>
            </a:r>
            <a:r>
              <a:rPr lang="en-US" b="1" dirty="0" err="1"/>
              <a:t>Zheng</a:t>
            </a:r>
            <a:r>
              <a:rPr lang="en-US" b="1" dirty="0"/>
              <a:t> </a:t>
            </a:r>
            <a:r>
              <a:rPr lang="en-US" b="1" dirty="0" smtClean="0"/>
              <a:t>Wang</a:t>
            </a:r>
          </a:p>
          <a:p>
            <a:r>
              <a:rPr lang="en-US" b="1" dirty="0" smtClean="0"/>
              <a:t>Charles Caldwell, Kristen Taylor, Aaron </a:t>
            </a:r>
            <a:r>
              <a:rPr lang="en-US" b="1" dirty="0" err="1" smtClean="0"/>
              <a:t>Briley</a:t>
            </a:r>
            <a:endParaRPr lang="en-US" b="1" dirty="0" smtClean="0"/>
          </a:p>
          <a:p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819400"/>
            <a:ext cx="3352800" cy="3352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3134690"/>
            <a:ext cx="3124200" cy="258031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9600" y="6229290"/>
            <a:ext cx="8839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Project’s website: http</a:t>
            </a:r>
            <a:r>
              <a:rPr lang="en-US" sz="2000" b="1" dirty="0">
                <a:solidFill>
                  <a:srgbClr val="FF0000"/>
                </a:solidFill>
              </a:rPr>
              <a:t>://</a:t>
            </a:r>
            <a:r>
              <a:rPr lang="en-US" sz="2000" b="1" dirty="0" err="1">
                <a:solidFill>
                  <a:srgbClr val="FF0000"/>
                </a:solidFill>
              </a:rPr>
              <a:t>people.cs.missouri.edu</a:t>
            </a:r>
            <a:r>
              <a:rPr lang="en-US" sz="2000" b="1" dirty="0">
                <a:solidFill>
                  <a:srgbClr val="FF0000"/>
                </a:solidFill>
              </a:rPr>
              <a:t>/~</a:t>
            </a:r>
            <a:r>
              <a:rPr lang="en-US" sz="2000" b="1" dirty="0" err="1">
                <a:solidFill>
                  <a:srgbClr val="FF0000"/>
                </a:solidFill>
              </a:rPr>
              <a:t>chengji</a:t>
            </a:r>
            <a:r>
              <a:rPr lang="en-US" sz="2000" b="1" dirty="0">
                <a:solidFill>
                  <a:srgbClr val="FF0000"/>
                </a:solidFill>
              </a:rPr>
              <a:t>/</a:t>
            </a:r>
            <a:r>
              <a:rPr lang="en-US" sz="2000" b="1" dirty="0" err="1">
                <a:solidFill>
                  <a:srgbClr val="FF0000"/>
                </a:solidFill>
              </a:rPr>
              <a:t>nsf_career.html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35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905000" y="5105400"/>
            <a:ext cx="6477000" cy="106680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US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$1000 Personal Genome!</a:t>
            </a:r>
          </a:p>
        </p:txBody>
      </p:sp>
      <p:pic>
        <p:nvPicPr>
          <p:cNvPr id="6" name="Picture 2" descr="https://encrypted-tbn3.google.com/images?q=tbn:ANd9GcTr5A6M5SvsagRfMW6jbf9TpqfNLS26SrzCMq3H-RE1ljF-7p69B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16" y="3091135"/>
            <a:ext cx="2797884" cy="1861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3044" y="609600"/>
            <a:ext cx="6180116" cy="36768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53" y="228601"/>
            <a:ext cx="2978847" cy="213359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648200" y="647700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sz="1200" dirty="0"/>
              <a:t>http://</a:t>
            </a:r>
            <a:r>
              <a:rPr lang="tr-TR" sz="1200" dirty="0" err="1"/>
              <a:t>www.futuretimeline.net</a:t>
            </a:r>
            <a:r>
              <a:rPr lang="tr-TR" sz="1200" dirty="0"/>
              <a:t>/</a:t>
            </a:r>
            <a:r>
              <a:rPr lang="tr-TR" sz="1200" dirty="0" err="1"/>
              <a:t>blog</a:t>
            </a:r>
            <a:r>
              <a:rPr lang="tr-TR" sz="1200" dirty="0"/>
              <a:t>/2014/01/16.htm#.U3Vg-FhdWzs</a:t>
            </a:r>
            <a:endParaRPr lang="en-US" sz="1200" dirty="0"/>
          </a:p>
        </p:txBody>
      </p:sp>
      <p:sp>
        <p:nvSpPr>
          <p:cNvPr id="2" name="Down Arrow 1"/>
          <p:cNvSpPr/>
          <p:nvPr/>
        </p:nvSpPr>
        <p:spPr>
          <a:xfrm>
            <a:off x="1066800" y="2362200"/>
            <a:ext cx="914400" cy="6858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07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888" y="457200"/>
            <a:ext cx="4518325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76200"/>
            <a:ext cx="6400800" cy="6400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444" y="228600"/>
            <a:ext cx="274095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3D</a:t>
            </a:r>
          </a:p>
          <a:p>
            <a:r>
              <a:rPr lang="en-U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Shape</a:t>
            </a:r>
            <a:endParaRPr lang="en-US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6096000" y="6336268"/>
            <a:ext cx="30205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err="1"/>
              <a:t>Liberman</a:t>
            </a:r>
            <a:r>
              <a:rPr lang="en-US" sz="1800" dirty="0"/>
              <a:t>-Aiden et al., 2009</a:t>
            </a:r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09800"/>
            <a:ext cx="2286000" cy="2100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https://encrypted-tbn0.google.com/images?q=tbn:ANd9GcTMZE6z3lXt7dY2EUc1k41fKetbujpzvFFtDN4fWBsa-QZ-8uiJ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72000"/>
            <a:ext cx="2255813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207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229600" cy="1143000"/>
          </a:xfrm>
        </p:spPr>
        <p:txBody>
          <a:bodyPr/>
          <a:lstStyle/>
          <a:p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charset="0"/>
              </a:rPr>
              <a:t>3D Genome Structure 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charset="0"/>
              </a:rPr>
              <a:t>is Important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charset="0"/>
            </a:endParaRPr>
          </a:p>
        </p:txBody>
      </p:sp>
      <p:pic>
        <p:nvPicPr>
          <p:cNvPr id="64514" name="Picture 4" descr="Screen Shot 2012-11-04 at 3.17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90600"/>
            <a:ext cx="6096000" cy="5258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71359" y="6336268"/>
            <a:ext cx="2620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Cheng et al., unpublished.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14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686800" cy="1143000"/>
          </a:xfrm>
        </p:spPr>
        <p:txBody>
          <a:bodyPr/>
          <a:lstStyle/>
          <a:p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charset="0"/>
              </a:rPr>
              <a:t>Chromosome Conformation Capturing (Hi-C)</a:t>
            </a:r>
          </a:p>
        </p:txBody>
      </p:sp>
      <p:sp>
        <p:nvSpPr>
          <p:cNvPr id="65539" name="TextBox 2"/>
          <p:cNvSpPr txBox="1">
            <a:spLocks noChangeArrowheads="1"/>
          </p:cNvSpPr>
          <p:nvPr/>
        </p:nvSpPr>
        <p:spPr bwMode="auto">
          <a:xfrm>
            <a:off x="6046787" y="6248400"/>
            <a:ext cx="30210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err="1"/>
              <a:t>Liberman</a:t>
            </a:r>
            <a:r>
              <a:rPr lang="en-US" sz="1800" dirty="0"/>
              <a:t>-Aiden et al., 2009</a:t>
            </a:r>
          </a:p>
        </p:txBody>
      </p:sp>
      <p:pic>
        <p:nvPicPr>
          <p:cNvPr id="3" name="Picture 2" descr="Screen Shot 2014-05-14 at 8.57.4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209800"/>
            <a:ext cx="1886204" cy="3581400"/>
          </a:xfrm>
          <a:prstGeom prst="rect">
            <a:avLst/>
          </a:prstGeom>
        </p:spPr>
      </p:pic>
      <p:pic>
        <p:nvPicPr>
          <p:cNvPr id="4" name="Picture 3" descr="Screen Shot 2014-05-14 at 8.58.0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251980"/>
            <a:ext cx="1323655" cy="3886200"/>
          </a:xfrm>
          <a:prstGeom prst="rect">
            <a:avLst/>
          </a:prstGeom>
        </p:spPr>
      </p:pic>
      <p:pic>
        <p:nvPicPr>
          <p:cNvPr id="5" name="Picture 4" descr="Screen Shot 2014-05-14 at 8.58.1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209800"/>
            <a:ext cx="1403606" cy="3581400"/>
          </a:xfrm>
          <a:prstGeom prst="rect">
            <a:avLst/>
          </a:prstGeom>
        </p:spPr>
      </p:pic>
      <p:pic>
        <p:nvPicPr>
          <p:cNvPr id="6" name="Picture 5" descr="Screen Shot 2014-05-14 at 8.58.28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251980"/>
            <a:ext cx="1416957" cy="3352800"/>
          </a:xfrm>
          <a:prstGeom prst="rect">
            <a:avLst/>
          </a:prstGeom>
        </p:spPr>
      </p:pic>
      <p:pic>
        <p:nvPicPr>
          <p:cNvPr id="8" name="Picture 7" descr="Screen Shot 2014-05-14 at 8.58.39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992" y="2246080"/>
            <a:ext cx="1808008" cy="3225800"/>
          </a:xfrm>
          <a:prstGeom prst="rect">
            <a:avLst/>
          </a:prstGeom>
        </p:spPr>
      </p:pic>
      <p:pic>
        <p:nvPicPr>
          <p:cNvPr id="9" name="Picture 8" descr="Screen Shot 2014-05-14 at 8.58.51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2088240"/>
            <a:ext cx="158115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89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8600" y="-228600"/>
            <a:ext cx="96012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Genomic Spatial Interaction (Contact) Data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Picture 3" descr="Screen Shot 2013-03-29 at 11.42.5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609600"/>
            <a:ext cx="1676400" cy="7589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600200"/>
            <a:ext cx="4267200" cy="23622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2980225" y="1143000"/>
            <a:ext cx="990600" cy="1143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056425" y="2057400"/>
            <a:ext cx="334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 smtClean="0">
                <a:solidFill>
                  <a:srgbClr val="FF0000"/>
                </a:solidFill>
              </a:rPr>
              <a:t>i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428025" y="1143000"/>
            <a:ext cx="1676400" cy="2438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104425" y="3364468"/>
            <a:ext cx="347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</a:rPr>
              <a:t>j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6933062"/>
              </p:ext>
            </p:extLst>
          </p:nvPr>
        </p:nvGraphicFramePr>
        <p:xfrm>
          <a:off x="3352800" y="4495800"/>
          <a:ext cx="2667000" cy="1828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3400"/>
                <a:gridCol w="533400"/>
                <a:gridCol w="533400"/>
                <a:gridCol w="533400"/>
                <a:gridCol w="533400"/>
              </a:tblGrid>
              <a:tr h="365760">
                <a:tc>
                  <a:txBody>
                    <a:bodyPr/>
                    <a:lstStyle/>
                    <a:p>
                      <a:r>
                        <a:rPr lang="en-US" dirty="0" smtClean="0"/>
                        <a:t>40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7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7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7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3505200" y="4114800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      2   ……                    n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667000" y="4495800"/>
            <a:ext cx="305943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</a:t>
            </a:r>
          </a:p>
          <a:p>
            <a:r>
              <a:rPr lang="en-US" b="1" dirty="0" smtClean="0"/>
              <a:t>2</a:t>
            </a:r>
          </a:p>
          <a:p>
            <a:r>
              <a:rPr lang="en-US" b="1" dirty="0" smtClean="0"/>
              <a:t>.</a:t>
            </a:r>
          </a:p>
          <a:p>
            <a:r>
              <a:rPr lang="en-US" b="1" dirty="0" smtClean="0"/>
              <a:t>.</a:t>
            </a:r>
          </a:p>
          <a:p>
            <a:r>
              <a:rPr lang="en-US" b="1" dirty="0" smtClean="0"/>
              <a:t>.</a:t>
            </a:r>
          </a:p>
          <a:p>
            <a:r>
              <a:rPr lang="en-US" b="1" dirty="0"/>
              <a:t>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77000" y="2286000"/>
            <a:ext cx="25587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Map reads to the human</a:t>
            </a:r>
          </a:p>
          <a:p>
            <a:r>
              <a:rPr lang="en-US" b="1" dirty="0"/>
              <a:t>g</a:t>
            </a:r>
            <a:r>
              <a:rPr lang="en-US" b="1" dirty="0" smtClean="0"/>
              <a:t>enome sequence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2667000" y="6400800"/>
            <a:ext cx="3953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Intra- / inter-chromosome contact map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04800" y="5181600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</a:t>
            </a:r>
            <a:r>
              <a:rPr lang="en-US" b="1" dirty="0" smtClean="0"/>
              <a:t>[</a:t>
            </a:r>
            <a:r>
              <a:rPr lang="en-US" b="1" dirty="0" err="1"/>
              <a:t>i</a:t>
            </a:r>
            <a:r>
              <a:rPr lang="en-US" b="1" dirty="0" err="1" smtClean="0"/>
              <a:t>,j</a:t>
            </a:r>
            <a:r>
              <a:rPr lang="en-US" b="1" dirty="0" smtClean="0"/>
              <a:t>] = # contacts</a:t>
            </a:r>
            <a:endParaRPr lang="en-US" b="1" dirty="0"/>
          </a:p>
        </p:txBody>
      </p:sp>
      <p:sp>
        <p:nvSpPr>
          <p:cNvPr id="6" name="Down Arrow 5"/>
          <p:cNvSpPr/>
          <p:nvPr/>
        </p:nvSpPr>
        <p:spPr>
          <a:xfrm>
            <a:off x="4191000" y="3886200"/>
            <a:ext cx="685800" cy="30480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290391" y="6488668"/>
            <a:ext cx="1826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Wang et al.,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512282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3" grpId="0"/>
      <p:bldP spid="14" grpId="0"/>
      <p:bldP spid="17" grpId="0"/>
      <p:bldP spid="3" grpId="0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3-03-29 at 11.53.46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838200"/>
            <a:ext cx="4724400" cy="4647267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Intra-Chromosomal Contact Map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5257800"/>
            <a:ext cx="3429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Intra-Chromosome</a:t>
            </a:r>
          </a:p>
          <a:p>
            <a:r>
              <a:rPr lang="en-US" sz="2400" b="1" dirty="0" smtClean="0"/>
              <a:t>1M Resolution</a:t>
            </a:r>
          </a:p>
          <a:p>
            <a:r>
              <a:rPr lang="en-US" sz="2400" b="1" dirty="0" smtClean="0"/>
              <a:t>Leukemia B-Cell</a:t>
            </a:r>
            <a:endParaRPr lang="en-US" sz="2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1676400"/>
            <a:ext cx="3996121" cy="381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38600" y="2362200"/>
            <a:ext cx="2667000" cy="461665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Chr. 11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477000" y="990600"/>
            <a:ext cx="935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Chr. 14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791200" y="5257800"/>
            <a:ext cx="3429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Inter-Chromosome</a:t>
            </a:r>
          </a:p>
          <a:p>
            <a:r>
              <a:rPr lang="en-US" sz="2400" b="1" dirty="0" smtClean="0"/>
              <a:t>1M Resolution</a:t>
            </a:r>
          </a:p>
          <a:p>
            <a:r>
              <a:rPr lang="en-US" sz="2400" b="1" dirty="0" smtClean="0"/>
              <a:t>Normal B-Cell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290391" y="6488668"/>
            <a:ext cx="1826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Wang et al.,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45309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Four Hi-C Data Sets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7848600" cy="3048000"/>
          </a:xfrm>
        </p:spPr>
        <p:txBody>
          <a:bodyPr/>
          <a:lstStyle/>
          <a:p>
            <a:r>
              <a:rPr lang="en-US" dirty="0"/>
              <a:t>H</a:t>
            </a:r>
            <a:r>
              <a:rPr lang="en-US" dirty="0" smtClean="0"/>
              <a:t>uman acute lymphoblastic leukemia B</a:t>
            </a:r>
            <a:r>
              <a:rPr lang="en-US" dirty="0"/>
              <a:t>-</a:t>
            </a:r>
            <a:r>
              <a:rPr lang="en-US" dirty="0" smtClean="0"/>
              <a:t>cell of a patient (ALL B-Cell)</a:t>
            </a:r>
          </a:p>
          <a:p>
            <a:r>
              <a:rPr lang="en-US" dirty="0" smtClean="0"/>
              <a:t>The MHH-CALL-4 B-ALL cell line (CALL4)</a:t>
            </a:r>
          </a:p>
          <a:p>
            <a:r>
              <a:rPr lang="en-US" dirty="0" smtClean="0"/>
              <a:t>The follicular lymphoma cell-line (RL)</a:t>
            </a:r>
          </a:p>
          <a:p>
            <a:r>
              <a:rPr lang="en-US" dirty="0" smtClean="0"/>
              <a:t>Normal B-Cell (</a:t>
            </a:r>
            <a:r>
              <a:rPr lang="en-US" dirty="0" err="1" smtClean="0"/>
              <a:t>Liberman</a:t>
            </a:r>
            <a:r>
              <a:rPr lang="en-US" dirty="0" smtClean="0"/>
              <a:t> Aiden, 2009)</a:t>
            </a:r>
            <a:endParaRPr lang="en-US" dirty="0"/>
          </a:p>
        </p:txBody>
      </p:sp>
      <p:sp>
        <p:nvSpPr>
          <p:cNvPr id="5" name="Right Brace 4"/>
          <p:cNvSpPr/>
          <p:nvPr/>
        </p:nvSpPr>
        <p:spPr>
          <a:xfrm>
            <a:off x="7772400" y="1219199"/>
            <a:ext cx="228600" cy="19812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924800" y="1619070"/>
            <a:ext cx="144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Sequenced by </a:t>
            </a:r>
            <a:r>
              <a:rPr lang="en-US" b="1" dirty="0" err="1"/>
              <a:t>Illumina</a:t>
            </a:r>
            <a:r>
              <a:rPr lang="en-US" b="1" dirty="0"/>
              <a:t> </a:t>
            </a:r>
            <a:r>
              <a:rPr lang="en-US" b="1" dirty="0" err="1"/>
              <a:t>HiSeq</a:t>
            </a:r>
            <a:r>
              <a:rPr lang="en-US" b="1" dirty="0"/>
              <a:t> 2000</a:t>
            </a:r>
          </a:p>
          <a:p>
            <a:endParaRPr lang="en-US" b="1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6542181"/>
              </p:ext>
            </p:extLst>
          </p:nvPr>
        </p:nvGraphicFramePr>
        <p:xfrm>
          <a:off x="457200" y="4114800"/>
          <a:ext cx="8153400" cy="2285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4103"/>
                <a:gridCol w="1938490"/>
                <a:gridCol w="1832457"/>
                <a:gridCol w="2038350"/>
              </a:tblGrid>
              <a:tr h="443824">
                <a:tc>
                  <a:txBody>
                    <a:bodyPr/>
                    <a:lstStyle/>
                    <a:p>
                      <a:r>
                        <a:rPr lang="en-US" dirty="0" smtClean="0"/>
                        <a:t>Cells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Num.</a:t>
                      </a:r>
                      <a:r>
                        <a:rPr lang="en-US" baseline="0" dirty="0" smtClean="0"/>
                        <a:t> of Reads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Read Length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Coverage</a:t>
                      </a:r>
                      <a:endParaRPr lang="en-US" dirty="0"/>
                    </a:p>
                  </a:txBody>
                  <a:tcPr/>
                </a:tc>
              </a:tr>
              <a:tr h="510702">
                <a:tc>
                  <a:txBody>
                    <a:bodyPr/>
                    <a:lstStyle/>
                    <a:p>
                      <a:r>
                        <a:rPr lang="en-US" dirty="0" smtClean="0"/>
                        <a:t>ALL B-Cell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77,888,742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~1.49</a:t>
                      </a:r>
                      <a:endParaRPr lang="en-US" dirty="0"/>
                    </a:p>
                  </a:txBody>
                  <a:tcPr/>
                </a:tc>
              </a:tr>
              <a:tr h="443824">
                <a:tc>
                  <a:txBody>
                    <a:bodyPr/>
                    <a:lstStyle/>
                    <a:p>
                      <a:r>
                        <a:rPr lang="en-US" dirty="0" smtClean="0"/>
                        <a:t>CALL4</a:t>
                      </a:r>
                      <a:r>
                        <a:rPr lang="en-US" baseline="0" dirty="0" smtClean="0"/>
                        <a:t> B Cell Line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133,542,778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~2.36</a:t>
                      </a:r>
                      <a:endParaRPr lang="en-US" dirty="0"/>
                    </a:p>
                  </a:txBody>
                  <a:tcPr/>
                </a:tc>
              </a:tr>
              <a:tr h="443824">
                <a:tc>
                  <a:txBody>
                    <a:bodyPr/>
                    <a:lstStyle/>
                    <a:p>
                      <a:r>
                        <a:rPr lang="en-US" dirty="0" smtClean="0"/>
                        <a:t>RL B</a:t>
                      </a:r>
                      <a:r>
                        <a:rPr lang="en-US" baseline="0" dirty="0" smtClean="0"/>
                        <a:t> Cell Line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125,256,746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~1.15</a:t>
                      </a:r>
                      <a:endParaRPr lang="en-US" dirty="0"/>
                    </a:p>
                  </a:txBody>
                  <a:tcPr/>
                </a:tc>
              </a:tr>
              <a:tr h="443824">
                <a:tc>
                  <a:txBody>
                    <a:bodyPr/>
                    <a:lstStyle/>
                    <a:p>
                      <a:r>
                        <a:rPr lang="en-US" dirty="0" smtClean="0"/>
                        <a:t>Normal</a:t>
                      </a:r>
                      <a:r>
                        <a:rPr lang="en-US" baseline="0" dirty="0" smtClean="0"/>
                        <a:t> B-Cell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12,887,282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~0.17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290391" y="6488668"/>
            <a:ext cx="1826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Wang et al.,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423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2489</TotalTime>
  <Words>926</Words>
  <Application>Microsoft Macintosh PowerPoint</Application>
  <PresentationFormat>On-screen Show (4:3)</PresentationFormat>
  <Paragraphs>175</Paragraphs>
  <Slides>27</Slides>
  <Notes>3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PowerPoint Presentation</vt:lpstr>
      <vt:lpstr>The Genomic Era</vt:lpstr>
      <vt:lpstr>PowerPoint Presentation</vt:lpstr>
      <vt:lpstr>PowerPoint Presentation</vt:lpstr>
      <vt:lpstr>3D Genome Structure is Important</vt:lpstr>
      <vt:lpstr>Chromosome Conformation Capturing (Hi-C)</vt:lpstr>
      <vt:lpstr>Genomic Spatial Interaction (Contact) Data</vt:lpstr>
      <vt:lpstr>Intra-Chromosomal Contact Map</vt:lpstr>
      <vt:lpstr>Four Hi-C Data Sets</vt:lpstr>
      <vt:lpstr>Intra-chromosomal heat maps for primary ALL B-Cell</vt:lpstr>
      <vt:lpstr>3D Genome Structure Modeling </vt:lpstr>
      <vt:lpstr>Review of Pioneering Works</vt:lpstr>
      <vt:lpstr>Spatial Representation of a Genome Region at a Scale</vt:lpstr>
      <vt:lpstr>Contact Driven Structure Modeling</vt:lpstr>
      <vt:lpstr>Scoring Function for Optimization</vt:lpstr>
      <vt:lpstr>Gradient Ascent</vt:lpstr>
      <vt:lpstr>Gradient Ascent</vt:lpstr>
      <vt:lpstr>3D Structure Modeling of Chr. 11</vt:lpstr>
      <vt:lpstr>Two-Compartment (Euchromatin &amp; Heterochromatin) Validation</vt:lpstr>
      <vt:lpstr>3D Models of 23 Pairs of Chromosomes of Normal B-Cell</vt:lpstr>
      <vt:lpstr>The contact and non-contact scores of the chromosomal models of the ALL B-cell </vt:lpstr>
      <vt:lpstr>Robustness Test and Comparison</vt:lpstr>
      <vt:lpstr>Modeling of 3D Genome</vt:lpstr>
      <vt:lpstr>3D Model of the Human Genome</vt:lpstr>
      <vt:lpstr>Telomere and Centromere Interactions</vt:lpstr>
      <vt:lpstr>Telomeres and/or centromeres of large chromosomes extend towards the nucleus center </vt:lpstr>
      <vt:lpstr>Acknowledgements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jianlin.cheng</dc:creator>
  <cp:lastModifiedBy>Jianlin Cheng</cp:lastModifiedBy>
  <cp:revision>886</cp:revision>
  <dcterms:created xsi:type="dcterms:W3CDTF">2012-03-09T15:47:34Z</dcterms:created>
  <dcterms:modified xsi:type="dcterms:W3CDTF">2014-07-09T03:03:34Z</dcterms:modified>
</cp:coreProperties>
</file>