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vml" ContentType="application/vnd.openxmlformats-officedocument.vmlDrawing"/>
  <Default Extension="mov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notesSlides/notesSlide4.xml" ContentType="application/vnd.openxmlformats-officedocument.presentationml.notesSlide+xml"/>
  <Override PartName="/ppt/embeddings/oleObject3.bin" ContentType="application/vnd.openxmlformats-officedocument.oleObject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6" r:id="rId2"/>
    <p:sldId id="361" r:id="rId3"/>
    <p:sldId id="362" r:id="rId4"/>
    <p:sldId id="305" r:id="rId5"/>
    <p:sldId id="389" r:id="rId6"/>
    <p:sldId id="390" r:id="rId7"/>
    <p:sldId id="391" r:id="rId8"/>
    <p:sldId id="426" r:id="rId9"/>
    <p:sldId id="267" r:id="rId10"/>
    <p:sldId id="311" r:id="rId11"/>
    <p:sldId id="345" r:id="rId12"/>
    <p:sldId id="392" r:id="rId13"/>
    <p:sldId id="393" r:id="rId14"/>
    <p:sldId id="429" r:id="rId15"/>
    <p:sldId id="414" r:id="rId16"/>
    <p:sldId id="435" r:id="rId17"/>
    <p:sldId id="431" r:id="rId18"/>
    <p:sldId id="422" r:id="rId19"/>
    <p:sldId id="430" r:id="rId20"/>
    <p:sldId id="433" r:id="rId21"/>
    <p:sldId id="434" r:id="rId22"/>
    <p:sldId id="428" r:id="rId23"/>
    <p:sldId id="342" r:id="rId24"/>
    <p:sldId id="436" r:id="rId25"/>
    <p:sldId id="424" r:id="rId26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FFF9"/>
    <a:srgbClr val="2311F2"/>
    <a:srgbClr val="F22E4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34" d="100"/>
          <a:sy n="134" d="100"/>
        </p:scale>
        <p:origin x="-222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notesMaster" Target="notesMasters/notesMaster1.xml"/><Relationship Id="rId28" Type="http://schemas.openxmlformats.org/officeDocument/2006/relationships/printerSettings" Target="printerSettings/printerSettings1.bin"/><Relationship Id="rId29" Type="http://schemas.openxmlformats.org/officeDocument/2006/relationships/presProps" Target="presProps.xml"/><Relationship Id="rId30" Type="http://schemas.openxmlformats.org/officeDocument/2006/relationships/viewProps" Target="viewProps.xml"/><Relationship Id="rId31" Type="http://schemas.openxmlformats.org/officeDocument/2006/relationships/theme" Target="theme/theme1.xml"/><Relationship Id="rId3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image" Target="../media/image6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  <a:cs typeface="+mn-cs"/>
              </a:defRPr>
            </a:lvl1pPr>
          </a:lstStyle>
          <a:p>
            <a:pPr>
              <a:defRPr/>
            </a:pPr>
            <a:fld id="{0113C99C-490F-DB4B-BEBA-D4D19A2F8207}" type="datetimeFigureOut">
              <a:rPr lang="en-US"/>
              <a:pPr>
                <a:defRPr/>
              </a:pPr>
              <a:t>9/20/14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  <a:cs typeface="+mn-cs"/>
              </a:defRPr>
            </a:lvl1pPr>
          </a:lstStyle>
          <a:p>
            <a:pPr>
              <a:defRPr/>
            </a:pPr>
            <a:fld id="{BA1D06DC-C78D-DB49-9833-E21D6EF0CF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40055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741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1741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763FF47-C4B1-E94F-A3D6-BFE8B2FF4CD3}" type="slidenum">
              <a:rPr lang="en-US" sz="1200">
                <a:latin typeface="Calibri" charset="0"/>
              </a:rPr>
              <a:pPr eaLnBrk="1" hangingPunct="1"/>
              <a:t>1</a:t>
            </a:fld>
            <a:endParaRPr lang="en-US" sz="12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710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>
              <a:latin typeface="Calibri" charset="0"/>
            </a:endParaRPr>
          </a:p>
        </p:txBody>
      </p:sp>
      <p:sp>
        <p:nvSpPr>
          <p:cNvPr id="4710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16FA2FE-73BC-1A4F-9F8C-63101E94AC2F}" type="slidenum">
              <a:rPr lang="en-US" sz="1200">
                <a:latin typeface="Calibri" charset="0"/>
              </a:rPr>
              <a:pPr eaLnBrk="1" hangingPunct="1"/>
              <a:t>12</a:t>
            </a:fld>
            <a:endParaRPr lang="en-US" sz="12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915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4915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8B571D2-EC6D-4743-A836-FF765294E9E2}" type="slidenum">
              <a:rPr lang="en-US" sz="1200">
                <a:latin typeface="Calibri" charset="0"/>
              </a:rPr>
              <a:pPr eaLnBrk="1" hangingPunct="1"/>
              <a:t>13</a:t>
            </a:fld>
            <a:endParaRPr lang="en-US" sz="12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64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>
              <a:latin typeface="Calibri" charset="0"/>
            </a:endParaRPr>
          </a:p>
        </p:txBody>
      </p:sp>
      <p:sp>
        <p:nvSpPr>
          <p:cNvPr id="9830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F5A5F59-17C8-A74F-93E7-23DB7816E609}" type="slidenum">
              <a:rPr lang="en-US">
                <a:latin typeface="Calibri" charset="0"/>
              </a:rPr>
              <a:pPr eaLnBrk="1" hangingPunct="1"/>
              <a:t>16</a:t>
            </a:fld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837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5837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A7384F5-2A03-A948-8623-B42C4AD8CEF4}" type="slidenum">
              <a:rPr lang="en-US" sz="1200">
                <a:latin typeface="Calibri" charset="0"/>
              </a:rPr>
              <a:pPr eaLnBrk="1" hangingPunct="1"/>
              <a:t>23</a:t>
            </a:fld>
            <a:endParaRPr lang="en-US" sz="12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52190EB-9076-6646-82BD-C6F9B1F6CEA5}" type="slidenum">
              <a:rPr lang="en-US" sz="1200">
                <a:latin typeface="Calibri" charset="0"/>
              </a:rPr>
              <a:pPr eaLnBrk="1" hangingPunct="1"/>
              <a:t>2</a:t>
            </a:fld>
            <a:endParaRPr lang="en-US" sz="12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A7D4E43-34ED-3C43-8436-42A5D103F4D8}" type="slidenum">
              <a:rPr lang="en-US" sz="1200">
                <a:latin typeface="Calibri" charset="0"/>
              </a:rPr>
              <a:pPr eaLnBrk="1" hangingPunct="1"/>
              <a:t>3</a:t>
            </a:fld>
            <a:endParaRPr lang="en-US" sz="1200">
              <a:latin typeface="Calibri" charset="0"/>
            </a:endParaRPr>
          </a:p>
        </p:txBody>
      </p:sp>
      <p:sp>
        <p:nvSpPr>
          <p:cNvPr id="23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143F2F2-B786-334C-AC8E-F9389EE319F9}" type="slidenum">
              <a:rPr lang="en-US" sz="1200">
                <a:latin typeface="Calibri" charset="0"/>
              </a:rPr>
              <a:pPr eaLnBrk="1" hangingPunct="1"/>
              <a:t>4</a:t>
            </a:fld>
            <a:endParaRPr lang="en-US" sz="1200">
              <a:latin typeface="Calibri" charset="0"/>
            </a:endParaRPr>
          </a:p>
        </p:txBody>
      </p:sp>
      <p:sp>
        <p:nvSpPr>
          <p:cNvPr id="25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379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>
              <a:latin typeface="Calibri" charset="0"/>
            </a:endParaRPr>
          </a:p>
        </p:txBody>
      </p:sp>
      <p:sp>
        <p:nvSpPr>
          <p:cNvPr id="68612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19A54117-DB59-8847-B87A-39E5A18E66CC}" type="slidenum">
              <a:rPr lang="en-US"/>
              <a:pPr>
                <a:defRPr/>
              </a:pPr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584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6042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81BB22C3-BDCB-4C43-87FD-95528FFC8297}" type="slidenum">
              <a:rPr lang="en-US"/>
              <a:pPr>
                <a:defRPr/>
              </a:pPr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096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4096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9743C11-C971-4D45-BA1E-C46388F0007E}" type="slidenum">
              <a:rPr lang="en-US" sz="1200">
                <a:latin typeface="Calibri" charset="0"/>
              </a:rPr>
              <a:pPr eaLnBrk="1" hangingPunct="1"/>
              <a:t>9</a:t>
            </a:fld>
            <a:endParaRPr lang="en-US" sz="12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70674AE-EF41-0D42-846B-A5A1C545AFC2}" type="slidenum">
              <a:rPr lang="en-US" sz="1200">
                <a:latin typeface="Calibri" charset="0"/>
              </a:rPr>
              <a:pPr eaLnBrk="1" hangingPunct="1"/>
              <a:t>10</a:t>
            </a:fld>
            <a:endParaRPr lang="en-US" sz="1200">
              <a:latin typeface="Calibri" charset="0"/>
            </a:endParaRPr>
          </a:p>
        </p:txBody>
      </p:sp>
      <p:sp>
        <p:nvSpPr>
          <p:cNvPr id="43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E5D4232-6B1B-0A48-B6BA-F2A8A50B10C1}" type="slidenum">
              <a:rPr lang="en-US" sz="1200">
                <a:latin typeface="Calibri" charset="0"/>
              </a:rPr>
              <a:pPr eaLnBrk="1" hangingPunct="1"/>
              <a:t>11</a:t>
            </a:fld>
            <a:endParaRPr lang="en-US" sz="1200">
              <a:latin typeface="Calibri" charset="0"/>
            </a:endParaRPr>
          </a:p>
        </p:txBody>
      </p:sp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BD3362-6838-7349-9608-B3F8A1E898F4}" type="datetimeFigureOut">
              <a:rPr lang="en-US"/>
              <a:pPr>
                <a:defRPr/>
              </a:pPr>
              <a:t>9/20/14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EC8DB4-D775-AA42-A4CC-FBE90DC6A6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44024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F898A2-C144-8047-A3D7-6CB6D62C3806}" type="datetimeFigureOut">
              <a:rPr lang="en-US"/>
              <a:pPr>
                <a:defRPr/>
              </a:pPr>
              <a:t>9/20/14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FE6A30-B8EF-5B46-9FBE-B65876EC4F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41672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5F6D8C-6430-E340-A836-BDA80C32146C}" type="datetimeFigureOut">
              <a:rPr lang="en-US"/>
              <a:pPr>
                <a:defRPr/>
              </a:pPr>
              <a:t>9/20/14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EC742E-A804-564A-9694-4CA6F18D1F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3035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9FE416-77A2-3641-B50E-D2B9515FC2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6590311"/>
      </p:ext>
    </p:extLst>
  </p:cSld>
  <p:clrMapOvr>
    <a:masterClrMapping/>
  </p:clrMapOvr>
  <p:transition xmlns:p14="http://schemas.microsoft.com/office/powerpoint/2010/main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BDB6D8-4BA5-FD44-920F-372596C508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9800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EDBB09-9334-7F4F-BAA5-1B853C5CDA56}" type="datetimeFigureOut">
              <a:rPr lang="en-US"/>
              <a:pPr>
                <a:defRPr/>
              </a:pPr>
              <a:t>9/20/14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67F296-AA85-CF4E-AC72-8F7DFF5509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19380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2B6B1F-1326-8A44-B872-AE49F01F4C19}" type="datetimeFigureOut">
              <a:rPr lang="en-US"/>
              <a:pPr>
                <a:defRPr/>
              </a:pPr>
              <a:t>9/20/14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2946C5-0BDB-B64E-8EF6-789A7FDC9D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0291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939D0C-F23F-B741-81F5-05EC23DE9AB9}" type="datetimeFigureOut">
              <a:rPr lang="en-US"/>
              <a:pPr>
                <a:defRPr/>
              </a:pPr>
              <a:t>9/20/14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62E7AF-62C1-2C49-9BEE-361F0D0768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82163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63E4F8-9F94-9941-BF2A-D9A6A20CE145}" type="datetimeFigureOut">
              <a:rPr lang="en-US"/>
              <a:pPr>
                <a:defRPr/>
              </a:pPr>
              <a:t>9/20/14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B65AF3-1695-0145-977A-796034D4B7A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27834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1472FD-7E6F-8547-907B-AD100FABAF9C}" type="datetimeFigureOut">
              <a:rPr lang="en-US"/>
              <a:pPr>
                <a:defRPr/>
              </a:pPr>
              <a:t>9/20/14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2744DB-615C-EF4C-A0CC-EBE2A6D96A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6980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38F5E9-6E76-7847-9D25-77C78876D530}" type="datetimeFigureOut">
              <a:rPr lang="en-US"/>
              <a:pPr>
                <a:defRPr/>
              </a:pPr>
              <a:t>9/20/14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948156-DFDD-2240-B432-250A1292FF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6367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3B7B6F-6245-C547-94AF-D52337D40575}" type="datetimeFigureOut">
              <a:rPr lang="en-US"/>
              <a:pPr>
                <a:defRPr/>
              </a:pPr>
              <a:t>9/20/14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CD053-8D1C-0643-84CA-CF28930679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15846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C024F5-66EB-2743-9680-DFDCF919B83E}" type="datetimeFigureOut">
              <a:rPr lang="en-US"/>
              <a:pPr>
                <a:defRPr/>
              </a:pPr>
              <a:t>9/20/14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8B5536-CD29-864C-9EC3-82E35FE982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2952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charset="0"/>
                <a:cs typeface="+mn-cs"/>
              </a:defRPr>
            </a:lvl1pPr>
          </a:lstStyle>
          <a:p>
            <a:pPr>
              <a:defRPr/>
            </a:pPr>
            <a:fld id="{E408FE6F-97B1-AB4B-9E73-518D32D32246}" type="datetimeFigureOut">
              <a:rPr lang="en-US"/>
              <a:pPr>
                <a:defRPr/>
              </a:pPr>
              <a:t>9/20/14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Calibri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charset="0"/>
                <a:cs typeface="+mn-cs"/>
              </a:defRPr>
            </a:lvl1pPr>
          </a:lstStyle>
          <a:p>
            <a:pPr>
              <a:defRPr/>
            </a:pPr>
            <a:fld id="{7F58795B-EBAF-7647-92F4-D7FA471C89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44" r:id="rId1"/>
    <p:sldLayoutId id="2147484445" r:id="rId2"/>
    <p:sldLayoutId id="2147484446" r:id="rId3"/>
    <p:sldLayoutId id="2147484447" r:id="rId4"/>
    <p:sldLayoutId id="2147484448" r:id="rId5"/>
    <p:sldLayoutId id="2147484449" r:id="rId6"/>
    <p:sldLayoutId id="2147484450" r:id="rId7"/>
    <p:sldLayoutId id="2147484451" r:id="rId8"/>
    <p:sldLayoutId id="2147484452" r:id="rId9"/>
    <p:sldLayoutId id="2147484453" r:id="rId10"/>
    <p:sldLayoutId id="2147484454" r:id="rId11"/>
    <p:sldLayoutId id="2147484455" r:id="rId12"/>
    <p:sldLayoutId id="2147484456" r:id="rId13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6" Type="http://schemas.openxmlformats.org/officeDocument/2006/relationships/image" Target="../media/image21.png"/><Relationship Id="rId7" Type="http://schemas.openxmlformats.org/officeDocument/2006/relationships/image" Target="../media/image22.png"/><Relationship Id="rId8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5" Type="http://schemas.openxmlformats.org/officeDocument/2006/relationships/image" Target="../media/image35.png"/><Relationship Id="rId6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5" Type="http://schemas.openxmlformats.org/officeDocument/2006/relationships/image" Target="../media/image40.png"/><Relationship Id="rId6" Type="http://schemas.openxmlformats.org/officeDocument/2006/relationships/image" Target="../media/image41.png"/><Relationship Id="rId7" Type="http://schemas.openxmlformats.org/officeDocument/2006/relationships/image" Target="../media/image42.png"/><Relationship Id="rId8" Type="http://schemas.openxmlformats.org/officeDocument/2006/relationships/image" Target="../media/image36.png"/><Relationship Id="rId9" Type="http://schemas.openxmlformats.org/officeDocument/2006/relationships/image" Target="../media/image43.png"/><Relationship Id="rId10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5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50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4" Type="http://schemas.openxmlformats.org/officeDocument/2006/relationships/image" Target="../media/image53.png"/><Relationship Id="rId5" Type="http://schemas.openxmlformats.org/officeDocument/2006/relationships/image" Target="../media/image54.png"/><Relationship Id="rId6" Type="http://schemas.openxmlformats.org/officeDocument/2006/relationships/image" Target="../media/image55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6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ng"/><Relationship Id="rId3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4" Type="http://schemas.openxmlformats.org/officeDocument/2006/relationships/image" Target="../media/image7.png"/><Relationship Id="rId5" Type="http://schemas.openxmlformats.org/officeDocument/2006/relationships/oleObject" Target="../embeddings/oleObject1.bin"/><Relationship Id="rId6" Type="http://schemas.openxmlformats.org/officeDocument/2006/relationships/image" Target="../media/image5.png"/><Relationship Id="rId7" Type="http://schemas.openxmlformats.org/officeDocument/2006/relationships/oleObject" Target="../embeddings/oleObject2.bin"/><Relationship Id="rId8" Type="http://schemas.openxmlformats.org/officeDocument/2006/relationships/image" Target="../media/image6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jpe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4" Type="http://schemas.openxmlformats.org/officeDocument/2006/relationships/oleObject" Target="../embeddings/oleObject3.bin"/><Relationship Id="rId5" Type="http://schemas.openxmlformats.org/officeDocument/2006/relationships/image" Target="../media/image11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1"/>
          <p:cNvSpPr>
            <a:spLocks noGrp="1"/>
          </p:cNvSpPr>
          <p:nvPr>
            <p:ph type="ctrTitle"/>
          </p:nvPr>
        </p:nvSpPr>
        <p:spPr>
          <a:xfrm>
            <a:off x="152400" y="130175"/>
            <a:ext cx="8763000" cy="1927225"/>
          </a:xfrm>
          <a:extLst/>
        </p:spPr>
        <p:txBody>
          <a:bodyPr/>
          <a:lstStyle/>
          <a:p>
            <a:pPr eaLnBrk="1" hangingPunct="1">
              <a:defRPr/>
            </a:pPr>
            <a:r>
              <a:rPr lang="en-US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charset="0"/>
              </a:rPr>
              <a:t>A Conformation Ensemble Approach to Protein Structure Prediction</a:t>
            </a:r>
            <a:endParaRPr lang="en-US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 charset="0"/>
            </a:endParaRPr>
          </a:p>
        </p:txBody>
      </p:sp>
      <p:sp>
        <p:nvSpPr>
          <p:cNvPr id="16386" name="Subtitle 2"/>
          <p:cNvSpPr>
            <a:spLocks noGrp="1"/>
          </p:cNvSpPr>
          <p:nvPr>
            <p:ph type="subTitle" idx="1"/>
          </p:nvPr>
        </p:nvSpPr>
        <p:spPr>
          <a:xfrm>
            <a:off x="1447800" y="4114800"/>
            <a:ext cx="6400800" cy="2743200"/>
          </a:xfrm>
        </p:spPr>
        <p:txBody>
          <a:bodyPr/>
          <a:lstStyle/>
          <a:p>
            <a:pPr eaLnBrk="1" hangingPunct="1"/>
            <a:r>
              <a:rPr lang="en-US" sz="3600" b="1" dirty="0">
                <a:solidFill>
                  <a:schemeClr val="tx1"/>
                </a:solidFill>
                <a:latin typeface="Calibri" charset="0"/>
              </a:rPr>
              <a:t>Jianlin Jack </a:t>
            </a:r>
            <a:r>
              <a:rPr lang="en-US" sz="3600" b="1" dirty="0" smtClean="0">
                <a:solidFill>
                  <a:schemeClr val="tx1"/>
                </a:solidFill>
                <a:latin typeface="Calibri" charset="0"/>
              </a:rPr>
              <a:t>Cheng</a:t>
            </a:r>
            <a:endParaRPr lang="en-US" sz="3600" b="1" dirty="0">
              <a:solidFill>
                <a:schemeClr val="tx1"/>
              </a:solidFill>
              <a:latin typeface="Calibri" charset="0"/>
            </a:endParaRPr>
          </a:p>
          <a:p>
            <a:pPr eaLnBrk="1" hangingPunct="1"/>
            <a:r>
              <a:rPr lang="en-US" b="1" dirty="0">
                <a:solidFill>
                  <a:schemeClr val="tx1"/>
                </a:solidFill>
                <a:latin typeface="Calibri" charset="0"/>
              </a:rPr>
              <a:t>Computer Science Department</a:t>
            </a:r>
          </a:p>
          <a:p>
            <a:pPr eaLnBrk="1" hangingPunct="1"/>
            <a:r>
              <a:rPr lang="en-US" b="1" dirty="0">
                <a:solidFill>
                  <a:schemeClr val="tx1"/>
                </a:solidFill>
                <a:latin typeface="Calibri" charset="0"/>
              </a:rPr>
              <a:t>University of Missouri, Columbia</a:t>
            </a:r>
          </a:p>
          <a:p>
            <a:pPr eaLnBrk="1" hangingPunct="1"/>
            <a:r>
              <a:rPr lang="en-US" b="1" dirty="0">
                <a:solidFill>
                  <a:schemeClr val="tx1"/>
                </a:solidFill>
                <a:latin typeface="Calibri" charset="0"/>
              </a:rPr>
              <a:t>CSBW, </a:t>
            </a:r>
            <a:r>
              <a:rPr lang="en-US" b="1" dirty="0" smtClean="0">
                <a:solidFill>
                  <a:schemeClr val="tx1"/>
                </a:solidFill>
                <a:latin typeface="Calibri" charset="0"/>
              </a:rPr>
              <a:t>ACM-BCB 2014</a:t>
            </a:r>
            <a:endParaRPr lang="en-US" b="1" dirty="0">
              <a:solidFill>
                <a:schemeClr val="tx1"/>
              </a:solidFill>
              <a:latin typeface="Calibri" charset="0"/>
            </a:endParaRPr>
          </a:p>
          <a:p>
            <a:pPr eaLnBrk="1" hangingPunct="1"/>
            <a:endParaRPr lang="en-US" b="1" dirty="0">
              <a:solidFill>
                <a:schemeClr val="tx1"/>
              </a:solidFill>
              <a:latin typeface="Calibri" charset="0"/>
            </a:endParaRPr>
          </a:p>
          <a:p>
            <a:pPr eaLnBrk="1" hangingPunct="1"/>
            <a:endParaRPr lang="en-US" b="1" dirty="0">
              <a:solidFill>
                <a:schemeClr val="tx1"/>
              </a:solidFill>
              <a:latin typeface="Calibri" charset="0"/>
            </a:endParaRPr>
          </a:p>
        </p:txBody>
      </p:sp>
      <p:pic>
        <p:nvPicPr>
          <p:cNvPr id="4101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2236788"/>
            <a:ext cx="1919288" cy="1573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6388" name="Picture 2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2362200"/>
            <a:ext cx="19812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2"/>
          <p:cNvSpPr>
            <a:spLocks noGrp="1" noChangeArrowheads="1"/>
          </p:cNvSpPr>
          <p:nvPr>
            <p:ph type="title"/>
          </p:nvPr>
        </p:nvSpPr>
        <p:spPr>
          <a:xfrm>
            <a:off x="141684" y="76200"/>
            <a:ext cx="8820150" cy="1143000"/>
          </a:xfrm>
          <a:extLst/>
        </p:spPr>
        <p:txBody>
          <a:bodyPr/>
          <a:lstStyle/>
          <a:p>
            <a:pPr eaLnBrk="1" hangingPunct="1">
              <a:defRPr/>
            </a:pPr>
            <a:r>
              <a:rPr lang="en-US" sz="4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charset="0"/>
              </a:rPr>
              <a:t>Multi-Template </a:t>
            </a:r>
            <a:r>
              <a:rPr lang="en-US" sz="4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charset="0"/>
              </a:rPr>
              <a:t>Averaging </a:t>
            </a:r>
            <a:r>
              <a:rPr lang="en-US" sz="4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charset="0"/>
              </a:rPr>
              <a:t>in Template and Alignment Space</a:t>
            </a:r>
          </a:p>
        </p:txBody>
      </p:sp>
      <p:sp>
        <p:nvSpPr>
          <p:cNvPr id="41986" name="Rectangle 3"/>
          <p:cNvSpPr>
            <a:spLocks noChangeArrowheads="1"/>
          </p:cNvSpPr>
          <p:nvPr/>
        </p:nvSpPr>
        <p:spPr bwMode="auto">
          <a:xfrm>
            <a:off x="0" y="1335088"/>
            <a:ext cx="9320213" cy="3694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eaLnBrk="0" hangingPunct="0"/>
            <a:r>
              <a:rPr lang="en-US" b="1">
                <a:solidFill>
                  <a:srgbClr val="0000FF"/>
                </a:solidFill>
              </a:rPr>
              <a:t>Target</a:t>
            </a:r>
            <a:r>
              <a:rPr lang="en-US">
                <a:latin typeface="Courier New" charset="0"/>
              </a:rPr>
              <a:t> VR-RNNMGMPLIESSSYHDALFTLGYAGDRISQMLGMRYANNLHDLFLAEGYYEASQRKR</a:t>
            </a:r>
          </a:p>
          <a:p>
            <a:pPr eaLnBrk="0" hangingPunct="0"/>
            <a:endParaRPr lang="en-US">
              <a:latin typeface="Courier New" charset="0"/>
            </a:endParaRPr>
          </a:p>
          <a:p>
            <a:pPr eaLnBrk="0" hangingPunct="0"/>
            <a:r>
              <a:rPr lang="en-US" b="1">
                <a:solidFill>
                  <a:srgbClr val="0000FF"/>
                </a:solidFill>
              </a:rPr>
              <a:t>Temp1</a:t>
            </a:r>
            <a:r>
              <a:rPr lang="en-US">
                <a:latin typeface="Courier New" charset="0"/>
              </a:rPr>
              <a:t> IAHIYANNLHDLFLAEGYYEASQRLFEIEL      FGLMGN      LSSWVGA </a:t>
            </a:r>
          </a:p>
          <a:p>
            <a:pPr eaLnBrk="0" hangingPunct="0"/>
            <a:r>
              <a:rPr lang="en-US" b="1">
                <a:latin typeface="Courier New" charset="0"/>
              </a:rPr>
              <a:t>(10</a:t>
            </a:r>
            <a:r>
              <a:rPr lang="en-US" b="1" baseline="30000">
                <a:latin typeface="Courier New" charset="0"/>
              </a:rPr>
              <a:t>-80</a:t>
            </a:r>
            <a:r>
              <a:rPr lang="en-US" b="1">
                <a:latin typeface="Courier New" charset="0"/>
              </a:rPr>
              <a:t>)</a:t>
            </a:r>
          </a:p>
          <a:p>
            <a:pPr eaLnBrk="0" hangingPunct="0"/>
            <a:endParaRPr lang="en-US">
              <a:latin typeface="Courier New" charset="0"/>
            </a:endParaRPr>
          </a:p>
          <a:p>
            <a:pPr eaLnBrk="0" hangingPunct="0"/>
            <a:r>
              <a:rPr lang="en-US" b="1">
                <a:solidFill>
                  <a:srgbClr val="0000FF"/>
                </a:solidFill>
              </a:rPr>
              <a:t>Temp2</a:t>
            </a:r>
            <a:r>
              <a:rPr lang="en-US">
                <a:latin typeface="Courier New" charset="0"/>
              </a:rPr>
              <a:t> LLAQ-GRLSEMAGADALDVNIYIDSNG</a:t>
            </a:r>
          </a:p>
          <a:p>
            <a:pPr eaLnBrk="0" hangingPunct="0"/>
            <a:r>
              <a:rPr lang="en-US" b="1">
                <a:latin typeface="Courier New" charset="0"/>
              </a:rPr>
              <a:t>(10</a:t>
            </a:r>
            <a:r>
              <a:rPr lang="en-US" b="1" baseline="30000">
                <a:latin typeface="Courier New" charset="0"/>
              </a:rPr>
              <a:t>-70</a:t>
            </a:r>
            <a:r>
              <a:rPr lang="en-US" b="1">
                <a:latin typeface="Courier New" charset="0"/>
              </a:rPr>
              <a:t>)</a:t>
            </a:r>
          </a:p>
          <a:p>
            <a:pPr eaLnBrk="0" hangingPunct="0"/>
            <a:endParaRPr lang="en-US">
              <a:latin typeface="Courier New" charset="0"/>
            </a:endParaRPr>
          </a:p>
          <a:p>
            <a:pPr eaLnBrk="0" hangingPunct="0"/>
            <a:r>
              <a:rPr lang="en-US" b="1">
                <a:solidFill>
                  <a:srgbClr val="0000FF"/>
                </a:solidFill>
              </a:rPr>
              <a:t>Temp3</a:t>
            </a:r>
            <a:r>
              <a:rPr lang="en-US">
                <a:latin typeface="Courier New" charset="0"/>
              </a:rPr>
              <a:t>                         QGTARDRAWQLEVERHRAQGTSASFL </a:t>
            </a:r>
          </a:p>
          <a:p>
            <a:pPr eaLnBrk="0" hangingPunct="0"/>
            <a:r>
              <a:rPr lang="en-US" b="1">
                <a:latin typeface="Courier New" charset="0"/>
              </a:rPr>
              <a:t>(10</a:t>
            </a:r>
            <a:r>
              <a:rPr lang="en-US" b="1" baseline="30000">
                <a:latin typeface="Courier New" charset="0"/>
              </a:rPr>
              <a:t>-10</a:t>
            </a:r>
            <a:r>
              <a:rPr lang="en-US" b="1">
                <a:latin typeface="Courier New" charset="0"/>
              </a:rPr>
              <a:t>)</a:t>
            </a:r>
          </a:p>
          <a:p>
            <a:pPr eaLnBrk="0" hangingPunct="0"/>
            <a:endParaRPr lang="en-US">
              <a:latin typeface="Courier New" charset="0"/>
            </a:endParaRPr>
          </a:p>
          <a:p>
            <a:pPr eaLnBrk="0" hangingPunct="0"/>
            <a:r>
              <a:rPr lang="en-US" b="1">
                <a:solidFill>
                  <a:srgbClr val="0000FF"/>
                </a:solidFill>
              </a:rPr>
              <a:t>Temp4</a:t>
            </a:r>
            <a:r>
              <a:rPr lang="en-US">
                <a:latin typeface="Courier New" charset="0"/>
              </a:rPr>
              <a:t>                 AANQLDAMRALGYAQERYFEMDLMRRAPAGELSELFGAKAVDLK</a:t>
            </a:r>
          </a:p>
          <a:p>
            <a:pPr eaLnBrk="0" hangingPunct="0"/>
            <a:r>
              <a:rPr lang="en-US" b="1">
                <a:latin typeface="Courier New" charset="0"/>
              </a:rPr>
              <a:t>(10</a:t>
            </a:r>
            <a:r>
              <a:rPr lang="en-US" b="1" baseline="30000">
                <a:latin typeface="Courier New" charset="0"/>
              </a:rPr>
              <a:t>-5</a:t>
            </a:r>
            <a:r>
              <a:rPr lang="en-US" b="1">
                <a:latin typeface="Courier New" charset="0"/>
              </a:rPr>
              <a:t>)</a:t>
            </a:r>
          </a:p>
        </p:txBody>
      </p:sp>
      <p:sp>
        <p:nvSpPr>
          <p:cNvPr id="41987" name="Rectangle 4"/>
          <p:cNvSpPr>
            <a:spLocks noChangeArrowheads="1"/>
          </p:cNvSpPr>
          <p:nvPr/>
        </p:nvSpPr>
        <p:spPr bwMode="auto">
          <a:xfrm>
            <a:off x="5029200" y="3565525"/>
            <a:ext cx="838200" cy="304800"/>
          </a:xfrm>
          <a:prstGeom prst="rect">
            <a:avLst/>
          </a:prstGeom>
          <a:noFill/>
          <a:ln w="38100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988" name="Rectangle 5"/>
          <p:cNvSpPr>
            <a:spLocks noChangeArrowheads="1"/>
          </p:cNvSpPr>
          <p:nvPr/>
        </p:nvSpPr>
        <p:spPr bwMode="auto">
          <a:xfrm>
            <a:off x="6629400" y="3565525"/>
            <a:ext cx="838200" cy="304800"/>
          </a:xfrm>
          <a:prstGeom prst="rect">
            <a:avLst/>
          </a:prstGeom>
          <a:noFill/>
          <a:ln w="38100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989" name="Line 7"/>
          <p:cNvSpPr>
            <a:spLocks noChangeShapeType="1"/>
          </p:cNvSpPr>
          <p:nvPr/>
        </p:nvSpPr>
        <p:spPr bwMode="auto">
          <a:xfrm>
            <a:off x="5867400" y="4098925"/>
            <a:ext cx="304800" cy="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990" name="Line 8"/>
          <p:cNvSpPr>
            <a:spLocks noChangeShapeType="1"/>
          </p:cNvSpPr>
          <p:nvPr/>
        </p:nvSpPr>
        <p:spPr bwMode="auto">
          <a:xfrm flipH="1">
            <a:off x="4800600" y="4098925"/>
            <a:ext cx="381000" cy="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991" name="Line 9"/>
          <p:cNvSpPr>
            <a:spLocks noChangeShapeType="1"/>
          </p:cNvSpPr>
          <p:nvPr/>
        </p:nvSpPr>
        <p:spPr bwMode="auto">
          <a:xfrm flipH="1">
            <a:off x="6400800" y="4098925"/>
            <a:ext cx="381000" cy="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992" name="Line 10"/>
          <p:cNvSpPr>
            <a:spLocks noChangeShapeType="1"/>
          </p:cNvSpPr>
          <p:nvPr/>
        </p:nvSpPr>
        <p:spPr bwMode="auto">
          <a:xfrm>
            <a:off x="7391400" y="4098925"/>
            <a:ext cx="304800" cy="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993" name="Rectangle 11"/>
          <p:cNvSpPr>
            <a:spLocks noChangeArrowheads="1"/>
          </p:cNvSpPr>
          <p:nvPr/>
        </p:nvSpPr>
        <p:spPr bwMode="auto">
          <a:xfrm>
            <a:off x="8458200" y="4403725"/>
            <a:ext cx="685800" cy="304800"/>
          </a:xfrm>
          <a:prstGeom prst="rect">
            <a:avLst/>
          </a:prstGeom>
          <a:noFill/>
          <a:ln w="38100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994" name="Line 12"/>
          <p:cNvSpPr>
            <a:spLocks noChangeShapeType="1"/>
          </p:cNvSpPr>
          <p:nvPr/>
        </p:nvSpPr>
        <p:spPr bwMode="auto">
          <a:xfrm flipH="1">
            <a:off x="8153400" y="4860925"/>
            <a:ext cx="381000" cy="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65" name="TextBox 4"/>
          <p:cNvSpPr txBox="1">
            <a:spLocks noChangeArrowheads="1"/>
          </p:cNvSpPr>
          <p:nvPr/>
        </p:nvSpPr>
        <p:spPr bwMode="auto">
          <a:xfrm>
            <a:off x="5562600" y="6092825"/>
            <a:ext cx="35766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latin typeface="+mj-lt"/>
                <a:ea typeface="+mn-ea"/>
                <a:cs typeface="+mn-cs"/>
              </a:rPr>
              <a:t>Cheng, BMC Structure Biology, 2008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3"/>
          <p:cNvSpPr>
            <a:spLocks noChangeArrowheads="1"/>
          </p:cNvSpPr>
          <p:nvPr/>
        </p:nvSpPr>
        <p:spPr bwMode="auto">
          <a:xfrm>
            <a:off x="0" y="1339850"/>
            <a:ext cx="9458325" cy="3694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eaLnBrk="0" hangingPunct="0"/>
            <a:r>
              <a:rPr lang="en-US" b="1" dirty="0">
                <a:solidFill>
                  <a:srgbClr val="0000FF"/>
                </a:solidFill>
              </a:rPr>
              <a:t>Target</a:t>
            </a:r>
            <a:r>
              <a:rPr lang="en-US" dirty="0">
                <a:latin typeface="Courier New" charset="0"/>
              </a:rPr>
              <a:t> VR-RNNMGMPLIESSSYHDALFTLGYAGDRISQMLGMRYANNLHDLFLAEGYYEASQRKR</a:t>
            </a:r>
          </a:p>
          <a:p>
            <a:pPr eaLnBrk="0" hangingPunct="0"/>
            <a:endParaRPr lang="en-US" dirty="0">
              <a:latin typeface="Courier New" charset="0"/>
            </a:endParaRPr>
          </a:p>
          <a:p>
            <a:pPr eaLnBrk="0" hangingPunct="0"/>
            <a:r>
              <a:rPr lang="en-US" b="1" dirty="0">
                <a:solidFill>
                  <a:srgbClr val="0000FF"/>
                </a:solidFill>
              </a:rPr>
              <a:t>Temp1</a:t>
            </a:r>
            <a:r>
              <a:rPr lang="en-US" dirty="0">
                <a:latin typeface="Courier New" charset="0"/>
              </a:rPr>
              <a:t> IAHIYANNLHDLFLAEGYYEASQRLFEIEL------FGLMGN------LSSWVGA-----</a:t>
            </a:r>
          </a:p>
          <a:p>
            <a:pPr eaLnBrk="0" hangingPunct="0"/>
            <a:r>
              <a:rPr lang="en-US" b="1" dirty="0">
                <a:latin typeface="Courier New" charset="0"/>
              </a:rPr>
              <a:t>(10</a:t>
            </a:r>
            <a:r>
              <a:rPr lang="en-US" b="1" baseline="30000" dirty="0">
                <a:latin typeface="Courier New" charset="0"/>
              </a:rPr>
              <a:t>-80</a:t>
            </a:r>
            <a:r>
              <a:rPr lang="en-US" b="1" dirty="0">
                <a:latin typeface="Courier New" charset="0"/>
              </a:rPr>
              <a:t>)</a:t>
            </a:r>
          </a:p>
          <a:p>
            <a:pPr eaLnBrk="0" hangingPunct="0"/>
            <a:endParaRPr lang="en-US" dirty="0">
              <a:latin typeface="Courier New" charset="0"/>
            </a:endParaRPr>
          </a:p>
          <a:p>
            <a:pPr eaLnBrk="0" hangingPunct="0"/>
            <a:r>
              <a:rPr lang="en-US" b="1" dirty="0">
                <a:solidFill>
                  <a:srgbClr val="0000FF"/>
                </a:solidFill>
              </a:rPr>
              <a:t>Temp2</a:t>
            </a:r>
            <a:r>
              <a:rPr lang="en-US" dirty="0">
                <a:latin typeface="Courier New" charset="0"/>
              </a:rPr>
              <a:t> LLAQ-GRLSEMAGADALDVNIYIDSNG---------------------------------</a:t>
            </a:r>
          </a:p>
          <a:p>
            <a:pPr eaLnBrk="0" hangingPunct="0"/>
            <a:r>
              <a:rPr lang="en-US" b="1" dirty="0">
                <a:latin typeface="Courier New" charset="0"/>
              </a:rPr>
              <a:t>(10</a:t>
            </a:r>
            <a:r>
              <a:rPr lang="en-US" b="1" baseline="30000" dirty="0">
                <a:latin typeface="Courier New" charset="0"/>
              </a:rPr>
              <a:t>-70</a:t>
            </a:r>
            <a:r>
              <a:rPr lang="en-US" b="1" dirty="0">
                <a:latin typeface="Courier New" charset="0"/>
              </a:rPr>
              <a:t>)</a:t>
            </a:r>
          </a:p>
          <a:p>
            <a:pPr eaLnBrk="0" hangingPunct="0"/>
            <a:endParaRPr lang="en-US" dirty="0">
              <a:latin typeface="Courier New" charset="0"/>
            </a:endParaRPr>
          </a:p>
          <a:p>
            <a:pPr eaLnBrk="0" hangingPunct="0"/>
            <a:r>
              <a:rPr lang="en-US" b="1" dirty="0">
                <a:solidFill>
                  <a:srgbClr val="0000FF"/>
                </a:solidFill>
              </a:rPr>
              <a:t>Temp3</a:t>
            </a:r>
            <a:r>
              <a:rPr lang="en-US" dirty="0">
                <a:latin typeface="Courier New" charset="0"/>
              </a:rPr>
              <a:t> ---------------------------ARDRAWQLEVERHRAQGTSASFL---------- </a:t>
            </a:r>
          </a:p>
          <a:p>
            <a:pPr eaLnBrk="0" hangingPunct="0"/>
            <a:r>
              <a:rPr lang="en-US" b="1" dirty="0">
                <a:latin typeface="Courier New" charset="0"/>
              </a:rPr>
              <a:t>(10</a:t>
            </a:r>
            <a:r>
              <a:rPr lang="en-US" b="1" baseline="30000" dirty="0">
                <a:latin typeface="Courier New" charset="0"/>
              </a:rPr>
              <a:t>-10</a:t>
            </a:r>
            <a:r>
              <a:rPr lang="en-US" b="1" dirty="0">
                <a:latin typeface="Courier New" charset="0"/>
              </a:rPr>
              <a:t>)</a:t>
            </a:r>
          </a:p>
          <a:p>
            <a:pPr eaLnBrk="0" hangingPunct="0"/>
            <a:r>
              <a:rPr lang="en-US" dirty="0">
                <a:latin typeface="Courier New" charset="0"/>
              </a:rPr>
              <a:t> </a:t>
            </a:r>
          </a:p>
          <a:p>
            <a:pPr eaLnBrk="0" hangingPunct="0"/>
            <a:r>
              <a:rPr lang="en-US" b="1" dirty="0">
                <a:solidFill>
                  <a:srgbClr val="0000FF"/>
                </a:solidFill>
              </a:rPr>
              <a:t>Temp4</a:t>
            </a:r>
            <a:r>
              <a:rPr lang="en-US" dirty="0">
                <a:latin typeface="Courier New" charset="0"/>
              </a:rPr>
              <a:t> ----------------------------------------------------GAKAVDLK</a:t>
            </a:r>
          </a:p>
          <a:p>
            <a:pPr eaLnBrk="0" hangingPunct="0"/>
            <a:r>
              <a:rPr lang="en-US" b="1" dirty="0">
                <a:latin typeface="Courier New" charset="0"/>
              </a:rPr>
              <a:t>(10</a:t>
            </a:r>
            <a:r>
              <a:rPr lang="en-US" b="1" baseline="30000" dirty="0">
                <a:latin typeface="Courier New" charset="0"/>
              </a:rPr>
              <a:t>-5</a:t>
            </a:r>
            <a:r>
              <a:rPr lang="en-US" b="1" dirty="0">
                <a:latin typeface="Courier New" charset="0"/>
              </a:rPr>
              <a:t>)</a:t>
            </a:r>
          </a:p>
        </p:txBody>
      </p:sp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>
          <a:xfrm>
            <a:off x="95250" y="76200"/>
            <a:ext cx="8896350" cy="1143000"/>
          </a:xfrm>
          <a:extLst/>
        </p:spPr>
        <p:txBody>
          <a:bodyPr/>
          <a:lstStyle/>
          <a:p>
            <a:pPr eaLnBrk="1" hangingPunct="1">
              <a:defRPr/>
            </a:pPr>
            <a:r>
              <a:rPr lang="en-US" sz="4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charset="0"/>
              </a:rPr>
              <a:t>Multi-Template </a:t>
            </a:r>
            <a:r>
              <a:rPr lang="en-US" sz="4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charset="0"/>
              </a:rPr>
              <a:t>Averaging </a:t>
            </a:r>
            <a:r>
              <a:rPr lang="en-US" sz="4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charset="0"/>
              </a:rPr>
              <a:t>in Template and Alignment Space</a:t>
            </a:r>
          </a:p>
        </p:txBody>
      </p:sp>
      <p:pic>
        <p:nvPicPr>
          <p:cNvPr id="440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5562600"/>
            <a:ext cx="1565275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own Arrow 1"/>
          <p:cNvSpPr/>
          <p:nvPr/>
        </p:nvSpPr>
        <p:spPr>
          <a:xfrm>
            <a:off x="4800600" y="4724400"/>
            <a:ext cx="381000" cy="838200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4037" name="TextBox 2"/>
          <p:cNvSpPr txBox="1">
            <a:spLocks noChangeArrowheads="1"/>
          </p:cNvSpPr>
          <p:nvPr/>
        </p:nvSpPr>
        <p:spPr bwMode="auto">
          <a:xfrm>
            <a:off x="5130800" y="4800600"/>
            <a:ext cx="3403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 dirty="0"/>
              <a:t>+ Template Structures</a:t>
            </a:r>
          </a:p>
        </p:txBody>
      </p:sp>
      <p:sp>
        <p:nvSpPr>
          <p:cNvPr id="44038" name="TextBox 4"/>
          <p:cNvSpPr txBox="1">
            <a:spLocks noChangeArrowheads="1"/>
          </p:cNvSpPr>
          <p:nvPr/>
        </p:nvSpPr>
        <p:spPr bwMode="auto">
          <a:xfrm>
            <a:off x="0" y="6153150"/>
            <a:ext cx="40386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>
                <a:solidFill>
                  <a:srgbClr val="FF0000"/>
                </a:solidFill>
              </a:rPr>
              <a:t>Improve over single-templates!</a:t>
            </a:r>
          </a:p>
        </p:txBody>
      </p:sp>
      <p:sp>
        <p:nvSpPr>
          <p:cNvPr id="44039" name="TextBox 5"/>
          <p:cNvSpPr txBox="1">
            <a:spLocks noChangeArrowheads="1"/>
          </p:cNvSpPr>
          <p:nvPr/>
        </p:nvSpPr>
        <p:spPr bwMode="auto">
          <a:xfrm>
            <a:off x="6019800" y="6335713"/>
            <a:ext cx="30210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Cheng, 2008; Li et al., 2013</a:t>
            </a:r>
          </a:p>
        </p:txBody>
      </p:sp>
      <p:pic>
        <p:nvPicPr>
          <p:cNvPr id="44040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029200"/>
            <a:ext cx="1004888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41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5105400"/>
            <a:ext cx="787400" cy="78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42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5105400"/>
            <a:ext cx="787400" cy="78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43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5105400"/>
            <a:ext cx="787400" cy="78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44" name="TextBox 6"/>
          <p:cNvSpPr txBox="1">
            <a:spLocks noChangeArrowheads="1"/>
          </p:cNvSpPr>
          <p:nvPr/>
        </p:nvSpPr>
        <p:spPr bwMode="auto">
          <a:xfrm>
            <a:off x="381000" y="5867400"/>
            <a:ext cx="397074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/>
              <a:t>2006    2008      2010    </a:t>
            </a:r>
            <a:r>
              <a:rPr lang="en-US" sz="1800" dirty="0" smtClean="0"/>
              <a:t>2012     2014</a:t>
            </a:r>
            <a:endParaRPr lang="en-US" sz="1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57600" y="5105400"/>
            <a:ext cx="787400" cy="787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Content Placeholder 1"/>
          <p:cNvSpPr>
            <a:spLocks noGrp="1"/>
          </p:cNvSpPr>
          <p:nvPr>
            <p:ph/>
          </p:nvPr>
        </p:nvSpPr>
        <p:spPr>
          <a:xfrm>
            <a:off x="685801" y="228600"/>
            <a:ext cx="8077199" cy="838200"/>
          </a:xfrm>
          <a:extLst/>
        </p:spPr>
        <p:txBody>
          <a:bodyPr/>
          <a:lstStyle/>
          <a:p>
            <a:pPr eaLnBrk="1" hangingPunct="1">
              <a:buFont typeface="Arial" charset="0"/>
              <a:buNone/>
              <a:defRPr/>
            </a:pPr>
            <a:r>
              <a:rPr lang="en-US" sz="4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charset="0"/>
              </a:rPr>
              <a:t>A Problem </a:t>
            </a:r>
            <a:r>
              <a:rPr lang="en-US" sz="4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charset="0"/>
              </a:rPr>
              <a:t>– Atom </a:t>
            </a:r>
            <a:r>
              <a:rPr lang="en-US" sz="4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charset="0"/>
              </a:rPr>
              <a:t>Clashes in CASP8</a:t>
            </a:r>
            <a:endParaRPr lang="en-US" sz="4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 charset="0"/>
            </a:endParaRPr>
          </a:p>
          <a:p>
            <a:pPr eaLnBrk="1" hangingPunct="1">
              <a:defRPr/>
            </a:pPr>
            <a:endParaRPr lang="en-US" sz="4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 charset="0"/>
            </a:endParaRPr>
          </a:p>
          <a:p>
            <a:pPr eaLnBrk="1" hangingPunct="1">
              <a:defRPr/>
            </a:pPr>
            <a:endParaRPr lang="en-US" sz="4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 charset="0"/>
            </a:endParaRPr>
          </a:p>
        </p:txBody>
      </p:sp>
      <p:sp>
        <p:nvSpPr>
          <p:cNvPr id="46082" name="TextBox 2"/>
          <p:cNvSpPr txBox="1">
            <a:spLocks noChangeArrowheads="1"/>
          </p:cNvSpPr>
          <p:nvPr/>
        </p:nvSpPr>
        <p:spPr bwMode="auto">
          <a:xfrm>
            <a:off x="1468438" y="5953125"/>
            <a:ext cx="592296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 b="1">
                <a:latin typeface="Calibri" charset="0"/>
              </a:rPr>
              <a:t>Combine 49 templates – Target T0413</a:t>
            </a:r>
          </a:p>
        </p:txBody>
      </p:sp>
      <p:pic>
        <p:nvPicPr>
          <p:cNvPr id="4608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8138" y="1676400"/>
            <a:ext cx="5124450" cy="362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Freeform 4"/>
          <p:cNvSpPr/>
          <p:nvPr/>
        </p:nvSpPr>
        <p:spPr>
          <a:xfrm>
            <a:off x="3344863" y="1125538"/>
            <a:ext cx="4884737" cy="3251200"/>
          </a:xfrm>
          <a:custGeom>
            <a:avLst/>
            <a:gdLst>
              <a:gd name="connsiteX0" fmla="*/ 1448972 w 4884530"/>
              <a:gd name="connsiteY0" fmla="*/ 140677 h 3250704"/>
              <a:gd name="connsiteX1" fmla="*/ 1406769 w 4884530"/>
              <a:gd name="connsiteY1" fmla="*/ 112542 h 3250704"/>
              <a:gd name="connsiteX2" fmla="*/ 1237957 w 4884530"/>
              <a:gd name="connsiteY2" fmla="*/ 84407 h 3250704"/>
              <a:gd name="connsiteX3" fmla="*/ 1181686 w 4884530"/>
              <a:gd name="connsiteY3" fmla="*/ 70339 h 3250704"/>
              <a:gd name="connsiteX4" fmla="*/ 1069144 w 4884530"/>
              <a:gd name="connsiteY4" fmla="*/ 56271 h 3250704"/>
              <a:gd name="connsiteX5" fmla="*/ 661181 w 4884530"/>
              <a:gd name="connsiteY5" fmla="*/ 70339 h 3250704"/>
              <a:gd name="connsiteX6" fmla="*/ 520504 w 4884530"/>
              <a:gd name="connsiteY6" fmla="*/ 126610 h 3250704"/>
              <a:gd name="connsiteX7" fmla="*/ 478301 w 4884530"/>
              <a:gd name="connsiteY7" fmla="*/ 168813 h 3250704"/>
              <a:gd name="connsiteX8" fmla="*/ 422030 w 4884530"/>
              <a:gd name="connsiteY8" fmla="*/ 211016 h 3250704"/>
              <a:gd name="connsiteX9" fmla="*/ 351692 w 4884530"/>
              <a:gd name="connsiteY9" fmla="*/ 337625 h 3250704"/>
              <a:gd name="connsiteX10" fmla="*/ 337624 w 4884530"/>
              <a:gd name="connsiteY10" fmla="*/ 379828 h 3250704"/>
              <a:gd name="connsiteX11" fmla="*/ 309489 w 4884530"/>
              <a:gd name="connsiteY11" fmla="*/ 422031 h 3250704"/>
              <a:gd name="connsiteX12" fmla="*/ 295421 w 4884530"/>
              <a:gd name="connsiteY12" fmla="*/ 464234 h 3250704"/>
              <a:gd name="connsiteX13" fmla="*/ 267286 w 4884530"/>
              <a:gd name="connsiteY13" fmla="*/ 520505 h 3250704"/>
              <a:gd name="connsiteX14" fmla="*/ 253218 w 4884530"/>
              <a:gd name="connsiteY14" fmla="*/ 562708 h 3250704"/>
              <a:gd name="connsiteX15" fmla="*/ 225083 w 4884530"/>
              <a:gd name="connsiteY15" fmla="*/ 604911 h 3250704"/>
              <a:gd name="connsiteX16" fmla="*/ 168812 w 4884530"/>
              <a:gd name="connsiteY16" fmla="*/ 717453 h 3250704"/>
              <a:gd name="connsiteX17" fmla="*/ 112541 w 4884530"/>
              <a:gd name="connsiteY17" fmla="*/ 801859 h 3250704"/>
              <a:gd name="connsiteX18" fmla="*/ 84406 w 4884530"/>
              <a:gd name="connsiteY18" fmla="*/ 844062 h 3250704"/>
              <a:gd name="connsiteX19" fmla="*/ 56270 w 4884530"/>
              <a:gd name="connsiteY19" fmla="*/ 872197 h 3250704"/>
              <a:gd name="connsiteX20" fmla="*/ 28135 w 4884530"/>
              <a:gd name="connsiteY20" fmla="*/ 956603 h 3250704"/>
              <a:gd name="connsiteX21" fmla="*/ 14067 w 4884530"/>
              <a:gd name="connsiteY21" fmla="*/ 998807 h 3250704"/>
              <a:gd name="connsiteX22" fmla="*/ 0 w 4884530"/>
              <a:gd name="connsiteY22" fmla="*/ 1069145 h 3250704"/>
              <a:gd name="connsiteX23" fmla="*/ 14067 w 4884530"/>
              <a:gd name="connsiteY23" fmla="*/ 1364567 h 3250704"/>
              <a:gd name="connsiteX24" fmla="*/ 28135 w 4884530"/>
              <a:gd name="connsiteY24" fmla="*/ 1420837 h 3250704"/>
              <a:gd name="connsiteX25" fmla="*/ 56270 w 4884530"/>
              <a:gd name="connsiteY25" fmla="*/ 1505243 h 3250704"/>
              <a:gd name="connsiteX26" fmla="*/ 140677 w 4884530"/>
              <a:gd name="connsiteY26" fmla="*/ 1645920 h 3250704"/>
              <a:gd name="connsiteX27" fmla="*/ 168812 w 4884530"/>
              <a:gd name="connsiteY27" fmla="*/ 1772530 h 3250704"/>
              <a:gd name="connsiteX28" fmla="*/ 225083 w 4884530"/>
              <a:gd name="connsiteY28" fmla="*/ 1856936 h 3250704"/>
              <a:gd name="connsiteX29" fmla="*/ 253218 w 4884530"/>
              <a:gd name="connsiteY29" fmla="*/ 1899139 h 3250704"/>
              <a:gd name="connsiteX30" fmla="*/ 295421 w 4884530"/>
              <a:gd name="connsiteY30" fmla="*/ 1927274 h 3250704"/>
              <a:gd name="connsiteX31" fmla="*/ 379827 w 4884530"/>
              <a:gd name="connsiteY31" fmla="*/ 2039816 h 3250704"/>
              <a:gd name="connsiteX32" fmla="*/ 436098 w 4884530"/>
              <a:gd name="connsiteY32" fmla="*/ 2096087 h 3250704"/>
              <a:gd name="connsiteX33" fmla="*/ 464234 w 4884530"/>
              <a:gd name="connsiteY33" fmla="*/ 2138290 h 3250704"/>
              <a:gd name="connsiteX34" fmla="*/ 647114 w 4884530"/>
              <a:gd name="connsiteY34" fmla="*/ 2307102 h 3250704"/>
              <a:gd name="connsiteX35" fmla="*/ 675249 w 4884530"/>
              <a:gd name="connsiteY35" fmla="*/ 2349305 h 3250704"/>
              <a:gd name="connsiteX36" fmla="*/ 717452 w 4884530"/>
              <a:gd name="connsiteY36" fmla="*/ 2391508 h 3250704"/>
              <a:gd name="connsiteX37" fmla="*/ 759655 w 4884530"/>
              <a:gd name="connsiteY37" fmla="*/ 2447779 h 3250704"/>
              <a:gd name="connsiteX38" fmla="*/ 815926 w 4884530"/>
              <a:gd name="connsiteY38" fmla="*/ 2489982 h 3250704"/>
              <a:gd name="connsiteX39" fmla="*/ 970670 w 4884530"/>
              <a:gd name="connsiteY39" fmla="*/ 2574388 h 3250704"/>
              <a:gd name="connsiteX40" fmla="*/ 998806 w 4884530"/>
              <a:gd name="connsiteY40" fmla="*/ 2602523 h 3250704"/>
              <a:gd name="connsiteX41" fmla="*/ 1083212 w 4884530"/>
              <a:gd name="connsiteY41" fmla="*/ 2658794 h 3250704"/>
              <a:gd name="connsiteX42" fmla="*/ 1125415 w 4884530"/>
              <a:gd name="connsiteY42" fmla="*/ 2686930 h 3250704"/>
              <a:gd name="connsiteX43" fmla="*/ 1223889 w 4884530"/>
              <a:gd name="connsiteY43" fmla="*/ 2757268 h 3250704"/>
              <a:gd name="connsiteX44" fmla="*/ 1280160 w 4884530"/>
              <a:gd name="connsiteY44" fmla="*/ 2771336 h 3250704"/>
              <a:gd name="connsiteX45" fmla="*/ 1322363 w 4884530"/>
              <a:gd name="connsiteY45" fmla="*/ 2785403 h 3250704"/>
              <a:gd name="connsiteX46" fmla="*/ 1392701 w 4884530"/>
              <a:gd name="connsiteY46" fmla="*/ 2841674 h 3250704"/>
              <a:gd name="connsiteX47" fmla="*/ 1420837 w 4884530"/>
              <a:gd name="connsiteY47" fmla="*/ 2869810 h 3250704"/>
              <a:gd name="connsiteX48" fmla="*/ 1477107 w 4884530"/>
              <a:gd name="connsiteY48" fmla="*/ 2883877 h 3250704"/>
              <a:gd name="connsiteX49" fmla="*/ 1519310 w 4884530"/>
              <a:gd name="connsiteY49" fmla="*/ 2897945 h 3250704"/>
              <a:gd name="connsiteX50" fmla="*/ 1561514 w 4884530"/>
              <a:gd name="connsiteY50" fmla="*/ 2926080 h 3250704"/>
              <a:gd name="connsiteX51" fmla="*/ 1645920 w 4884530"/>
              <a:gd name="connsiteY51" fmla="*/ 2954216 h 3250704"/>
              <a:gd name="connsiteX52" fmla="*/ 1786597 w 4884530"/>
              <a:gd name="connsiteY52" fmla="*/ 3024554 h 3250704"/>
              <a:gd name="connsiteX53" fmla="*/ 1842867 w 4884530"/>
              <a:gd name="connsiteY53" fmla="*/ 3052690 h 3250704"/>
              <a:gd name="connsiteX54" fmla="*/ 1927274 w 4884530"/>
              <a:gd name="connsiteY54" fmla="*/ 3080825 h 3250704"/>
              <a:gd name="connsiteX55" fmla="*/ 1983544 w 4884530"/>
              <a:gd name="connsiteY55" fmla="*/ 3108960 h 3250704"/>
              <a:gd name="connsiteX56" fmla="*/ 2067950 w 4884530"/>
              <a:gd name="connsiteY56" fmla="*/ 3137096 h 3250704"/>
              <a:gd name="connsiteX57" fmla="*/ 2152357 w 4884530"/>
              <a:gd name="connsiteY57" fmla="*/ 3165231 h 3250704"/>
              <a:gd name="connsiteX58" fmla="*/ 2194560 w 4884530"/>
              <a:gd name="connsiteY58" fmla="*/ 3179299 h 3250704"/>
              <a:gd name="connsiteX59" fmla="*/ 2236763 w 4884530"/>
              <a:gd name="connsiteY59" fmla="*/ 3193367 h 3250704"/>
              <a:gd name="connsiteX60" fmla="*/ 2349304 w 4884530"/>
              <a:gd name="connsiteY60" fmla="*/ 3221502 h 3250704"/>
              <a:gd name="connsiteX61" fmla="*/ 2827606 w 4884530"/>
              <a:gd name="connsiteY61" fmla="*/ 3249637 h 3250704"/>
              <a:gd name="connsiteX62" fmla="*/ 3207434 w 4884530"/>
              <a:gd name="connsiteY62" fmla="*/ 3235570 h 3250704"/>
              <a:gd name="connsiteX63" fmla="*/ 3291840 w 4884530"/>
              <a:gd name="connsiteY63" fmla="*/ 3221502 h 3250704"/>
              <a:gd name="connsiteX64" fmla="*/ 3390314 w 4884530"/>
              <a:gd name="connsiteY64" fmla="*/ 3193367 h 3250704"/>
              <a:gd name="connsiteX65" fmla="*/ 3432517 w 4884530"/>
              <a:gd name="connsiteY65" fmla="*/ 3165231 h 3250704"/>
              <a:gd name="connsiteX66" fmla="*/ 3474720 w 4884530"/>
              <a:gd name="connsiteY66" fmla="*/ 3151163 h 3250704"/>
              <a:gd name="connsiteX67" fmla="*/ 3545058 w 4884530"/>
              <a:gd name="connsiteY67" fmla="*/ 3123028 h 3250704"/>
              <a:gd name="connsiteX68" fmla="*/ 3671667 w 4884530"/>
              <a:gd name="connsiteY68" fmla="*/ 3094893 h 3250704"/>
              <a:gd name="connsiteX69" fmla="*/ 3756074 w 4884530"/>
              <a:gd name="connsiteY69" fmla="*/ 3052690 h 3250704"/>
              <a:gd name="connsiteX70" fmla="*/ 3868615 w 4884530"/>
              <a:gd name="connsiteY70" fmla="*/ 3010487 h 3250704"/>
              <a:gd name="connsiteX71" fmla="*/ 3981157 w 4884530"/>
              <a:gd name="connsiteY71" fmla="*/ 2940148 h 3250704"/>
              <a:gd name="connsiteX72" fmla="*/ 4023360 w 4884530"/>
              <a:gd name="connsiteY72" fmla="*/ 2912013 h 3250704"/>
              <a:gd name="connsiteX73" fmla="*/ 4065563 w 4884530"/>
              <a:gd name="connsiteY73" fmla="*/ 2869810 h 3250704"/>
              <a:gd name="connsiteX74" fmla="*/ 4107766 w 4884530"/>
              <a:gd name="connsiteY74" fmla="*/ 2813539 h 3250704"/>
              <a:gd name="connsiteX75" fmla="*/ 4192172 w 4884530"/>
              <a:gd name="connsiteY75" fmla="*/ 2757268 h 3250704"/>
              <a:gd name="connsiteX76" fmla="*/ 4234375 w 4884530"/>
              <a:gd name="connsiteY76" fmla="*/ 2729133 h 3250704"/>
              <a:gd name="connsiteX77" fmla="*/ 4360984 w 4884530"/>
              <a:gd name="connsiteY77" fmla="*/ 2588456 h 3250704"/>
              <a:gd name="connsiteX78" fmla="*/ 4403187 w 4884530"/>
              <a:gd name="connsiteY78" fmla="*/ 2546253 h 3250704"/>
              <a:gd name="connsiteX79" fmla="*/ 4445390 w 4884530"/>
              <a:gd name="connsiteY79" fmla="*/ 2475914 h 3250704"/>
              <a:gd name="connsiteX80" fmla="*/ 4515729 w 4884530"/>
              <a:gd name="connsiteY80" fmla="*/ 2377440 h 3250704"/>
              <a:gd name="connsiteX81" fmla="*/ 4572000 w 4884530"/>
              <a:gd name="connsiteY81" fmla="*/ 2293034 h 3250704"/>
              <a:gd name="connsiteX82" fmla="*/ 4586067 w 4884530"/>
              <a:gd name="connsiteY82" fmla="*/ 2250831 h 3250704"/>
              <a:gd name="connsiteX83" fmla="*/ 4614203 w 4884530"/>
              <a:gd name="connsiteY83" fmla="*/ 2194560 h 3250704"/>
              <a:gd name="connsiteX84" fmla="*/ 4670474 w 4884530"/>
              <a:gd name="connsiteY84" fmla="*/ 2110154 h 3250704"/>
              <a:gd name="connsiteX85" fmla="*/ 4712677 w 4884530"/>
              <a:gd name="connsiteY85" fmla="*/ 1983545 h 3250704"/>
              <a:gd name="connsiteX86" fmla="*/ 4754880 w 4884530"/>
              <a:gd name="connsiteY86" fmla="*/ 1899139 h 3250704"/>
              <a:gd name="connsiteX87" fmla="*/ 4768947 w 4884530"/>
              <a:gd name="connsiteY87" fmla="*/ 1828800 h 3250704"/>
              <a:gd name="connsiteX88" fmla="*/ 4783015 w 4884530"/>
              <a:gd name="connsiteY88" fmla="*/ 1786597 h 3250704"/>
              <a:gd name="connsiteX89" fmla="*/ 4825218 w 4884530"/>
              <a:gd name="connsiteY89" fmla="*/ 1589650 h 3250704"/>
              <a:gd name="connsiteX90" fmla="*/ 4853354 w 4884530"/>
              <a:gd name="connsiteY90" fmla="*/ 1491176 h 3250704"/>
              <a:gd name="connsiteX91" fmla="*/ 4867421 w 4884530"/>
              <a:gd name="connsiteY91" fmla="*/ 1434905 h 3250704"/>
              <a:gd name="connsiteX92" fmla="*/ 4825218 w 4884530"/>
              <a:gd name="connsiteY92" fmla="*/ 1055077 h 3250704"/>
              <a:gd name="connsiteX93" fmla="*/ 4811150 w 4884530"/>
              <a:gd name="connsiteY93" fmla="*/ 1012874 h 3250704"/>
              <a:gd name="connsiteX94" fmla="*/ 4797083 w 4884530"/>
              <a:gd name="connsiteY94" fmla="*/ 970671 h 3250704"/>
              <a:gd name="connsiteX95" fmla="*/ 4768947 w 4884530"/>
              <a:gd name="connsiteY95" fmla="*/ 942536 h 3250704"/>
              <a:gd name="connsiteX96" fmla="*/ 4670474 w 4884530"/>
              <a:gd name="connsiteY96" fmla="*/ 829994 h 3250704"/>
              <a:gd name="connsiteX97" fmla="*/ 4642338 w 4884530"/>
              <a:gd name="connsiteY97" fmla="*/ 787791 h 3250704"/>
              <a:gd name="connsiteX98" fmla="*/ 4543864 w 4884530"/>
              <a:gd name="connsiteY98" fmla="*/ 703385 h 3250704"/>
              <a:gd name="connsiteX99" fmla="*/ 4515729 w 4884530"/>
              <a:gd name="connsiteY99" fmla="*/ 661182 h 3250704"/>
              <a:gd name="connsiteX100" fmla="*/ 4445390 w 4884530"/>
              <a:gd name="connsiteY100" fmla="*/ 590843 h 3250704"/>
              <a:gd name="connsiteX101" fmla="*/ 4375052 w 4884530"/>
              <a:gd name="connsiteY101" fmla="*/ 492370 h 3250704"/>
              <a:gd name="connsiteX102" fmla="*/ 4276578 w 4884530"/>
              <a:gd name="connsiteY102" fmla="*/ 436099 h 3250704"/>
              <a:gd name="connsiteX103" fmla="*/ 4248443 w 4884530"/>
              <a:gd name="connsiteY103" fmla="*/ 407963 h 3250704"/>
              <a:gd name="connsiteX104" fmla="*/ 4164037 w 4884530"/>
              <a:gd name="connsiteY104" fmla="*/ 379828 h 3250704"/>
              <a:gd name="connsiteX105" fmla="*/ 4065563 w 4884530"/>
              <a:gd name="connsiteY105" fmla="*/ 351693 h 3250704"/>
              <a:gd name="connsiteX106" fmla="*/ 3938954 w 4884530"/>
              <a:gd name="connsiteY106" fmla="*/ 309490 h 3250704"/>
              <a:gd name="connsiteX107" fmla="*/ 3896750 w 4884530"/>
              <a:gd name="connsiteY107" fmla="*/ 281354 h 3250704"/>
              <a:gd name="connsiteX108" fmla="*/ 3756074 w 4884530"/>
              <a:gd name="connsiteY108" fmla="*/ 253219 h 3250704"/>
              <a:gd name="connsiteX109" fmla="*/ 3671667 w 4884530"/>
              <a:gd name="connsiteY109" fmla="*/ 225083 h 3250704"/>
              <a:gd name="connsiteX110" fmla="*/ 3629464 w 4884530"/>
              <a:gd name="connsiteY110" fmla="*/ 211016 h 3250704"/>
              <a:gd name="connsiteX111" fmla="*/ 3488787 w 4884530"/>
              <a:gd name="connsiteY111" fmla="*/ 182880 h 3250704"/>
              <a:gd name="connsiteX112" fmla="*/ 3404381 w 4884530"/>
              <a:gd name="connsiteY112" fmla="*/ 154745 h 3250704"/>
              <a:gd name="connsiteX113" fmla="*/ 3319975 w 4884530"/>
              <a:gd name="connsiteY113" fmla="*/ 140677 h 3250704"/>
              <a:gd name="connsiteX114" fmla="*/ 3277772 w 4884530"/>
              <a:gd name="connsiteY114" fmla="*/ 126610 h 3250704"/>
              <a:gd name="connsiteX115" fmla="*/ 3193366 w 4884530"/>
              <a:gd name="connsiteY115" fmla="*/ 112542 h 3250704"/>
              <a:gd name="connsiteX116" fmla="*/ 2813538 w 4884530"/>
              <a:gd name="connsiteY116" fmla="*/ 84407 h 3250704"/>
              <a:gd name="connsiteX117" fmla="*/ 2700997 w 4884530"/>
              <a:gd name="connsiteY117" fmla="*/ 84407 h 3250704"/>
              <a:gd name="connsiteX118" fmla="*/ 2377440 w 4884530"/>
              <a:gd name="connsiteY118" fmla="*/ 112542 h 3250704"/>
              <a:gd name="connsiteX119" fmla="*/ 2335237 w 4884530"/>
              <a:gd name="connsiteY119" fmla="*/ 126610 h 3250704"/>
              <a:gd name="connsiteX120" fmla="*/ 1899138 w 4884530"/>
              <a:gd name="connsiteY120" fmla="*/ 98474 h 3250704"/>
              <a:gd name="connsiteX121" fmla="*/ 1814732 w 4884530"/>
              <a:gd name="connsiteY121" fmla="*/ 70339 h 3250704"/>
              <a:gd name="connsiteX122" fmla="*/ 1716258 w 4884530"/>
              <a:gd name="connsiteY122" fmla="*/ 42203 h 3250704"/>
              <a:gd name="connsiteX123" fmla="*/ 1589649 w 4884530"/>
              <a:gd name="connsiteY123" fmla="*/ 28136 h 3250704"/>
              <a:gd name="connsiteX124" fmla="*/ 1491175 w 4884530"/>
              <a:gd name="connsiteY124" fmla="*/ 0 h 3250704"/>
              <a:gd name="connsiteX125" fmla="*/ 1322363 w 4884530"/>
              <a:gd name="connsiteY125" fmla="*/ 14068 h 3250704"/>
              <a:gd name="connsiteX126" fmla="*/ 1294227 w 4884530"/>
              <a:gd name="connsiteY126" fmla="*/ 42203 h 3250704"/>
              <a:gd name="connsiteX127" fmla="*/ 1237957 w 4884530"/>
              <a:gd name="connsiteY127" fmla="*/ 56271 h 3250704"/>
              <a:gd name="connsiteX128" fmla="*/ 1223889 w 4884530"/>
              <a:gd name="connsiteY128" fmla="*/ 98474 h 3250704"/>
              <a:gd name="connsiteX129" fmla="*/ 1209821 w 4884530"/>
              <a:gd name="connsiteY129" fmla="*/ 154745 h 3250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</a:cxnLst>
            <a:rect l="l" t="t" r="r" b="b"/>
            <a:pathLst>
              <a:path w="4884530" h="3250704">
                <a:moveTo>
                  <a:pt x="1448972" y="140677"/>
                </a:moveTo>
                <a:cubicBezTo>
                  <a:pt x="1434904" y="131299"/>
                  <a:pt x="1422600" y="118478"/>
                  <a:pt x="1406769" y="112542"/>
                </a:cubicBezTo>
                <a:cubicBezTo>
                  <a:pt x="1379320" y="102249"/>
                  <a:pt x="1255536" y="87603"/>
                  <a:pt x="1237957" y="84407"/>
                </a:cubicBezTo>
                <a:cubicBezTo>
                  <a:pt x="1218935" y="80948"/>
                  <a:pt x="1200757" y="73518"/>
                  <a:pt x="1181686" y="70339"/>
                </a:cubicBezTo>
                <a:cubicBezTo>
                  <a:pt x="1144394" y="64124"/>
                  <a:pt x="1106658" y="60960"/>
                  <a:pt x="1069144" y="56271"/>
                </a:cubicBezTo>
                <a:cubicBezTo>
                  <a:pt x="933156" y="60960"/>
                  <a:pt x="796752" y="58719"/>
                  <a:pt x="661181" y="70339"/>
                </a:cubicBezTo>
                <a:cubicBezTo>
                  <a:pt x="637884" y="72336"/>
                  <a:pt x="546022" y="108383"/>
                  <a:pt x="520504" y="126610"/>
                </a:cubicBezTo>
                <a:cubicBezTo>
                  <a:pt x="504315" y="138174"/>
                  <a:pt x="493406" y="155866"/>
                  <a:pt x="478301" y="168813"/>
                </a:cubicBezTo>
                <a:cubicBezTo>
                  <a:pt x="460499" y="184072"/>
                  <a:pt x="440787" y="196948"/>
                  <a:pt x="422030" y="211016"/>
                </a:cubicBezTo>
                <a:cubicBezTo>
                  <a:pt x="395348" y="255486"/>
                  <a:pt x="371876" y="290530"/>
                  <a:pt x="351692" y="337625"/>
                </a:cubicBezTo>
                <a:cubicBezTo>
                  <a:pt x="345851" y="351255"/>
                  <a:pt x="344256" y="366565"/>
                  <a:pt x="337624" y="379828"/>
                </a:cubicBezTo>
                <a:cubicBezTo>
                  <a:pt x="330063" y="394950"/>
                  <a:pt x="317050" y="406909"/>
                  <a:pt x="309489" y="422031"/>
                </a:cubicBezTo>
                <a:cubicBezTo>
                  <a:pt x="302857" y="435294"/>
                  <a:pt x="301262" y="450604"/>
                  <a:pt x="295421" y="464234"/>
                </a:cubicBezTo>
                <a:cubicBezTo>
                  <a:pt x="287160" y="483509"/>
                  <a:pt x="275547" y="501230"/>
                  <a:pt x="267286" y="520505"/>
                </a:cubicBezTo>
                <a:cubicBezTo>
                  <a:pt x="261445" y="534135"/>
                  <a:pt x="259850" y="549445"/>
                  <a:pt x="253218" y="562708"/>
                </a:cubicBezTo>
                <a:cubicBezTo>
                  <a:pt x="245657" y="577830"/>
                  <a:pt x="233179" y="590068"/>
                  <a:pt x="225083" y="604911"/>
                </a:cubicBezTo>
                <a:cubicBezTo>
                  <a:pt x="204999" y="641732"/>
                  <a:pt x="192077" y="682555"/>
                  <a:pt x="168812" y="717453"/>
                </a:cubicBezTo>
                <a:lnTo>
                  <a:pt x="112541" y="801859"/>
                </a:lnTo>
                <a:cubicBezTo>
                  <a:pt x="103163" y="815927"/>
                  <a:pt x="96361" y="832107"/>
                  <a:pt x="84406" y="844062"/>
                </a:cubicBezTo>
                <a:lnTo>
                  <a:pt x="56270" y="872197"/>
                </a:lnTo>
                <a:lnTo>
                  <a:pt x="28135" y="956603"/>
                </a:lnTo>
                <a:cubicBezTo>
                  <a:pt x="23446" y="970671"/>
                  <a:pt x="16975" y="984266"/>
                  <a:pt x="14067" y="998807"/>
                </a:cubicBezTo>
                <a:lnTo>
                  <a:pt x="0" y="1069145"/>
                </a:lnTo>
                <a:cubicBezTo>
                  <a:pt x="4689" y="1167619"/>
                  <a:pt x="6205" y="1266295"/>
                  <a:pt x="14067" y="1364567"/>
                </a:cubicBezTo>
                <a:cubicBezTo>
                  <a:pt x="15609" y="1383839"/>
                  <a:pt x="22579" y="1402318"/>
                  <a:pt x="28135" y="1420837"/>
                </a:cubicBezTo>
                <a:cubicBezTo>
                  <a:pt x="36657" y="1449243"/>
                  <a:pt x="39819" y="1480567"/>
                  <a:pt x="56270" y="1505243"/>
                </a:cubicBezTo>
                <a:cubicBezTo>
                  <a:pt x="124173" y="1607099"/>
                  <a:pt x="97418" y="1559405"/>
                  <a:pt x="140677" y="1645920"/>
                </a:cubicBezTo>
                <a:cubicBezTo>
                  <a:pt x="142158" y="1653325"/>
                  <a:pt x="162188" y="1759282"/>
                  <a:pt x="168812" y="1772530"/>
                </a:cubicBezTo>
                <a:cubicBezTo>
                  <a:pt x="183934" y="1802775"/>
                  <a:pt x="206326" y="1828801"/>
                  <a:pt x="225083" y="1856936"/>
                </a:cubicBezTo>
                <a:cubicBezTo>
                  <a:pt x="234461" y="1871004"/>
                  <a:pt x="239150" y="1889761"/>
                  <a:pt x="253218" y="1899139"/>
                </a:cubicBezTo>
                <a:lnTo>
                  <a:pt x="295421" y="1927274"/>
                </a:lnTo>
                <a:cubicBezTo>
                  <a:pt x="323556" y="1964788"/>
                  <a:pt x="346669" y="2006658"/>
                  <a:pt x="379827" y="2039816"/>
                </a:cubicBezTo>
                <a:cubicBezTo>
                  <a:pt x="398584" y="2058573"/>
                  <a:pt x="421384" y="2074016"/>
                  <a:pt x="436098" y="2096087"/>
                </a:cubicBezTo>
                <a:cubicBezTo>
                  <a:pt x="445477" y="2110155"/>
                  <a:pt x="452279" y="2126335"/>
                  <a:pt x="464234" y="2138290"/>
                </a:cubicBezTo>
                <a:cubicBezTo>
                  <a:pt x="522896" y="2196952"/>
                  <a:pt x="588452" y="2248440"/>
                  <a:pt x="647114" y="2307102"/>
                </a:cubicBezTo>
                <a:cubicBezTo>
                  <a:pt x="659069" y="2319057"/>
                  <a:pt x="664425" y="2336317"/>
                  <a:pt x="675249" y="2349305"/>
                </a:cubicBezTo>
                <a:cubicBezTo>
                  <a:pt x="687985" y="2364589"/>
                  <a:pt x="704505" y="2376403"/>
                  <a:pt x="717452" y="2391508"/>
                </a:cubicBezTo>
                <a:cubicBezTo>
                  <a:pt x="732711" y="2409310"/>
                  <a:pt x="743076" y="2431200"/>
                  <a:pt x="759655" y="2447779"/>
                </a:cubicBezTo>
                <a:cubicBezTo>
                  <a:pt x="776234" y="2464358"/>
                  <a:pt x="796418" y="2476976"/>
                  <a:pt x="815926" y="2489982"/>
                </a:cubicBezTo>
                <a:cubicBezTo>
                  <a:pt x="925402" y="2562966"/>
                  <a:pt x="891742" y="2548078"/>
                  <a:pt x="970670" y="2574388"/>
                </a:cubicBezTo>
                <a:cubicBezTo>
                  <a:pt x="980049" y="2583766"/>
                  <a:pt x="988195" y="2594565"/>
                  <a:pt x="998806" y="2602523"/>
                </a:cubicBezTo>
                <a:cubicBezTo>
                  <a:pt x="1025858" y="2622812"/>
                  <a:pt x="1055077" y="2640037"/>
                  <a:pt x="1083212" y="2658794"/>
                </a:cubicBezTo>
                <a:cubicBezTo>
                  <a:pt x="1097280" y="2668173"/>
                  <a:pt x="1111889" y="2676786"/>
                  <a:pt x="1125415" y="2686930"/>
                </a:cubicBezTo>
                <a:cubicBezTo>
                  <a:pt x="1131821" y="2691734"/>
                  <a:pt x="1207889" y="2750411"/>
                  <a:pt x="1223889" y="2757268"/>
                </a:cubicBezTo>
                <a:cubicBezTo>
                  <a:pt x="1241660" y="2764884"/>
                  <a:pt x="1261570" y="2766025"/>
                  <a:pt x="1280160" y="2771336"/>
                </a:cubicBezTo>
                <a:cubicBezTo>
                  <a:pt x="1294418" y="2775410"/>
                  <a:pt x="1308295" y="2780714"/>
                  <a:pt x="1322363" y="2785403"/>
                </a:cubicBezTo>
                <a:cubicBezTo>
                  <a:pt x="1390292" y="2853334"/>
                  <a:pt x="1303975" y="2770694"/>
                  <a:pt x="1392701" y="2841674"/>
                </a:cubicBezTo>
                <a:cubicBezTo>
                  <a:pt x="1403058" y="2849960"/>
                  <a:pt x="1408974" y="2863878"/>
                  <a:pt x="1420837" y="2869810"/>
                </a:cubicBezTo>
                <a:cubicBezTo>
                  <a:pt x="1438130" y="2878456"/>
                  <a:pt x="1458517" y="2878566"/>
                  <a:pt x="1477107" y="2883877"/>
                </a:cubicBezTo>
                <a:cubicBezTo>
                  <a:pt x="1491365" y="2887951"/>
                  <a:pt x="1506047" y="2891313"/>
                  <a:pt x="1519310" y="2897945"/>
                </a:cubicBezTo>
                <a:cubicBezTo>
                  <a:pt x="1534433" y="2905506"/>
                  <a:pt x="1546064" y="2919213"/>
                  <a:pt x="1561514" y="2926080"/>
                </a:cubicBezTo>
                <a:cubicBezTo>
                  <a:pt x="1588615" y="2938125"/>
                  <a:pt x="1621244" y="2937765"/>
                  <a:pt x="1645920" y="2954216"/>
                </a:cubicBezTo>
                <a:cubicBezTo>
                  <a:pt x="1746413" y="3021212"/>
                  <a:pt x="1697521" y="3002286"/>
                  <a:pt x="1786597" y="3024554"/>
                </a:cubicBezTo>
                <a:cubicBezTo>
                  <a:pt x="1805354" y="3033933"/>
                  <a:pt x="1823396" y="3044902"/>
                  <a:pt x="1842867" y="3052690"/>
                </a:cubicBezTo>
                <a:cubicBezTo>
                  <a:pt x="1870403" y="3063705"/>
                  <a:pt x="1900748" y="3067562"/>
                  <a:pt x="1927274" y="3080825"/>
                </a:cubicBezTo>
                <a:cubicBezTo>
                  <a:pt x="1946031" y="3090203"/>
                  <a:pt x="1964073" y="3101172"/>
                  <a:pt x="1983544" y="3108960"/>
                </a:cubicBezTo>
                <a:cubicBezTo>
                  <a:pt x="2011080" y="3119975"/>
                  <a:pt x="2039815" y="3127718"/>
                  <a:pt x="2067950" y="3137096"/>
                </a:cubicBezTo>
                <a:lnTo>
                  <a:pt x="2152357" y="3165231"/>
                </a:lnTo>
                <a:lnTo>
                  <a:pt x="2194560" y="3179299"/>
                </a:lnTo>
                <a:cubicBezTo>
                  <a:pt x="2208628" y="3183988"/>
                  <a:pt x="2222377" y="3189771"/>
                  <a:pt x="2236763" y="3193367"/>
                </a:cubicBezTo>
                <a:cubicBezTo>
                  <a:pt x="2274277" y="3202745"/>
                  <a:pt x="2310934" y="3216706"/>
                  <a:pt x="2349304" y="3221502"/>
                </a:cubicBezTo>
                <a:cubicBezTo>
                  <a:pt x="2582914" y="3250704"/>
                  <a:pt x="2424068" y="3234117"/>
                  <a:pt x="2827606" y="3249637"/>
                </a:cubicBezTo>
                <a:cubicBezTo>
                  <a:pt x="2954215" y="3244948"/>
                  <a:pt x="3080970" y="3243234"/>
                  <a:pt x="3207434" y="3235570"/>
                </a:cubicBezTo>
                <a:cubicBezTo>
                  <a:pt x="3235905" y="3233844"/>
                  <a:pt x="3263870" y="3227096"/>
                  <a:pt x="3291840" y="3221502"/>
                </a:cubicBezTo>
                <a:cubicBezTo>
                  <a:pt x="3335993" y="3212671"/>
                  <a:pt x="3350096" y="3206772"/>
                  <a:pt x="3390314" y="3193367"/>
                </a:cubicBezTo>
                <a:cubicBezTo>
                  <a:pt x="3404382" y="3183988"/>
                  <a:pt x="3417395" y="3172792"/>
                  <a:pt x="3432517" y="3165231"/>
                </a:cubicBezTo>
                <a:cubicBezTo>
                  <a:pt x="3445780" y="3158599"/>
                  <a:pt x="3460836" y="3156370"/>
                  <a:pt x="3474720" y="3151163"/>
                </a:cubicBezTo>
                <a:cubicBezTo>
                  <a:pt x="3498364" y="3142296"/>
                  <a:pt x="3521102" y="3131013"/>
                  <a:pt x="3545058" y="3123028"/>
                </a:cubicBezTo>
                <a:cubicBezTo>
                  <a:pt x="3588393" y="3108583"/>
                  <a:pt x="3627054" y="3106046"/>
                  <a:pt x="3671667" y="3094893"/>
                </a:cubicBezTo>
                <a:cubicBezTo>
                  <a:pt x="3728978" y="3080565"/>
                  <a:pt x="3702594" y="3083250"/>
                  <a:pt x="3756074" y="3052690"/>
                </a:cubicBezTo>
                <a:cubicBezTo>
                  <a:pt x="3813294" y="3019993"/>
                  <a:pt x="3807067" y="3025873"/>
                  <a:pt x="3868615" y="3010487"/>
                </a:cubicBezTo>
                <a:cubicBezTo>
                  <a:pt x="3956747" y="2966420"/>
                  <a:pt x="3895933" y="3001022"/>
                  <a:pt x="3981157" y="2940148"/>
                </a:cubicBezTo>
                <a:cubicBezTo>
                  <a:pt x="3994915" y="2930321"/>
                  <a:pt x="4010372" y="2922837"/>
                  <a:pt x="4023360" y="2912013"/>
                </a:cubicBezTo>
                <a:cubicBezTo>
                  <a:pt x="4038644" y="2899277"/>
                  <a:pt x="4052616" y="2884915"/>
                  <a:pt x="4065563" y="2869810"/>
                </a:cubicBezTo>
                <a:cubicBezTo>
                  <a:pt x="4080822" y="2852008"/>
                  <a:pt x="4090242" y="2829116"/>
                  <a:pt x="4107766" y="2813539"/>
                </a:cubicBezTo>
                <a:cubicBezTo>
                  <a:pt x="4133039" y="2791074"/>
                  <a:pt x="4164037" y="2776025"/>
                  <a:pt x="4192172" y="2757268"/>
                </a:cubicBezTo>
                <a:cubicBezTo>
                  <a:pt x="4206240" y="2747890"/>
                  <a:pt x="4222420" y="2741088"/>
                  <a:pt x="4234375" y="2729133"/>
                </a:cubicBezTo>
                <a:cubicBezTo>
                  <a:pt x="4447495" y="2516013"/>
                  <a:pt x="4228831" y="2742635"/>
                  <a:pt x="4360984" y="2588456"/>
                </a:cubicBezTo>
                <a:cubicBezTo>
                  <a:pt x="4373931" y="2573351"/>
                  <a:pt x="4391250" y="2562169"/>
                  <a:pt x="4403187" y="2546253"/>
                </a:cubicBezTo>
                <a:cubicBezTo>
                  <a:pt x="4419593" y="2524379"/>
                  <a:pt x="4430898" y="2499101"/>
                  <a:pt x="4445390" y="2475914"/>
                </a:cubicBezTo>
                <a:cubicBezTo>
                  <a:pt x="4471098" y="2434781"/>
                  <a:pt x="4484784" y="2418700"/>
                  <a:pt x="4515729" y="2377440"/>
                </a:cubicBezTo>
                <a:cubicBezTo>
                  <a:pt x="4548038" y="2248209"/>
                  <a:pt x="4501345" y="2381355"/>
                  <a:pt x="4572000" y="2293034"/>
                </a:cubicBezTo>
                <a:cubicBezTo>
                  <a:pt x="4581263" y="2281455"/>
                  <a:pt x="4580226" y="2264461"/>
                  <a:pt x="4586067" y="2250831"/>
                </a:cubicBezTo>
                <a:cubicBezTo>
                  <a:pt x="4594328" y="2231556"/>
                  <a:pt x="4603413" y="2212542"/>
                  <a:pt x="4614203" y="2194560"/>
                </a:cubicBezTo>
                <a:cubicBezTo>
                  <a:pt x="4631601" y="2165564"/>
                  <a:pt x="4670474" y="2110154"/>
                  <a:pt x="4670474" y="2110154"/>
                </a:cubicBezTo>
                <a:cubicBezTo>
                  <a:pt x="4683907" y="2056420"/>
                  <a:pt x="4686187" y="2036524"/>
                  <a:pt x="4712677" y="1983545"/>
                </a:cubicBezTo>
                <a:cubicBezTo>
                  <a:pt x="4747057" y="1914785"/>
                  <a:pt x="4737202" y="1969852"/>
                  <a:pt x="4754880" y="1899139"/>
                </a:cubicBezTo>
                <a:cubicBezTo>
                  <a:pt x="4760679" y="1875942"/>
                  <a:pt x="4763148" y="1851997"/>
                  <a:pt x="4768947" y="1828800"/>
                </a:cubicBezTo>
                <a:cubicBezTo>
                  <a:pt x="4772543" y="1814414"/>
                  <a:pt x="4779419" y="1800983"/>
                  <a:pt x="4783015" y="1786597"/>
                </a:cubicBezTo>
                <a:cubicBezTo>
                  <a:pt x="4823777" y="1623548"/>
                  <a:pt x="4798556" y="1709625"/>
                  <a:pt x="4825218" y="1589650"/>
                </a:cubicBezTo>
                <a:cubicBezTo>
                  <a:pt x="4847212" y="1490679"/>
                  <a:pt x="4829851" y="1573437"/>
                  <a:pt x="4853354" y="1491176"/>
                </a:cubicBezTo>
                <a:cubicBezTo>
                  <a:pt x="4858665" y="1472586"/>
                  <a:pt x="4862732" y="1453662"/>
                  <a:pt x="4867421" y="1434905"/>
                </a:cubicBezTo>
                <a:cubicBezTo>
                  <a:pt x="4851943" y="1109859"/>
                  <a:pt x="4884530" y="1233009"/>
                  <a:pt x="4825218" y="1055077"/>
                </a:cubicBezTo>
                <a:lnTo>
                  <a:pt x="4811150" y="1012874"/>
                </a:lnTo>
                <a:cubicBezTo>
                  <a:pt x="4806461" y="998806"/>
                  <a:pt x="4807569" y="981156"/>
                  <a:pt x="4797083" y="970671"/>
                </a:cubicBezTo>
                <a:cubicBezTo>
                  <a:pt x="4787704" y="961293"/>
                  <a:pt x="4776905" y="953147"/>
                  <a:pt x="4768947" y="942536"/>
                </a:cubicBezTo>
                <a:cubicBezTo>
                  <a:pt x="4686884" y="833119"/>
                  <a:pt x="4749019" y="882359"/>
                  <a:pt x="4670474" y="829994"/>
                </a:cubicBezTo>
                <a:cubicBezTo>
                  <a:pt x="4661095" y="815926"/>
                  <a:pt x="4654293" y="799746"/>
                  <a:pt x="4642338" y="787791"/>
                </a:cubicBezTo>
                <a:cubicBezTo>
                  <a:pt x="4549200" y="694654"/>
                  <a:pt x="4620424" y="795257"/>
                  <a:pt x="4543864" y="703385"/>
                </a:cubicBezTo>
                <a:cubicBezTo>
                  <a:pt x="4533040" y="690397"/>
                  <a:pt x="4526862" y="673906"/>
                  <a:pt x="4515729" y="661182"/>
                </a:cubicBezTo>
                <a:cubicBezTo>
                  <a:pt x="4493894" y="636228"/>
                  <a:pt x="4463783" y="618432"/>
                  <a:pt x="4445390" y="590843"/>
                </a:cubicBezTo>
                <a:cubicBezTo>
                  <a:pt x="4429413" y="566877"/>
                  <a:pt x="4392504" y="509822"/>
                  <a:pt x="4375052" y="492370"/>
                </a:cubicBezTo>
                <a:cubicBezTo>
                  <a:pt x="4355166" y="472484"/>
                  <a:pt x="4298649" y="447134"/>
                  <a:pt x="4276578" y="436099"/>
                </a:cubicBezTo>
                <a:cubicBezTo>
                  <a:pt x="4267200" y="426720"/>
                  <a:pt x="4260306" y="413895"/>
                  <a:pt x="4248443" y="407963"/>
                </a:cubicBezTo>
                <a:cubicBezTo>
                  <a:pt x="4221917" y="394700"/>
                  <a:pt x="4192172" y="389206"/>
                  <a:pt x="4164037" y="379828"/>
                </a:cubicBezTo>
                <a:cubicBezTo>
                  <a:pt x="4103486" y="359644"/>
                  <a:pt x="4136227" y="369358"/>
                  <a:pt x="4065563" y="351693"/>
                </a:cubicBezTo>
                <a:cubicBezTo>
                  <a:pt x="3876294" y="257057"/>
                  <a:pt x="4157112" y="391299"/>
                  <a:pt x="3938954" y="309490"/>
                </a:cubicBezTo>
                <a:cubicBezTo>
                  <a:pt x="3923123" y="303553"/>
                  <a:pt x="3912291" y="288014"/>
                  <a:pt x="3896750" y="281354"/>
                </a:cubicBezTo>
                <a:cubicBezTo>
                  <a:pt x="3864023" y="267328"/>
                  <a:pt x="3783993" y="260199"/>
                  <a:pt x="3756074" y="253219"/>
                </a:cubicBezTo>
                <a:cubicBezTo>
                  <a:pt x="3727302" y="246026"/>
                  <a:pt x="3699803" y="234461"/>
                  <a:pt x="3671667" y="225083"/>
                </a:cubicBezTo>
                <a:cubicBezTo>
                  <a:pt x="3657599" y="220394"/>
                  <a:pt x="3644091" y="213454"/>
                  <a:pt x="3629464" y="211016"/>
                </a:cubicBezTo>
                <a:cubicBezTo>
                  <a:pt x="3572423" y="201509"/>
                  <a:pt x="3541253" y="198620"/>
                  <a:pt x="3488787" y="182880"/>
                </a:cubicBezTo>
                <a:cubicBezTo>
                  <a:pt x="3460381" y="174358"/>
                  <a:pt x="3433635" y="159621"/>
                  <a:pt x="3404381" y="154745"/>
                </a:cubicBezTo>
                <a:cubicBezTo>
                  <a:pt x="3376246" y="150056"/>
                  <a:pt x="3347819" y="146865"/>
                  <a:pt x="3319975" y="140677"/>
                </a:cubicBezTo>
                <a:cubicBezTo>
                  <a:pt x="3305500" y="137460"/>
                  <a:pt x="3292247" y="129827"/>
                  <a:pt x="3277772" y="126610"/>
                </a:cubicBezTo>
                <a:cubicBezTo>
                  <a:pt x="3249928" y="120422"/>
                  <a:pt x="3221639" y="116312"/>
                  <a:pt x="3193366" y="112542"/>
                </a:cubicBezTo>
                <a:cubicBezTo>
                  <a:pt x="3042914" y="92481"/>
                  <a:pt x="2989353" y="94174"/>
                  <a:pt x="2813538" y="84407"/>
                </a:cubicBezTo>
                <a:cubicBezTo>
                  <a:pt x="2709652" y="58435"/>
                  <a:pt x="2804882" y="72864"/>
                  <a:pt x="2700997" y="84407"/>
                </a:cubicBezTo>
                <a:cubicBezTo>
                  <a:pt x="2593400" y="96362"/>
                  <a:pt x="2377440" y="112542"/>
                  <a:pt x="2377440" y="112542"/>
                </a:cubicBezTo>
                <a:cubicBezTo>
                  <a:pt x="2363372" y="117231"/>
                  <a:pt x="2350066" y="126610"/>
                  <a:pt x="2335237" y="126610"/>
                </a:cubicBezTo>
                <a:cubicBezTo>
                  <a:pt x="2181044" y="126610"/>
                  <a:pt x="2040941" y="141015"/>
                  <a:pt x="1899138" y="98474"/>
                </a:cubicBezTo>
                <a:cubicBezTo>
                  <a:pt x="1870732" y="89952"/>
                  <a:pt x="1842867" y="79717"/>
                  <a:pt x="1814732" y="70339"/>
                </a:cubicBezTo>
                <a:cubicBezTo>
                  <a:pt x="1783217" y="59834"/>
                  <a:pt x="1749064" y="47250"/>
                  <a:pt x="1716258" y="42203"/>
                </a:cubicBezTo>
                <a:cubicBezTo>
                  <a:pt x="1674289" y="35746"/>
                  <a:pt x="1631852" y="32825"/>
                  <a:pt x="1589649" y="28136"/>
                </a:cubicBezTo>
                <a:cubicBezTo>
                  <a:pt x="1569747" y="21502"/>
                  <a:pt x="1508840" y="0"/>
                  <a:pt x="1491175" y="0"/>
                </a:cubicBezTo>
                <a:cubicBezTo>
                  <a:pt x="1434709" y="0"/>
                  <a:pt x="1378634" y="9379"/>
                  <a:pt x="1322363" y="14068"/>
                </a:cubicBezTo>
                <a:cubicBezTo>
                  <a:pt x="1312984" y="23446"/>
                  <a:pt x="1306090" y="36272"/>
                  <a:pt x="1294227" y="42203"/>
                </a:cubicBezTo>
                <a:cubicBezTo>
                  <a:pt x="1276934" y="50849"/>
                  <a:pt x="1253054" y="44193"/>
                  <a:pt x="1237957" y="56271"/>
                </a:cubicBezTo>
                <a:cubicBezTo>
                  <a:pt x="1226378" y="65534"/>
                  <a:pt x="1231518" y="85758"/>
                  <a:pt x="1223889" y="98474"/>
                </a:cubicBezTo>
                <a:cubicBezTo>
                  <a:pt x="1194803" y="146951"/>
                  <a:pt x="1184713" y="104528"/>
                  <a:pt x="1209821" y="154745"/>
                </a:cubicBezTo>
              </a:path>
            </a:pathLst>
          </a:cu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1349375" y="2489200"/>
            <a:ext cx="4640263" cy="3376613"/>
          </a:xfrm>
          <a:custGeom>
            <a:avLst/>
            <a:gdLst>
              <a:gd name="connsiteX0" fmla="*/ 1164321 w 4639041"/>
              <a:gd name="connsiteY0" fmla="*/ 3151163 h 3376246"/>
              <a:gd name="connsiteX1" fmla="*/ 1079915 w 4639041"/>
              <a:gd name="connsiteY1" fmla="*/ 3094892 h 3376246"/>
              <a:gd name="connsiteX2" fmla="*/ 784493 w 4639041"/>
              <a:gd name="connsiteY2" fmla="*/ 2743200 h 3376246"/>
              <a:gd name="connsiteX3" fmla="*/ 657884 w 4639041"/>
              <a:gd name="connsiteY3" fmla="*/ 2447778 h 3376246"/>
              <a:gd name="connsiteX4" fmla="*/ 573478 w 4639041"/>
              <a:gd name="connsiteY4" fmla="*/ 2250830 h 3376246"/>
              <a:gd name="connsiteX5" fmla="*/ 432801 w 4639041"/>
              <a:gd name="connsiteY5" fmla="*/ 1913206 h 3376246"/>
              <a:gd name="connsiteX6" fmla="*/ 404665 w 4639041"/>
              <a:gd name="connsiteY6" fmla="*/ 1772529 h 3376246"/>
              <a:gd name="connsiteX7" fmla="*/ 362462 w 4639041"/>
              <a:gd name="connsiteY7" fmla="*/ 1406769 h 3376246"/>
              <a:gd name="connsiteX8" fmla="*/ 334327 w 4639041"/>
              <a:gd name="connsiteY8" fmla="*/ 1266092 h 3376246"/>
              <a:gd name="connsiteX9" fmla="*/ 235853 w 4639041"/>
              <a:gd name="connsiteY9" fmla="*/ 942535 h 3376246"/>
              <a:gd name="connsiteX10" fmla="*/ 221785 w 4639041"/>
              <a:gd name="connsiteY10" fmla="*/ 872196 h 3376246"/>
              <a:gd name="connsiteX11" fmla="*/ 123312 w 4639041"/>
              <a:gd name="connsiteY11" fmla="*/ 703384 h 3376246"/>
              <a:gd name="connsiteX12" fmla="*/ 52973 w 4639041"/>
              <a:gd name="connsiteY12" fmla="*/ 506436 h 3376246"/>
              <a:gd name="connsiteX13" fmla="*/ 10770 w 4639041"/>
              <a:gd name="connsiteY13" fmla="*/ 379827 h 3376246"/>
              <a:gd name="connsiteX14" fmla="*/ 24838 w 4639041"/>
              <a:gd name="connsiteY14" fmla="*/ 323556 h 3376246"/>
              <a:gd name="connsiteX15" fmla="*/ 165515 w 4639041"/>
              <a:gd name="connsiteY15" fmla="*/ 309489 h 3376246"/>
              <a:gd name="connsiteX16" fmla="*/ 334327 w 4639041"/>
              <a:gd name="connsiteY16" fmla="*/ 267286 h 3376246"/>
              <a:gd name="connsiteX17" fmla="*/ 404665 w 4639041"/>
              <a:gd name="connsiteY17" fmla="*/ 225083 h 3376246"/>
              <a:gd name="connsiteX18" fmla="*/ 446869 w 4639041"/>
              <a:gd name="connsiteY18" fmla="*/ 196947 h 3376246"/>
              <a:gd name="connsiteX19" fmla="*/ 643816 w 4639041"/>
              <a:gd name="connsiteY19" fmla="*/ 154744 h 3376246"/>
              <a:gd name="connsiteX20" fmla="*/ 756358 w 4639041"/>
              <a:gd name="connsiteY20" fmla="*/ 112541 h 3376246"/>
              <a:gd name="connsiteX21" fmla="*/ 812629 w 4639041"/>
              <a:gd name="connsiteY21" fmla="*/ 98473 h 3376246"/>
              <a:gd name="connsiteX22" fmla="*/ 854832 w 4639041"/>
              <a:gd name="connsiteY22" fmla="*/ 84406 h 3376246"/>
              <a:gd name="connsiteX23" fmla="*/ 939238 w 4639041"/>
              <a:gd name="connsiteY23" fmla="*/ 70338 h 3376246"/>
              <a:gd name="connsiteX24" fmla="*/ 995509 w 4639041"/>
              <a:gd name="connsiteY24" fmla="*/ 56270 h 3376246"/>
              <a:gd name="connsiteX25" fmla="*/ 1037712 w 4639041"/>
              <a:gd name="connsiteY25" fmla="*/ 28135 h 3376246"/>
              <a:gd name="connsiteX26" fmla="*/ 1108050 w 4639041"/>
              <a:gd name="connsiteY26" fmla="*/ 14067 h 3376246"/>
              <a:gd name="connsiteX27" fmla="*/ 1150253 w 4639041"/>
              <a:gd name="connsiteY27" fmla="*/ 0 h 3376246"/>
              <a:gd name="connsiteX28" fmla="*/ 1290930 w 4639041"/>
              <a:gd name="connsiteY28" fmla="*/ 14067 h 3376246"/>
              <a:gd name="connsiteX29" fmla="*/ 1516013 w 4639041"/>
              <a:gd name="connsiteY29" fmla="*/ 28135 h 3376246"/>
              <a:gd name="connsiteX30" fmla="*/ 1558216 w 4639041"/>
              <a:gd name="connsiteY30" fmla="*/ 42203 h 3376246"/>
              <a:gd name="connsiteX31" fmla="*/ 1670758 w 4639041"/>
              <a:gd name="connsiteY31" fmla="*/ 70338 h 3376246"/>
              <a:gd name="connsiteX32" fmla="*/ 1825502 w 4639041"/>
              <a:gd name="connsiteY32" fmla="*/ 112541 h 3376246"/>
              <a:gd name="connsiteX33" fmla="*/ 1853638 w 4639041"/>
              <a:gd name="connsiteY33" fmla="*/ 140676 h 3376246"/>
              <a:gd name="connsiteX34" fmla="*/ 1966179 w 4639041"/>
              <a:gd name="connsiteY34" fmla="*/ 211015 h 3376246"/>
              <a:gd name="connsiteX35" fmla="*/ 1994315 w 4639041"/>
              <a:gd name="connsiteY35" fmla="*/ 239150 h 3376246"/>
              <a:gd name="connsiteX36" fmla="*/ 2078721 w 4639041"/>
              <a:gd name="connsiteY36" fmla="*/ 281353 h 3376246"/>
              <a:gd name="connsiteX37" fmla="*/ 2120924 w 4639041"/>
              <a:gd name="connsiteY37" fmla="*/ 309489 h 3376246"/>
              <a:gd name="connsiteX38" fmla="*/ 2163127 w 4639041"/>
              <a:gd name="connsiteY38" fmla="*/ 323556 h 3376246"/>
              <a:gd name="connsiteX39" fmla="*/ 2191262 w 4639041"/>
              <a:gd name="connsiteY39" fmla="*/ 351692 h 3376246"/>
              <a:gd name="connsiteX40" fmla="*/ 2233465 w 4639041"/>
              <a:gd name="connsiteY40" fmla="*/ 379827 h 3376246"/>
              <a:gd name="connsiteX41" fmla="*/ 2275669 w 4639041"/>
              <a:gd name="connsiteY41" fmla="*/ 436098 h 3376246"/>
              <a:gd name="connsiteX42" fmla="*/ 2331939 w 4639041"/>
              <a:gd name="connsiteY42" fmla="*/ 464233 h 3376246"/>
              <a:gd name="connsiteX43" fmla="*/ 2374142 w 4639041"/>
              <a:gd name="connsiteY43" fmla="*/ 492369 h 3376246"/>
              <a:gd name="connsiteX44" fmla="*/ 2458549 w 4639041"/>
              <a:gd name="connsiteY44" fmla="*/ 590843 h 3376246"/>
              <a:gd name="connsiteX45" fmla="*/ 2542955 w 4639041"/>
              <a:gd name="connsiteY45" fmla="*/ 661181 h 3376246"/>
              <a:gd name="connsiteX46" fmla="*/ 2571090 w 4639041"/>
              <a:gd name="connsiteY46" fmla="*/ 703384 h 3376246"/>
              <a:gd name="connsiteX47" fmla="*/ 2711767 w 4639041"/>
              <a:gd name="connsiteY47" fmla="*/ 787790 h 3376246"/>
              <a:gd name="connsiteX48" fmla="*/ 2796173 w 4639041"/>
              <a:gd name="connsiteY48" fmla="*/ 858129 h 3376246"/>
              <a:gd name="connsiteX49" fmla="*/ 2866512 w 4639041"/>
              <a:gd name="connsiteY49" fmla="*/ 956603 h 3376246"/>
              <a:gd name="connsiteX50" fmla="*/ 2964985 w 4639041"/>
              <a:gd name="connsiteY50" fmla="*/ 1055076 h 3376246"/>
              <a:gd name="connsiteX51" fmla="*/ 3035324 w 4639041"/>
              <a:gd name="connsiteY51" fmla="*/ 1125415 h 3376246"/>
              <a:gd name="connsiteX52" fmla="*/ 3105662 w 4639041"/>
              <a:gd name="connsiteY52" fmla="*/ 1195753 h 3376246"/>
              <a:gd name="connsiteX53" fmla="*/ 3161933 w 4639041"/>
              <a:gd name="connsiteY53" fmla="*/ 1266092 h 3376246"/>
              <a:gd name="connsiteX54" fmla="*/ 3218204 w 4639041"/>
              <a:gd name="connsiteY54" fmla="*/ 1308295 h 3376246"/>
              <a:gd name="connsiteX55" fmla="*/ 3316678 w 4639041"/>
              <a:gd name="connsiteY55" fmla="*/ 1406769 h 3376246"/>
              <a:gd name="connsiteX56" fmla="*/ 3372949 w 4639041"/>
              <a:gd name="connsiteY56" fmla="*/ 1463040 h 3376246"/>
              <a:gd name="connsiteX57" fmla="*/ 3443287 w 4639041"/>
              <a:gd name="connsiteY57" fmla="*/ 1491175 h 3376246"/>
              <a:gd name="connsiteX58" fmla="*/ 3499558 w 4639041"/>
              <a:gd name="connsiteY58" fmla="*/ 1547446 h 3376246"/>
              <a:gd name="connsiteX59" fmla="*/ 3583964 w 4639041"/>
              <a:gd name="connsiteY59" fmla="*/ 1603716 h 3376246"/>
              <a:gd name="connsiteX60" fmla="*/ 3696505 w 4639041"/>
              <a:gd name="connsiteY60" fmla="*/ 1702190 h 3376246"/>
              <a:gd name="connsiteX61" fmla="*/ 3724641 w 4639041"/>
              <a:gd name="connsiteY61" fmla="*/ 1730326 h 3376246"/>
              <a:gd name="connsiteX62" fmla="*/ 3766844 w 4639041"/>
              <a:gd name="connsiteY62" fmla="*/ 1744393 h 3376246"/>
              <a:gd name="connsiteX63" fmla="*/ 3851250 w 4639041"/>
              <a:gd name="connsiteY63" fmla="*/ 1828800 h 3376246"/>
              <a:gd name="connsiteX64" fmla="*/ 3907521 w 4639041"/>
              <a:gd name="connsiteY64" fmla="*/ 1871003 h 3376246"/>
              <a:gd name="connsiteX65" fmla="*/ 3991927 w 4639041"/>
              <a:gd name="connsiteY65" fmla="*/ 1955409 h 3376246"/>
              <a:gd name="connsiteX66" fmla="*/ 4048198 w 4639041"/>
              <a:gd name="connsiteY66" fmla="*/ 1997612 h 3376246"/>
              <a:gd name="connsiteX67" fmla="*/ 4132604 w 4639041"/>
              <a:gd name="connsiteY67" fmla="*/ 2082018 h 3376246"/>
              <a:gd name="connsiteX68" fmla="*/ 4174807 w 4639041"/>
              <a:gd name="connsiteY68" fmla="*/ 2124221 h 3376246"/>
              <a:gd name="connsiteX69" fmla="*/ 4217010 w 4639041"/>
              <a:gd name="connsiteY69" fmla="*/ 2180492 h 3376246"/>
              <a:gd name="connsiteX70" fmla="*/ 4315484 w 4639041"/>
              <a:gd name="connsiteY70" fmla="*/ 2250830 h 3376246"/>
              <a:gd name="connsiteX71" fmla="*/ 4371755 w 4639041"/>
              <a:gd name="connsiteY71" fmla="*/ 2307101 h 3376246"/>
              <a:gd name="connsiteX72" fmla="*/ 4413958 w 4639041"/>
              <a:gd name="connsiteY72" fmla="*/ 2335236 h 3376246"/>
              <a:gd name="connsiteX73" fmla="*/ 4484296 w 4639041"/>
              <a:gd name="connsiteY73" fmla="*/ 2391507 h 3376246"/>
              <a:gd name="connsiteX74" fmla="*/ 4512432 w 4639041"/>
              <a:gd name="connsiteY74" fmla="*/ 2433710 h 3376246"/>
              <a:gd name="connsiteX75" fmla="*/ 4610905 w 4639041"/>
              <a:gd name="connsiteY75" fmla="*/ 2546252 h 3376246"/>
              <a:gd name="connsiteX76" fmla="*/ 4639041 w 4639041"/>
              <a:gd name="connsiteY76" fmla="*/ 2630658 h 3376246"/>
              <a:gd name="connsiteX77" fmla="*/ 4610905 w 4639041"/>
              <a:gd name="connsiteY77" fmla="*/ 2940147 h 3376246"/>
              <a:gd name="connsiteX78" fmla="*/ 4596838 w 4639041"/>
              <a:gd name="connsiteY78" fmla="*/ 2982350 h 3376246"/>
              <a:gd name="connsiteX79" fmla="*/ 4568702 w 4639041"/>
              <a:gd name="connsiteY79" fmla="*/ 3024553 h 3376246"/>
              <a:gd name="connsiteX80" fmla="*/ 4512432 w 4639041"/>
              <a:gd name="connsiteY80" fmla="*/ 3108960 h 3376246"/>
              <a:gd name="connsiteX81" fmla="*/ 4399890 w 4639041"/>
              <a:gd name="connsiteY81" fmla="*/ 3235569 h 3376246"/>
              <a:gd name="connsiteX82" fmla="*/ 4315484 w 4639041"/>
              <a:gd name="connsiteY82" fmla="*/ 3291840 h 3376246"/>
              <a:gd name="connsiteX83" fmla="*/ 4273281 w 4639041"/>
              <a:gd name="connsiteY83" fmla="*/ 3305907 h 3376246"/>
              <a:gd name="connsiteX84" fmla="*/ 4146672 w 4639041"/>
              <a:gd name="connsiteY84" fmla="*/ 3334043 h 3376246"/>
              <a:gd name="connsiteX85" fmla="*/ 4090401 w 4639041"/>
              <a:gd name="connsiteY85" fmla="*/ 3362178 h 3376246"/>
              <a:gd name="connsiteX86" fmla="*/ 3555829 w 4639041"/>
              <a:gd name="connsiteY86" fmla="*/ 3376246 h 3376246"/>
              <a:gd name="connsiteX87" fmla="*/ 2134992 w 4639041"/>
              <a:gd name="connsiteY87" fmla="*/ 3348110 h 3376246"/>
              <a:gd name="connsiteX88" fmla="*/ 1980247 w 4639041"/>
              <a:gd name="connsiteY88" fmla="*/ 3334043 h 3376246"/>
              <a:gd name="connsiteX89" fmla="*/ 1670758 w 4639041"/>
              <a:gd name="connsiteY89" fmla="*/ 3319975 h 3376246"/>
              <a:gd name="connsiteX90" fmla="*/ 1600419 w 4639041"/>
              <a:gd name="connsiteY90" fmla="*/ 3305907 h 3376246"/>
              <a:gd name="connsiteX91" fmla="*/ 1487878 w 4639041"/>
              <a:gd name="connsiteY91" fmla="*/ 3291840 h 3376246"/>
              <a:gd name="connsiteX92" fmla="*/ 1347201 w 4639041"/>
              <a:gd name="connsiteY92" fmla="*/ 3235569 h 3376246"/>
              <a:gd name="connsiteX93" fmla="*/ 1262795 w 4639041"/>
              <a:gd name="connsiteY93" fmla="*/ 3207433 h 3376246"/>
              <a:gd name="connsiteX94" fmla="*/ 1220592 w 4639041"/>
              <a:gd name="connsiteY94" fmla="*/ 3193366 h 3376246"/>
              <a:gd name="connsiteX95" fmla="*/ 1178389 w 4639041"/>
              <a:gd name="connsiteY95" fmla="*/ 3165230 h 3376246"/>
              <a:gd name="connsiteX96" fmla="*/ 1093982 w 4639041"/>
              <a:gd name="connsiteY96" fmla="*/ 3137095 h 3376246"/>
              <a:gd name="connsiteX97" fmla="*/ 1065847 w 4639041"/>
              <a:gd name="connsiteY97" fmla="*/ 3123027 h 3376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</a:cxnLst>
            <a:rect l="l" t="t" r="r" b="b"/>
            <a:pathLst>
              <a:path w="4639041" h="3376246">
                <a:moveTo>
                  <a:pt x="1164321" y="3151163"/>
                </a:moveTo>
                <a:cubicBezTo>
                  <a:pt x="1136186" y="3132406"/>
                  <a:pt x="1102957" y="3119641"/>
                  <a:pt x="1079915" y="3094892"/>
                </a:cubicBezTo>
                <a:cubicBezTo>
                  <a:pt x="975589" y="2982838"/>
                  <a:pt x="876945" y="2865236"/>
                  <a:pt x="784493" y="2743200"/>
                </a:cubicBezTo>
                <a:cubicBezTo>
                  <a:pt x="743215" y="2688713"/>
                  <a:pt x="674445" y="2488428"/>
                  <a:pt x="657884" y="2447778"/>
                </a:cubicBezTo>
                <a:cubicBezTo>
                  <a:pt x="630936" y="2381632"/>
                  <a:pt x="603034" y="2315852"/>
                  <a:pt x="573478" y="2250830"/>
                </a:cubicBezTo>
                <a:cubicBezTo>
                  <a:pt x="492652" y="2073014"/>
                  <a:pt x="510382" y="2165343"/>
                  <a:pt x="432801" y="1913206"/>
                </a:cubicBezTo>
                <a:cubicBezTo>
                  <a:pt x="418737" y="1867500"/>
                  <a:pt x="414044" y="1819421"/>
                  <a:pt x="404665" y="1772529"/>
                </a:cubicBezTo>
                <a:cubicBezTo>
                  <a:pt x="390891" y="1621012"/>
                  <a:pt x="388240" y="1567881"/>
                  <a:pt x="362462" y="1406769"/>
                </a:cubicBezTo>
                <a:cubicBezTo>
                  <a:pt x="354907" y="1359549"/>
                  <a:pt x="345925" y="1312485"/>
                  <a:pt x="334327" y="1266092"/>
                </a:cubicBezTo>
                <a:cubicBezTo>
                  <a:pt x="236423" y="874474"/>
                  <a:pt x="318810" y="1232885"/>
                  <a:pt x="235853" y="942535"/>
                </a:cubicBezTo>
                <a:cubicBezTo>
                  <a:pt x="229284" y="919544"/>
                  <a:pt x="229346" y="894880"/>
                  <a:pt x="221785" y="872196"/>
                </a:cubicBezTo>
                <a:cubicBezTo>
                  <a:pt x="203273" y="816659"/>
                  <a:pt x="142730" y="748693"/>
                  <a:pt x="123312" y="703384"/>
                </a:cubicBezTo>
                <a:cubicBezTo>
                  <a:pt x="37891" y="504067"/>
                  <a:pt x="119378" y="705651"/>
                  <a:pt x="52973" y="506436"/>
                </a:cubicBezTo>
                <a:cubicBezTo>
                  <a:pt x="0" y="347518"/>
                  <a:pt x="44482" y="514673"/>
                  <a:pt x="10770" y="379827"/>
                </a:cubicBezTo>
                <a:cubicBezTo>
                  <a:pt x="15459" y="361070"/>
                  <a:pt x="7237" y="331557"/>
                  <a:pt x="24838" y="323556"/>
                </a:cubicBezTo>
                <a:cubicBezTo>
                  <a:pt x="67740" y="304055"/>
                  <a:pt x="119149" y="317919"/>
                  <a:pt x="165515" y="309489"/>
                </a:cubicBezTo>
                <a:cubicBezTo>
                  <a:pt x="222582" y="299113"/>
                  <a:pt x="278056" y="281354"/>
                  <a:pt x="334327" y="267286"/>
                </a:cubicBezTo>
                <a:cubicBezTo>
                  <a:pt x="357773" y="253218"/>
                  <a:pt x="381479" y="239575"/>
                  <a:pt x="404665" y="225083"/>
                </a:cubicBezTo>
                <a:cubicBezTo>
                  <a:pt x="419003" y="216122"/>
                  <a:pt x="430979" y="202725"/>
                  <a:pt x="446869" y="196947"/>
                </a:cubicBezTo>
                <a:cubicBezTo>
                  <a:pt x="539675" y="163199"/>
                  <a:pt x="556238" y="174206"/>
                  <a:pt x="643816" y="154744"/>
                </a:cubicBezTo>
                <a:cubicBezTo>
                  <a:pt x="673443" y="148160"/>
                  <a:pt x="734464" y="119839"/>
                  <a:pt x="756358" y="112541"/>
                </a:cubicBezTo>
                <a:cubicBezTo>
                  <a:pt x="774700" y="106427"/>
                  <a:pt x="794039" y="103784"/>
                  <a:pt x="812629" y="98473"/>
                </a:cubicBezTo>
                <a:cubicBezTo>
                  <a:pt x="826887" y="94399"/>
                  <a:pt x="840357" y="87623"/>
                  <a:pt x="854832" y="84406"/>
                </a:cubicBezTo>
                <a:cubicBezTo>
                  <a:pt x="882676" y="78218"/>
                  <a:pt x="911268" y="75932"/>
                  <a:pt x="939238" y="70338"/>
                </a:cubicBezTo>
                <a:cubicBezTo>
                  <a:pt x="958197" y="66546"/>
                  <a:pt x="976752" y="60959"/>
                  <a:pt x="995509" y="56270"/>
                </a:cubicBezTo>
                <a:cubicBezTo>
                  <a:pt x="1009577" y="46892"/>
                  <a:pt x="1021881" y="34072"/>
                  <a:pt x="1037712" y="28135"/>
                </a:cubicBezTo>
                <a:cubicBezTo>
                  <a:pt x="1060100" y="19739"/>
                  <a:pt x="1084854" y="19866"/>
                  <a:pt x="1108050" y="14067"/>
                </a:cubicBezTo>
                <a:cubicBezTo>
                  <a:pt x="1122436" y="10471"/>
                  <a:pt x="1136185" y="4689"/>
                  <a:pt x="1150253" y="0"/>
                </a:cubicBezTo>
                <a:cubicBezTo>
                  <a:pt x="1197145" y="4689"/>
                  <a:pt x="1243943" y="10453"/>
                  <a:pt x="1290930" y="14067"/>
                </a:cubicBezTo>
                <a:cubicBezTo>
                  <a:pt x="1365883" y="19833"/>
                  <a:pt x="1441252" y="20265"/>
                  <a:pt x="1516013" y="28135"/>
                </a:cubicBezTo>
                <a:cubicBezTo>
                  <a:pt x="1530760" y="29687"/>
                  <a:pt x="1543910" y="38301"/>
                  <a:pt x="1558216" y="42203"/>
                </a:cubicBezTo>
                <a:cubicBezTo>
                  <a:pt x="1595522" y="52377"/>
                  <a:pt x="1634074" y="58110"/>
                  <a:pt x="1670758" y="70338"/>
                </a:cubicBezTo>
                <a:cubicBezTo>
                  <a:pt x="1777847" y="106034"/>
                  <a:pt x="1726083" y="92657"/>
                  <a:pt x="1825502" y="112541"/>
                </a:cubicBezTo>
                <a:cubicBezTo>
                  <a:pt x="1834881" y="121919"/>
                  <a:pt x="1843281" y="132391"/>
                  <a:pt x="1853638" y="140676"/>
                </a:cubicBezTo>
                <a:cubicBezTo>
                  <a:pt x="1887508" y="167772"/>
                  <a:pt x="1931611" y="186324"/>
                  <a:pt x="1966179" y="211015"/>
                </a:cubicBezTo>
                <a:cubicBezTo>
                  <a:pt x="1976972" y="218724"/>
                  <a:pt x="1983958" y="230865"/>
                  <a:pt x="1994315" y="239150"/>
                </a:cubicBezTo>
                <a:cubicBezTo>
                  <a:pt x="2033275" y="270318"/>
                  <a:pt x="2034143" y="266494"/>
                  <a:pt x="2078721" y="281353"/>
                </a:cubicBezTo>
                <a:cubicBezTo>
                  <a:pt x="2092789" y="290732"/>
                  <a:pt x="2105802" y="301928"/>
                  <a:pt x="2120924" y="309489"/>
                </a:cubicBezTo>
                <a:cubicBezTo>
                  <a:pt x="2134187" y="316121"/>
                  <a:pt x="2150412" y="315927"/>
                  <a:pt x="2163127" y="323556"/>
                </a:cubicBezTo>
                <a:cubicBezTo>
                  <a:pt x="2174500" y="330380"/>
                  <a:pt x="2180905" y="343406"/>
                  <a:pt x="2191262" y="351692"/>
                </a:cubicBezTo>
                <a:cubicBezTo>
                  <a:pt x="2204464" y="362254"/>
                  <a:pt x="2221510" y="367872"/>
                  <a:pt x="2233465" y="379827"/>
                </a:cubicBezTo>
                <a:cubicBezTo>
                  <a:pt x="2250044" y="396406"/>
                  <a:pt x="2257867" y="420839"/>
                  <a:pt x="2275669" y="436098"/>
                </a:cubicBezTo>
                <a:cubicBezTo>
                  <a:pt x="2291591" y="449745"/>
                  <a:pt x="2313731" y="453829"/>
                  <a:pt x="2331939" y="464233"/>
                </a:cubicBezTo>
                <a:cubicBezTo>
                  <a:pt x="2346619" y="472621"/>
                  <a:pt x="2360074" y="482990"/>
                  <a:pt x="2374142" y="492369"/>
                </a:cubicBezTo>
                <a:cubicBezTo>
                  <a:pt x="2409744" y="545771"/>
                  <a:pt x="2401695" y="539674"/>
                  <a:pt x="2458549" y="590843"/>
                </a:cubicBezTo>
                <a:cubicBezTo>
                  <a:pt x="2485771" y="615343"/>
                  <a:pt x="2517058" y="635284"/>
                  <a:pt x="2542955" y="661181"/>
                </a:cubicBezTo>
                <a:cubicBezTo>
                  <a:pt x="2554910" y="673136"/>
                  <a:pt x="2558102" y="692560"/>
                  <a:pt x="2571090" y="703384"/>
                </a:cubicBezTo>
                <a:cubicBezTo>
                  <a:pt x="2704298" y="814391"/>
                  <a:pt x="2534624" y="610647"/>
                  <a:pt x="2711767" y="787790"/>
                </a:cubicBezTo>
                <a:cubicBezTo>
                  <a:pt x="2765925" y="841948"/>
                  <a:pt x="2737417" y="818957"/>
                  <a:pt x="2796173" y="858129"/>
                </a:cubicBezTo>
                <a:cubicBezTo>
                  <a:pt x="2815292" y="886807"/>
                  <a:pt x="2844704" y="932614"/>
                  <a:pt x="2866512" y="956603"/>
                </a:cubicBezTo>
                <a:cubicBezTo>
                  <a:pt x="2897738" y="990952"/>
                  <a:pt x="2939235" y="1016452"/>
                  <a:pt x="2964985" y="1055076"/>
                </a:cubicBezTo>
                <a:cubicBezTo>
                  <a:pt x="3002499" y="1111348"/>
                  <a:pt x="2979053" y="1087901"/>
                  <a:pt x="3035324" y="1125415"/>
                </a:cubicBezTo>
                <a:cubicBezTo>
                  <a:pt x="3110351" y="1237956"/>
                  <a:pt x="3011878" y="1101969"/>
                  <a:pt x="3105662" y="1195753"/>
                </a:cubicBezTo>
                <a:cubicBezTo>
                  <a:pt x="3126894" y="1216985"/>
                  <a:pt x="3140701" y="1244860"/>
                  <a:pt x="3161933" y="1266092"/>
                </a:cubicBezTo>
                <a:cubicBezTo>
                  <a:pt x="3178512" y="1282671"/>
                  <a:pt x="3200855" y="1292523"/>
                  <a:pt x="3218204" y="1308295"/>
                </a:cubicBezTo>
                <a:cubicBezTo>
                  <a:pt x="3252553" y="1339521"/>
                  <a:pt x="3283853" y="1373944"/>
                  <a:pt x="3316678" y="1406769"/>
                </a:cubicBezTo>
                <a:cubicBezTo>
                  <a:pt x="3335435" y="1425526"/>
                  <a:pt x="3348320" y="1453188"/>
                  <a:pt x="3372949" y="1463040"/>
                </a:cubicBezTo>
                <a:lnTo>
                  <a:pt x="3443287" y="1491175"/>
                </a:lnTo>
                <a:cubicBezTo>
                  <a:pt x="3462044" y="1509932"/>
                  <a:pt x="3478844" y="1530875"/>
                  <a:pt x="3499558" y="1547446"/>
                </a:cubicBezTo>
                <a:cubicBezTo>
                  <a:pt x="3525963" y="1568570"/>
                  <a:pt x="3560054" y="1579805"/>
                  <a:pt x="3583964" y="1603716"/>
                </a:cubicBezTo>
                <a:cubicBezTo>
                  <a:pt x="3670155" y="1689909"/>
                  <a:pt x="3576287" y="1599146"/>
                  <a:pt x="3696505" y="1702190"/>
                </a:cubicBezTo>
                <a:cubicBezTo>
                  <a:pt x="3706575" y="1710822"/>
                  <a:pt x="3713268" y="1723502"/>
                  <a:pt x="3724641" y="1730326"/>
                </a:cubicBezTo>
                <a:cubicBezTo>
                  <a:pt x="3737356" y="1737955"/>
                  <a:pt x="3752776" y="1739704"/>
                  <a:pt x="3766844" y="1744393"/>
                </a:cubicBezTo>
                <a:cubicBezTo>
                  <a:pt x="3866306" y="1810703"/>
                  <a:pt x="3746552" y="1724102"/>
                  <a:pt x="3851250" y="1828800"/>
                </a:cubicBezTo>
                <a:cubicBezTo>
                  <a:pt x="3867829" y="1845379"/>
                  <a:pt x="3890094" y="1855318"/>
                  <a:pt x="3907521" y="1871003"/>
                </a:cubicBezTo>
                <a:cubicBezTo>
                  <a:pt x="3937096" y="1897621"/>
                  <a:pt x="3960095" y="1931535"/>
                  <a:pt x="3991927" y="1955409"/>
                </a:cubicBezTo>
                <a:cubicBezTo>
                  <a:pt x="4010684" y="1969477"/>
                  <a:pt x="4030771" y="1981927"/>
                  <a:pt x="4048198" y="1997612"/>
                </a:cubicBezTo>
                <a:cubicBezTo>
                  <a:pt x="4077773" y="2024230"/>
                  <a:pt x="4104469" y="2053883"/>
                  <a:pt x="4132604" y="2082018"/>
                </a:cubicBezTo>
                <a:cubicBezTo>
                  <a:pt x="4146672" y="2096086"/>
                  <a:pt x="4162870" y="2108305"/>
                  <a:pt x="4174807" y="2124221"/>
                </a:cubicBezTo>
                <a:cubicBezTo>
                  <a:pt x="4188875" y="2142978"/>
                  <a:pt x="4200431" y="2163913"/>
                  <a:pt x="4217010" y="2180492"/>
                </a:cubicBezTo>
                <a:cubicBezTo>
                  <a:pt x="4278769" y="2242251"/>
                  <a:pt x="4259569" y="2202903"/>
                  <a:pt x="4315484" y="2250830"/>
                </a:cubicBezTo>
                <a:cubicBezTo>
                  <a:pt x="4335624" y="2268093"/>
                  <a:pt x="4349684" y="2292387"/>
                  <a:pt x="4371755" y="2307101"/>
                </a:cubicBezTo>
                <a:cubicBezTo>
                  <a:pt x="4385823" y="2316479"/>
                  <a:pt x="4400756" y="2324674"/>
                  <a:pt x="4413958" y="2335236"/>
                </a:cubicBezTo>
                <a:cubicBezTo>
                  <a:pt x="4514184" y="2415417"/>
                  <a:pt x="4354400" y="2304911"/>
                  <a:pt x="4484296" y="2391507"/>
                </a:cubicBezTo>
                <a:cubicBezTo>
                  <a:pt x="4493675" y="2405575"/>
                  <a:pt x="4501298" y="2420986"/>
                  <a:pt x="4512432" y="2433710"/>
                </a:cubicBezTo>
                <a:cubicBezTo>
                  <a:pt x="4543531" y="2469252"/>
                  <a:pt x="4590481" y="2500299"/>
                  <a:pt x="4610905" y="2546252"/>
                </a:cubicBezTo>
                <a:cubicBezTo>
                  <a:pt x="4622950" y="2573353"/>
                  <a:pt x="4639041" y="2630658"/>
                  <a:pt x="4639041" y="2630658"/>
                </a:cubicBezTo>
                <a:cubicBezTo>
                  <a:pt x="4629662" y="2733821"/>
                  <a:pt x="4623247" y="2837296"/>
                  <a:pt x="4610905" y="2940147"/>
                </a:cubicBezTo>
                <a:cubicBezTo>
                  <a:pt x="4609138" y="2954870"/>
                  <a:pt x="4603470" y="2969087"/>
                  <a:pt x="4596838" y="2982350"/>
                </a:cubicBezTo>
                <a:cubicBezTo>
                  <a:pt x="4589277" y="2997472"/>
                  <a:pt x="4578081" y="3010485"/>
                  <a:pt x="4568702" y="3024553"/>
                </a:cubicBezTo>
                <a:cubicBezTo>
                  <a:pt x="4543981" y="3098719"/>
                  <a:pt x="4570973" y="3038710"/>
                  <a:pt x="4512432" y="3108960"/>
                </a:cubicBezTo>
                <a:cubicBezTo>
                  <a:pt x="4459577" y="3172386"/>
                  <a:pt x="4502481" y="3167174"/>
                  <a:pt x="4399890" y="3235569"/>
                </a:cubicBezTo>
                <a:cubicBezTo>
                  <a:pt x="4371755" y="3254326"/>
                  <a:pt x="4347563" y="3281147"/>
                  <a:pt x="4315484" y="3291840"/>
                </a:cubicBezTo>
                <a:cubicBezTo>
                  <a:pt x="4301416" y="3296529"/>
                  <a:pt x="4287667" y="3302311"/>
                  <a:pt x="4273281" y="3305907"/>
                </a:cubicBezTo>
                <a:cubicBezTo>
                  <a:pt x="4246539" y="3312592"/>
                  <a:pt x="4175557" y="3323211"/>
                  <a:pt x="4146672" y="3334043"/>
                </a:cubicBezTo>
                <a:cubicBezTo>
                  <a:pt x="4127036" y="3341406"/>
                  <a:pt x="4111319" y="3360684"/>
                  <a:pt x="4090401" y="3362178"/>
                </a:cubicBezTo>
                <a:cubicBezTo>
                  <a:pt x="3912602" y="3374878"/>
                  <a:pt x="3734020" y="3371557"/>
                  <a:pt x="3555829" y="3376246"/>
                </a:cubicBezTo>
                <a:lnTo>
                  <a:pt x="2134992" y="3348110"/>
                </a:lnTo>
                <a:cubicBezTo>
                  <a:pt x="2083216" y="3346723"/>
                  <a:pt x="2031946" y="3337176"/>
                  <a:pt x="1980247" y="3334043"/>
                </a:cubicBezTo>
                <a:cubicBezTo>
                  <a:pt x="1877167" y="3327796"/>
                  <a:pt x="1773921" y="3324664"/>
                  <a:pt x="1670758" y="3319975"/>
                </a:cubicBezTo>
                <a:cubicBezTo>
                  <a:pt x="1647312" y="3315286"/>
                  <a:pt x="1624052" y="3309543"/>
                  <a:pt x="1600419" y="3305907"/>
                </a:cubicBezTo>
                <a:cubicBezTo>
                  <a:pt x="1563053" y="3300158"/>
                  <a:pt x="1524844" y="3299761"/>
                  <a:pt x="1487878" y="3291840"/>
                </a:cubicBezTo>
                <a:cubicBezTo>
                  <a:pt x="1387397" y="3270308"/>
                  <a:pt x="1427297" y="3267608"/>
                  <a:pt x="1347201" y="3235569"/>
                </a:cubicBezTo>
                <a:cubicBezTo>
                  <a:pt x="1319665" y="3224555"/>
                  <a:pt x="1290930" y="3216811"/>
                  <a:pt x="1262795" y="3207433"/>
                </a:cubicBezTo>
                <a:lnTo>
                  <a:pt x="1220592" y="3193366"/>
                </a:lnTo>
                <a:cubicBezTo>
                  <a:pt x="1206524" y="3183987"/>
                  <a:pt x="1193839" y="3172097"/>
                  <a:pt x="1178389" y="3165230"/>
                </a:cubicBezTo>
                <a:cubicBezTo>
                  <a:pt x="1151288" y="3153185"/>
                  <a:pt x="1120508" y="3150359"/>
                  <a:pt x="1093982" y="3137095"/>
                </a:cubicBezTo>
                <a:lnTo>
                  <a:pt x="1065847" y="3123027"/>
                </a:lnTo>
              </a:path>
            </a:pathLst>
          </a:custGeom>
          <a:ln w="254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6631" name="TextBox 7"/>
          <p:cNvSpPr txBox="1">
            <a:spLocks noChangeArrowheads="1"/>
          </p:cNvSpPr>
          <p:nvPr/>
        </p:nvSpPr>
        <p:spPr bwMode="auto">
          <a:xfrm>
            <a:off x="4046538" y="5334000"/>
            <a:ext cx="130016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b="1" dirty="0">
                <a:latin typeface="+mj-lt"/>
                <a:ea typeface="+mn-ea"/>
                <a:cs typeface="+mn-cs"/>
              </a:rPr>
              <a:t>Consistent</a:t>
            </a:r>
          </a:p>
        </p:txBody>
      </p:sp>
      <p:sp>
        <p:nvSpPr>
          <p:cNvPr id="26632" name="TextBox 8"/>
          <p:cNvSpPr txBox="1">
            <a:spLocks noChangeArrowheads="1"/>
          </p:cNvSpPr>
          <p:nvPr/>
        </p:nvSpPr>
        <p:spPr bwMode="auto">
          <a:xfrm>
            <a:off x="6692900" y="2590800"/>
            <a:ext cx="14763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b="1" dirty="0">
                <a:latin typeface="+mj-lt"/>
                <a:ea typeface="+mn-ea"/>
                <a:cs typeface="+mn-cs"/>
              </a:rPr>
              <a:t>Inconsistent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458200" cy="1143000"/>
          </a:xfrm>
          <a:extLst/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+mj-ea"/>
                <a:cs typeface="+mj-cs"/>
              </a:rPr>
              <a:t>Structure Comparison-Guided Model Combination (CASP9 &amp; 10)</a:t>
            </a:r>
            <a:endParaRPr lang="en-US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ea typeface="+mj-ea"/>
              <a:cs typeface="+mj-cs"/>
            </a:endParaRPr>
          </a:p>
        </p:txBody>
      </p:sp>
      <p:sp>
        <p:nvSpPr>
          <p:cNvPr id="27652" name="TextBox 3"/>
          <p:cNvSpPr txBox="1">
            <a:spLocks noChangeArrowheads="1"/>
          </p:cNvSpPr>
          <p:nvPr/>
        </p:nvSpPr>
        <p:spPr bwMode="auto">
          <a:xfrm>
            <a:off x="5380038" y="6030913"/>
            <a:ext cx="323056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latin typeface="+mj-lt"/>
                <a:ea typeface="+mn-ea"/>
                <a:cs typeface="+mn-cs"/>
              </a:rPr>
              <a:t>Cheng et al., 2010; Li et al., 2013</a:t>
            </a:r>
          </a:p>
        </p:txBody>
      </p:sp>
      <p:pic>
        <p:nvPicPr>
          <p:cNvPr id="4813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239963"/>
            <a:ext cx="2446338" cy="2636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7675" y="2590800"/>
            <a:ext cx="2117725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ight Arrow 4"/>
          <p:cNvSpPr/>
          <p:nvPr/>
        </p:nvSpPr>
        <p:spPr>
          <a:xfrm>
            <a:off x="3352800" y="3200400"/>
            <a:ext cx="3581400" cy="9144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8134" name="TextBox 5"/>
          <p:cNvSpPr txBox="1">
            <a:spLocks noChangeArrowheads="1"/>
          </p:cNvSpPr>
          <p:nvPr/>
        </p:nvSpPr>
        <p:spPr bwMode="auto">
          <a:xfrm>
            <a:off x="3276600" y="2906713"/>
            <a:ext cx="37115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/>
              <a:t>Combine structurally consistent </a:t>
            </a:r>
          </a:p>
        </p:txBody>
      </p:sp>
      <p:sp>
        <p:nvSpPr>
          <p:cNvPr id="48135" name="TextBox 6"/>
          <p:cNvSpPr txBox="1">
            <a:spLocks noChangeArrowheads="1"/>
          </p:cNvSpPr>
          <p:nvPr/>
        </p:nvSpPr>
        <p:spPr bwMode="auto">
          <a:xfrm>
            <a:off x="3352800" y="3962400"/>
            <a:ext cx="31353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/>
              <a:t>target-template alignments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extLst/>
        </p:spPr>
        <p:txBody>
          <a:bodyPr/>
          <a:lstStyle/>
          <a:p>
            <a:pPr>
              <a:defRPr/>
            </a:pPr>
            <a:r>
              <a:rPr lang="en-US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Combining Fold and Alignment Samplers Improves Quality</a:t>
            </a:r>
            <a:endParaRPr lang="en-US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50178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175" y="1600200"/>
            <a:ext cx="8455025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79" name="TextBox 4"/>
          <p:cNvSpPr txBox="1">
            <a:spLocks noChangeArrowheads="1"/>
          </p:cNvSpPr>
          <p:nvPr/>
        </p:nvSpPr>
        <p:spPr bwMode="auto">
          <a:xfrm>
            <a:off x="1219200" y="5715000"/>
            <a:ext cx="73342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 b="1"/>
              <a:t>Total GDT-TS Score of 107 CASP9 Targets</a:t>
            </a:r>
          </a:p>
        </p:txBody>
      </p:sp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7561263" y="6335713"/>
            <a:ext cx="143033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latin typeface="+mj-lt"/>
                <a:ea typeface="+mn-ea"/>
                <a:cs typeface="+mn-cs"/>
              </a:rPr>
              <a:t>Li et al., 2013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Title 1"/>
          <p:cNvSpPr>
            <a:spLocks noGrp="1"/>
          </p:cNvSpPr>
          <p:nvPr>
            <p:ph type="title"/>
          </p:nvPr>
        </p:nvSpPr>
        <p:spPr>
          <a:xfrm>
            <a:off x="228600" y="-228600"/>
            <a:ext cx="8229600" cy="1143000"/>
          </a:xfrm>
          <a:extLst/>
        </p:spPr>
        <p:txBody>
          <a:bodyPr/>
          <a:lstStyle/>
          <a:p>
            <a:pPr>
              <a:defRPr/>
            </a:pPr>
            <a:r>
              <a:rPr lang="en-US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charset="0"/>
              </a:rPr>
              <a:t>CASP10 TBM </a:t>
            </a:r>
            <a:r>
              <a:rPr lang="en-US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charset="0"/>
              </a:rPr>
              <a:t>Results in 2012</a:t>
            </a:r>
            <a:endParaRPr lang="en-US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 charset="0"/>
            </a:endParaRPr>
          </a:p>
        </p:txBody>
      </p:sp>
      <p:pic>
        <p:nvPicPr>
          <p:cNvPr id="51202" name="Picture 1" descr="Screen Shot 2013-03-30 at 7.32.24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85800"/>
            <a:ext cx="6753225" cy="579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3" name="TextBox 2"/>
          <p:cNvSpPr txBox="1">
            <a:spLocks noChangeArrowheads="1"/>
          </p:cNvSpPr>
          <p:nvPr/>
        </p:nvSpPr>
        <p:spPr bwMode="auto">
          <a:xfrm>
            <a:off x="6705600" y="2895600"/>
            <a:ext cx="2503488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200" b="1"/>
              <a:t>Top 20 / 150 </a:t>
            </a:r>
          </a:p>
          <a:p>
            <a:pPr eaLnBrk="1" hangingPunct="1"/>
            <a:r>
              <a:rPr lang="en-US" sz="3200" b="1"/>
              <a:t>Predictors</a:t>
            </a:r>
          </a:p>
        </p:txBody>
      </p:sp>
      <p:sp>
        <p:nvSpPr>
          <p:cNvPr id="5" name="Rectangle 4"/>
          <p:cNvSpPr/>
          <p:nvPr/>
        </p:nvSpPr>
        <p:spPr>
          <a:xfrm>
            <a:off x="1066800" y="1524000"/>
            <a:ext cx="5715000" cy="3048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le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8991600" cy="1143000"/>
          </a:xfrm>
        </p:spPr>
        <p:txBody>
          <a:bodyPr/>
          <a:lstStyle/>
          <a:p>
            <a:pPr eaLnBrk="1" hangingPunct="1"/>
            <a:r>
              <a:rPr lang="en-US" b="1" dirty="0">
                <a:latin typeface="Calibri" charset="0"/>
              </a:rPr>
              <a:t>Some High-Quality </a:t>
            </a:r>
            <a:r>
              <a:rPr lang="en-US" b="1" dirty="0" smtClean="0">
                <a:latin typeface="Calibri" charset="0"/>
              </a:rPr>
              <a:t>CASP </a:t>
            </a:r>
            <a:r>
              <a:rPr lang="en-US" b="1" dirty="0">
                <a:latin typeface="Calibri" charset="0"/>
              </a:rPr>
              <a:t>Predictions</a:t>
            </a:r>
          </a:p>
        </p:txBody>
      </p:sp>
      <p:pic>
        <p:nvPicPr>
          <p:cNvPr id="4915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905000"/>
            <a:ext cx="1778000" cy="2141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0" name="TextBox 45"/>
          <p:cNvSpPr txBox="1">
            <a:spLocks noChangeArrowheads="1"/>
          </p:cNvSpPr>
          <p:nvPr/>
        </p:nvSpPr>
        <p:spPr bwMode="auto">
          <a:xfrm>
            <a:off x="304800" y="4267200"/>
            <a:ext cx="1423988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2036763">
              <a:defRPr/>
            </a:pPr>
            <a:r>
              <a:rPr lang="en-US" sz="2400" b="1" dirty="0">
                <a:latin typeface="+mn-lt"/>
                <a:ea typeface="+mn-ea"/>
              </a:rPr>
              <a:t>T0390</a:t>
            </a:r>
          </a:p>
          <a:p>
            <a:pPr defTabSz="2036763">
              <a:defRPr/>
            </a:pPr>
            <a:r>
              <a:rPr lang="en-US" sz="2400" b="1" dirty="0">
                <a:latin typeface="+mn-lt"/>
                <a:ea typeface="+mn-ea"/>
              </a:rPr>
              <a:t>GDT=0.90</a:t>
            </a:r>
          </a:p>
        </p:txBody>
      </p:sp>
      <p:pic>
        <p:nvPicPr>
          <p:cNvPr id="4915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1752600"/>
            <a:ext cx="2105025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2" name="TextBox 46"/>
          <p:cNvSpPr txBox="1">
            <a:spLocks noChangeArrowheads="1"/>
          </p:cNvSpPr>
          <p:nvPr/>
        </p:nvSpPr>
        <p:spPr bwMode="auto">
          <a:xfrm>
            <a:off x="2971800" y="4267200"/>
            <a:ext cx="1423988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2036763">
              <a:defRPr/>
            </a:pPr>
            <a:r>
              <a:rPr lang="en-US" sz="2400" b="1">
                <a:latin typeface="+mn-lt"/>
                <a:ea typeface="+mn-ea"/>
              </a:rPr>
              <a:t>T0426</a:t>
            </a:r>
          </a:p>
          <a:p>
            <a:pPr defTabSz="2036763">
              <a:defRPr/>
            </a:pPr>
            <a:r>
              <a:rPr lang="en-US" sz="2400" b="1">
                <a:latin typeface="+mn-lt"/>
                <a:ea typeface="+mn-ea"/>
              </a:rPr>
              <a:t>GDT=0.97</a:t>
            </a:r>
          </a:p>
        </p:txBody>
      </p:sp>
      <p:pic>
        <p:nvPicPr>
          <p:cNvPr id="49159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1828800"/>
            <a:ext cx="155575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4" name="TextBox 46"/>
          <p:cNvSpPr txBox="1">
            <a:spLocks noChangeArrowheads="1"/>
          </p:cNvSpPr>
          <p:nvPr/>
        </p:nvSpPr>
        <p:spPr bwMode="auto">
          <a:xfrm>
            <a:off x="5334000" y="4267200"/>
            <a:ext cx="1423988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2036763">
              <a:defRPr/>
            </a:pPr>
            <a:r>
              <a:rPr lang="en-US" sz="2400" b="1">
                <a:latin typeface="+mn-lt"/>
                <a:ea typeface="+mn-ea"/>
              </a:rPr>
              <a:t>T0432</a:t>
            </a:r>
          </a:p>
          <a:p>
            <a:pPr defTabSz="2036763">
              <a:defRPr/>
            </a:pPr>
            <a:r>
              <a:rPr lang="en-US" sz="2400" b="1">
                <a:latin typeface="+mn-lt"/>
                <a:ea typeface="+mn-ea"/>
              </a:rPr>
              <a:t>GDT=0.92</a:t>
            </a:r>
          </a:p>
        </p:txBody>
      </p:sp>
      <p:pic>
        <p:nvPicPr>
          <p:cNvPr id="49161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1752600"/>
            <a:ext cx="1376363" cy="196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6" name="TextBox 46"/>
          <p:cNvSpPr txBox="1">
            <a:spLocks noChangeArrowheads="1"/>
          </p:cNvSpPr>
          <p:nvPr/>
        </p:nvSpPr>
        <p:spPr bwMode="auto">
          <a:xfrm>
            <a:off x="7315200" y="4267200"/>
            <a:ext cx="2087563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2036763">
              <a:defRPr/>
            </a:pPr>
            <a:r>
              <a:rPr lang="en-US" sz="2400" b="1">
                <a:latin typeface="+mn-lt"/>
                <a:ea typeface="+mn-ea"/>
              </a:rPr>
              <a:t>T0458</a:t>
            </a:r>
          </a:p>
          <a:p>
            <a:pPr defTabSz="2036763">
              <a:defRPr/>
            </a:pPr>
            <a:r>
              <a:rPr lang="en-US" sz="2400" b="1">
                <a:latin typeface="+mn-lt"/>
                <a:ea typeface="+mn-ea"/>
              </a:rPr>
              <a:t>GDT=0.97</a:t>
            </a:r>
          </a:p>
        </p:txBody>
      </p:sp>
      <p:sp>
        <p:nvSpPr>
          <p:cNvPr id="50187" name="TextBox 13"/>
          <p:cNvSpPr txBox="1">
            <a:spLocks noChangeArrowheads="1"/>
          </p:cNvSpPr>
          <p:nvPr/>
        </p:nvSpPr>
        <p:spPr bwMode="auto">
          <a:xfrm>
            <a:off x="2362200" y="5257800"/>
            <a:ext cx="54864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2400" b="1" dirty="0">
                <a:latin typeface="+mn-lt"/>
                <a:ea typeface="+mn-ea"/>
              </a:rPr>
              <a:t>Orange: structure; Green: model</a:t>
            </a:r>
          </a:p>
        </p:txBody>
      </p:sp>
      <p:sp>
        <p:nvSpPr>
          <p:cNvPr id="50188" name="TextBox 11"/>
          <p:cNvSpPr txBox="1">
            <a:spLocks noChangeArrowheads="1"/>
          </p:cNvSpPr>
          <p:nvPr/>
        </p:nvSpPr>
        <p:spPr bwMode="auto">
          <a:xfrm>
            <a:off x="255543" y="5791200"/>
            <a:ext cx="8699367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 dirty="0" smtClean="0">
                <a:solidFill>
                  <a:srgbClr val="FF0000"/>
                </a:solidFill>
                <a:latin typeface="Calibri" charset="0"/>
              </a:rPr>
              <a:t>Structures of ~40% of targets were predicted with in </a:t>
            </a:r>
            <a:r>
              <a:rPr lang="en-US" sz="2000" b="1" dirty="0">
                <a:solidFill>
                  <a:srgbClr val="FF0000"/>
                </a:solidFill>
                <a:latin typeface="Calibri" charset="0"/>
              </a:rPr>
              <a:t>high-accuracy, RMSD &lt; 2 </a:t>
            </a:r>
            <a:r>
              <a:rPr lang="en-US" sz="2000" b="1" dirty="0" err="1" smtClean="0">
                <a:solidFill>
                  <a:srgbClr val="FF0000"/>
                </a:solidFill>
                <a:latin typeface="Calibri" charset="0"/>
              </a:rPr>
              <a:t>Å</a:t>
            </a:r>
            <a:r>
              <a:rPr lang="en-US" sz="2000" b="1" dirty="0" smtClean="0">
                <a:solidFill>
                  <a:srgbClr val="FF0000"/>
                </a:solidFill>
                <a:latin typeface="Calibri" charset="0"/>
              </a:rPr>
              <a:t>,</a:t>
            </a:r>
          </a:p>
          <a:p>
            <a:pPr eaLnBrk="1" hangingPunct="1"/>
            <a:r>
              <a:rPr lang="en-US" sz="2000" b="1" dirty="0" smtClean="0">
                <a:solidFill>
                  <a:srgbClr val="FF0000"/>
                </a:solidFill>
                <a:latin typeface="Calibri" charset="0"/>
              </a:rPr>
              <a:t>~30% with correct topology but low resolution, ~30% with incorrect topology.</a:t>
            </a:r>
          </a:p>
        </p:txBody>
      </p:sp>
    </p:spTree>
    <p:extLst>
      <p:ext uri="{BB962C8B-B14F-4D97-AF65-F5344CB8AC3E}">
        <p14:creationId xmlns:p14="http://schemas.microsoft.com/office/powerpoint/2010/main" val="35513423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350" y="1101725"/>
            <a:ext cx="1511300" cy="1470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5" name="Rectangle 44"/>
          <p:cNvSpPr/>
          <p:nvPr/>
        </p:nvSpPr>
        <p:spPr>
          <a:xfrm>
            <a:off x="2667000" y="685800"/>
            <a:ext cx="2438400" cy="609600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>
                <a:solidFill>
                  <a:schemeClr val="tx1"/>
                </a:solidFill>
                <a:cs typeface="Times New Roman" pitchFamily="18" charset="0"/>
              </a:rPr>
              <a:t>1. Optimize Hydrogen-Bonding Network</a:t>
            </a:r>
          </a:p>
        </p:txBody>
      </p:sp>
      <p:sp>
        <p:nvSpPr>
          <p:cNvPr id="51" name="Rectangle 50"/>
          <p:cNvSpPr/>
          <p:nvPr/>
        </p:nvSpPr>
        <p:spPr>
          <a:xfrm>
            <a:off x="152400" y="4495800"/>
            <a:ext cx="2209800" cy="590550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>
                <a:solidFill>
                  <a:schemeClr val="tx1"/>
                </a:solidFill>
                <a:cs typeface="Times New Roman" pitchFamily="18" charset="0"/>
              </a:rPr>
              <a:t>2. Calculate the</a:t>
            </a:r>
          </a:p>
          <a:p>
            <a:pPr algn="ctr">
              <a:defRPr/>
            </a:pPr>
            <a:r>
              <a:rPr lang="en-US" b="1" dirty="0">
                <a:solidFill>
                  <a:schemeClr val="tx1"/>
                </a:solidFill>
                <a:cs typeface="Times New Roman" pitchFamily="18" charset="0"/>
              </a:rPr>
              <a:t>Potential Energy </a:t>
            </a:r>
          </a:p>
        </p:txBody>
      </p:sp>
      <p:sp>
        <p:nvSpPr>
          <p:cNvPr id="53" name="Rectangle 52"/>
          <p:cNvSpPr/>
          <p:nvPr/>
        </p:nvSpPr>
        <p:spPr>
          <a:xfrm>
            <a:off x="152400" y="5105400"/>
            <a:ext cx="2209800" cy="685800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>
                <a:solidFill>
                  <a:schemeClr val="tx1"/>
                </a:solidFill>
                <a:cs typeface="Times New Roman" pitchFamily="18" charset="0"/>
              </a:rPr>
              <a:t>Energy Minimization</a:t>
            </a:r>
          </a:p>
          <a:p>
            <a:pPr algn="ctr">
              <a:defRPr/>
            </a:pPr>
            <a:r>
              <a:rPr lang="en-US" b="1" dirty="0">
                <a:solidFill>
                  <a:schemeClr val="tx1"/>
                </a:solidFill>
                <a:cs typeface="Times New Roman" pitchFamily="18" charset="0"/>
              </a:rPr>
              <a:t>Using L-BFGS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466850" y="2043113"/>
            <a:ext cx="1181100" cy="27781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b="1" dirty="0">
                <a:solidFill>
                  <a:schemeClr val="accent6">
                    <a:lumMod val="75000"/>
                  </a:schemeClr>
                </a:solidFill>
                <a:cs typeface="Times New Roman" pitchFamily="18" charset="0"/>
              </a:rPr>
              <a:t>Initial Structure</a:t>
            </a:r>
          </a:p>
        </p:txBody>
      </p:sp>
      <p:pic>
        <p:nvPicPr>
          <p:cNvPr id="6144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7900" y="3992563"/>
            <a:ext cx="2800350" cy="2389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4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4449763"/>
            <a:ext cx="266700" cy="1266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8" name="TextBox 77"/>
          <p:cNvSpPr txBox="1"/>
          <p:nvPr/>
        </p:nvSpPr>
        <p:spPr>
          <a:xfrm>
            <a:off x="7646988" y="4114800"/>
            <a:ext cx="1058862" cy="5540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000" b="1" dirty="0">
                <a:solidFill>
                  <a:schemeClr val="accent6">
                    <a:lumMod val="75000"/>
                  </a:schemeClr>
                </a:solidFill>
              </a:rPr>
              <a:t>Initial Model</a:t>
            </a:r>
          </a:p>
          <a:p>
            <a:pPr>
              <a:defRPr/>
            </a:pPr>
            <a:r>
              <a:rPr lang="en-US" sz="1000" b="1" dirty="0">
                <a:solidFill>
                  <a:srgbClr val="C00000"/>
                </a:solidFill>
              </a:rPr>
              <a:t>Refined Model</a:t>
            </a:r>
          </a:p>
          <a:p>
            <a:pPr>
              <a:defRPr/>
            </a:pPr>
            <a:r>
              <a:rPr lang="en-US" sz="1000" b="1" dirty="0">
                <a:solidFill>
                  <a:srgbClr val="00B050"/>
                </a:solidFill>
              </a:rPr>
              <a:t>Native Structure</a:t>
            </a:r>
          </a:p>
        </p:txBody>
      </p:sp>
      <p:sp>
        <p:nvSpPr>
          <p:cNvPr id="80" name="Right Arrow 79"/>
          <p:cNvSpPr/>
          <p:nvPr/>
        </p:nvSpPr>
        <p:spPr>
          <a:xfrm>
            <a:off x="5314950" y="4511675"/>
            <a:ext cx="476250" cy="1125538"/>
          </a:xfrm>
          <a:prstGeom prst="rightArrow">
            <a:avLst>
              <a:gd name="adj1" fmla="val 48358"/>
              <a:gd name="adj2" fmla="val 4806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83" name="Straight Arrow Connector 82"/>
          <p:cNvCxnSpPr/>
          <p:nvPr/>
        </p:nvCxnSpPr>
        <p:spPr>
          <a:xfrm>
            <a:off x="7010400" y="4648200"/>
            <a:ext cx="1009650" cy="341313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451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5725" y="1331913"/>
            <a:ext cx="2635250" cy="1792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7" name="Oval 76"/>
          <p:cNvSpPr/>
          <p:nvPr/>
        </p:nvSpPr>
        <p:spPr>
          <a:xfrm>
            <a:off x="2438400" y="3810000"/>
            <a:ext cx="2819400" cy="26320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61453" name="TextBox 83"/>
          <p:cNvSpPr txBox="1">
            <a:spLocks noChangeArrowheads="1"/>
          </p:cNvSpPr>
          <p:nvPr/>
        </p:nvSpPr>
        <p:spPr bwMode="auto">
          <a:xfrm>
            <a:off x="2819400" y="3048000"/>
            <a:ext cx="21399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b="1"/>
              <a:t>Optimized HB Network</a:t>
            </a:r>
          </a:p>
        </p:txBody>
      </p:sp>
      <p:sp>
        <p:nvSpPr>
          <p:cNvPr id="85" name="Curved Left Arrow 84"/>
          <p:cNvSpPr/>
          <p:nvPr/>
        </p:nvSpPr>
        <p:spPr>
          <a:xfrm rot="13697812">
            <a:off x="1931988" y="566738"/>
            <a:ext cx="371475" cy="892175"/>
          </a:xfrm>
          <a:prstGeom prst="curvedLeftArrow">
            <a:avLst>
              <a:gd name="adj1" fmla="val 38037"/>
              <a:gd name="adj2" fmla="val 81726"/>
              <a:gd name="adj3" fmla="val 2500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01" name="Title 1"/>
          <p:cNvSpPr txBox="1">
            <a:spLocks/>
          </p:cNvSpPr>
          <p:nvPr/>
        </p:nvSpPr>
        <p:spPr bwMode="auto">
          <a:xfrm>
            <a:off x="1295400" y="76200"/>
            <a:ext cx="7848600" cy="468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>
              <a:defRPr/>
            </a:pPr>
            <a:r>
              <a:rPr lang="en-US" sz="3600" b="1" kern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Arial" pitchFamily="34" charset="0"/>
              </a:rPr>
              <a:t>A</a:t>
            </a:r>
            <a:r>
              <a:rPr lang="en-US" sz="3600" b="1" kern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Arial" pitchFamily="34" charset="0"/>
              </a:rPr>
              <a:t> </a:t>
            </a:r>
            <a:r>
              <a:rPr lang="en-US" sz="3600" b="1" kern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Arial" pitchFamily="34" charset="0"/>
              </a:rPr>
              <a:t>Two-Step Refinement Process</a:t>
            </a:r>
          </a:p>
        </p:txBody>
      </p:sp>
      <p:sp>
        <p:nvSpPr>
          <p:cNvPr id="102" name="Rounded Rectangle 101"/>
          <p:cNvSpPr/>
          <p:nvPr/>
        </p:nvSpPr>
        <p:spPr>
          <a:xfrm>
            <a:off x="5715000" y="1373188"/>
            <a:ext cx="3429000" cy="684212"/>
          </a:xfrm>
          <a:prstGeom prst="roundRect">
            <a:avLst>
              <a:gd name="adj" fmla="val 6277"/>
            </a:avLst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285750" indent="-285750">
              <a:buFont typeface="Wingdings" charset="2"/>
              <a:buChar char="u"/>
              <a:defRPr/>
            </a:pPr>
            <a:r>
              <a:rPr lang="en-US" b="1" dirty="0">
                <a:solidFill>
                  <a:schemeClr val="tx1"/>
                </a:solidFill>
                <a:cs typeface="Times New Roman"/>
              </a:rPr>
              <a:t>Local geometry restraints</a:t>
            </a:r>
          </a:p>
          <a:p>
            <a:pPr marL="285750" indent="-285750">
              <a:buFont typeface="Wingdings" charset="2"/>
              <a:buChar char="u"/>
              <a:defRPr/>
            </a:pPr>
            <a:r>
              <a:rPr lang="en-US" b="1" dirty="0">
                <a:solidFill>
                  <a:schemeClr val="tx1"/>
                </a:solidFill>
                <a:cs typeface="Times New Roman"/>
              </a:rPr>
              <a:t>Conformational search</a:t>
            </a:r>
          </a:p>
        </p:txBody>
      </p:sp>
      <p:sp>
        <p:nvSpPr>
          <p:cNvPr id="104" name="Right Arrow 103"/>
          <p:cNvSpPr/>
          <p:nvPr/>
        </p:nvSpPr>
        <p:spPr>
          <a:xfrm rot="5400000">
            <a:off x="3546475" y="3287713"/>
            <a:ext cx="334963" cy="617537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6" name="Curved Left Arrow 105"/>
          <p:cNvSpPr/>
          <p:nvPr/>
        </p:nvSpPr>
        <p:spPr>
          <a:xfrm rot="744421">
            <a:off x="5202238" y="1300163"/>
            <a:ext cx="446087" cy="949325"/>
          </a:xfrm>
          <a:prstGeom prst="curvedLeftArrow">
            <a:avLst>
              <a:gd name="adj1" fmla="val 38037"/>
              <a:gd name="adj2" fmla="val 81726"/>
              <a:gd name="adj3" fmla="val 2500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pic>
        <p:nvPicPr>
          <p:cNvPr id="61459" name="Picture 1"/>
          <p:cNvPicPr>
            <a:picLocks noChangeAspect="1"/>
          </p:cNvPicPr>
          <p:nvPr/>
        </p:nvPicPr>
        <p:blipFill>
          <a:blip r:embed="rId6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3513" y="4495800"/>
            <a:ext cx="2292350" cy="1328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85001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60" name="TextBox 2"/>
          <p:cNvSpPr txBox="1">
            <a:spLocks noChangeArrowheads="1"/>
          </p:cNvSpPr>
          <p:nvPr/>
        </p:nvSpPr>
        <p:spPr bwMode="auto">
          <a:xfrm>
            <a:off x="2819400" y="4572000"/>
            <a:ext cx="220662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/>
              <a:t>Composite Physics and Knowledge Based Force Field </a:t>
            </a:r>
          </a:p>
          <a:p>
            <a:pPr eaLnBrk="1" hangingPunct="1"/>
            <a:endParaRPr lang="en-US" sz="1800"/>
          </a:p>
        </p:txBody>
      </p:sp>
      <p:sp>
        <p:nvSpPr>
          <p:cNvPr id="61461" name="TextBox 4"/>
          <p:cNvSpPr txBox="1">
            <a:spLocks noChangeArrowheads="1"/>
          </p:cNvSpPr>
          <p:nvPr/>
        </p:nvSpPr>
        <p:spPr bwMode="auto">
          <a:xfrm>
            <a:off x="6705600" y="6172200"/>
            <a:ext cx="1981200" cy="3698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 dirty="0"/>
              <a:t>Coordinate</a:t>
            </a:r>
          </a:p>
        </p:txBody>
      </p:sp>
      <p:sp>
        <p:nvSpPr>
          <p:cNvPr id="24" name="Rectangle 3"/>
          <p:cNvSpPr>
            <a:spLocks noChangeArrowheads="1"/>
          </p:cNvSpPr>
          <p:nvPr/>
        </p:nvSpPr>
        <p:spPr bwMode="auto">
          <a:xfrm>
            <a:off x="4572000" y="6550223"/>
            <a:ext cx="242045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 dirty="0"/>
              <a:t>Bhattacharya, Cheng, </a:t>
            </a:r>
            <a:r>
              <a:rPr lang="en-US" sz="1400" dirty="0" smtClean="0"/>
              <a:t>2012;</a:t>
            </a:r>
            <a:endParaRPr lang="en-US" sz="1400" dirty="0"/>
          </a:p>
        </p:txBody>
      </p:sp>
      <p:sp>
        <p:nvSpPr>
          <p:cNvPr id="25" name="Rectangle 3"/>
          <p:cNvSpPr>
            <a:spLocks noChangeArrowheads="1"/>
          </p:cNvSpPr>
          <p:nvPr/>
        </p:nvSpPr>
        <p:spPr bwMode="auto">
          <a:xfrm>
            <a:off x="6858000" y="6550223"/>
            <a:ext cx="237057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 dirty="0"/>
              <a:t>Bhattacharya, Cheng, </a:t>
            </a:r>
            <a:r>
              <a:rPr lang="en-US" sz="1400" dirty="0" smtClean="0"/>
              <a:t>2013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275" y="1066800"/>
            <a:ext cx="990600" cy="141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222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938" y="2646363"/>
            <a:ext cx="847725" cy="1276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2227" name="TextBox 5"/>
          <p:cNvSpPr txBox="1">
            <a:spLocks noChangeArrowheads="1"/>
          </p:cNvSpPr>
          <p:nvPr/>
        </p:nvSpPr>
        <p:spPr bwMode="auto">
          <a:xfrm>
            <a:off x="620713" y="990600"/>
            <a:ext cx="1528762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b="1">
                <a:latin typeface="Calibri" charset="0"/>
                <a:cs typeface="Calibri" charset="0"/>
              </a:rPr>
              <a:t>E (Bond Length)</a:t>
            </a:r>
          </a:p>
        </p:txBody>
      </p:sp>
      <p:sp>
        <p:nvSpPr>
          <p:cNvPr id="52228" name="TextBox 14"/>
          <p:cNvSpPr txBox="1">
            <a:spLocks noChangeArrowheads="1"/>
          </p:cNvSpPr>
          <p:nvPr/>
        </p:nvSpPr>
        <p:spPr bwMode="auto">
          <a:xfrm>
            <a:off x="638175" y="2438400"/>
            <a:ext cx="1436688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b="1">
                <a:latin typeface="Calibri" charset="0"/>
                <a:cs typeface="Calibri" charset="0"/>
              </a:rPr>
              <a:t>E (Bond Angle)</a:t>
            </a:r>
          </a:p>
        </p:txBody>
      </p:sp>
      <p:sp>
        <p:nvSpPr>
          <p:cNvPr id="52229" name="TextBox 15"/>
          <p:cNvSpPr txBox="1">
            <a:spLocks noChangeArrowheads="1"/>
          </p:cNvSpPr>
          <p:nvPr/>
        </p:nvSpPr>
        <p:spPr bwMode="auto">
          <a:xfrm>
            <a:off x="638175" y="3929063"/>
            <a:ext cx="1674813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b="1">
                <a:latin typeface="Calibri" charset="0"/>
                <a:cs typeface="Calibri" charset="0"/>
              </a:rPr>
              <a:t>E (Torsion Angle )</a:t>
            </a:r>
          </a:p>
        </p:txBody>
      </p:sp>
      <p:pic>
        <p:nvPicPr>
          <p:cNvPr id="52230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6350" y="2166938"/>
            <a:ext cx="1219200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2231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8075" y="1481138"/>
            <a:ext cx="746125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2232" name="Picture 1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5950" y="1481138"/>
            <a:ext cx="73025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2233" name="TextBox 21"/>
          <p:cNvSpPr txBox="1">
            <a:spLocks noChangeArrowheads="1"/>
          </p:cNvSpPr>
          <p:nvPr/>
        </p:nvSpPr>
        <p:spPr bwMode="auto">
          <a:xfrm>
            <a:off x="6286500" y="1962150"/>
            <a:ext cx="547688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100" b="1">
                <a:latin typeface="Calibri" charset="0"/>
                <a:cs typeface="Calibri" charset="0"/>
              </a:rPr>
              <a:t>N-H-O</a:t>
            </a:r>
            <a:endParaRPr lang="en-US" sz="1100" b="1" baseline="-25000">
              <a:latin typeface="Calibri" charset="0"/>
              <a:cs typeface="Calibri" charset="0"/>
            </a:endParaRPr>
          </a:p>
        </p:txBody>
      </p:sp>
      <p:sp>
        <p:nvSpPr>
          <p:cNvPr id="52234" name="TextBox 22"/>
          <p:cNvSpPr txBox="1">
            <a:spLocks noChangeArrowheads="1"/>
          </p:cNvSpPr>
          <p:nvPr/>
        </p:nvSpPr>
        <p:spPr bwMode="auto">
          <a:xfrm>
            <a:off x="7070725" y="1965325"/>
            <a:ext cx="560388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100" b="1">
                <a:latin typeface="Calibri" charset="0"/>
                <a:cs typeface="Calibri" charset="0"/>
              </a:rPr>
              <a:t>H-O=C</a:t>
            </a:r>
            <a:endParaRPr lang="en-US" sz="1100" b="1" baseline="-25000">
              <a:latin typeface="Calibri" charset="0"/>
              <a:cs typeface="Calibri" charset="0"/>
            </a:endParaRPr>
          </a:p>
        </p:txBody>
      </p:sp>
      <p:sp>
        <p:nvSpPr>
          <p:cNvPr id="52235" name="TextBox 23"/>
          <p:cNvSpPr txBox="1">
            <a:spLocks noChangeArrowheads="1"/>
          </p:cNvSpPr>
          <p:nvPr/>
        </p:nvSpPr>
        <p:spPr bwMode="auto">
          <a:xfrm>
            <a:off x="5776913" y="1066800"/>
            <a:ext cx="28956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b="1">
                <a:latin typeface="Calibri" charset="0"/>
                <a:cs typeface="Calibri" charset="0"/>
              </a:rPr>
              <a:t>E (Hydrogen Bonding Potential)</a:t>
            </a:r>
          </a:p>
        </p:txBody>
      </p:sp>
      <p:pic>
        <p:nvPicPr>
          <p:cNvPr id="52236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5038" y="3810000"/>
            <a:ext cx="1762125" cy="1196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2237" name="TextBox 25"/>
          <p:cNvSpPr txBox="1">
            <a:spLocks noChangeArrowheads="1"/>
          </p:cNvSpPr>
          <p:nvPr/>
        </p:nvSpPr>
        <p:spPr bwMode="auto">
          <a:xfrm>
            <a:off x="5726113" y="3319463"/>
            <a:ext cx="3494087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b="1">
                <a:latin typeface="Calibri" charset="0"/>
                <a:cs typeface="Calibri" charset="0"/>
              </a:rPr>
              <a:t>E (Knowledge Based Contact Potential)</a:t>
            </a:r>
          </a:p>
        </p:txBody>
      </p:sp>
      <p:sp>
        <p:nvSpPr>
          <p:cNvPr id="52238" name="TextBox 26"/>
          <p:cNvSpPr txBox="1">
            <a:spLocks noChangeArrowheads="1"/>
          </p:cNvSpPr>
          <p:nvPr/>
        </p:nvSpPr>
        <p:spPr bwMode="auto">
          <a:xfrm>
            <a:off x="409575" y="5257800"/>
            <a:ext cx="196056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b="1">
                <a:latin typeface="Calibri" charset="0"/>
                <a:cs typeface="Calibri" charset="0"/>
              </a:rPr>
              <a:t>E (Tether C</a:t>
            </a:r>
            <a:r>
              <a:rPr lang="el-GR" sz="1600" b="1">
                <a:latin typeface="Calibri" charset="0"/>
                <a:cs typeface="Calibri" charset="0"/>
              </a:rPr>
              <a:t>α</a:t>
            </a:r>
            <a:r>
              <a:rPr lang="en-US" sz="1600" b="1">
                <a:latin typeface="Calibri" charset="0"/>
                <a:cs typeface="Calibri" charset="0"/>
              </a:rPr>
              <a:t> and C</a:t>
            </a:r>
            <a:r>
              <a:rPr lang="el-GR" sz="1600" b="1">
                <a:latin typeface="Calibri" charset="0"/>
                <a:cs typeface="Calibri" charset="0"/>
              </a:rPr>
              <a:t>β</a:t>
            </a:r>
            <a:r>
              <a:rPr lang="en-US" sz="1600" b="1">
                <a:latin typeface="Calibri" charset="0"/>
                <a:cs typeface="Calibri" charset="0"/>
              </a:rPr>
              <a:t>)</a:t>
            </a:r>
          </a:p>
        </p:txBody>
      </p:sp>
      <p:sp>
        <p:nvSpPr>
          <p:cNvPr id="29" name="Title 1"/>
          <p:cNvSpPr txBox="1">
            <a:spLocks/>
          </p:cNvSpPr>
          <p:nvPr/>
        </p:nvSpPr>
        <p:spPr bwMode="auto">
          <a:xfrm>
            <a:off x="1295400" y="76200"/>
            <a:ext cx="7391400" cy="468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>
              <a:defRPr/>
            </a:pPr>
            <a:r>
              <a:rPr lang="en-US" sz="3200" b="1" kern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Arial" pitchFamily="34" charset="0"/>
              </a:rPr>
              <a:t>A Powerful Composite Force Field</a:t>
            </a:r>
          </a:p>
        </p:txBody>
      </p:sp>
      <p:sp>
        <p:nvSpPr>
          <p:cNvPr id="30" name="Oval 29"/>
          <p:cNvSpPr/>
          <p:nvPr/>
        </p:nvSpPr>
        <p:spPr>
          <a:xfrm>
            <a:off x="2667000" y="2057400"/>
            <a:ext cx="2720975" cy="2743200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b="1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1" name="Left Brace 30"/>
          <p:cNvSpPr/>
          <p:nvPr/>
        </p:nvSpPr>
        <p:spPr>
          <a:xfrm rot="10800000">
            <a:off x="2152650" y="990600"/>
            <a:ext cx="514350" cy="4921250"/>
          </a:xfrm>
          <a:prstGeom prst="leftBrace">
            <a:avLst>
              <a:gd name="adj1" fmla="val 113735"/>
              <a:gd name="adj2" fmla="val 50487"/>
            </a:avLst>
          </a:prstGeom>
          <a:ln w="349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>
              <a:latin typeface="Calibri"/>
              <a:cs typeface="Calibri"/>
            </a:endParaRPr>
          </a:p>
        </p:txBody>
      </p:sp>
      <p:sp>
        <p:nvSpPr>
          <p:cNvPr id="32" name="Left Brace 31"/>
          <p:cNvSpPr/>
          <p:nvPr/>
        </p:nvSpPr>
        <p:spPr>
          <a:xfrm>
            <a:off x="5443538" y="990600"/>
            <a:ext cx="514350" cy="4921250"/>
          </a:xfrm>
          <a:prstGeom prst="leftBrace">
            <a:avLst>
              <a:gd name="adj1" fmla="val 113735"/>
              <a:gd name="adj2" fmla="val 49275"/>
            </a:avLst>
          </a:prstGeom>
          <a:ln w="349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>
              <a:latin typeface="Calibri"/>
              <a:cs typeface="Calibri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28600" y="685800"/>
            <a:ext cx="1924050" cy="304800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>
                <a:latin typeface="Calibri"/>
                <a:cs typeface="Calibri"/>
              </a:rPr>
              <a:t>A. Physics Based</a:t>
            </a:r>
          </a:p>
        </p:txBody>
      </p:sp>
      <p:sp>
        <p:nvSpPr>
          <p:cNvPr id="34" name="Rectangle 33"/>
          <p:cNvSpPr/>
          <p:nvPr/>
        </p:nvSpPr>
        <p:spPr>
          <a:xfrm>
            <a:off x="5943600" y="695325"/>
            <a:ext cx="2098675" cy="3048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>
                <a:latin typeface="Calibri"/>
                <a:cs typeface="Calibri"/>
              </a:rPr>
              <a:t>B. Knowledge Based</a:t>
            </a:r>
          </a:p>
        </p:txBody>
      </p:sp>
      <p:sp>
        <p:nvSpPr>
          <p:cNvPr id="52245" name="TextBox 34"/>
          <p:cNvSpPr txBox="1">
            <a:spLocks noChangeArrowheads="1"/>
          </p:cNvSpPr>
          <p:nvPr/>
        </p:nvSpPr>
        <p:spPr bwMode="auto">
          <a:xfrm>
            <a:off x="6810375" y="2668588"/>
            <a:ext cx="18383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400">
                <a:latin typeface="Calibri" charset="0"/>
                <a:cs typeface="Calibri" charset="0"/>
              </a:rPr>
              <a:t> Zhang et.al. 2011 </a:t>
            </a:r>
          </a:p>
        </p:txBody>
      </p:sp>
      <p:sp>
        <p:nvSpPr>
          <p:cNvPr id="52246" name="TextBox 35"/>
          <p:cNvSpPr txBox="1">
            <a:spLocks noChangeArrowheads="1"/>
          </p:cNvSpPr>
          <p:nvPr/>
        </p:nvSpPr>
        <p:spPr bwMode="auto">
          <a:xfrm>
            <a:off x="7000875" y="4724400"/>
            <a:ext cx="18383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endParaRPr lang="en-US" sz="1400">
              <a:latin typeface="Calibri" charset="0"/>
              <a:cs typeface="Calibri" charset="0"/>
            </a:endParaRPr>
          </a:p>
          <a:p>
            <a:pPr algn="ctr" eaLnBrk="1" hangingPunct="1"/>
            <a:r>
              <a:rPr lang="en-US" sz="1400">
                <a:latin typeface="Calibri" charset="0"/>
                <a:cs typeface="Calibri" charset="0"/>
              </a:rPr>
              <a:t>Summa et.al. 2007</a:t>
            </a:r>
          </a:p>
        </p:txBody>
      </p:sp>
      <p:pic>
        <p:nvPicPr>
          <p:cNvPr id="52247" name="Picture 32"/>
          <p:cNvPicPr>
            <a:picLocks noChangeAspect="1"/>
          </p:cNvPicPr>
          <p:nvPr/>
        </p:nvPicPr>
        <p:blipFill>
          <a:blip r:embed="rId8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5438" y="2709863"/>
            <a:ext cx="2293937" cy="1328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85097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48" name="TextBox 36"/>
          <p:cNvSpPr txBox="1">
            <a:spLocks noChangeArrowheads="1"/>
          </p:cNvSpPr>
          <p:nvPr/>
        </p:nvSpPr>
        <p:spPr bwMode="auto">
          <a:xfrm>
            <a:off x="2981325" y="4876800"/>
            <a:ext cx="2428875" cy="120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>
                <a:latin typeface="Calibri" charset="0"/>
                <a:cs typeface="Calibri" charset="0"/>
              </a:rPr>
              <a:t>Composite Physics and Knowledge Based Force Field </a:t>
            </a:r>
          </a:p>
          <a:p>
            <a:pPr eaLnBrk="1" hangingPunct="1"/>
            <a:endParaRPr lang="en-US" sz="1800">
              <a:latin typeface="Calibri" charset="0"/>
              <a:cs typeface="Calibri" charset="0"/>
            </a:endParaRPr>
          </a:p>
        </p:txBody>
      </p:sp>
      <p:pic>
        <p:nvPicPr>
          <p:cNvPr id="52249" name="Picture 1" descr="Screen Shot 2012-12-06 at 10.55.12 AM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543550"/>
            <a:ext cx="1447800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50" name="Picture 2" descr="Screen Shot 2012-12-06 at 10.55.33 AM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267200"/>
            <a:ext cx="13462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51" name="Rectangle 3"/>
          <p:cNvSpPr>
            <a:spLocks noChangeArrowheads="1"/>
          </p:cNvSpPr>
          <p:nvPr/>
        </p:nvSpPr>
        <p:spPr bwMode="auto">
          <a:xfrm>
            <a:off x="4572000" y="6400800"/>
            <a:ext cx="242045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 dirty="0"/>
              <a:t>Bhattacharya, Cheng, </a:t>
            </a:r>
            <a:r>
              <a:rPr lang="en-US" sz="1400" dirty="0" smtClean="0"/>
              <a:t>2012;</a:t>
            </a:r>
            <a:endParaRPr lang="en-US" sz="1400" dirty="0"/>
          </a:p>
        </p:txBody>
      </p:sp>
      <p:sp>
        <p:nvSpPr>
          <p:cNvPr id="33" name="Rectangle 3"/>
          <p:cNvSpPr>
            <a:spLocks noChangeArrowheads="1"/>
          </p:cNvSpPr>
          <p:nvPr/>
        </p:nvSpPr>
        <p:spPr bwMode="auto">
          <a:xfrm>
            <a:off x="6858000" y="6400800"/>
            <a:ext cx="237057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 dirty="0"/>
              <a:t>Bhattacharya, Cheng, </a:t>
            </a:r>
            <a:r>
              <a:rPr lang="en-US" sz="1400" dirty="0" smtClean="0"/>
              <a:t>2013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extLst/>
        </p:spPr>
        <p:txBody>
          <a:bodyPr/>
          <a:lstStyle/>
          <a:p>
            <a:pPr>
              <a:defRPr/>
            </a:pPr>
            <a:r>
              <a:rPr lang="en-US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Energy Function and Optimization</a:t>
            </a:r>
            <a:endParaRPr lang="en-US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53250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>
                <a:latin typeface="Calibri" charset="0"/>
              </a:rPr>
              <a:t>Energy function</a:t>
            </a:r>
          </a:p>
          <a:p>
            <a:endParaRPr lang="en-US" dirty="0">
              <a:latin typeface="Calibri" charset="0"/>
            </a:endParaRPr>
          </a:p>
          <a:p>
            <a:endParaRPr lang="en-US" dirty="0">
              <a:latin typeface="Calibri" charset="0"/>
            </a:endParaRPr>
          </a:p>
          <a:p>
            <a:endParaRPr lang="en-US" dirty="0">
              <a:latin typeface="Calibri" charset="0"/>
            </a:endParaRPr>
          </a:p>
          <a:p>
            <a:r>
              <a:rPr lang="en-US" b="1" dirty="0">
                <a:latin typeface="Calibri" charset="0"/>
              </a:rPr>
              <a:t>Limited-memory </a:t>
            </a:r>
            <a:r>
              <a:rPr lang="en-US" b="1" dirty="0" err="1">
                <a:latin typeface="Calibri" charset="0"/>
              </a:rPr>
              <a:t>Broyden</a:t>
            </a:r>
            <a:r>
              <a:rPr lang="en-US" b="1" dirty="0">
                <a:latin typeface="Calibri" charset="0"/>
              </a:rPr>
              <a:t>-Fletcher-Goldfarb-</a:t>
            </a:r>
            <a:r>
              <a:rPr lang="en-US" b="1" dirty="0" err="1" smtClean="0">
                <a:latin typeface="Calibri" charset="0"/>
              </a:rPr>
              <a:t>Shanno</a:t>
            </a:r>
            <a:r>
              <a:rPr lang="en-US" b="1" dirty="0" smtClean="0">
                <a:latin typeface="Calibri" charset="0"/>
              </a:rPr>
              <a:t> (BFGS) </a:t>
            </a:r>
            <a:r>
              <a:rPr lang="en-US" b="1" dirty="0">
                <a:latin typeface="Calibri" charset="0"/>
              </a:rPr>
              <a:t>Optimization method </a:t>
            </a:r>
            <a:r>
              <a:rPr lang="en-US" dirty="0">
                <a:latin typeface="Calibri" charset="0"/>
              </a:rPr>
              <a:t>– a quasi-Newton method that can be applied to a large number of variables (</a:t>
            </a:r>
            <a:r>
              <a:rPr lang="en-US" sz="2400" dirty="0">
                <a:latin typeface="Calibri" charset="0"/>
              </a:rPr>
              <a:t>MESHI, </a:t>
            </a:r>
            <a:r>
              <a:rPr lang="en-US" sz="2400" dirty="0" err="1">
                <a:latin typeface="Calibri" charset="0"/>
              </a:rPr>
              <a:t>Keasar</a:t>
            </a:r>
            <a:r>
              <a:rPr lang="en-US" sz="2400" dirty="0">
                <a:latin typeface="Calibri" charset="0"/>
              </a:rPr>
              <a:t>, 2005 </a:t>
            </a:r>
            <a:r>
              <a:rPr lang="en-US" b="1" dirty="0">
                <a:latin typeface="Calibri" charset="0"/>
              </a:rPr>
              <a:t>)</a:t>
            </a:r>
            <a:endParaRPr lang="en-US" dirty="0">
              <a:latin typeface="Calibri" charset="0"/>
            </a:endParaRPr>
          </a:p>
        </p:txBody>
      </p:sp>
      <p:pic>
        <p:nvPicPr>
          <p:cNvPr id="53251" name="Picture 2" descr="Screen Shot 2013-03-30 at 9.30.10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133600"/>
            <a:ext cx="7086600" cy="87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2" name="Picture 3" descr="Screen Shot 2013-03-30 at 9.30.21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895600"/>
            <a:ext cx="26670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3" name="Picture 4" descr="Screen Shot 2013-03-30 at 9.30.33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2743200"/>
            <a:ext cx="2646363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4" name="Picture 5" descr="Screen Shot 2013-03-30 at 9.30.42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352800"/>
            <a:ext cx="2895600" cy="60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8686800" cy="1143000"/>
          </a:xfrm>
          <a:extLst/>
        </p:spPr>
        <p:txBody>
          <a:bodyPr/>
          <a:lstStyle/>
          <a:p>
            <a:pPr eaLnBrk="1" hangingPunct="1">
              <a:defRPr/>
            </a:pPr>
            <a:r>
              <a:rPr lang="en-US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charset="0"/>
              </a:rPr>
              <a:t>Protein Sequence - Structure Gap</a:t>
            </a:r>
            <a:endParaRPr lang="en-US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 charset="0"/>
            </a:endParaRPr>
          </a:p>
        </p:txBody>
      </p:sp>
      <p:pic>
        <p:nvPicPr>
          <p:cNvPr id="1843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7563" y="2286000"/>
            <a:ext cx="4516437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Connector 6"/>
          <p:cNvCxnSpPr/>
          <p:nvPr/>
        </p:nvCxnSpPr>
        <p:spPr>
          <a:xfrm flipH="1">
            <a:off x="6858000" y="2819400"/>
            <a:ext cx="2133600" cy="1676400"/>
          </a:xfrm>
          <a:prstGeom prst="line">
            <a:avLst/>
          </a:prstGeom>
          <a:ln w="3492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43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3" y="1600200"/>
            <a:ext cx="4605337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7" name="TextBox 5"/>
          <p:cNvSpPr txBox="1">
            <a:spLocks noChangeArrowheads="1"/>
          </p:cNvSpPr>
          <p:nvPr/>
        </p:nvSpPr>
        <p:spPr bwMode="auto">
          <a:xfrm>
            <a:off x="5791200" y="1752600"/>
            <a:ext cx="29162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/>
              <a:t>Structure Growth of PDB</a:t>
            </a:r>
          </a:p>
        </p:txBody>
      </p:sp>
      <p:sp>
        <p:nvSpPr>
          <p:cNvPr id="18438" name="TextBox 8"/>
          <p:cNvSpPr txBox="1">
            <a:spLocks noChangeArrowheads="1"/>
          </p:cNvSpPr>
          <p:nvPr/>
        </p:nvSpPr>
        <p:spPr bwMode="auto">
          <a:xfrm>
            <a:off x="-15875" y="1711325"/>
            <a:ext cx="122396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Sequence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xmlns:p14="http://schemas.microsoft.com/office/powerpoint/2010/main" spd="slow">
        <p:circl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89" name="Picture 3" descr="Screen Shot 2013-11-26 at 12.06.4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14400"/>
            <a:ext cx="9144000" cy="461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-76200" y="304800"/>
            <a:ext cx="9366667" cy="58477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Comparison with Other </a:t>
            </a:r>
            <a:r>
              <a:rPr lang="en-US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Top Servers in CASP10</a:t>
            </a:r>
            <a:endParaRPr lang="en-US" sz="32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57200" y="5631971"/>
            <a:ext cx="86106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b="1" dirty="0">
                <a:ln w="1905"/>
                <a:solidFill>
                  <a:srgbClr val="0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3DRefine </a:t>
            </a:r>
            <a:r>
              <a:rPr lang="en-US" b="1" dirty="0" smtClean="0">
                <a:ln w="1905"/>
                <a:solidFill>
                  <a:srgbClr val="0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was </a:t>
            </a:r>
            <a:r>
              <a:rPr lang="en-US" b="1" dirty="0">
                <a:ln w="1905"/>
                <a:solidFill>
                  <a:srgbClr val="0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the only </a:t>
            </a:r>
            <a:r>
              <a:rPr lang="en-US" b="1" dirty="0" smtClean="0">
                <a:ln w="1905"/>
                <a:solidFill>
                  <a:srgbClr val="0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server consistently </a:t>
            </a:r>
            <a:r>
              <a:rPr lang="en-US" b="1" dirty="0">
                <a:ln w="1905"/>
                <a:solidFill>
                  <a:srgbClr val="0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improved the quality </a:t>
            </a:r>
            <a:r>
              <a:rPr lang="en-US" b="1" dirty="0" smtClean="0">
                <a:ln w="1905"/>
                <a:solidFill>
                  <a:srgbClr val="0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of models </a:t>
            </a:r>
            <a:r>
              <a:rPr lang="en-US" b="1" dirty="0">
                <a:ln w="1905"/>
                <a:solidFill>
                  <a:srgbClr val="0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on average</a:t>
            </a:r>
            <a:r>
              <a:rPr lang="en-US" b="1" dirty="0" smtClean="0">
                <a:ln w="1905"/>
                <a:solidFill>
                  <a:srgbClr val="0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. </a:t>
            </a:r>
            <a:r>
              <a:rPr lang="en-US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Global </a:t>
            </a:r>
            <a:r>
              <a:rPr lang="en-US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quality improvement: </a:t>
            </a:r>
            <a:r>
              <a:rPr lang="en-US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~1%,   Local </a:t>
            </a:r>
            <a:r>
              <a:rPr lang="en-US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quality improvement: </a:t>
            </a:r>
            <a:r>
              <a:rPr lang="en-US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+</a:t>
            </a:r>
            <a:r>
              <a:rPr lang="en-US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10%.</a:t>
            </a:r>
            <a:endParaRPr lang="en-US" b="1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>
              <a:defRPr/>
            </a:pPr>
            <a:endParaRPr lang="en-US" b="1" dirty="0">
              <a:ln w="1905"/>
              <a:solidFill>
                <a:srgbClr val="0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90600" y="1371600"/>
            <a:ext cx="7772400" cy="2286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990600" y="1600200"/>
            <a:ext cx="7772400" cy="22860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 bwMode="auto">
          <a:xfrm>
            <a:off x="1371600" y="228600"/>
            <a:ext cx="8229600" cy="468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>
              <a:defRPr/>
            </a:pPr>
            <a:r>
              <a:rPr lang="en-US" sz="3200" b="1" kern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Arial" pitchFamily="34" charset="0"/>
              </a:rPr>
              <a:t>Protein Refinement Movie (TR705)</a:t>
            </a:r>
          </a:p>
        </p:txBody>
      </p:sp>
      <p:pic>
        <p:nvPicPr>
          <p:cNvPr id="3" name="TR705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71537"/>
            <a:ext cx="9144000" cy="49958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7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Title 1"/>
          <p:cNvSpPr>
            <a:spLocks noGrp="1"/>
          </p:cNvSpPr>
          <p:nvPr>
            <p:ph type="title"/>
          </p:nvPr>
        </p:nvSpPr>
        <p:spPr>
          <a:extLst/>
        </p:spPr>
        <p:txBody>
          <a:bodyPr/>
          <a:lstStyle/>
          <a:p>
            <a:pPr>
              <a:defRPr/>
            </a:pPr>
            <a:r>
              <a:rPr lang="en-US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charset="0"/>
              </a:rPr>
              <a:t>The MULTICOM Toolbox</a:t>
            </a:r>
          </a:p>
        </p:txBody>
      </p:sp>
      <p:sp>
        <p:nvSpPr>
          <p:cNvPr id="56322" name="Content Placeholder 2"/>
          <p:cNvSpPr>
            <a:spLocks noGrp="1"/>
          </p:cNvSpPr>
          <p:nvPr>
            <p:ph idx="1"/>
          </p:nvPr>
        </p:nvSpPr>
        <p:spPr>
          <a:xfrm>
            <a:off x="1219200" y="1219200"/>
            <a:ext cx="7086600" cy="609600"/>
          </a:xfrm>
        </p:spPr>
        <p:txBody>
          <a:bodyPr/>
          <a:lstStyle/>
          <a:p>
            <a:pPr marL="0" indent="0">
              <a:buFont typeface="Arial" charset="0"/>
              <a:buNone/>
            </a:pPr>
            <a:r>
              <a:rPr lang="en-US" sz="2400" b="1" dirty="0" smtClean="0">
                <a:latin typeface="Calibri" charset="0"/>
              </a:rPr>
              <a:t>http</a:t>
            </a:r>
            <a:r>
              <a:rPr lang="en-US" sz="2400" b="1" dirty="0">
                <a:latin typeface="Calibri" charset="0"/>
              </a:rPr>
              <a:t>://</a:t>
            </a:r>
            <a:r>
              <a:rPr lang="en-US" sz="2400" b="1" dirty="0" err="1">
                <a:latin typeface="Calibri" charset="0"/>
              </a:rPr>
              <a:t>sysbio.rnet.missouri.edu</a:t>
            </a:r>
            <a:r>
              <a:rPr lang="en-US" sz="2400" b="1" dirty="0">
                <a:latin typeface="Calibri" charset="0"/>
              </a:rPr>
              <a:t>/</a:t>
            </a:r>
            <a:r>
              <a:rPr lang="en-US" sz="2400" b="1" dirty="0" err="1">
                <a:latin typeface="Calibri" charset="0"/>
              </a:rPr>
              <a:t>multicom_toolbox</a:t>
            </a:r>
            <a:r>
              <a:rPr lang="en-US" sz="2400" b="1" dirty="0">
                <a:latin typeface="Calibri" charset="0"/>
              </a:rPr>
              <a:t>/</a:t>
            </a:r>
          </a:p>
        </p:txBody>
      </p:sp>
      <p:pic>
        <p:nvPicPr>
          <p:cNvPr id="56323" name="Picture 1" descr="Screen Shot 2013-03-30 at 9.46.15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4200" y="2043113"/>
            <a:ext cx="5842000" cy="4814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  <a:extLst/>
        </p:spPr>
        <p:txBody>
          <a:bodyPr/>
          <a:lstStyle/>
          <a:p>
            <a:pPr eaLnBrk="1" hangingPunct="1">
              <a:defRPr/>
            </a:pPr>
            <a:r>
              <a:rPr lang="en-US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charset="0"/>
              </a:rPr>
              <a:t>Acknowledgements</a:t>
            </a:r>
          </a:p>
        </p:txBody>
      </p:sp>
      <p:sp>
        <p:nvSpPr>
          <p:cNvPr id="105474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143000"/>
            <a:ext cx="4267200" cy="3200400"/>
          </a:xfrm>
        </p:spPr>
        <p:txBody>
          <a:bodyPr/>
          <a:lstStyle/>
          <a:p>
            <a:pPr eaLnBrk="1" hangingPunct="1">
              <a:buFont typeface="Arial" charset="0"/>
              <a:buNone/>
              <a:defRPr/>
            </a:pPr>
            <a:r>
              <a:rPr lang="en-US" b="1" dirty="0">
                <a:latin typeface="Calibri" charset="0"/>
              </a:rPr>
              <a:t>Group Members</a:t>
            </a:r>
          </a:p>
          <a:p>
            <a:pPr eaLnBrk="1" hangingPunct="1">
              <a:defRPr/>
            </a:pPr>
            <a:r>
              <a:rPr lang="en-US" dirty="0" err="1">
                <a:latin typeface="Calibri" charset="0"/>
              </a:rPr>
              <a:t>Badri</a:t>
            </a:r>
            <a:r>
              <a:rPr lang="en-US" dirty="0">
                <a:latin typeface="Calibri" charset="0"/>
              </a:rPr>
              <a:t> </a:t>
            </a:r>
            <a:r>
              <a:rPr lang="en-US" dirty="0" err="1">
                <a:latin typeface="Calibri" charset="0"/>
              </a:rPr>
              <a:t>Adhikari</a:t>
            </a:r>
            <a:endParaRPr lang="en-US" dirty="0">
              <a:latin typeface="Calibri" charset="0"/>
            </a:endParaRPr>
          </a:p>
          <a:p>
            <a:pPr eaLnBrk="1" hangingPunct="1">
              <a:defRPr/>
            </a:pPr>
            <a:r>
              <a:rPr lang="en-US" dirty="0" err="1">
                <a:latin typeface="Calibri" charset="0"/>
              </a:rPr>
              <a:t>Debswapna</a:t>
            </a:r>
            <a:r>
              <a:rPr lang="en-US" dirty="0">
                <a:latin typeface="Calibri" charset="0"/>
              </a:rPr>
              <a:t> Bhattacharya</a:t>
            </a:r>
          </a:p>
          <a:p>
            <a:pPr eaLnBrk="1" hangingPunct="1">
              <a:defRPr/>
            </a:pPr>
            <a:r>
              <a:rPr lang="en-US" dirty="0" err="1">
                <a:latin typeface="Calibri" charset="0"/>
              </a:rPr>
              <a:t>Renzhi</a:t>
            </a:r>
            <a:r>
              <a:rPr lang="en-US" dirty="0">
                <a:latin typeface="Calibri" charset="0"/>
              </a:rPr>
              <a:t> Cao</a:t>
            </a:r>
          </a:p>
          <a:p>
            <a:pPr eaLnBrk="1" hangingPunct="1">
              <a:defRPr/>
            </a:pPr>
            <a:r>
              <a:rPr lang="en-US" dirty="0" err="1">
                <a:latin typeface="Calibri" charset="0"/>
              </a:rPr>
              <a:t>Xin</a:t>
            </a:r>
            <a:r>
              <a:rPr lang="en-US" dirty="0">
                <a:latin typeface="Calibri" charset="0"/>
              </a:rPr>
              <a:t> Deng</a:t>
            </a:r>
          </a:p>
          <a:p>
            <a:pPr eaLnBrk="1" hangingPunct="1">
              <a:defRPr/>
            </a:pPr>
            <a:r>
              <a:rPr lang="en-US" dirty="0">
                <a:latin typeface="Calibri" charset="0"/>
              </a:rPr>
              <a:t>Jesse </a:t>
            </a:r>
            <a:r>
              <a:rPr lang="en-US" dirty="0" err="1">
                <a:latin typeface="Calibri" charset="0"/>
              </a:rPr>
              <a:t>Eickholt</a:t>
            </a:r>
            <a:endParaRPr lang="en-US" dirty="0">
              <a:latin typeface="Calibri" charset="0"/>
            </a:endParaRPr>
          </a:p>
          <a:p>
            <a:pPr eaLnBrk="1" hangingPunct="1">
              <a:defRPr/>
            </a:pPr>
            <a:r>
              <a:rPr lang="en-US" dirty="0" err="1">
                <a:latin typeface="Calibri" charset="0"/>
              </a:rPr>
              <a:t>Jilong</a:t>
            </a:r>
            <a:r>
              <a:rPr lang="en-US" dirty="0">
                <a:latin typeface="Calibri" charset="0"/>
              </a:rPr>
              <a:t> </a:t>
            </a:r>
            <a:r>
              <a:rPr lang="en-US" dirty="0" smtClean="0">
                <a:latin typeface="Calibri" charset="0"/>
              </a:rPr>
              <a:t>Li</a:t>
            </a:r>
          </a:p>
          <a:p>
            <a:pPr eaLnBrk="1" hangingPunct="1">
              <a:defRPr/>
            </a:pPr>
            <a:r>
              <a:rPr lang="en-US" dirty="0" smtClean="0">
                <a:latin typeface="Calibri" charset="0"/>
              </a:rPr>
              <a:t>Matt Spencer</a:t>
            </a:r>
            <a:endParaRPr lang="en-US" dirty="0">
              <a:latin typeface="Calibri" charset="0"/>
            </a:endParaRPr>
          </a:p>
          <a:p>
            <a:pPr eaLnBrk="1" hangingPunct="1">
              <a:defRPr/>
            </a:pPr>
            <a:r>
              <a:rPr lang="en-US" dirty="0" err="1">
                <a:latin typeface="Calibri" charset="0"/>
              </a:rPr>
              <a:t>Zheng</a:t>
            </a:r>
            <a:r>
              <a:rPr lang="en-US" dirty="0">
                <a:latin typeface="Calibri" charset="0"/>
              </a:rPr>
              <a:t> Wang</a:t>
            </a:r>
          </a:p>
          <a:p>
            <a:pPr marL="0" indent="0" eaLnBrk="1" hangingPunct="1">
              <a:buFont typeface="Arial" charset="0"/>
              <a:buNone/>
              <a:defRPr/>
            </a:pPr>
            <a:endParaRPr lang="en-US" dirty="0">
              <a:latin typeface="Calibri" charset="0"/>
            </a:endParaRPr>
          </a:p>
          <a:p>
            <a:pPr eaLnBrk="1" hangingPunct="1">
              <a:defRPr/>
            </a:pPr>
            <a:endParaRPr lang="en-US" dirty="0">
              <a:latin typeface="Calibri" charset="0"/>
            </a:endParaRPr>
          </a:p>
        </p:txBody>
      </p:sp>
      <p:pic>
        <p:nvPicPr>
          <p:cNvPr id="5734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2050" y="1981200"/>
            <a:ext cx="1581150" cy="158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3657600"/>
            <a:ext cx="1371600" cy="113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9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3700" y="3733800"/>
            <a:ext cx="2293938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0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2133600"/>
            <a:ext cx="2286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 txBox="1">
            <a:spLocks/>
          </p:cNvSpPr>
          <p:nvPr/>
        </p:nvSpPr>
        <p:spPr bwMode="auto">
          <a:xfrm>
            <a:off x="152400" y="228600"/>
            <a:ext cx="9144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>
              <a:defRPr/>
            </a:pPr>
            <a:r>
              <a:rPr lang="en-US" sz="3000" b="1" kern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Arial" pitchFamily="34" charset="0"/>
              </a:rPr>
              <a:t>Evaluation on CASP8 and CASP9 Refinement </a:t>
            </a:r>
          </a:p>
          <a:p>
            <a:pPr>
              <a:defRPr/>
            </a:pPr>
            <a:r>
              <a:rPr lang="en-US" sz="3000" b="1" kern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Arial" pitchFamily="34" charset="0"/>
              </a:rPr>
              <a:t>(3DRefine) – Consistent Improvement</a:t>
            </a:r>
          </a:p>
        </p:txBody>
      </p:sp>
      <p:pic>
        <p:nvPicPr>
          <p:cNvPr id="54274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038" y="955675"/>
            <a:ext cx="8850312" cy="533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209550" y="4029075"/>
            <a:ext cx="8686800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276" name="TextBox 1"/>
          <p:cNvSpPr txBox="1">
            <a:spLocks noChangeArrowheads="1"/>
          </p:cNvSpPr>
          <p:nvPr/>
        </p:nvSpPr>
        <p:spPr bwMode="auto">
          <a:xfrm>
            <a:off x="76200" y="838200"/>
            <a:ext cx="7162800" cy="381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en-US" sz="1800"/>
          </a:p>
        </p:txBody>
      </p:sp>
      <p:sp>
        <p:nvSpPr>
          <p:cNvPr id="3" name="Rectangle 2"/>
          <p:cNvSpPr/>
          <p:nvPr/>
        </p:nvSpPr>
        <p:spPr>
          <a:xfrm>
            <a:off x="1176338" y="2332038"/>
            <a:ext cx="7772400" cy="2286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173163" y="2590800"/>
            <a:ext cx="7772400" cy="22860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143000" y="4038600"/>
            <a:ext cx="7772400" cy="2286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143000" y="5029200"/>
            <a:ext cx="7772400" cy="22860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4281" name="Rectangle 10"/>
          <p:cNvSpPr>
            <a:spLocks noChangeArrowheads="1"/>
          </p:cNvSpPr>
          <p:nvPr/>
        </p:nvSpPr>
        <p:spPr bwMode="auto">
          <a:xfrm>
            <a:off x="6705600" y="6324600"/>
            <a:ext cx="21748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/>
              <a:t>Bhattacharya, Cheng, 2012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752600" y="838200"/>
            <a:ext cx="6342001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Global Quality: ~1%,   Local Quality: +10%</a:t>
            </a:r>
          </a:p>
        </p:txBody>
      </p:sp>
    </p:spTree>
    <p:extLst>
      <p:ext uri="{BB962C8B-B14F-4D97-AF65-F5344CB8AC3E}">
        <p14:creationId xmlns:p14="http://schemas.microsoft.com/office/powerpoint/2010/main" val="42852953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170" y="1447800"/>
            <a:ext cx="7487805" cy="518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5300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"/>
            <a:ext cx="12954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371600" y="358914"/>
            <a:ext cx="7862549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4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A CASP10 Refinement Example</a:t>
            </a:r>
            <a:endParaRPr lang="en-US" sz="4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685800" y="-152400"/>
            <a:ext cx="7772400" cy="1143000"/>
          </a:xfrm>
          <a:extLst/>
        </p:spPr>
        <p:txBody>
          <a:bodyPr/>
          <a:lstStyle/>
          <a:p>
            <a:pPr eaLnBrk="1" hangingPunct="1">
              <a:defRPr/>
            </a:pPr>
            <a:r>
              <a:rPr lang="en-US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charset="0"/>
              </a:rPr>
              <a:t>Template-Based Approach</a:t>
            </a:r>
          </a:p>
        </p:txBody>
      </p:sp>
      <p:pic>
        <p:nvPicPr>
          <p:cNvPr id="22530" name="Picture 5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29000" y="3962400"/>
            <a:ext cx="625475" cy="762000"/>
          </a:xfrm>
          <a:noFill/>
        </p:spPr>
      </p:pic>
      <p:graphicFrame>
        <p:nvGraphicFramePr>
          <p:cNvPr id="22531" name="Object 15"/>
          <p:cNvGraphicFramePr>
            <a:graphicFrameLocks noGrp="1" noChangeAspect="1"/>
          </p:cNvGraphicFramePr>
          <p:nvPr>
            <p:ph sz="quarter" idx="4"/>
          </p:nvPr>
        </p:nvGraphicFramePr>
        <p:xfrm>
          <a:off x="2895600" y="4724400"/>
          <a:ext cx="615950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12" name="Bitmap Image" r:id="rId5" imgW="1895238" imgH="2429214" progId="Paint.Picture">
                  <p:embed/>
                </p:oleObj>
              </mc:Choice>
              <mc:Fallback>
                <p:oleObj name="Bitmap Image" r:id="rId5" imgW="1895238" imgH="2429214" progId="Paint.Picture">
                  <p:embed/>
                  <p:pic>
                    <p:nvPicPr>
                      <p:cNvPr id="0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95600" y="4724400"/>
                        <a:ext cx="615950" cy="838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532" name="Object 16"/>
          <p:cNvGraphicFramePr>
            <a:graphicFrameLocks noChangeAspect="1"/>
          </p:cNvGraphicFramePr>
          <p:nvPr/>
        </p:nvGraphicFramePr>
        <p:xfrm>
          <a:off x="3571875" y="5334000"/>
          <a:ext cx="695325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13" name="Bitmap Image" r:id="rId7" imgW="2991268" imgH="3610479" progId="Paint.Picture">
                  <p:embed/>
                </p:oleObj>
              </mc:Choice>
              <mc:Fallback>
                <p:oleObj name="Bitmap Image" r:id="rId7" imgW="2991268" imgH="3610479" progId="Paint.Picture">
                  <p:embed/>
                  <p:pic>
                    <p:nvPicPr>
                      <p:cNvPr id="0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71875" y="5334000"/>
                        <a:ext cx="695325" cy="838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533" name="Text Box 18"/>
          <p:cNvSpPr txBox="1">
            <a:spLocks noChangeArrowheads="1"/>
          </p:cNvSpPr>
          <p:nvPr/>
        </p:nvSpPr>
        <p:spPr bwMode="auto">
          <a:xfrm>
            <a:off x="76200" y="5006975"/>
            <a:ext cx="2057400" cy="32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96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en-GB" altLang="zh-CN" sz="1600">
                <a:ea typeface="SimSun" charset="0"/>
                <a:cs typeface="SimSun" charset="0"/>
              </a:rPr>
              <a:t>MWLKKFGINKH…</a:t>
            </a:r>
            <a:endParaRPr lang="en-US" sz="1600" b="1"/>
          </a:p>
        </p:txBody>
      </p:sp>
      <p:sp>
        <p:nvSpPr>
          <p:cNvPr id="22534" name="Rectangle 19"/>
          <p:cNvSpPr>
            <a:spLocks noChangeArrowheads="1"/>
          </p:cNvSpPr>
          <p:nvPr/>
        </p:nvSpPr>
        <p:spPr bwMode="auto">
          <a:xfrm>
            <a:off x="2590800" y="3886200"/>
            <a:ext cx="2286000" cy="2590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535" name="Text Box 20"/>
          <p:cNvSpPr txBox="1">
            <a:spLocks noChangeArrowheads="1"/>
          </p:cNvSpPr>
          <p:nvPr/>
        </p:nvSpPr>
        <p:spPr bwMode="auto">
          <a:xfrm>
            <a:off x="2692400" y="6096000"/>
            <a:ext cx="21082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>
                <a:latin typeface="Calibri" charset="0"/>
              </a:rPr>
              <a:t>Protein Data Bank</a:t>
            </a:r>
          </a:p>
          <a:p>
            <a:pPr eaLnBrk="1" hangingPunct="1"/>
            <a:endParaRPr lang="en-US" sz="2000" b="1">
              <a:latin typeface="Calibri" charset="0"/>
            </a:endParaRPr>
          </a:p>
        </p:txBody>
      </p:sp>
      <p:sp>
        <p:nvSpPr>
          <p:cNvPr id="22536" name="Line 21"/>
          <p:cNvSpPr>
            <a:spLocks noChangeShapeType="1"/>
          </p:cNvSpPr>
          <p:nvPr/>
        </p:nvSpPr>
        <p:spPr bwMode="auto">
          <a:xfrm>
            <a:off x="1981200" y="5181600"/>
            <a:ext cx="6096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37" name="Line 22"/>
          <p:cNvSpPr>
            <a:spLocks noChangeShapeType="1"/>
          </p:cNvSpPr>
          <p:nvPr/>
        </p:nvSpPr>
        <p:spPr bwMode="auto">
          <a:xfrm>
            <a:off x="4953000" y="5181600"/>
            <a:ext cx="1295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35" name="Text Box 23"/>
          <p:cNvSpPr txBox="1">
            <a:spLocks noChangeArrowheads="1"/>
          </p:cNvSpPr>
          <p:nvPr/>
        </p:nvSpPr>
        <p:spPr bwMode="auto">
          <a:xfrm>
            <a:off x="4876800" y="4537075"/>
            <a:ext cx="7778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2000" b="1" dirty="0">
                <a:latin typeface="+mj-lt"/>
                <a:ea typeface="+mn-ea"/>
                <a:cs typeface="+mn-cs"/>
              </a:rPr>
              <a:t>Fold</a:t>
            </a:r>
          </a:p>
        </p:txBody>
      </p:sp>
      <p:sp>
        <p:nvSpPr>
          <p:cNvPr id="1036" name="Text Box 24"/>
          <p:cNvSpPr txBox="1">
            <a:spLocks noChangeArrowheads="1"/>
          </p:cNvSpPr>
          <p:nvPr/>
        </p:nvSpPr>
        <p:spPr bwMode="auto">
          <a:xfrm>
            <a:off x="4800600" y="5222875"/>
            <a:ext cx="14478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b="1" dirty="0">
                <a:latin typeface="+mj-lt"/>
                <a:ea typeface="+mn-ea"/>
                <a:cs typeface="+mn-cs"/>
              </a:rPr>
              <a:t>Recognition</a:t>
            </a:r>
          </a:p>
        </p:txBody>
      </p:sp>
      <p:pic>
        <p:nvPicPr>
          <p:cNvPr id="22540" name="Picture 2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5075" y="4572000"/>
            <a:ext cx="695325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41" name="Line 26"/>
          <p:cNvSpPr>
            <a:spLocks noChangeShapeType="1"/>
          </p:cNvSpPr>
          <p:nvPr/>
        </p:nvSpPr>
        <p:spPr bwMode="auto">
          <a:xfrm>
            <a:off x="7010400" y="5181600"/>
            <a:ext cx="10668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39" name="Text Box 27"/>
          <p:cNvSpPr txBox="1">
            <a:spLocks noChangeArrowheads="1"/>
          </p:cNvSpPr>
          <p:nvPr/>
        </p:nvSpPr>
        <p:spPr bwMode="auto">
          <a:xfrm>
            <a:off x="6743700" y="5245100"/>
            <a:ext cx="14859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2000" b="1">
                <a:latin typeface="+mj-lt"/>
                <a:ea typeface="+mn-ea"/>
                <a:cs typeface="+mn-cs"/>
              </a:rPr>
              <a:t>Alignment</a:t>
            </a:r>
          </a:p>
        </p:txBody>
      </p:sp>
      <p:sp>
        <p:nvSpPr>
          <p:cNvPr id="1040" name="Text Box 28"/>
          <p:cNvSpPr txBox="1">
            <a:spLocks noChangeArrowheads="1"/>
          </p:cNvSpPr>
          <p:nvPr/>
        </p:nvSpPr>
        <p:spPr bwMode="auto">
          <a:xfrm>
            <a:off x="6059488" y="5984875"/>
            <a:ext cx="116681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b="1">
                <a:latin typeface="+mj-lt"/>
                <a:ea typeface="+mn-ea"/>
                <a:cs typeface="+mn-cs"/>
              </a:rPr>
              <a:t>Template</a:t>
            </a:r>
          </a:p>
        </p:txBody>
      </p:sp>
      <p:sp>
        <p:nvSpPr>
          <p:cNvPr id="22544" name="Line 29"/>
          <p:cNvSpPr>
            <a:spLocks noChangeShapeType="1"/>
          </p:cNvSpPr>
          <p:nvPr/>
        </p:nvSpPr>
        <p:spPr bwMode="auto">
          <a:xfrm flipV="1">
            <a:off x="6629400" y="5410200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2545" name="Picture 3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2763" y="4572000"/>
            <a:ext cx="1011237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3" name="Text Box 32"/>
          <p:cNvSpPr txBox="1">
            <a:spLocks noChangeArrowheads="1"/>
          </p:cNvSpPr>
          <p:nvPr/>
        </p:nvSpPr>
        <p:spPr bwMode="auto">
          <a:xfrm>
            <a:off x="152400" y="5391150"/>
            <a:ext cx="171291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b="1" dirty="0">
                <a:latin typeface="+mn-lt"/>
                <a:ea typeface="+mn-ea"/>
                <a:cs typeface="+mn-cs"/>
              </a:rPr>
              <a:t>Target protein</a:t>
            </a:r>
          </a:p>
        </p:txBody>
      </p:sp>
      <p:sp>
        <p:nvSpPr>
          <p:cNvPr id="1045" name="Text Box 20"/>
          <p:cNvSpPr txBox="1">
            <a:spLocks noChangeArrowheads="1"/>
          </p:cNvSpPr>
          <p:nvPr/>
        </p:nvSpPr>
        <p:spPr bwMode="auto">
          <a:xfrm>
            <a:off x="5410200" y="3048000"/>
            <a:ext cx="376396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b="1" dirty="0">
                <a:latin typeface="+mj-lt"/>
                <a:ea typeface="+mn-ea"/>
                <a:cs typeface="+mn-cs"/>
              </a:rPr>
              <a:t>Protein structure space is limited!</a:t>
            </a:r>
          </a:p>
        </p:txBody>
      </p:sp>
      <p:sp>
        <p:nvSpPr>
          <p:cNvPr id="22548" name="TextBox 21"/>
          <p:cNvSpPr txBox="1">
            <a:spLocks noChangeArrowheads="1"/>
          </p:cNvSpPr>
          <p:nvPr/>
        </p:nvSpPr>
        <p:spPr bwMode="auto">
          <a:xfrm>
            <a:off x="5562600" y="3381375"/>
            <a:ext cx="16414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>
                <a:ea typeface="MS PGothic" charset="0"/>
                <a:cs typeface="MS PGothic" charset="0"/>
              </a:rPr>
              <a:t>Chothia, Nature,1992</a:t>
            </a:r>
          </a:p>
        </p:txBody>
      </p:sp>
      <p:pic>
        <p:nvPicPr>
          <p:cNvPr id="22549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808038"/>
            <a:ext cx="2095500" cy="2239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50" name="Picture 24" descr="http://t1.gstatic.com/images?q=tbn:ANd9GcQWT_s8JJfU4BFjlnfYlaU5LW4dDFHkbC72CuiTcpiQcAgDjjN_Sw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914400"/>
            <a:ext cx="2725738" cy="197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51" name="TextBox 1"/>
          <p:cNvSpPr txBox="1">
            <a:spLocks noChangeArrowheads="1"/>
          </p:cNvSpPr>
          <p:nvPr/>
        </p:nvSpPr>
        <p:spPr bwMode="auto">
          <a:xfrm>
            <a:off x="0" y="2971800"/>
            <a:ext cx="28257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/>
              <a:t>Protein sequence space</a:t>
            </a:r>
          </a:p>
          <a:p>
            <a:pPr eaLnBrk="1" hangingPunct="1"/>
            <a:r>
              <a:rPr lang="en-US" sz="1800" b="1"/>
              <a:t>is astronomical!</a:t>
            </a:r>
          </a:p>
        </p:txBody>
      </p:sp>
      <p:sp>
        <p:nvSpPr>
          <p:cNvPr id="2" name="Merge 1"/>
          <p:cNvSpPr/>
          <p:nvPr/>
        </p:nvSpPr>
        <p:spPr>
          <a:xfrm>
            <a:off x="3429000" y="838200"/>
            <a:ext cx="1981200" cy="2209800"/>
          </a:xfrm>
          <a:prstGeom prst="flowChartMerge">
            <a:avLst/>
          </a:prstGeom>
          <a:scene3d>
            <a:camera prst="orthographicFront">
              <a:rot lat="0" lon="0" rev="5400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2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25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5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2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25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25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25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25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25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25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25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25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25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25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25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2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25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25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25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0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0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25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25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25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25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25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25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0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0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3" grpId="0"/>
      <p:bldP spid="22534" grpId="0" animBg="1"/>
      <p:bldP spid="22535" grpId="0"/>
      <p:bldP spid="22536" grpId="0" animBg="1"/>
      <p:bldP spid="22537" grpId="0" animBg="1"/>
      <p:bldP spid="1035" grpId="0"/>
      <p:bldP spid="1036" grpId="0"/>
      <p:bldP spid="22541" grpId="0" animBg="1"/>
      <p:bldP spid="1039" grpId="0"/>
      <p:bldP spid="1040" grpId="0"/>
      <p:bldP spid="22544" grpId="0" animBg="1"/>
      <p:bldP spid="104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577" name="Object 3"/>
          <p:cNvGraphicFramePr>
            <a:graphicFrameLocks noGrp="1" noChangeAspect="1"/>
          </p:cNvGraphicFramePr>
          <p:nvPr>
            <p:ph idx="1"/>
          </p:nvPr>
        </p:nvGraphicFramePr>
        <p:xfrm>
          <a:off x="1143000" y="204788"/>
          <a:ext cx="6858000" cy="5662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11" name="Bitmap Image" r:id="rId4" imgW="5904762" imgH="4877481" progId="Paint.Picture">
                  <p:embed/>
                </p:oleObj>
              </mc:Choice>
              <mc:Fallback>
                <p:oleObj name="Bitmap Image" r:id="rId4" imgW="5904762" imgH="4877481" progId="Paint.Picture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3000" y="204788"/>
                        <a:ext cx="6858000" cy="56626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51" name="Text Box 4"/>
          <p:cNvSpPr txBox="1">
            <a:spLocks noChangeArrowheads="1"/>
          </p:cNvSpPr>
          <p:nvPr/>
        </p:nvSpPr>
        <p:spPr bwMode="auto">
          <a:xfrm>
            <a:off x="7696200" y="6172200"/>
            <a:ext cx="13096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latin typeface="+mj-lt"/>
                <a:ea typeface="+mn-ea"/>
                <a:cs typeface="+mn-cs"/>
              </a:rPr>
              <a:t>Fisher, 2005</a:t>
            </a:r>
          </a:p>
        </p:txBody>
      </p:sp>
      <p:sp>
        <p:nvSpPr>
          <p:cNvPr id="24579" name="TextBox 3"/>
          <p:cNvSpPr txBox="1">
            <a:spLocks noChangeArrowheads="1"/>
          </p:cNvSpPr>
          <p:nvPr/>
        </p:nvSpPr>
        <p:spPr bwMode="auto">
          <a:xfrm>
            <a:off x="5181600" y="3544888"/>
            <a:ext cx="35814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>
                <a:latin typeface="Calibri" charset="0"/>
              </a:rPr>
              <a:t>Model Generation (e.g., Modeller)</a:t>
            </a:r>
          </a:p>
          <a:p>
            <a:pPr eaLnBrk="1" hangingPunct="1"/>
            <a:endParaRPr lang="en-US" sz="1800" b="1">
              <a:latin typeface="Calibri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Content Placeholder 2"/>
          <p:cNvSpPr>
            <a:spLocks noGrp="1"/>
          </p:cNvSpPr>
          <p:nvPr>
            <p:ph idx="1"/>
          </p:nvPr>
        </p:nvSpPr>
        <p:spPr>
          <a:xfrm>
            <a:off x="2752725" y="2619375"/>
            <a:ext cx="5943600" cy="2667000"/>
          </a:xfrm>
        </p:spPr>
        <p:txBody>
          <a:bodyPr/>
          <a:lstStyle/>
          <a:p>
            <a:pPr eaLnBrk="1" hangingPunct="1"/>
            <a:r>
              <a:rPr lang="en-US" b="1">
                <a:latin typeface="Calibri" charset="0"/>
              </a:rPr>
              <a:t>Select best templates?</a:t>
            </a:r>
          </a:p>
          <a:p>
            <a:pPr eaLnBrk="1" hangingPunct="1"/>
            <a:r>
              <a:rPr lang="en-US" b="1">
                <a:latin typeface="Calibri" charset="0"/>
              </a:rPr>
              <a:t>Generate best alignments?</a:t>
            </a:r>
          </a:p>
          <a:p>
            <a:pPr eaLnBrk="1" hangingPunct="1"/>
            <a:r>
              <a:rPr lang="en-US" b="1">
                <a:latin typeface="Calibri" charset="0"/>
              </a:rPr>
              <a:t>Generate best models?</a:t>
            </a:r>
          </a:p>
          <a:p>
            <a:pPr eaLnBrk="1" hangingPunct="1"/>
            <a:r>
              <a:rPr lang="en-US" b="1">
                <a:latin typeface="Calibri" charset="0"/>
              </a:rPr>
              <a:t>Select best models?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85800" y="424049"/>
            <a:ext cx="7772400" cy="1470025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 defTabSz="457200" fontAlgn="auto">
              <a:spcAft>
                <a:spcPts val="0"/>
              </a:spcAft>
              <a:defRPr/>
            </a:pPr>
            <a:r>
              <a:rPr lang="en-US" sz="4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  <a:ea typeface="+mj-ea"/>
                <a:cs typeface="+mj-cs"/>
              </a:rPr>
              <a:t>Major Challenges in Template Based Modeling</a:t>
            </a:r>
          </a:p>
        </p:txBody>
      </p:sp>
      <p:pic>
        <p:nvPicPr>
          <p:cNvPr id="32771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2209800"/>
            <a:ext cx="2400300" cy="339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lum bright="6000"/>
          </a:blip>
          <a:srcRect/>
          <a:stretch>
            <a:fillRect/>
          </a:stretch>
        </p:blipFill>
        <p:spPr bwMode="auto">
          <a:xfrm>
            <a:off x="1616076" y="2724151"/>
            <a:ext cx="5867400" cy="1520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50800" dir="5400000" algn="ctr" rotWithShape="0">
              <a:srgbClr val="000000">
                <a:alpha val="73000"/>
              </a:srgbClr>
            </a:outerShdw>
          </a:effectLst>
          <a:scene3d>
            <a:camera prst="orthographicFront">
              <a:rot lat="0" lon="0" rev="1200000"/>
            </a:camera>
            <a:lightRig rig="threePt" dir="t"/>
          </a:scene3d>
        </p:spPr>
      </p:pic>
      <p:sp>
        <p:nvSpPr>
          <p:cNvPr id="32773" name="TextBox 6"/>
          <p:cNvSpPr txBox="1">
            <a:spLocks noChangeArrowheads="1"/>
          </p:cNvSpPr>
          <p:nvPr/>
        </p:nvSpPr>
        <p:spPr bwMode="auto">
          <a:xfrm>
            <a:off x="4572000" y="6238875"/>
            <a:ext cx="39973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/>
              <a:t>Wang et al., 2010; Cheng et al., 2012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Content Placeholder 2"/>
          <p:cNvSpPr>
            <a:spLocks noGrp="1"/>
          </p:cNvSpPr>
          <p:nvPr>
            <p:ph idx="1"/>
          </p:nvPr>
        </p:nvSpPr>
        <p:spPr>
          <a:xfrm>
            <a:off x="635000" y="4333875"/>
            <a:ext cx="8204200" cy="1143000"/>
          </a:xfrm>
        </p:spPr>
        <p:txBody>
          <a:bodyPr/>
          <a:lstStyle/>
          <a:p>
            <a:pPr eaLnBrk="1" hangingPunct="1"/>
            <a:r>
              <a:rPr lang="en-US" b="1" i="1">
                <a:latin typeface="Calibri" charset="0"/>
              </a:rPr>
              <a:t>P</a:t>
            </a:r>
            <a:r>
              <a:rPr lang="en-US" b="1">
                <a:latin typeface="Calibri" charset="0"/>
              </a:rPr>
              <a:t>(conformation)          </a:t>
            </a:r>
            <a:r>
              <a:rPr lang="en-US" b="1" i="1">
                <a:latin typeface="Calibri" charset="0"/>
              </a:rPr>
              <a:t>P</a:t>
            </a:r>
            <a:r>
              <a:rPr lang="en-US" b="1">
                <a:latin typeface="Calibri" charset="0"/>
              </a:rPr>
              <a:t>(-energy)</a:t>
            </a:r>
          </a:p>
          <a:p>
            <a:pPr eaLnBrk="1" hangingPunct="1"/>
            <a:r>
              <a:rPr lang="en-US" b="1">
                <a:latin typeface="Calibri" charset="0"/>
              </a:rPr>
              <a:t>Conformation distribution</a:t>
            </a:r>
          </a:p>
          <a:p>
            <a:pPr eaLnBrk="1" hangingPunct="1"/>
            <a:r>
              <a:rPr lang="en-US" b="1" u="sng">
                <a:latin typeface="Calibri" charset="0"/>
              </a:rPr>
              <a:t>Maximum likelihood </a:t>
            </a:r>
            <a:r>
              <a:rPr lang="en-US" b="1">
                <a:latin typeface="Calibri" charset="0"/>
              </a:rPr>
              <a:t>&amp; maximum a posterior</a:t>
            </a:r>
          </a:p>
          <a:p>
            <a:pPr eaLnBrk="1" hangingPunct="1"/>
            <a:endParaRPr lang="en-US" b="1">
              <a:latin typeface="Calibri" charset="0"/>
            </a:endParaRPr>
          </a:p>
        </p:txBody>
      </p:sp>
      <p:sp>
        <p:nvSpPr>
          <p:cNvPr id="34818" name="TextBox 3"/>
          <p:cNvSpPr txBox="1">
            <a:spLocks noChangeArrowheads="1"/>
          </p:cNvSpPr>
          <p:nvPr/>
        </p:nvSpPr>
        <p:spPr bwMode="auto">
          <a:xfrm>
            <a:off x="6934200" y="3727450"/>
            <a:ext cx="22098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>
                <a:latin typeface="Calibri" charset="0"/>
              </a:rPr>
              <a:t>Brooks et al., 2001</a:t>
            </a:r>
          </a:p>
        </p:txBody>
      </p:sp>
      <p:pic>
        <p:nvPicPr>
          <p:cNvPr id="34819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6375" y="4587875"/>
            <a:ext cx="609600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0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1475" y="846138"/>
            <a:ext cx="5102225" cy="3487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-269875" y="-195076"/>
            <a:ext cx="9747250" cy="1470025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 defTabSz="457200" fontAlgn="auto">
              <a:spcAft>
                <a:spcPts val="0"/>
              </a:spcAft>
              <a:defRPr/>
            </a:pPr>
            <a:r>
              <a:rPr lang="en-US" sz="3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  <a:ea typeface="+mj-ea"/>
                <a:cs typeface="+mj-cs"/>
              </a:rPr>
              <a:t>A Probabilistic Conformation Ensemble Approach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42862"/>
            <a:ext cx="8229600" cy="1143000"/>
          </a:xfrm>
          <a:extLst/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A</a:t>
            </a:r>
            <a:r>
              <a:rPr lang="en-US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Multi-Level Combination Protocol</a:t>
            </a:r>
            <a:endParaRPr lang="en-US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36866" name="Picture 11" descr="Screen Shot 2012-12-06 at 9.15.2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89063"/>
            <a:ext cx="9144000" cy="451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60325" y="947738"/>
          <a:ext cx="9023350" cy="792162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1804670"/>
                <a:gridCol w="2065721"/>
                <a:gridCol w="1543619"/>
                <a:gridCol w="1804670"/>
                <a:gridCol w="1804670"/>
              </a:tblGrid>
              <a:tr h="792162">
                <a:tc>
                  <a:txBody>
                    <a:bodyPr/>
                    <a:lstStyle/>
                    <a:p>
                      <a:pPr marL="342900" indent="-342900">
                        <a:buAutoNum type="arabicPeriod"/>
                      </a:pPr>
                      <a:r>
                        <a:rPr lang="en-US" sz="2000" dirty="0" smtClean="0"/>
                        <a:t>Template</a:t>
                      </a:r>
                    </a:p>
                    <a:p>
                      <a:pPr marL="342900" indent="-342900">
                        <a:buNone/>
                      </a:pPr>
                      <a:r>
                        <a:rPr lang="en-US" sz="2000" dirty="0" smtClean="0"/>
                        <a:t>  Identification</a:t>
                      </a:r>
                      <a:endParaRPr lang="en-US" sz="2000" dirty="0"/>
                    </a:p>
                  </a:txBody>
                  <a:tcPr marL="91443" marR="91443" marT="45680" marB="45680"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2. Template Combination</a:t>
                      </a:r>
                      <a:endParaRPr lang="en-US" sz="2000" dirty="0"/>
                    </a:p>
                  </a:txBody>
                  <a:tcPr marL="91443" marR="91443" marT="45680" marB="45680"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3. Model Generation</a:t>
                      </a:r>
                      <a:endParaRPr lang="en-US" sz="2000" dirty="0"/>
                    </a:p>
                  </a:txBody>
                  <a:tcPr marL="91443" marR="91443" marT="45680" marB="45680"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4. Model Combination</a:t>
                      </a:r>
                      <a:endParaRPr lang="en-US" sz="2000" dirty="0"/>
                    </a:p>
                  </a:txBody>
                  <a:tcPr marL="91443" marR="91443" marT="45680" marB="45680"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5. Model Refinement</a:t>
                      </a:r>
                      <a:endParaRPr lang="en-US" sz="2000" dirty="0"/>
                    </a:p>
                  </a:txBody>
                  <a:tcPr marL="91443" marR="91443" marT="45680" marB="45680"/>
                </a:tc>
              </a:tr>
            </a:tbl>
          </a:graphicData>
        </a:graphic>
      </p:graphicFrame>
      <p:sp>
        <p:nvSpPr>
          <p:cNvPr id="6" name="Left Brace 5"/>
          <p:cNvSpPr/>
          <p:nvPr/>
        </p:nvSpPr>
        <p:spPr>
          <a:xfrm>
            <a:off x="2288960" y="3810220"/>
            <a:ext cx="391942" cy="4600099"/>
          </a:xfrm>
          <a:prstGeom prst="leftBrace">
            <a:avLst/>
          </a:prstGeom>
          <a:ln>
            <a:solidFill>
              <a:schemeClr val="tx1"/>
            </a:solidFill>
          </a:ln>
          <a:scene3d>
            <a:camera prst="orthographicFront">
              <a:rot lat="0" lon="0" rev="5400000"/>
            </a:camera>
            <a:lightRig rig="threePt" dir="t"/>
          </a:scene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Left Brace 6"/>
          <p:cNvSpPr/>
          <p:nvPr/>
        </p:nvSpPr>
        <p:spPr>
          <a:xfrm>
            <a:off x="7050692" y="4291901"/>
            <a:ext cx="391942" cy="3620640"/>
          </a:xfrm>
          <a:prstGeom prst="leftBrace">
            <a:avLst/>
          </a:prstGeom>
          <a:ln>
            <a:solidFill>
              <a:schemeClr val="tx1"/>
            </a:solidFill>
          </a:ln>
          <a:scene3d>
            <a:camera prst="orthographicFront">
              <a:rot lat="0" lon="0" rev="5400000"/>
            </a:camera>
            <a:lightRig rig="threePt" dir="t"/>
          </a:scene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6883" name="TextBox 7"/>
          <p:cNvSpPr txBox="1">
            <a:spLocks noChangeArrowheads="1"/>
          </p:cNvSpPr>
          <p:nvPr/>
        </p:nvSpPr>
        <p:spPr bwMode="auto">
          <a:xfrm>
            <a:off x="1677988" y="6178550"/>
            <a:ext cx="175101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200" b="1"/>
              <a:t>Sampling</a:t>
            </a:r>
          </a:p>
        </p:txBody>
      </p:sp>
      <p:sp>
        <p:nvSpPr>
          <p:cNvPr id="36884" name="TextBox 8"/>
          <p:cNvSpPr txBox="1">
            <a:spLocks noChangeArrowheads="1"/>
          </p:cNvSpPr>
          <p:nvPr/>
        </p:nvSpPr>
        <p:spPr bwMode="auto">
          <a:xfrm>
            <a:off x="6094413" y="6157913"/>
            <a:ext cx="25368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200" b="1"/>
              <a:t>Condensation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438" y="1493838"/>
            <a:ext cx="7186612" cy="404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222250" y="351133"/>
            <a:ext cx="8464550" cy="1143000"/>
          </a:xfrm>
          <a:prstGeom prst="rect">
            <a:avLst/>
          </a:prstGeom>
        </p:spPr>
        <p:txBody>
          <a:bodyPr anchor="ctr">
            <a:normAutofit fontScale="85000" lnSpcReduction="10000"/>
          </a:bodyPr>
          <a:lstStyle/>
          <a:p>
            <a:pPr algn="ctr" defTabSz="457200" fontAlgn="auto">
              <a:spcAft>
                <a:spcPts val="0"/>
              </a:spcAft>
              <a:defRPr/>
            </a:pPr>
            <a:r>
              <a:rPr lang="en-US" sz="4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  <a:ea typeface="+mj-ea"/>
                <a:cs typeface="+mj-cs"/>
              </a:rPr>
              <a:t>Conformation Sampling and Condensation are Two Sides of the Same Coin</a:t>
            </a:r>
          </a:p>
        </p:txBody>
      </p:sp>
      <p:sp>
        <p:nvSpPr>
          <p:cNvPr id="37891" name="TextBox 6"/>
          <p:cNvSpPr txBox="1">
            <a:spLocks noChangeArrowheads="1"/>
          </p:cNvSpPr>
          <p:nvPr/>
        </p:nvSpPr>
        <p:spPr bwMode="auto">
          <a:xfrm>
            <a:off x="441325" y="5430838"/>
            <a:ext cx="36734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>
                <a:solidFill>
                  <a:srgbClr val="000000"/>
                </a:solidFill>
              </a:rPr>
              <a:t>Conformation Sampling</a:t>
            </a:r>
          </a:p>
        </p:txBody>
      </p:sp>
      <p:sp>
        <p:nvSpPr>
          <p:cNvPr id="37892" name="TextBox 7"/>
          <p:cNvSpPr txBox="1">
            <a:spLocks noChangeArrowheads="1"/>
          </p:cNvSpPr>
          <p:nvPr/>
        </p:nvSpPr>
        <p:spPr bwMode="auto">
          <a:xfrm>
            <a:off x="4652963" y="5446713"/>
            <a:ext cx="433863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>
                <a:solidFill>
                  <a:srgbClr val="000000"/>
                </a:solidFill>
              </a:rPr>
              <a:t>Conformation Condensation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1143000"/>
          </a:xfrm>
          <a:extLst/>
        </p:spPr>
        <p:txBody>
          <a:bodyPr/>
          <a:lstStyle/>
          <a:p>
            <a:pPr eaLnBrk="1" hangingPunct="1">
              <a:defRPr/>
            </a:pPr>
            <a:r>
              <a:rPr lang="en-US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charset="0"/>
              </a:rPr>
              <a:t>Targeted Sampling </a:t>
            </a:r>
            <a:r>
              <a:rPr lang="en-US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charset="0"/>
              </a:rPr>
              <a:t>in </a:t>
            </a:r>
            <a:r>
              <a:rPr lang="en-US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charset="0"/>
              </a:rPr>
              <a:t>Fold </a:t>
            </a:r>
            <a:r>
              <a:rPr lang="en-US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charset="0"/>
              </a:rPr>
              <a:t>Space</a:t>
            </a:r>
          </a:p>
        </p:txBody>
      </p:sp>
      <p:sp>
        <p:nvSpPr>
          <p:cNvPr id="48130" name="Content Placeholder 2"/>
          <p:cNvSpPr>
            <a:spLocks noGrp="1"/>
          </p:cNvSpPr>
          <p:nvPr>
            <p:ph idx="1"/>
          </p:nvPr>
        </p:nvSpPr>
        <p:spPr>
          <a:xfrm>
            <a:off x="76200" y="1219200"/>
            <a:ext cx="6781800" cy="4525963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b="1" dirty="0" smtClean="0">
                <a:latin typeface="Calibri" charset="0"/>
              </a:rPr>
              <a:t>BLAST (sequence-sequence)</a:t>
            </a:r>
          </a:p>
          <a:p>
            <a:pPr eaLnBrk="1" hangingPunct="1">
              <a:defRPr/>
            </a:pPr>
            <a:r>
              <a:rPr lang="en-US" sz="2800" b="1" dirty="0" smtClean="0">
                <a:latin typeface="Calibri" charset="0"/>
              </a:rPr>
              <a:t>PSI</a:t>
            </a:r>
            <a:r>
              <a:rPr lang="en-US" sz="2800" b="1" dirty="0">
                <a:latin typeface="Calibri" charset="0"/>
              </a:rPr>
              <a:t>-BLAST  (sequence – profile)</a:t>
            </a:r>
          </a:p>
          <a:p>
            <a:pPr eaLnBrk="1" hangingPunct="1">
              <a:defRPr/>
            </a:pPr>
            <a:r>
              <a:rPr lang="en-US" sz="2800" b="1" dirty="0">
                <a:latin typeface="Calibri" charset="0"/>
              </a:rPr>
              <a:t>SAM (sequence – HMM)</a:t>
            </a:r>
          </a:p>
          <a:p>
            <a:pPr eaLnBrk="1" hangingPunct="1">
              <a:defRPr/>
            </a:pPr>
            <a:r>
              <a:rPr lang="en-US" sz="2800" b="1" dirty="0" err="1">
                <a:latin typeface="Calibri" charset="0"/>
              </a:rPr>
              <a:t>HMMer</a:t>
            </a:r>
            <a:r>
              <a:rPr lang="en-US" sz="2800" b="1" dirty="0">
                <a:latin typeface="Calibri" charset="0"/>
              </a:rPr>
              <a:t> (sequence – HMM)</a:t>
            </a:r>
          </a:p>
          <a:p>
            <a:pPr eaLnBrk="1" hangingPunct="1">
              <a:defRPr/>
            </a:pPr>
            <a:r>
              <a:rPr lang="en-US" sz="2800" b="1" dirty="0">
                <a:latin typeface="Calibri" charset="0"/>
              </a:rPr>
              <a:t>Compass (profile – profile)</a:t>
            </a:r>
          </a:p>
          <a:p>
            <a:pPr eaLnBrk="1" hangingPunct="1">
              <a:defRPr/>
            </a:pPr>
            <a:r>
              <a:rPr lang="en-US" sz="2800" b="1" dirty="0" err="1">
                <a:latin typeface="Calibri" charset="0"/>
              </a:rPr>
              <a:t>HHSearch</a:t>
            </a:r>
            <a:r>
              <a:rPr lang="en-US" sz="2800" b="1" dirty="0">
                <a:latin typeface="Calibri" charset="0"/>
              </a:rPr>
              <a:t> (HMM - HMM)</a:t>
            </a:r>
          </a:p>
          <a:p>
            <a:pPr eaLnBrk="1" hangingPunct="1">
              <a:defRPr/>
            </a:pPr>
            <a:r>
              <a:rPr lang="en-US" sz="2800" b="1" dirty="0">
                <a:latin typeface="Calibri" charset="0"/>
              </a:rPr>
              <a:t>PRC  (HMM-HMM)</a:t>
            </a:r>
          </a:p>
          <a:p>
            <a:pPr eaLnBrk="1" hangingPunct="1">
              <a:defRPr/>
            </a:pPr>
            <a:r>
              <a:rPr lang="en-US" sz="2800" b="1" dirty="0" err="1" smtClean="0">
                <a:latin typeface="Calibri" charset="0"/>
              </a:rPr>
              <a:t>FOLDpro</a:t>
            </a:r>
            <a:r>
              <a:rPr lang="en-US" sz="2800" b="1" dirty="0" smtClean="0">
                <a:latin typeface="Calibri" charset="0"/>
              </a:rPr>
              <a:t> </a:t>
            </a:r>
            <a:r>
              <a:rPr lang="en-US" sz="2800" b="1" dirty="0">
                <a:latin typeface="Calibri" charset="0"/>
              </a:rPr>
              <a:t>(Support Vector Machine)</a:t>
            </a:r>
          </a:p>
          <a:p>
            <a:pPr eaLnBrk="1" hangingPunct="1">
              <a:defRPr/>
            </a:pPr>
            <a:endParaRPr lang="en-US" sz="2800" b="1" dirty="0">
              <a:latin typeface="Calibri" charset="0"/>
            </a:endParaRPr>
          </a:p>
          <a:p>
            <a:pPr eaLnBrk="1" hangingPunct="1">
              <a:defRPr/>
            </a:pPr>
            <a:endParaRPr lang="en-US" sz="2800" b="1" dirty="0">
              <a:latin typeface="Calibri" charset="0"/>
            </a:endParaRPr>
          </a:p>
          <a:p>
            <a:pPr marL="0" indent="0" eaLnBrk="1" hangingPunct="1">
              <a:buFont typeface="Arial" charset="0"/>
              <a:buNone/>
              <a:defRPr/>
            </a:pPr>
            <a:endParaRPr lang="en-US" sz="2800" b="1" dirty="0">
              <a:latin typeface="Calibri" charset="0"/>
            </a:endParaRPr>
          </a:p>
        </p:txBody>
      </p:sp>
      <p:sp>
        <p:nvSpPr>
          <p:cNvPr id="22532" name="TextBox 3"/>
          <p:cNvSpPr txBox="1">
            <a:spLocks noChangeArrowheads="1"/>
          </p:cNvSpPr>
          <p:nvPr/>
        </p:nvSpPr>
        <p:spPr bwMode="auto">
          <a:xfrm>
            <a:off x="6145556" y="5827693"/>
            <a:ext cx="2922244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dirty="0">
                <a:latin typeface="+mj-lt"/>
                <a:ea typeface="+mn-ea"/>
                <a:cs typeface="+mn-cs"/>
              </a:rPr>
              <a:t>Cheng, </a:t>
            </a:r>
            <a:r>
              <a:rPr lang="en-US" sz="1400" dirty="0" err="1">
                <a:latin typeface="+mj-lt"/>
                <a:ea typeface="+mn-ea"/>
                <a:cs typeface="+mn-cs"/>
              </a:rPr>
              <a:t>Baldi</a:t>
            </a:r>
            <a:r>
              <a:rPr lang="en-US" sz="1400" dirty="0">
                <a:latin typeface="+mj-lt"/>
                <a:ea typeface="+mn-ea"/>
                <a:cs typeface="+mn-cs"/>
              </a:rPr>
              <a:t>, Bioinformatics, 2006</a:t>
            </a:r>
          </a:p>
          <a:p>
            <a:pPr>
              <a:defRPr/>
            </a:pPr>
            <a:r>
              <a:rPr lang="en-US" sz="1400" dirty="0">
                <a:latin typeface="+mj-lt"/>
                <a:ea typeface="+mn-ea"/>
                <a:cs typeface="+mn-cs"/>
              </a:rPr>
              <a:t>Li et al., BMC Structural Biology, </a:t>
            </a:r>
            <a:r>
              <a:rPr lang="en-US" sz="1400" dirty="0" smtClean="0">
                <a:latin typeface="+mj-lt"/>
                <a:ea typeface="+mn-ea"/>
                <a:cs typeface="+mn-cs"/>
              </a:rPr>
              <a:t>2011</a:t>
            </a:r>
          </a:p>
          <a:p>
            <a:pPr>
              <a:defRPr/>
            </a:pPr>
            <a:r>
              <a:rPr lang="en-US" sz="1400" dirty="0" smtClean="0">
                <a:latin typeface="+mj-lt"/>
                <a:ea typeface="+mn-ea"/>
                <a:cs typeface="+mn-cs"/>
              </a:rPr>
              <a:t>Li et al., BMC Structural Biology, 2013 </a:t>
            </a:r>
          </a:p>
          <a:p>
            <a:pPr>
              <a:defRPr/>
            </a:pPr>
            <a:endParaRPr lang="en-US" sz="1400" dirty="0">
              <a:latin typeface="+mj-lt"/>
              <a:ea typeface="+mn-ea"/>
              <a:cs typeface="+mn-cs"/>
            </a:endParaRPr>
          </a:p>
        </p:txBody>
      </p:sp>
      <p:pic>
        <p:nvPicPr>
          <p:cNvPr id="3994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1371600"/>
            <a:ext cx="3165475" cy="338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reeform 1"/>
          <p:cNvSpPr/>
          <p:nvPr/>
        </p:nvSpPr>
        <p:spPr>
          <a:xfrm>
            <a:off x="4633913" y="1538288"/>
            <a:ext cx="1646237" cy="754062"/>
          </a:xfrm>
          <a:custGeom>
            <a:avLst/>
            <a:gdLst>
              <a:gd name="connsiteX0" fmla="*/ 0 w 1646987"/>
              <a:gd name="connsiteY0" fmla="*/ 0 h 754008"/>
              <a:gd name="connsiteX1" fmla="*/ 466315 w 1646987"/>
              <a:gd name="connsiteY1" fmla="*/ 29764 h 754008"/>
              <a:gd name="connsiteX2" fmla="*/ 575453 w 1646987"/>
              <a:gd name="connsiteY2" fmla="*/ 59527 h 754008"/>
              <a:gd name="connsiteX3" fmla="*/ 783807 w 1646987"/>
              <a:gd name="connsiteY3" fmla="*/ 119054 h 754008"/>
              <a:gd name="connsiteX4" fmla="*/ 843336 w 1646987"/>
              <a:gd name="connsiteY4" fmla="*/ 138897 h 754008"/>
              <a:gd name="connsiteX5" fmla="*/ 962396 w 1646987"/>
              <a:gd name="connsiteY5" fmla="*/ 188502 h 754008"/>
              <a:gd name="connsiteX6" fmla="*/ 1002082 w 1646987"/>
              <a:gd name="connsiteY6" fmla="*/ 218266 h 754008"/>
              <a:gd name="connsiteX7" fmla="*/ 1061612 w 1646987"/>
              <a:gd name="connsiteY7" fmla="*/ 267872 h 754008"/>
              <a:gd name="connsiteX8" fmla="*/ 1220357 w 1646987"/>
              <a:gd name="connsiteY8" fmla="*/ 317477 h 754008"/>
              <a:gd name="connsiteX9" fmla="*/ 1279887 w 1646987"/>
              <a:gd name="connsiteY9" fmla="*/ 337320 h 754008"/>
              <a:gd name="connsiteX10" fmla="*/ 1309652 w 1646987"/>
              <a:gd name="connsiteY10" fmla="*/ 406768 h 754008"/>
              <a:gd name="connsiteX11" fmla="*/ 1349338 w 1646987"/>
              <a:gd name="connsiteY11" fmla="*/ 505979 h 754008"/>
              <a:gd name="connsiteX12" fmla="*/ 1408868 w 1646987"/>
              <a:gd name="connsiteY12" fmla="*/ 555585 h 754008"/>
              <a:gd name="connsiteX13" fmla="*/ 1448554 w 1646987"/>
              <a:gd name="connsiteY13" fmla="*/ 575428 h 754008"/>
              <a:gd name="connsiteX14" fmla="*/ 1468398 w 1646987"/>
              <a:gd name="connsiteY14" fmla="*/ 595270 h 754008"/>
              <a:gd name="connsiteX15" fmla="*/ 1557692 w 1646987"/>
              <a:gd name="connsiteY15" fmla="*/ 654797 h 754008"/>
              <a:gd name="connsiteX16" fmla="*/ 1577535 w 1646987"/>
              <a:gd name="connsiteY16" fmla="*/ 684560 h 754008"/>
              <a:gd name="connsiteX17" fmla="*/ 1617222 w 1646987"/>
              <a:gd name="connsiteY17" fmla="*/ 724245 h 754008"/>
              <a:gd name="connsiteX18" fmla="*/ 1646987 w 1646987"/>
              <a:gd name="connsiteY18" fmla="*/ 754008 h 754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646987" h="754008">
                <a:moveTo>
                  <a:pt x="0" y="0"/>
                </a:moveTo>
                <a:cubicBezTo>
                  <a:pt x="155438" y="9921"/>
                  <a:pt x="311387" y="13738"/>
                  <a:pt x="466315" y="29764"/>
                </a:cubicBezTo>
                <a:cubicBezTo>
                  <a:pt x="503823" y="33644"/>
                  <a:pt x="539153" y="49318"/>
                  <a:pt x="575453" y="59527"/>
                </a:cubicBezTo>
                <a:cubicBezTo>
                  <a:pt x="644986" y="79082"/>
                  <a:pt x="715283" y="96213"/>
                  <a:pt x="783807" y="119054"/>
                </a:cubicBezTo>
                <a:cubicBezTo>
                  <a:pt x="803650" y="125668"/>
                  <a:pt x="823842" y="131316"/>
                  <a:pt x="843336" y="138897"/>
                </a:cubicBezTo>
                <a:cubicBezTo>
                  <a:pt x="883406" y="154479"/>
                  <a:pt x="928001" y="162706"/>
                  <a:pt x="962396" y="188502"/>
                </a:cubicBezTo>
                <a:cubicBezTo>
                  <a:pt x="975625" y="198423"/>
                  <a:pt x="989170" y="207936"/>
                  <a:pt x="1002082" y="218266"/>
                </a:cubicBezTo>
                <a:cubicBezTo>
                  <a:pt x="1022252" y="234401"/>
                  <a:pt x="1038509" y="256321"/>
                  <a:pt x="1061612" y="267872"/>
                </a:cubicBezTo>
                <a:cubicBezTo>
                  <a:pt x="1145181" y="309654"/>
                  <a:pt x="1155872" y="298132"/>
                  <a:pt x="1220357" y="317477"/>
                </a:cubicBezTo>
                <a:cubicBezTo>
                  <a:pt x="1240392" y="323487"/>
                  <a:pt x="1279887" y="337320"/>
                  <a:pt x="1279887" y="337320"/>
                </a:cubicBezTo>
                <a:cubicBezTo>
                  <a:pt x="1288923" y="355391"/>
                  <a:pt x="1306002" y="384871"/>
                  <a:pt x="1309652" y="406768"/>
                </a:cubicBezTo>
                <a:cubicBezTo>
                  <a:pt x="1326593" y="508407"/>
                  <a:pt x="1289116" y="485906"/>
                  <a:pt x="1349338" y="505979"/>
                </a:cubicBezTo>
                <a:cubicBezTo>
                  <a:pt x="1376701" y="533341"/>
                  <a:pt x="1376635" y="537167"/>
                  <a:pt x="1408868" y="555585"/>
                </a:cubicBezTo>
                <a:cubicBezTo>
                  <a:pt x="1421710" y="562923"/>
                  <a:pt x="1436248" y="567224"/>
                  <a:pt x="1448554" y="575428"/>
                </a:cubicBezTo>
                <a:cubicBezTo>
                  <a:pt x="1456337" y="580617"/>
                  <a:pt x="1460786" y="589833"/>
                  <a:pt x="1468398" y="595270"/>
                </a:cubicBezTo>
                <a:cubicBezTo>
                  <a:pt x="1501465" y="618888"/>
                  <a:pt x="1528921" y="626027"/>
                  <a:pt x="1557692" y="654797"/>
                </a:cubicBezTo>
                <a:cubicBezTo>
                  <a:pt x="1566124" y="663228"/>
                  <a:pt x="1569775" y="675507"/>
                  <a:pt x="1577535" y="684560"/>
                </a:cubicBezTo>
                <a:cubicBezTo>
                  <a:pt x="1589710" y="698764"/>
                  <a:pt x="1603993" y="711017"/>
                  <a:pt x="1617222" y="724245"/>
                </a:cubicBezTo>
                <a:lnTo>
                  <a:pt x="1646987" y="754008"/>
                </a:lnTo>
              </a:path>
            </a:pathLst>
          </a:custGeom>
          <a:ln>
            <a:solidFill>
              <a:srgbClr val="0000FF"/>
            </a:solidFill>
            <a:tailEnd type="stealt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Freeform 2"/>
          <p:cNvSpPr/>
          <p:nvPr/>
        </p:nvSpPr>
        <p:spPr>
          <a:xfrm>
            <a:off x="5059363" y="2152650"/>
            <a:ext cx="1152525" cy="625475"/>
          </a:xfrm>
          <a:custGeom>
            <a:avLst/>
            <a:gdLst>
              <a:gd name="connsiteX0" fmla="*/ 0 w 1151157"/>
              <a:gd name="connsiteY0" fmla="*/ 0 h 625033"/>
              <a:gd name="connsiteX1" fmla="*/ 119059 w 1151157"/>
              <a:gd name="connsiteY1" fmla="*/ 59527 h 625033"/>
              <a:gd name="connsiteX2" fmla="*/ 486159 w 1151157"/>
              <a:gd name="connsiteY2" fmla="*/ 386925 h 625033"/>
              <a:gd name="connsiteX3" fmla="*/ 585375 w 1151157"/>
              <a:gd name="connsiteY3" fmla="*/ 505979 h 625033"/>
              <a:gd name="connsiteX4" fmla="*/ 625061 w 1151157"/>
              <a:gd name="connsiteY4" fmla="*/ 555585 h 625033"/>
              <a:gd name="connsiteX5" fmla="*/ 654826 w 1151157"/>
              <a:gd name="connsiteY5" fmla="*/ 595270 h 625033"/>
              <a:gd name="connsiteX6" fmla="*/ 694512 w 1151157"/>
              <a:gd name="connsiteY6" fmla="*/ 625033 h 625033"/>
              <a:gd name="connsiteX7" fmla="*/ 763964 w 1151157"/>
              <a:gd name="connsiteY7" fmla="*/ 595270 h 625033"/>
              <a:gd name="connsiteX8" fmla="*/ 813572 w 1151157"/>
              <a:gd name="connsiteY8" fmla="*/ 565506 h 625033"/>
              <a:gd name="connsiteX9" fmla="*/ 883023 w 1151157"/>
              <a:gd name="connsiteY9" fmla="*/ 545664 h 625033"/>
              <a:gd name="connsiteX10" fmla="*/ 952474 w 1151157"/>
              <a:gd name="connsiteY10" fmla="*/ 525821 h 625033"/>
              <a:gd name="connsiteX11" fmla="*/ 1031847 w 1151157"/>
              <a:gd name="connsiteY11" fmla="*/ 476216 h 625033"/>
              <a:gd name="connsiteX12" fmla="*/ 1111220 w 1151157"/>
              <a:gd name="connsiteY12" fmla="*/ 416689 h 625033"/>
              <a:gd name="connsiteX13" fmla="*/ 1150906 w 1151157"/>
              <a:gd name="connsiteY13" fmla="*/ 377004 h 6250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51157" h="625033">
                <a:moveTo>
                  <a:pt x="0" y="0"/>
                </a:moveTo>
                <a:cubicBezTo>
                  <a:pt x="39686" y="19842"/>
                  <a:pt x="83666" y="32768"/>
                  <a:pt x="119059" y="59527"/>
                </a:cubicBezTo>
                <a:cubicBezTo>
                  <a:pt x="161862" y="91889"/>
                  <a:pt x="397992" y="288966"/>
                  <a:pt x="486159" y="386925"/>
                </a:cubicBezTo>
                <a:cubicBezTo>
                  <a:pt x="520718" y="425322"/>
                  <a:pt x="552534" y="466103"/>
                  <a:pt x="585375" y="505979"/>
                </a:cubicBezTo>
                <a:cubicBezTo>
                  <a:pt x="598837" y="522325"/>
                  <a:pt x="612060" y="538870"/>
                  <a:pt x="625061" y="555585"/>
                </a:cubicBezTo>
                <a:cubicBezTo>
                  <a:pt x="635213" y="568637"/>
                  <a:pt x="641597" y="585349"/>
                  <a:pt x="654826" y="595270"/>
                </a:cubicBezTo>
                <a:lnTo>
                  <a:pt x="694512" y="625033"/>
                </a:lnTo>
                <a:cubicBezTo>
                  <a:pt x="717663" y="615112"/>
                  <a:pt x="741436" y="606533"/>
                  <a:pt x="763964" y="595270"/>
                </a:cubicBezTo>
                <a:cubicBezTo>
                  <a:pt x="781212" y="586646"/>
                  <a:pt x="795771" y="572923"/>
                  <a:pt x="813572" y="565506"/>
                </a:cubicBezTo>
                <a:cubicBezTo>
                  <a:pt x="835797" y="556246"/>
                  <a:pt x="859962" y="552582"/>
                  <a:pt x="883023" y="545664"/>
                </a:cubicBezTo>
                <a:cubicBezTo>
                  <a:pt x="954206" y="524311"/>
                  <a:pt x="865507" y="547564"/>
                  <a:pt x="952474" y="525821"/>
                </a:cubicBezTo>
                <a:cubicBezTo>
                  <a:pt x="978932" y="509286"/>
                  <a:pt x="1009786" y="498277"/>
                  <a:pt x="1031847" y="476216"/>
                </a:cubicBezTo>
                <a:cubicBezTo>
                  <a:pt x="1059755" y="448308"/>
                  <a:pt x="1066338" y="439130"/>
                  <a:pt x="1111220" y="416689"/>
                </a:cubicBezTo>
                <a:cubicBezTo>
                  <a:pt x="1156822" y="393888"/>
                  <a:pt x="1150906" y="411636"/>
                  <a:pt x="1150906" y="377004"/>
                </a:cubicBezTo>
              </a:path>
            </a:pathLst>
          </a:custGeom>
          <a:ln>
            <a:solidFill>
              <a:srgbClr val="0000FF"/>
            </a:solidFill>
            <a:tailEnd type="stealt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Freeform 5"/>
          <p:cNvSpPr/>
          <p:nvPr/>
        </p:nvSpPr>
        <p:spPr>
          <a:xfrm>
            <a:off x="4344988" y="2619375"/>
            <a:ext cx="1727200" cy="744538"/>
          </a:xfrm>
          <a:custGeom>
            <a:avLst/>
            <a:gdLst>
              <a:gd name="connsiteX0" fmla="*/ 0 w 1726360"/>
              <a:gd name="connsiteY0" fmla="*/ 0 h 744086"/>
              <a:gd name="connsiteX1" fmla="*/ 456394 w 1726360"/>
              <a:gd name="connsiteY1" fmla="*/ 79369 h 744086"/>
              <a:gd name="connsiteX2" fmla="*/ 863180 w 1726360"/>
              <a:gd name="connsiteY2" fmla="*/ 267871 h 744086"/>
              <a:gd name="connsiteX3" fmla="*/ 1071534 w 1726360"/>
              <a:gd name="connsiteY3" fmla="*/ 386925 h 744086"/>
              <a:gd name="connsiteX4" fmla="*/ 1200515 w 1726360"/>
              <a:gd name="connsiteY4" fmla="*/ 515900 h 744086"/>
              <a:gd name="connsiteX5" fmla="*/ 1260044 w 1726360"/>
              <a:gd name="connsiteY5" fmla="*/ 565506 h 744086"/>
              <a:gd name="connsiteX6" fmla="*/ 1309652 w 1726360"/>
              <a:gd name="connsiteY6" fmla="*/ 625032 h 744086"/>
              <a:gd name="connsiteX7" fmla="*/ 1369182 w 1726360"/>
              <a:gd name="connsiteY7" fmla="*/ 674638 h 744086"/>
              <a:gd name="connsiteX8" fmla="*/ 1408868 w 1726360"/>
              <a:gd name="connsiteY8" fmla="*/ 694481 h 744086"/>
              <a:gd name="connsiteX9" fmla="*/ 1478320 w 1726360"/>
              <a:gd name="connsiteY9" fmla="*/ 704402 h 744086"/>
              <a:gd name="connsiteX10" fmla="*/ 1527928 w 1726360"/>
              <a:gd name="connsiteY10" fmla="*/ 724244 h 744086"/>
              <a:gd name="connsiteX11" fmla="*/ 1587457 w 1726360"/>
              <a:gd name="connsiteY11" fmla="*/ 744086 h 744086"/>
              <a:gd name="connsiteX12" fmla="*/ 1726360 w 1726360"/>
              <a:gd name="connsiteY12" fmla="*/ 734165 h 744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726360" h="744086">
                <a:moveTo>
                  <a:pt x="0" y="0"/>
                </a:moveTo>
                <a:cubicBezTo>
                  <a:pt x="152131" y="26456"/>
                  <a:pt x="306979" y="40393"/>
                  <a:pt x="456394" y="79369"/>
                </a:cubicBezTo>
                <a:cubicBezTo>
                  <a:pt x="520780" y="96164"/>
                  <a:pt x="790826" y="228913"/>
                  <a:pt x="863180" y="267871"/>
                </a:cubicBezTo>
                <a:cubicBezTo>
                  <a:pt x="933609" y="305793"/>
                  <a:pt x="1014971" y="330365"/>
                  <a:pt x="1071534" y="386925"/>
                </a:cubicBezTo>
                <a:cubicBezTo>
                  <a:pt x="1114528" y="429917"/>
                  <a:pt x="1153806" y="476977"/>
                  <a:pt x="1200515" y="515900"/>
                </a:cubicBezTo>
                <a:cubicBezTo>
                  <a:pt x="1220358" y="532435"/>
                  <a:pt x="1241779" y="547242"/>
                  <a:pt x="1260044" y="565506"/>
                </a:cubicBezTo>
                <a:cubicBezTo>
                  <a:pt x="1278308" y="583770"/>
                  <a:pt x="1292492" y="605728"/>
                  <a:pt x="1309652" y="625032"/>
                </a:cubicBezTo>
                <a:cubicBezTo>
                  <a:pt x="1330837" y="648864"/>
                  <a:pt x="1342199" y="659220"/>
                  <a:pt x="1369182" y="674638"/>
                </a:cubicBezTo>
                <a:cubicBezTo>
                  <a:pt x="1382024" y="681976"/>
                  <a:pt x="1394599" y="690590"/>
                  <a:pt x="1408868" y="694481"/>
                </a:cubicBezTo>
                <a:cubicBezTo>
                  <a:pt x="1431430" y="700634"/>
                  <a:pt x="1455169" y="701095"/>
                  <a:pt x="1478320" y="704402"/>
                </a:cubicBezTo>
                <a:cubicBezTo>
                  <a:pt x="1494856" y="711016"/>
                  <a:pt x="1511190" y="718158"/>
                  <a:pt x="1527928" y="724244"/>
                </a:cubicBezTo>
                <a:cubicBezTo>
                  <a:pt x="1547585" y="731392"/>
                  <a:pt x="1587457" y="744086"/>
                  <a:pt x="1587457" y="744086"/>
                </a:cubicBezTo>
                <a:cubicBezTo>
                  <a:pt x="1719736" y="733911"/>
                  <a:pt x="1673317" y="734165"/>
                  <a:pt x="1726360" y="734165"/>
                </a:cubicBezTo>
              </a:path>
            </a:pathLst>
          </a:custGeom>
          <a:ln>
            <a:solidFill>
              <a:srgbClr val="0000FF"/>
            </a:solidFill>
            <a:tailEnd type="stealt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4295775" y="2936875"/>
            <a:ext cx="1874838" cy="1190625"/>
          </a:xfrm>
          <a:custGeom>
            <a:avLst/>
            <a:gdLst>
              <a:gd name="connsiteX0" fmla="*/ 0 w 1875184"/>
              <a:gd name="connsiteY0" fmla="*/ 1190538 h 1190538"/>
              <a:gd name="connsiteX1" fmla="*/ 426629 w 1875184"/>
              <a:gd name="connsiteY1" fmla="*/ 1011958 h 1190538"/>
              <a:gd name="connsiteX2" fmla="*/ 704434 w 1875184"/>
              <a:gd name="connsiteY2" fmla="*/ 932588 h 1190538"/>
              <a:gd name="connsiteX3" fmla="*/ 823494 w 1875184"/>
              <a:gd name="connsiteY3" fmla="*/ 902825 h 1190538"/>
              <a:gd name="connsiteX4" fmla="*/ 922710 w 1875184"/>
              <a:gd name="connsiteY4" fmla="*/ 823456 h 1190538"/>
              <a:gd name="connsiteX5" fmla="*/ 1012004 w 1875184"/>
              <a:gd name="connsiteY5" fmla="*/ 763929 h 1190538"/>
              <a:gd name="connsiteX6" fmla="*/ 1091377 w 1875184"/>
              <a:gd name="connsiteY6" fmla="*/ 704402 h 1190538"/>
              <a:gd name="connsiteX7" fmla="*/ 1150907 w 1875184"/>
              <a:gd name="connsiteY7" fmla="*/ 664717 h 1190538"/>
              <a:gd name="connsiteX8" fmla="*/ 1200515 w 1875184"/>
              <a:gd name="connsiteY8" fmla="*/ 625032 h 1190538"/>
              <a:gd name="connsiteX9" fmla="*/ 1230279 w 1875184"/>
              <a:gd name="connsiteY9" fmla="*/ 605190 h 1190538"/>
              <a:gd name="connsiteX10" fmla="*/ 1260044 w 1875184"/>
              <a:gd name="connsiteY10" fmla="*/ 575427 h 1190538"/>
              <a:gd name="connsiteX11" fmla="*/ 1359260 w 1875184"/>
              <a:gd name="connsiteY11" fmla="*/ 496057 h 1190538"/>
              <a:gd name="connsiteX12" fmla="*/ 1398947 w 1875184"/>
              <a:gd name="connsiteY12" fmla="*/ 456373 h 1190538"/>
              <a:gd name="connsiteX13" fmla="*/ 1468398 w 1875184"/>
              <a:gd name="connsiteY13" fmla="*/ 396846 h 1190538"/>
              <a:gd name="connsiteX14" fmla="*/ 1527928 w 1875184"/>
              <a:gd name="connsiteY14" fmla="*/ 307555 h 1190538"/>
              <a:gd name="connsiteX15" fmla="*/ 1557692 w 1875184"/>
              <a:gd name="connsiteY15" fmla="*/ 277792 h 1190538"/>
              <a:gd name="connsiteX16" fmla="*/ 1577536 w 1875184"/>
              <a:gd name="connsiteY16" fmla="*/ 248029 h 1190538"/>
              <a:gd name="connsiteX17" fmla="*/ 1617222 w 1875184"/>
              <a:gd name="connsiteY17" fmla="*/ 218265 h 1190538"/>
              <a:gd name="connsiteX18" fmla="*/ 1686673 w 1875184"/>
              <a:gd name="connsiteY18" fmla="*/ 148817 h 1190538"/>
              <a:gd name="connsiteX19" fmla="*/ 1746203 w 1875184"/>
              <a:gd name="connsiteY19" fmla="*/ 109132 h 1190538"/>
              <a:gd name="connsiteX20" fmla="*/ 1835497 w 1875184"/>
              <a:gd name="connsiteY20" fmla="*/ 39684 h 1190538"/>
              <a:gd name="connsiteX21" fmla="*/ 1875184 w 1875184"/>
              <a:gd name="connsiteY21" fmla="*/ 0 h 1190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875184" h="1190538">
                <a:moveTo>
                  <a:pt x="0" y="1190538"/>
                </a:moveTo>
                <a:cubicBezTo>
                  <a:pt x="146397" y="1123998"/>
                  <a:pt x="262874" y="1069270"/>
                  <a:pt x="426629" y="1011958"/>
                </a:cubicBezTo>
                <a:cubicBezTo>
                  <a:pt x="517530" y="980144"/>
                  <a:pt x="611574" y="958123"/>
                  <a:pt x="704434" y="932588"/>
                </a:cubicBezTo>
                <a:cubicBezTo>
                  <a:pt x="743878" y="921741"/>
                  <a:pt x="823494" y="902825"/>
                  <a:pt x="823494" y="902825"/>
                </a:cubicBezTo>
                <a:cubicBezTo>
                  <a:pt x="856566" y="876369"/>
                  <a:pt x="888614" y="848578"/>
                  <a:pt x="922710" y="823456"/>
                </a:cubicBezTo>
                <a:cubicBezTo>
                  <a:pt x="951509" y="802237"/>
                  <a:pt x="982779" y="784558"/>
                  <a:pt x="1012004" y="763929"/>
                </a:cubicBezTo>
                <a:cubicBezTo>
                  <a:pt x="1039023" y="744858"/>
                  <a:pt x="1064465" y="723624"/>
                  <a:pt x="1091377" y="704402"/>
                </a:cubicBezTo>
                <a:cubicBezTo>
                  <a:pt x="1110784" y="690541"/>
                  <a:pt x="1131620" y="678744"/>
                  <a:pt x="1150907" y="664717"/>
                </a:cubicBezTo>
                <a:cubicBezTo>
                  <a:pt x="1168033" y="652262"/>
                  <a:pt x="1183574" y="637737"/>
                  <a:pt x="1200515" y="625032"/>
                </a:cubicBezTo>
                <a:cubicBezTo>
                  <a:pt x="1210054" y="617878"/>
                  <a:pt x="1221119" y="612823"/>
                  <a:pt x="1230279" y="605190"/>
                </a:cubicBezTo>
                <a:cubicBezTo>
                  <a:pt x="1241058" y="596208"/>
                  <a:pt x="1249333" y="584490"/>
                  <a:pt x="1260044" y="575427"/>
                </a:cubicBezTo>
                <a:cubicBezTo>
                  <a:pt x="1292376" y="548071"/>
                  <a:pt x="1329311" y="526003"/>
                  <a:pt x="1359260" y="496057"/>
                </a:cubicBezTo>
                <a:cubicBezTo>
                  <a:pt x="1372489" y="482829"/>
                  <a:pt x="1385104" y="468957"/>
                  <a:pt x="1398947" y="456373"/>
                </a:cubicBezTo>
                <a:cubicBezTo>
                  <a:pt x="1421509" y="435864"/>
                  <a:pt x="1448429" y="419887"/>
                  <a:pt x="1468398" y="396846"/>
                </a:cubicBezTo>
                <a:cubicBezTo>
                  <a:pt x="1491827" y="369814"/>
                  <a:pt x="1502633" y="332849"/>
                  <a:pt x="1527928" y="307555"/>
                </a:cubicBezTo>
                <a:cubicBezTo>
                  <a:pt x="1537849" y="297634"/>
                  <a:pt x="1548709" y="288570"/>
                  <a:pt x="1557692" y="277792"/>
                </a:cubicBezTo>
                <a:cubicBezTo>
                  <a:pt x="1565326" y="268632"/>
                  <a:pt x="1569104" y="256460"/>
                  <a:pt x="1577536" y="248029"/>
                </a:cubicBezTo>
                <a:cubicBezTo>
                  <a:pt x="1589229" y="236337"/>
                  <a:pt x="1604986" y="229388"/>
                  <a:pt x="1617222" y="218265"/>
                </a:cubicBezTo>
                <a:cubicBezTo>
                  <a:pt x="1641447" y="196243"/>
                  <a:pt x="1659432" y="166977"/>
                  <a:pt x="1686673" y="148817"/>
                </a:cubicBezTo>
                <a:cubicBezTo>
                  <a:pt x="1706516" y="135589"/>
                  <a:pt x="1727882" y="124399"/>
                  <a:pt x="1746203" y="109132"/>
                </a:cubicBezTo>
                <a:cubicBezTo>
                  <a:pt x="1835436" y="34774"/>
                  <a:pt x="1770797" y="61250"/>
                  <a:pt x="1835497" y="39684"/>
                </a:cubicBezTo>
                <a:lnTo>
                  <a:pt x="1875184" y="0"/>
                </a:lnTo>
              </a:path>
            </a:pathLst>
          </a:custGeom>
          <a:ln>
            <a:solidFill>
              <a:srgbClr val="0000FF"/>
            </a:solidFill>
            <a:tailEnd type="stealt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5734050" y="3492500"/>
            <a:ext cx="487363" cy="1657350"/>
          </a:xfrm>
          <a:custGeom>
            <a:avLst/>
            <a:gdLst>
              <a:gd name="connsiteX0" fmla="*/ 0 w 486298"/>
              <a:gd name="connsiteY0" fmla="*/ 1656834 h 1656834"/>
              <a:gd name="connsiteX1" fmla="*/ 39687 w 486298"/>
              <a:gd name="connsiteY1" fmla="*/ 1587386 h 1656834"/>
              <a:gd name="connsiteX2" fmla="*/ 158746 w 486298"/>
              <a:gd name="connsiteY2" fmla="*/ 1428647 h 1656834"/>
              <a:gd name="connsiteX3" fmla="*/ 248040 w 486298"/>
              <a:gd name="connsiteY3" fmla="*/ 1250066 h 1656834"/>
              <a:gd name="connsiteX4" fmla="*/ 287727 w 486298"/>
              <a:gd name="connsiteY4" fmla="*/ 1091328 h 1656834"/>
              <a:gd name="connsiteX5" fmla="*/ 307570 w 486298"/>
              <a:gd name="connsiteY5" fmla="*/ 754008 h 1656834"/>
              <a:gd name="connsiteX6" fmla="*/ 327413 w 486298"/>
              <a:gd name="connsiteY6" fmla="*/ 674639 h 1656834"/>
              <a:gd name="connsiteX7" fmla="*/ 357178 w 486298"/>
              <a:gd name="connsiteY7" fmla="*/ 585349 h 1656834"/>
              <a:gd name="connsiteX8" fmla="*/ 367100 w 486298"/>
              <a:gd name="connsiteY8" fmla="*/ 535743 h 1656834"/>
              <a:gd name="connsiteX9" fmla="*/ 386943 w 486298"/>
              <a:gd name="connsiteY9" fmla="*/ 476216 h 1656834"/>
              <a:gd name="connsiteX10" fmla="*/ 396864 w 486298"/>
              <a:gd name="connsiteY10" fmla="*/ 416689 h 1656834"/>
              <a:gd name="connsiteX11" fmla="*/ 426629 w 486298"/>
              <a:gd name="connsiteY11" fmla="*/ 218266 h 1656834"/>
              <a:gd name="connsiteX12" fmla="*/ 466316 w 486298"/>
              <a:gd name="connsiteY12" fmla="*/ 198424 h 1656834"/>
              <a:gd name="connsiteX13" fmla="*/ 486159 w 486298"/>
              <a:gd name="connsiteY13" fmla="*/ 138897 h 1656834"/>
              <a:gd name="connsiteX14" fmla="*/ 476237 w 486298"/>
              <a:gd name="connsiteY14" fmla="*/ 0 h 1656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86298" h="1656834">
                <a:moveTo>
                  <a:pt x="0" y="1656834"/>
                </a:moveTo>
                <a:cubicBezTo>
                  <a:pt x="13229" y="1633685"/>
                  <a:pt x="24460" y="1609273"/>
                  <a:pt x="39687" y="1587386"/>
                </a:cubicBezTo>
                <a:cubicBezTo>
                  <a:pt x="77460" y="1533090"/>
                  <a:pt x="123988" y="1484920"/>
                  <a:pt x="158746" y="1428647"/>
                </a:cubicBezTo>
                <a:cubicBezTo>
                  <a:pt x="193721" y="1372024"/>
                  <a:pt x="221235" y="1310983"/>
                  <a:pt x="248040" y="1250066"/>
                </a:cubicBezTo>
                <a:cubicBezTo>
                  <a:pt x="260713" y="1221266"/>
                  <a:pt x="282351" y="1115518"/>
                  <a:pt x="287727" y="1091328"/>
                </a:cubicBezTo>
                <a:cubicBezTo>
                  <a:pt x="289767" y="1040336"/>
                  <a:pt x="291796" y="843392"/>
                  <a:pt x="307570" y="754008"/>
                </a:cubicBezTo>
                <a:cubicBezTo>
                  <a:pt x="312309" y="727152"/>
                  <a:pt x="319718" y="700801"/>
                  <a:pt x="327413" y="674639"/>
                </a:cubicBezTo>
                <a:cubicBezTo>
                  <a:pt x="336266" y="644540"/>
                  <a:pt x="348559" y="615515"/>
                  <a:pt x="357178" y="585349"/>
                </a:cubicBezTo>
                <a:cubicBezTo>
                  <a:pt x="361811" y="569135"/>
                  <a:pt x="362663" y="552012"/>
                  <a:pt x="367100" y="535743"/>
                </a:cubicBezTo>
                <a:cubicBezTo>
                  <a:pt x="372604" y="515564"/>
                  <a:pt x="386943" y="476216"/>
                  <a:pt x="386943" y="476216"/>
                </a:cubicBezTo>
                <a:cubicBezTo>
                  <a:pt x="390250" y="456374"/>
                  <a:pt x="395121" y="436729"/>
                  <a:pt x="396864" y="416689"/>
                </a:cubicBezTo>
                <a:cubicBezTo>
                  <a:pt x="397883" y="404971"/>
                  <a:pt x="377579" y="259138"/>
                  <a:pt x="426629" y="218266"/>
                </a:cubicBezTo>
                <a:cubicBezTo>
                  <a:pt x="437991" y="208798"/>
                  <a:pt x="453087" y="205038"/>
                  <a:pt x="466316" y="198424"/>
                </a:cubicBezTo>
                <a:cubicBezTo>
                  <a:pt x="472930" y="178582"/>
                  <a:pt x="487896" y="159740"/>
                  <a:pt x="486159" y="138897"/>
                </a:cubicBezTo>
                <a:cubicBezTo>
                  <a:pt x="475688" y="13252"/>
                  <a:pt x="476237" y="59665"/>
                  <a:pt x="476237" y="0"/>
                </a:cubicBezTo>
              </a:path>
            </a:pathLst>
          </a:custGeom>
          <a:ln>
            <a:solidFill>
              <a:srgbClr val="0000FF"/>
            </a:solidFill>
            <a:tailEnd type="stealt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3403600" y="3114675"/>
            <a:ext cx="3019425" cy="1577975"/>
          </a:xfrm>
          <a:custGeom>
            <a:avLst/>
            <a:gdLst>
              <a:gd name="connsiteX0" fmla="*/ 0 w 3019737"/>
              <a:gd name="connsiteY0" fmla="*/ 1577940 h 1577940"/>
              <a:gd name="connsiteX1" fmla="*/ 803650 w 3019737"/>
              <a:gd name="connsiteY1" fmla="*/ 1439044 h 1577940"/>
              <a:gd name="connsiteX2" fmla="*/ 1041768 w 3019737"/>
              <a:gd name="connsiteY2" fmla="*/ 1419202 h 1577940"/>
              <a:gd name="connsiteX3" fmla="*/ 1656908 w 3019737"/>
              <a:gd name="connsiteY3" fmla="*/ 1339833 h 1577940"/>
              <a:gd name="connsiteX4" fmla="*/ 1835497 w 3019737"/>
              <a:gd name="connsiteY4" fmla="*/ 1319990 h 1577940"/>
              <a:gd name="connsiteX5" fmla="*/ 2053772 w 3019737"/>
              <a:gd name="connsiteY5" fmla="*/ 1300148 h 1577940"/>
              <a:gd name="connsiteX6" fmla="*/ 2093459 w 3019737"/>
              <a:gd name="connsiteY6" fmla="*/ 1230700 h 1577940"/>
              <a:gd name="connsiteX7" fmla="*/ 2589539 w 3019737"/>
              <a:gd name="connsiteY7" fmla="*/ 814011 h 1577940"/>
              <a:gd name="connsiteX8" fmla="*/ 2658990 w 3019737"/>
              <a:gd name="connsiteY8" fmla="*/ 754484 h 1577940"/>
              <a:gd name="connsiteX9" fmla="*/ 2718520 w 3019737"/>
              <a:gd name="connsiteY9" fmla="*/ 704879 h 1577940"/>
              <a:gd name="connsiteX10" fmla="*/ 2738363 w 3019737"/>
              <a:gd name="connsiteY10" fmla="*/ 685036 h 1577940"/>
              <a:gd name="connsiteX11" fmla="*/ 2827657 w 3019737"/>
              <a:gd name="connsiteY11" fmla="*/ 506455 h 1577940"/>
              <a:gd name="connsiteX12" fmla="*/ 2926874 w 3019737"/>
              <a:gd name="connsiteY12" fmla="*/ 268348 h 1577940"/>
              <a:gd name="connsiteX13" fmla="*/ 2966560 w 3019737"/>
              <a:gd name="connsiteY13" fmla="*/ 179057 h 1577940"/>
              <a:gd name="connsiteX14" fmla="*/ 2996325 w 3019737"/>
              <a:gd name="connsiteY14" fmla="*/ 89767 h 1577940"/>
              <a:gd name="connsiteX15" fmla="*/ 3006246 w 3019737"/>
              <a:gd name="connsiteY15" fmla="*/ 60003 h 1577940"/>
              <a:gd name="connsiteX16" fmla="*/ 2996325 w 3019737"/>
              <a:gd name="connsiteY16" fmla="*/ 10398 h 1577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019737" h="1577940">
                <a:moveTo>
                  <a:pt x="0" y="1577940"/>
                </a:moveTo>
                <a:cubicBezTo>
                  <a:pt x="337016" y="1481655"/>
                  <a:pt x="171783" y="1522363"/>
                  <a:pt x="803650" y="1439044"/>
                </a:cubicBezTo>
                <a:cubicBezTo>
                  <a:pt x="882614" y="1428632"/>
                  <a:pt x="962653" y="1428401"/>
                  <a:pt x="1041768" y="1419202"/>
                </a:cubicBezTo>
                <a:cubicBezTo>
                  <a:pt x="1247131" y="1395324"/>
                  <a:pt x="1451426" y="1362664"/>
                  <a:pt x="1656908" y="1339833"/>
                </a:cubicBezTo>
                <a:lnTo>
                  <a:pt x="1835497" y="1319990"/>
                </a:lnTo>
                <a:lnTo>
                  <a:pt x="2053772" y="1300148"/>
                </a:lnTo>
                <a:cubicBezTo>
                  <a:pt x="2067001" y="1276999"/>
                  <a:pt x="2074605" y="1249553"/>
                  <a:pt x="2093459" y="1230700"/>
                </a:cubicBezTo>
                <a:cubicBezTo>
                  <a:pt x="2302555" y="1021614"/>
                  <a:pt x="2374728" y="984371"/>
                  <a:pt x="2589539" y="814011"/>
                </a:cubicBezTo>
                <a:cubicBezTo>
                  <a:pt x="2613428" y="795065"/>
                  <a:pt x="2635714" y="774178"/>
                  <a:pt x="2658990" y="754484"/>
                </a:cubicBezTo>
                <a:cubicBezTo>
                  <a:pt x="2678708" y="737800"/>
                  <a:pt x="2700256" y="723143"/>
                  <a:pt x="2718520" y="704879"/>
                </a:cubicBezTo>
                <a:cubicBezTo>
                  <a:pt x="2725134" y="698265"/>
                  <a:pt x="2732926" y="692648"/>
                  <a:pt x="2738363" y="685036"/>
                </a:cubicBezTo>
                <a:cubicBezTo>
                  <a:pt x="2772273" y="637563"/>
                  <a:pt x="2809689" y="548005"/>
                  <a:pt x="2827657" y="506455"/>
                </a:cubicBezTo>
                <a:cubicBezTo>
                  <a:pt x="2861786" y="427535"/>
                  <a:pt x="2893292" y="347503"/>
                  <a:pt x="2926874" y="268348"/>
                </a:cubicBezTo>
                <a:cubicBezTo>
                  <a:pt x="2939595" y="238364"/>
                  <a:pt x="2956260" y="209956"/>
                  <a:pt x="2966560" y="179057"/>
                </a:cubicBezTo>
                <a:lnTo>
                  <a:pt x="2996325" y="89767"/>
                </a:lnTo>
                <a:cubicBezTo>
                  <a:pt x="2999632" y="79846"/>
                  <a:pt x="3004527" y="70319"/>
                  <a:pt x="3006246" y="60003"/>
                </a:cubicBezTo>
                <a:cubicBezTo>
                  <a:pt x="3017384" y="-6818"/>
                  <a:pt x="3034160" y="-8521"/>
                  <a:pt x="2996325" y="10398"/>
                </a:cubicBezTo>
              </a:path>
            </a:pathLst>
          </a:custGeom>
          <a:ln>
            <a:solidFill>
              <a:srgbClr val="0000FF"/>
            </a:solidFill>
            <a:tailEnd type="stealt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4524375" y="2857500"/>
            <a:ext cx="1538288" cy="693738"/>
          </a:xfrm>
          <a:custGeom>
            <a:avLst/>
            <a:gdLst>
              <a:gd name="connsiteX0" fmla="*/ 0 w 1538202"/>
              <a:gd name="connsiteY0" fmla="*/ 694481 h 694481"/>
              <a:gd name="connsiteX1" fmla="*/ 69452 w 1538202"/>
              <a:gd name="connsiteY1" fmla="*/ 605191 h 694481"/>
              <a:gd name="connsiteX2" fmla="*/ 595297 w 1538202"/>
              <a:gd name="connsiteY2" fmla="*/ 218266 h 694481"/>
              <a:gd name="connsiteX3" fmla="*/ 724277 w 1538202"/>
              <a:gd name="connsiteY3" fmla="*/ 168660 h 694481"/>
              <a:gd name="connsiteX4" fmla="*/ 833415 w 1538202"/>
              <a:gd name="connsiteY4" fmla="*/ 138897 h 694481"/>
              <a:gd name="connsiteX5" fmla="*/ 843337 w 1538202"/>
              <a:gd name="connsiteY5" fmla="*/ 188502 h 694481"/>
              <a:gd name="connsiteX6" fmla="*/ 1051690 w 1538202"/>
              <a:gd name="connsiteY6" fmla="*/ 178581 h 694481"/>
              <a:gd name="connsiteX7" fmla="*/ 1438633 w 1538202"/>
              <a:gd name="connsiteY7" fmla="*/ 168660 h 694481"/>
              <a:gd name="connsiteX8" fmla="*/ 1508084 w 1538202"/>
              <a:gd name="connsiteY8" fmla="*/ 119054 h 694481"/>
              <a:gd name="connsiteX9" fmla="*/ 1527928 w 1538202"/>
              <a:gd name="connsiteY9" fmla="*/ 99212 h 694481"/>
              <a:gd name="connsiteX10" fmla="*/ 1537849 w 1538202"/>
              <a:gd name="connsiteY10" fmla="*/ 0 h 6944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38202" h="694481">
                <a:moveTo>
                  <a:pt x="0" y="694481"/>
                </a:moveTo>
                <a:cubicBezTo>
                  <a:pt x="23151" y="664718"/>
                  <a:pt x="40007" y="628746"/>
                  <a:pt x="69452" y="605191"/>
                </a:cubicBezTo>
                <a:cubicBezTo>
                  <a:pt x="239387" y="469249"/>
                  <a:pt x="414224" y="338976"/>
                  <a:pt x="595297" y="218266"/>
                </a:cubicBezTo>
                <a:cubicBezTo>
                  <a:pt x="633625" y="192715"/>
                  <a:pt x="680799" y="183876"/>
                  <a:pt x="724277" y="168660"/>
                </a:cubicBezTo>
                <a:cubicBezTo>
                  <a:pt x="753758" y="158342"/>
                  <a:pt x="800433" y="147142"/>
                  <a:pt x="833415" y="138897"/>
                </a:cubicBezTo>
                <a:cubicBezTo>
                  <a:pt x="836722" y="155432"/>
                  <a:pt x="826746" y="185486"/>
                  <a:pt x="843337" y="188502"/>
                </a:cubicBezTo>
                <a:cubicBezTo>
                  <a:pt x="911745" y="200939"/>
                  <a:pt x="982199" y="180897"/>
                  <a:pt x="1051690" y="178581"/>
                </a:cubicBezTo>
                <a:lnTo>
                  <a:pt x="1438633" y="168660"/>
                </a:lnTo>
                <a:cubicBezTo>
                  <a:pt x="1541162" y="134486"/>
                  <a:pt x="1475011" y="174174"/>
                  <a:pt x="1508084" y="119054"/>
                </a:cubicBezTo>
                <a:cubicBezTo>
                  <a:pt x="1512897" y="111033"/>
                  <a:pt x="1521313" y="105826"/>
                  <a:pt x="1527928" y="99212"/>
                </a:cubicBezTo>
                <a:cubicBezTo>
                  <a:pt x="1541092" y="33392"/>
                  <a:pt x="1537849" y="66469"/>
                  <a:pt x="1537849" y="0"/>
                </a:cubicBezTo>
              </a:path>
            </a:pathLst>
          </a:custGeom>
          <a:ln>
            <a:solidFill>
              <a:srgbClr val="0000FF"/>
            </a:solidFill>
            <a:tailEnd type="stealt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theme/theme1.xml><?xml version="1.0" encoding="utf-8"?>
<a:theme xmlns:a="http://schemas.openxmlformats.org/drawingml/2006/main" name="ACM-BCB_CSBW_2014_Cheng_V4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ACM-BCB_CSBW_2014_Cheng_V4.potx</Template>
  <TotalTime>2602</TotalTime>
  <Words>979</Words>
  <Application>Microsoft Macintosh PowerPoint</Application>
  <PresentationFormat>On-screen Show (4:3)</PresentationFormat>
  <Paragraphs>190</Paragraphs>
  <Slides>25</Slides>
  <Notes>13</Notes>
  <HiddenSlides>0</HiddenSlides>
  <MMClips>1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7" baseType="lpstr">
      <vt:lpstr>ACM-BCB_CSBW_2014_Cheng_V4</vt:lpstr>
      <vt:lpstr>Bitmap Image</vt:lpstr>
      <vt:lpstr>A Conformation Ensemble Approach to Protein Structure Prediction</vt:lpstr>
      <vt:lpstr>Protein Sequence - Structure Gap</vt:lpstr>
      <vt:lpstr>Template-Based Approach</vt:lpstr>
      <vt:lpstr>PowerPoint Presentation</vt:lpstr>
      <vt:lpstr>PowerPoint Presentation</vt:lpstr>
      <vt:lpstr>PowerPoint Presentation</vt:lpstr>
      <vt:lpstr>A Multi-Level Combination Protocol</vt:lpstr>
      <vt:lpstr>PowerPoint Presentation</vt:lpstr>
      <vt:lpstr>Targeted Sampling in Fold Space</vt:lpstr>
      <vt:lpstr>Multi-Template Averaging in Template and Alignment Space</vt:lpstr>
      <vt:lpstr>Multi-Template Averaging in Template and Alignment Space</vt:lpstr>
      <vt:lpstr>PowerPoint Presentation</vt:lpstr>
      <vt:lpstr>Structure Comparison-Guided Model Combination (CASP9 &amp; 10)</vt:lpstr>
      <vt:lpstr>Combining Fold and Alignment Samplers Improves Quality</vt:lpstr>
      <vt:lpstr>CASP10 TBM Results in 2012</vt:lpstr>
      <vt:lpstr>Some High-Quality CASP Predictions</vt:lpstr>
      <vt:lpstr>PowerPoint Presentation</vt:lpstr>
      <vt:lpstr>PowerPoint Presentation</vt:lpstr>
      <vt:lpstr>Energy Function and Optimization</vt:lpstr>
      <vt:lpstr>PowerPoint Presentation</vt:lpstr>
      <vt:lpstr>PowerPoint Presentation</vt:lpstr>
      <vt:lpstr>The MULTICOM Toolbox</vt:lpstr>
      <vt:lpstr>Acknowledgements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Challenges and Solutions to Protein Structure Prediction in the Post Genomic Era</dc:title>
  <dc:creator>Jack Cheng</dc:creator>
  <cp:lastModifiedBy>Jianlin Cheng</cp:lastModifiedBy>
  <cp:revision>971</cp:revision>
  <dcterms:created xsi:type="dcterms:W3CDTF">2010-09-27T15:02:39Z</dcterms:created>
  <dcterms:modified xsi:type="dcterms:W3CDTF">2014-09-20T13:59:36Z</dcterms:modified>
</cp:coreProperties>
</file>