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2"/>
  </p:notesMasterIdLst>
  <p:sldIdLst>
    <p:sldId id="277" r:id="rId2"/>
    <p:sldId id="278" r:id="rId3"/>
    <p:sldId id="297" r:id="rId4"/>
    <p:sldId id="279" r:id="rId5"/>
    <p:sldId id="280" r:id="rId6"/>
    <p:sldId id="281" r:id="rId7"/>
    <p:sldId id="282" r:id="rId8"/>
    <p:sldId id="299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257" r:id="rId24"/>
    <p:sldId id="258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3" r:id="rId38"/>
    <p:sldId id="272" r:id="rId39"/>
    <p:sldId id="274" r:id="rId40"/>
    <p:sldId id="27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aseline="0"/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Coverage of Overall Sequences in PDB</a:t>
            </a:r>
          </a:p>
        </c:rich>
      </c:tx>
      <c:layout>
        <c:manualLayout>
          <c:xMode val="edge"/>
          <c:yMode val="edge"/>
          <c:x val="0.125917954542102"/>
          <c:y val="0.012987012987013"/>
        </c:manualLayout>
      </c:layout>
    </c:title>
    <c:plotArea>
      <c:layout>
        <c:manualLayout>
          <c:layoutTarget val="inner"/>
          <c:xMode val="edge"/>
          <c:yMode val="edge"/>
          <c:x val="0.100280510169185"/>
          <c:y val="0.106921123495927"/>
          <c:w val="0.658489967189989"/>
          <c:h val="0.755964822579"/>
        </c:manualLayout>
      </c:layout>
      <c:barChart>
        <c:barDir val="col"/>
        <c:grouping val="clustered"/>
        <c:ser>
          <c:idx val="0"/>
          <c:order val="0"/>
          <c:tx>
            <c:strRef>
              <c:f>Sheet1!$F$15</c:f>
              <c:strCache>
                <c:ptCount val="1"/>
                <c:pt idx="0">
                  <c:v>Missing residues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Sheet1!$D$16:$D$20</c:f>
              <c:strCache>
                <c:ptCount val="5"/>
                <c:pt idx="0">
                  <c:v>&gt;=10</c:v>
                </c:pt>
                <c:pt idx="1">
                  <c:v>&gt;=20</c:v>
                </c:pt>
                <c:pt idx="2">
                  <c:v>&gt;=30</c:v>
                </c:pt>
                <c:pt idx="3">
                  <c:v>&gt;=40</c:v>
                </c:pt>
                <c:pt idx="4">
                  <c:v>&gt;=50</c:v>
                </c:pt>
              </c:strCache>
            </c:strRef>
          </c:cat>
          <c:val>
            <c:numRef>
              <c:f>Sheet1!$F$16:$F$20</c:f>
              <c:numCache>
                <c:formatCode>General</c:formatCode>
                <c:ptCount val="5"/>
                <c:pt idx="0">
                  <c:v>26.5</c:v>
                </c:pt>
                <c:pt idx="1">
                  <c:v>13.0</c:v>
                </c:pt>
                <c:pt idx="2">
                  <c:v>7.0</c:v>
                </c:pt>
                <c:pt idx="3">
                  <c:v>4.0</c:v>
                </c:pt>
                <c:pt idx="4">
                  <c:v>3.0</c:v>
                </c:pt>
              </c:numCache>
            </c:numRef>
          </c:val>
        </c:ser>
        <c:ser>
          <c:idx val="1"/>
          <c:order val="1"/>
          <c:tx>
            <c:strRef>
              <c:f>Sheet1!$G$15</c:f>
              <c:strCache>
                <c:ptCount val="1"/>
                <c:pt idx="0">
                  <c:v>Ambiguous residues 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rgbClr val="FF0000"/>
              </a:bgClr>
            </a:pattFill>
          </c:spPr>
          <c:cat>
            <c:strRef>
              <c:f>Sheet1!$D$16:$D$20</c:f>
              <c:strCache>
                <c:ptCount val="5"/>
                <c:pt idx="0">
                  <c:v>&gt;=10</c:v>
                </c:pt>
                <c:pt idx="1">
                  <c:v>&gt;=20</c:v>
                </c:pt>
                <c:pt idx="2">
                  <c:v>&gt;=30</c:v>
                </c:pt>
                <c:pt idx="3">
                  <c:v>&gt;=40</c:v>
                </c:pt>
                <c:pt idx="4">
                  <c:v>&gt;=50</c:v>
                </c:pt>
              </c:strCache>
            </c:strRef>
          </c:cat>
          <c:val>
            <c:numRef>
              <c:f>Sheet1!$G$16:$G$20</c:f>
              <c:numCache>
                <c:formatCode>General</c:formatCode>
                <c:ptCount val="5"/>
                <c:pt idx="0">
                  <c:v>14.0</c:v>
                </c:pt>
                <c:pt idx="1">
                  <c:v>5.0</c:v>
                </c:pt>
                <c:pt idx="2">
                  <c:v>3.0</c:v>
                </c:pt>
                <c:pt idx="3">
                  <c:v>2.5</c:v>
                </c:pt>
                <c:pt idx="4">
                  <c:v>2.0</c:v>
                </c:pt>
              </c:numCache>
            </c:numRef>
          </c:val>
        </c:ser>
        <c:axId val="474081864"/>
        <c:axId val="474047240"/>
      </c:barChart>
      <c:catAx>
        <c:axId val="474081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aseline="0"/>
                </a:pPr>
                <a:r>
                  <a:rPr lang="en-US" sz="2400" baseline="0"/>
                  <a:t>Region length aa</a:t>
                </a:r>
              </a:p>
            </c:rich>
          </c:tx>
          <c:layout/>
        </c:title>
        <c:majorTickMark val="none"/>
        <c:tickLblPos val="nextTo"/>
        <c:crossAx val="474047240"/>
        <c:crosses val="autoZero"/>
        <c:auto val="1"/>
        <c:lblAlgn val="ctr"/>
        <c:lblOffset val="100"/>
      </c:catAx>
      <c:valAx>
        <c:axId val="4740472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400" baseline="0"/>
                </a:pPr>
                <a:r>
                  <a:rPr lang="en-US" sz="2400" baseline="0"/>
                  <a:t>% of Proteins</a:t>
                </a:r>
              </a:p>
            </c:rich>
          </c:tx>
          <c:layout/>
        </c:title>
        <c:numFmt formatCode="General" sourceLinked="1"/>
        <c:tickLblPos val="nextTo"/>
        <c:crossAx val="47408186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ayout>
        <c:manualLayout>
          <c:xMode val="edge"/>
          <c:yMode val="edge"/>
          <c:x val="0.759719296276213"/>
          <c:y val="0.15365727633564"/>
          <c:w val="0.205921758458933"/>
          <c:h val="0.255566349660838"/>
        </c:manualLayout>
      </c:layout>
    </c:legend>
    <c:plotVisOnly val="1"/>
    <c:dispBlanksAs val="gap"/>
  </c:chart>
  <c:spPr>
    <a:solidFill>
      <a:sysClr val="window" lastClr="FFFFFF">
        <a:lumMod val="95000"/>
      </a:sysClr>
    </a:solidFill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A3735-0208-4F81-903E-06EF22E0983E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66AA-4F2B-4BF4-B190-8BBD0361E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299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A5B448-6A01-4C33-B28B-381FBD6DAE73}" type="slidenum">
              <a:rPr lang="en-US" sz="1200">
                <a:latin typeface="Times New Roman" pitchFamily="18" charset="0"/>
              </a:rPr>
              <a:pPr algn="r"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90627FF-8AA0-4CB8-A13D-EED2EF1FBFB1}" type="slidenum">
              <a:rPr lang="en-US" sz="1200">
                <a:latin typeface="Times New Roman" pitchFamily="18" charset="0"/>
              </a:rPr>
              <a:pPr algn="r"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D3F8214-0CF4-4D82-B6FF-8F8AA637782C}" type="slidenum">
              <a:rPr lang="en-US" sz="1200">
                <a:latin typeface="Times New Roman" pitchFamily="18" charset="0"/>
              </a:rPr>
              <a:pPr algn="r"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01576C6-5BBE-4273-B3DC-BCF855559D44}" type="slidenum">
              <a:rPr lang="en-US" sz="1200">
                <a:latin typeface="Times New Roman" pitchFamily="18" charset="0"/>
              </a:rPr>
              <a:pPr algn="r"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714C150-1E20-4538-ADFF-7BD08DE9A918}" type="slidenum">
              <a:rPr lang="en-US" sz="1200">
                <a:latin typeface="Times New Roman" pitchFamily="18" charset="0"/>
              </a:rPr>
              <a:pPr algn="r"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6E4834-EEDA-4F33-91F6-BB33D82D11B8}" type="slidenum">
              <a:rPr lang="en-US" sz="1200">
                <a:latin typeface="Times New Roman" pitchFamily="18" charset="0"/>
              </a:rPr>
              <a:pPr algn="r"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B10CFE-6B80-495C-A46E-8FE7CFD72808}" type="slidenum">
              <a:rPr lang="en-US" sz="1200">
                <a:latin typeface="Times New Roman" pitchFamily="18" charset="0"/>
              </a:rPr>
              <a:pPr algn="r"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DFCBD85-CA08-4CF9-BF52-00F0044B6FA0}" type="slidenum">
              <a:rPr lang="en-US" sz="1200">
                <a:latin typeface="Times New Roman" pitchFamily="18" charset="0"/>
              </a:rPr>
              <a:pPr algn="r"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5B04F93-E582-442B-BA34-07A02DE7EBD5}" type="slidenum">
              <a:rPr lang="en-US" sz="1200">
                <a:latin typeface="Times New Roman" pitchFamily="18" charset="0"/>
              </a:rPr>
              <a:pPr algn="r"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0B12C2-478C-422E-B2B8-92C4E83AED6D}" type="slidenum">
              <a:rPr lang="en-US" sz="1200">
                <a:latin typeface="Times New Roman" pitchFamily="18" charset="0"/>
              </a:rPr>
              <a:pPr algn="r"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0B12C2-478C-422E-B2B8-92C4E83AED6D}" type="slidenum">
              <a:rPr lang="en-US" sz="1200">
                <a:latin typeface="Times New Roman" pitchFamily="18" charset="0"/>
              </a:rPr>
              <a:pPr algn="r"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36F6EA8-4CCF-47DE-9007-973CE348BC79}" type="slidenum">
              <a:rPr lang="en-US" sz="1200">
                <a:latin typeface="Times New Roman" pitchFamily="18" charset="0"/>
              </a:rPr>
              <a:pPr algn="r"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B8DD12-6D2A-4358-ADDA-FBAA4C2484E5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09B2D0-BF72-429A-A2F8-9B8AAF690FB1}" type="slidenum">
              <a:rPr lang="en-US" sz="1200">
                <a:latin typeface="Times New Roman" pitchFamily="18" charset="0"/>
              </a:rPr>
              <a:pPr algn="r"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236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11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1693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733" y="1600200"/>
            <a:ext cx="404706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9733" y="3938589"/>
            <a:ext cx="404706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2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33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584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72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342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919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899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69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283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3B1D-D917-43C5-B59D-81731DBACD70}" type="datetimeFigureOut">
              <a:rPr lang="en-US" smtClean="0"/>
              <a:pPr/>
              <a:t>1/3/12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C744-2183-4FF7-89BE-110F98C87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624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.bin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64" Type="http://schemas.openxmlformats.org/officeDocument/2006/relationships/image" Target="../media/image76.png"/><Relationship Id="rId60" Type="http://schemas.openxmlformats.org/officeDocument/2006/relationships/image" Target="../media/image72.png"/><Relationship Id="rId39" Type="http://schemas.openxmlformats.org/officeDocument/2006/relationships/image" Target="../media/image51.png"/><Relationship Id="rId70" Type="http://schemas.openxmlformats.org/officeDocument/2006/relationships/image" Target="../media/image82.png"/><Relationship Id="rId7" Type="http://schemas.openxmlformats.org/officeDocument/2006/relationships/image" Target="../media/image19.png"/><Relationship Id="rId43" Type="http://schemas.openxmlformats.org/officeDocument/2006/relationships/image" Target="../media/image55.png"/><Relationship Id="rId74" Type="http://schemas.openxmlformats.org/officeDocument/2006/relationships/image" Target="../media/image86.png"/><Relationship Id="rId25" Type="http://schemas.openxmlformats.org/officeDocument/2006/relationships/image" Target="../media/image37.png"/><Relationship Id="rId10" Type="http://schemas.openxmlformats.org/officeDocument/2006/relationships/image" Target="../media/image22.png"/><Relationship Id="rId50" Type="http://schemas.openxmlformats.org/officeDocument/2006/relationships/image" Target="../media/image62.png"/><Relationship Id="rId77" Type="http://schemas.openxmlformats.org/officeDocument/2006/relationships/image" Target="../media/image89.png"/><Relationship Id="rId63" Type="http://schemas.openxmlformats.org/officeDocument/2006/relationships/image" Target="../media/image75.png"/><Relationship Id="rId17" Type="http://schemas.openxmlformats.org/officeDocument/2006/relationships/image" Target="../media/image29.png"/><Relationship Id="rId9" Type="http://schemas.openxmlformats.org/officeDocument/2006/relationships/image" Target="../media/image21.png"/><Relationship Id="rId18" Type="http://schemas.openxmlformats.org/officeDocument/2006/relationships/image" Target="../media/image30.png"/><Relationship Id="rId27" Type="http://schemas.openxmlformats.org/officeDocument/2006/relationships/image" Target="../media/image39.png"/><Relationship Id="rId71" Type="http://schemas.openxmlformats.org/officeDocument/2006/relationships/image" Target="../media/image83.png"/><Relationship Id="rId14" Type="http://schemas.openxmlformats.org/officeDocument/2006/relationships/image" Target="../media/image26.png"/><Relationship Id="rId4" Type="http://schemas.openxmlformats.org/officeDocument/2006/relationships/hyperlink" Target="http://www.mshri.on.ca/pawson/domains.html" TargetMode="External"/><Relationship Id="rId28" Type="http://schemas.openxmlformats.org/officeDocument/2006/relationships/image" Target="../media/image40.png"/><Relationship Id="rId45" Type="http://schemas.openxmlformats.org/officeDocument/2006/relationships/image" Target="../media/image57.png"/><Relationship Id="rId58" Type="http://schemas.openxmlformats.org/officeDocument/2006/relationships/image" Target="../media/image70.png"/><Relationship Id="rId42" Type="http://schemas.openxmlformats.org/officeDocument/2006/relationships/image" Target="../media/image54.png"/><Relationship Id="rId73" Type="http://schemas.openxmlformats.org/officeDocument/2006/relationships/image" Target="../media/image85.png"/><Relationship Id="rId6" Type="http://schemas.openxmlformats.org/officeDocument/2006/relationships/image" Target="../media/image18.png"/><Relationship Id="rId49" Type="http://schemas.openxmlformats.org/officeDocument/2006/relationships/image" Target="../media/image61.png"/><Relationship Id="rId44" Type="http://schemas.openxmlformats.org/officeDocument/2006/relationships/image" Target="../media/image56.png"/><Relationship Id="rId69" Type="http://schemas.openxmlformats.org/officeDocument/2006/relationships/image" Target="../media/image81.png"/><Relationship Id="rId19" Type="http://schemas.openxmlformats.org/officeDocument/2006/relationships/image" Target="../media/image31.png"/><Relationship Id="rId38" Type="http://schemas.openxmlformats.org/officeDocument/2006/relationships/image" Target="../media/image50.png"/><Relationship Id="rId20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46" Type="http://schemas.openxmlformats.org/officeDocument/2006/relationships/image" Target="../media/image58.png"/><Relationship Id="rId57" Type="http://schemas.openxmlformats.org/officeDocument/2006/relationships/image" Target="../media/image69.png"/><Relationship Id="rId59" Type="http://schemas.openxmlformats.org/officeDocument/2006/relationships/image" Target="../media/image71.png"/><Relationship Id="rId35" Type="http://schemas.openxmlformats.org/officeDocument/2006/relationships/image" Target="../media/image47.png"/><Relationship Id="rId51" Type="http://schemas.openxmlformats.org/officeDocument/2006/relationships/image" Target="../media/image63.png"/><Relationship Id="rId55" Type="http://schemas.openxmlformats.org/officeDocument/2006/relationships/image" Target="../media/image67.png"/><Relationship Id="rId31" Type="http://schemas.openxmlformats.org/officeDocument/2006/relationships/image" Target="../media/image43.png"/><Relationship Id="rId34" Type="http://schemas.openxmlformats.org/officeDocument/2006/relationships/image" Target="../media/image46.png"/><Relationship Id="rId40" Type="http://schemas.openxmlformats.org/officeDocument/2006/relationships/image" Target="../media/image52.png"/><Relationship Id="rId62" Type="http://schemas.openxmlformats.org/officeDocument/2006/relationships/image" Target="../media/image74.png"/><Relationship Id="rId66" Type="http://schemas.openxmlformats.org/officeDocument/2006/relationships/image" Target="../media/image78.png"/><Relationship Id="rId36" Type="http://schemas.openxmlformats.org/officeDocument/2006/relationships/image" Target="../media/image48.png"/><Relationship Id="rId72" Type="http://schemas.openxmlformats.org/officeDocument/2006/relationships/image" Target="../media/image84.png"/><Relationship Id="rId1" Type="http://schemas.openxmlformats.org/officeDocument/2006/relationships/vmlDrawing" Target="../drawings/vmlDrawing4.vml"/><Relationship Id="rId24" Type="http://schemas.openxmlformats.org/officeDocument/2006/relationships/image" Target="../media/image36.png"/><Relationship Id="rId47" Type="http://schemas.openxmlformats.org/officeDocument/2006/relationships/image" Target="../media/image59.png"/><Relationship Id="rId56" Type="http://schemas.openxmlformats.org/officeDocument/2006/relationships/image" Target="../media/image68.png"/><Relationship Id="rId48" Type="http://schemas.openxmlformats.org/officeDocument/2006/relationships/image" Target="../media/image60.png"/><Relationship Id="rId75" Type="http://schemas.openxmlformats.org/officeDocument/2006/relationships/image" Target="../media/image87.png"/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52" Type="http://schemas.openxmlformats.org/officeDocument/2006/relationships/image" Target="../media/image64.png"/><Relationship Id="rId65" Type="http://schemas.openxmlformats.org/officeDocument/2006/relationships/image" Target="../media/image77.png"/><Relationship Id="rId67" Type="http://schemas.openxmlformats.org/officeDocument/2006/relationships/image" Target="../media/image79.png"/><Relationship Id="rId54" Type="http://schemas.openxmlformats.org/officeDocument/2006/relationships/image" Target="../media/image66.png"/><Relationship Id="rId12" Type="http://schemas.openxmlformats.org/officeDocument/2006/relationships/image" Target="../media/image24.png"/><Relationship Id="rId76" Type="http://schemas.openxmlformats.org/officeDocument/2006/relationships/image" Target="../media/image88.png"/><Relationship Id="rId79" Type="http://schemas.openxmlformats.org/officeDocument/2006/relationships/oleObject" Target="../embeddings/oleObject4.bin"/><Relationship Id="rId80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23" Type="http://schemas.openxmlformats.org/officeDocument/2006/relationships/image" Target="../media/image35.png"/><Relationship Id="rId61" Type="http://schemas.openxmlformats.org/officeDocument/2006/relationships/image" Target="../media/image73.png"/><Relationship Id="rId53" Type="http://schemas.openxmlformats.org/officeDocument/2006/relationships/image" Target="../media/image65.png"/><Relationship Id="rId26" Type="http://schemas.openxmlformats.org/officeDocument/2006/relationships/image" Target="../media/image38.png"/><Relationship Id="rId30" Type="http://schemas.openxmlformats.org/officeDocument/2006/relationships/image" Target="../media/image42.png"/><Relationship Id="rId11" Type="http://schemas.openxmlformats.org/officeDocument/2006/relationships/image" Target="../media/image23.png"/><Relationship Id="rId68" Type="http://schemas.openxmlformats.org/officeDocument/2006/relationships/image" Target="../media/image80.png"/><Relationship Id="rId29" Type="http://schemas.openxmlformats.org/officeDocument/2006/relationships/image" Target="../media/image41.png"/><Relationship Id="rId16" Type="http://schemas.openxmlformats.org/officeDocument/2006/relationships/image" Target="../media/image28.png"/><Relationship Id="rId33" Type="http://schemas.openxmlformats.org/officeDocument/2006/relationships/image" Target="../media/image45.png"/><Relationship Id="rId41" Type="http://schemas.openxmlformats.org/officeDocument/2006/relationships/image" Target="../media/image53.png"/><Relationship Id="rId5" Type="http://schemas.openxmlformats.org/officeDocument/2006/relationships/hyperlink" Target="http://pawsonlab.mshri.on.ca/index.php?option=com_content&amp;task=view&amp;Itemid=64&amp;id=141" TargetMode="External"/><Relationship Id="rId15" Type="http://schemas.openxmlformats.org/officeDocument/2006/relationships/image" Target="../media/image27.png"/><Relationship Id="rId78" Type="http://schemas.openxmlformats.org/officeDocument/2006/relationships/image" Target="../media/image90.png"/><Relationship Id="rId22" Type="http://schemas.openxmlformats.org/officeDocument/2006/relationships/image" Target="../media/image34.png"/><Relationship Id="rId2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disprot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eg"/><Relationship Id="rId3" Type="http://schemas.openxmlformats.org/officeDocument/2006/relationships/image" Target="../media/image1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-304800"/>
            <a:ext cx="9144000" cy="3752850"/>
          </a:xfrm>
        </p:spPr>
        <p:txBody>
          <a:bodyPr>
            <a:normAutofit fontScale="9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Tutorial: </a:t>
            </a:r>
            <a:r>
              <a:rPr lang="en-US" b="1" dirty="0" smtClean="0">
                <a:solidFill>
                  <a:srgbClr val="FF0000"/>
                </a:solidFill>
              </a:rPr>
              <a:t>Protein Intrinsic Disorder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err="1" smtClean="0"/>
              <a:t>Jianhan</a:t>
            </a:r>
            <a:r>
              <a:rPr lang="en-US" sz="3000" b="1" dirty="0" smtClean="0"/>
              <a:t> Chen, Kansas State University</a:t>
            </a:r>
            <a:br>
              <a:rPr lang="en-US" sz="3000" b="1" dirty="0" smtClean="0"/>
            </a:br>
            <a:r>
              <a:rPr lang="en-US" sz="3000" b="1" dirty="0" smtClean="0"/>
              <a:t>Jianlin Cheng, University of Missouri</a:t>
            </a:r>
            <a:br>
              <a:rPr lang="en-US" sz="3000" b="1" dirty="0" smtClean="0"/>
            </a:br>
            <a:r>
              <a:rPr lang="en-US" sz="3000" b="1" dirty="0" smtClean="0"/>
              <a:t> A. Keith Dunker, Indiana University </a:t>
            </a:r>
            <a:br>
              <a:rPr lang="en-US" sz="30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17411" y="4086225"/>
            <a:ext cx="8736189" cy="200977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dirty="0" smtClean="0"/>
              <a:t>Presented at: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dirty="0" smtClean="0"/>
              <a:t>Pacific Symposium on </a:t>
            </a:r>
            <a:r>
              <a:rPr lang="en-US" sz="2400" b="1" i="1" dirty="0" err="1" smtClean="0"/>
              <a:t>Biocomputing</a:t>
            </a:r>
            <a:endParaRPr lang="en-US" sz="2400" b="1" i="1" dirty="0" smtClean="0"/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January 3, 2012.</a:t>
            </a:r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11946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awaiian Waterf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1600200" cy="48160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1"/>
            <a:ext cx="112199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t2.gstatic.com/images?q=tbn:ANd9GcRXHSNracX73XDhtt-rXsT03ISMvgUakTsUgeuIEyHwrBH61pt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83744"/>
            <a:ext cx="2209800" cy="79765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34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2821674"/>
              </p:ext>
            </p:extLst>
          </p:nvPr>
        </p:nvGraphicFramePr>
        <p:xfrm>
          <a:off x="647998" y="501492"/>
          <a:ext cx="8131969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5169" y="6368893"/>
            <a:ext cx="6958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LaGall</a:t>
            </a:r>
            <a:r>
              <a:rPr lang="en-US" sz="2400" b="1" dirty="0"/>
              <a:t> et al., J. </a:t>
            </a:r>
            <a:r>
              <a:rPr lang="en-US" sz="2400" b="1" dirty="0" err="1"/>
              <a:t>Biomol</a:t>
            </a:r>
            <a:r>
              <a:rPr lang="en-US" sz="2400" b="1" dirty="0"/>
              <a:t> </a:t>
            </a:r>
            <a:r>
              <a:rPr lang="en-US" sz="2400" b="1" dirty="0" err="1"/>
              <a:t>Struct</a:t>
            </a:r>
            <a:r>
              <a:rPr lang="en-US" sz="2400" b="1" dirty="0"/>
              <a:t> </a:t>
            </a:r>
            <a:r>
              <a:rPr lang="en-US" sz="2400" b="1" dirty="0" err="1"/>
              <a:t>Dyn</a:t>
            </a:r>
            <a:r>
              <a:rPr lang="en-US" sz="2400" b="1" dirty="0"/>
              <a:t> 24: 325-342 (2007)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87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28738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Why are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IDPs </a:t>
            </a:r>
            <a:r>
              <a:rPr lang="en-US" sz="4000" b="1" dirty="0" smtClean="0">
                <a:solidFill>
                  <a:schemeClr val="tx1"/>
                </a:solidFill>
              </a:rPr>
              <a:t>&amp;</a:t>
            </a:r>
            <a:r>
              <a:rPr lang="en-US" sz="4000" b="1" dirty="0" smtClean="0">
                <a:solidFill>
                  <a:srgbClr val="FF0000"/>
                </a:solidFill>
              </a:rPr>
              <a:t> IDP Regions unstructured?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878" y="1479550"/>
            <a:ext cx="9153878" cy="5367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IDPs</a:t>
            </a:r>
            <a:r>
              <a:rPr lang="en-US" b="1" dirty="0" smtClean="0"/>
              <a:t> &amp; </a:t>
            </a:r>
            <a:r>
              <a:rPr lang="en-US" b="1" dirty="0" smtClean="0">
                <a:solidFill>
                  <a:srgbClr val="FF0000"/>
                </a:solidFill>
              </a:rPr>
              <a:t>IDP Regions</a:t>
            </a:r>
            <a:r>
              <a:rPr lang="en-US" b="1" dirty="0" smtClean="0"/>
              <a:t> lack structure because: </a:t>
            </a:r>
          </a:p>
          <a:p>
            <a:pPr eaLnBrk="1" hangingPunct="1">
              <a:buFontTx/>
              <a:buNone/>
            </a:pPr>
            <a:endParaRPr lang="en-US" sz="1400" b="1" dirty="0" smtClean="0"/>
          </a:p>
          <a:p>
            <a:pPr lvl="1" eaLnBrk="1" hangingPunct="1"/>
            <a:r>
              <a:rPr lang="en-US" b="1" dirty="0" smtClean="0"/>
              <a:t>They lack a cofactor, </a:t>
            </a:r>
            <a:r>
              <a:rPr lang="en-US" b="1" dirty="0" err="1" smtClean="0"/>
              <a:t>ligand</a:t>
            </a:r>
            <a:r>
              <a:rPr lang="en-US" b="1" dirty="0" smtClean="0"/>
              <a:t> or partner. </a:t>
            </a:r>
          </a:p>
          <a:p>
            <a:pPr lvl="1" eaLnBrk="1" hangingPunct="1">
              <a:buFontTx/>
              <a:buNone/>
            </a:pPr>
            <a:endParaRPr lang="en-US" sz="1400" b="1" dirty="0" smtClean="0"/>
          </a:p>
          <a:p>
            <a:pPr lvl="1" eaLnBrk="1" hangingPunct="1"/>
            <a:r>
              <a:rPr lang="en-US" b="1" dirty="0" smtClean="0"/>
              <a:t>They were denatured during isolation. </a:t>
            </a:r>
          </a:p>
          <a:p>
            <a:pPr lvl="1" eaLnBrk="1" hangingPunct="1">
              <a:buFontTx/>
              <a:buNone/>
            </a:pPr>
            <a:endParaRPr lang="en-US" sz="1400" b="1" dirty="0" smtClean="0"/>
          </a:p>
          <a:p>
            <a:pPr lvl="1" eaLnBrk="1" hangingPunct="1"/>
            <a:r>
              <a:rPr lang="en-US" b="1" dirty="0" smtClean="0"/>
              <a:t>Their folding requires conditions found inside cells.</a:t>
            </a:r>
          </a:p>
          <a:p>
            <a:pPr lvl="1" eaLnBrk="1" hangingPunct="1"/>
            <a:endParaRPr lang="en-US" sz="1400" b="1" dirty="0" smtClean="0"/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Their lack of structure is encoded by their amino acid composition.</a:t>
            </a:r>
            <a:endParaRPr lang="en-US" b="1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5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Amino Acid Compositions</a:t>
            </a:r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448733" y="1536700"/>
          <a:ext cx="8219723" cy="5149850"/>
        </p:xfrm>
        <a:graphic>
          <a:graphicData uri="http://schemas.openxmlformats.org/presentationml/2006/ole">
            <p:oleObj spid="_x0000_s2144" name="SPW 11.0 Graph" r:id="rId4" imgW="7365492" imgH="4101998" progId="">
              <p:embed/>
            </p:oleObj>
          </a:graphicData>
        </a:graphic>
      </p:graphicFrame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379155" y="2116138"/>
            <a:ext cx="17748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Surface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2470856" y="4819651"/>
            <a:ext cx="1518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Buried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46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28738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Why are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IDPs </a:t>
            </a:r>
            <a:r>
              <a:rPr lang="en-US" sz="4000" b="1" dirty="0" smtClean="0">
                <a:solidFill>
                  <a:schemeClr val="tx1"/>
                </a:solidFill>
              </a:rPr>
              <a:t>&amp;</a:t>
            </a:r>
            <a:r>
              <a:rPr lang="en-US" sz="4000" b="1" dirty="0" smtClean="0">
                <a:solidFill>
                  <a:srgbClr val="FF0000"/>
                </a:solidFill>
              </a:rPr>
              <a:t> IDP Regions unstructured?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878" y="1479550"/>
            <a:ext cx="9153878" cy="5367338"/>
          </a:xfrm>
        </p:spPr>
        <p:txBody>
          <a:bodyPr/>
          <a:lstStyle/>
          <a:p>
            <a:pPr eaLnBrk="1" hangingPunct="1"/>
            <a:r>
              <a:rPr lang="en-US" b="1" dirty="0" smtClean="0"/>
              <a:t>To a first approximation, amino acid composition determines whether a protein </a:t>
            </a:r>
            <a:r>
              <a:rPr lang="en-US" b="1" dirty="0" smtClean="0">
                <a:solidFill>
                  <a:srgbClr val="0000FF"/>
                </a:solidFill>
              </a:rPr>
              <a:t>folds</a:t>
            </a:r>
            <a:r>
              <a:rPr lang="en-US" b="1" dirty="0" smtClean="0"/>
              <a:t> or remains </a:t>
            </a:r>
            <a:r>
              <a:rPr lang="en-US" b="1" dirty="0" smtClean="0">
                <a:solidFill>
                  <a:srgbClr val="FF0000"/>
                </a:solidFill>
              </a:rPr>
              <a:t>intrinsically disordered</a:t>
            </a:r>
            <a:r>
              <a:rPr lang="en-US" b="1" dirty="0" smtClean="0"/>
              <a:t>.</a:t>
            </a:r>
          </a:p>
          <a:p>
            <a:pPr eaLnBrk="1" hangingPunct="1">
              <a:buFontTx/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/>
              <a:t>Given a composition that favors folding, the sequence details determine which fold.</a:t>
            </a:r>
          </a:p>
          <a:p>
            <a:pPr eaLnBrk="1" hangingPunct="1">
              <a:buFontTx/>
              <a:buNone/>
            </a:pPr>
            <a:endParaRPr lang="en-US" sz="900" b="1" dirty="0" smtClean="0"/>
          </a:p>
          <a:p>
            <a:pPr eaLnBrk="1" hangingPunct="1"/>
            <a:r>
              <a:rPr lang="en-US" b="1" dirty="0" smtClean="0"/>
              <a:t>Given a composition that favors not folding, the sequence details provide motifs for biological function.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26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52778" y="431800"/>
            <a:ext cx="860777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+mj-lt"/>
                <a:cs typeface="Arial" pitchFamily="34" charset="0"/>
              </a:rPr>
              <a:t>Prediction of </a:t>
            </a:r>
            <a:r>
              <a:rPr lang="en-US" sz="4400" b="1" dirty="0">
                <a:solidFill>
                  <a:srgbClr val="CC3300"/>
                </a:solidFill>
                <a:latin typeface="+mj-lt"/>
                <a:cs typeface="Arial" pitchFamily="34" charset="0"/>
              </a:rPr>
              <a:t>Intrinsic Disorder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endParaRPr lang="en-US" sz="44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66322" y="4892676"/>
            <a:ext cx="7353300" cy="1762125"/>
            <a:chOff x="591" y="3082"/>
            <a:chExt cx="5211" cy="1110"/>
          </a:xfrm>
        </p:grpSpPr>
        <p:sp>
          <p:nvSpPr>
            <p:cNvPr id="12308" name="Line 4"/>
            <p:cNvSpPr>
              <a:spLocks noChangeShapeType="1"/>
            </p:cNvSpPr>
            <p:nvPr/>
          </p:nvSpPr>
          <p:spPr bwMode="auto">
            <a:xfrm>
              <a:off x="3227" y="3082"/>
              <a:ext cx="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309" name="Line 5"/>
            <p:cNvSpPr>
              <a:spLocks noChangeShapeType="1"/>
            </p:cNvSpPr>
            <p:nvPr/>
          </p:nvSpPr>
          <p:spPr bwMode="auto">
            <a:xfrm>
              <a:off x="3227" y="3639"/>
              <a:ext cx="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310" name="Text Box 6"/>
            <p:cNvSpPr txBox="1">
              <a:spLocks noChangeArrowheads="1"/>
            </p:cNvSpPr>
            <p:nvPr/>
          </p:nvSpPr>
          <p:spPr bwMode="auto">
            <a:xfrm>
              <a:off x="591" y="3289"/>
              <a:ext cx="5211" cy="33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  <a:latin typeface="+mj-lt"/>
                </a:rPr>
                <a:t>Predictor Validation on Out-of-Sample Data</a:t>
              </a:r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311" name="Text Box 7"/>
            <p:cNvSpPr txBox="1">
              <a:spLocks noChangeArrowheads="1"/>
            </p:cNvSpPr>
            <p:nvPr/>
          </p:nvSpPr>
          <p:spPr bwMode="auto">
            <a:xfrm>
              <a:off x="2501" y="3859"/>
              <a:ext cx="1397" cy="33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  <a:latin typeface="+mj-lt"/>
                </a:rPr>
                <a:t>Prediction</a:t>
              </a:r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45156" y="1697039"/>
            <a:ext cx="7334956" cy="3195637"/>
            <a:chOff x="601" y="1053"/>
            <a:chExt cx="5198" cy="2013"/>
          </a:xfrm>
        </p:grpSpPr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3243" y="1393"/>
              <a:ext cx="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302" name="Line 10"/>
            <p:cNvSpPr>
              <a:spLocks noChangeShapeType="1"/>
            </p:cNvSpPr>
            <p:nvPr/>
          </p:nvSpPr>
          <p:spPr bwMode="auto">
            <a:xfrm>
              <a:off x="3232" y="1974"/>
              <a:ext cx="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303" name="Line 11"/>
            <p:cNvSpPr>
              <a:spLocks noChangeShapeType="1"/>
            </p:cNvSpPr>
            <p:nvPr/>
          </p:nvSpPr>
          <p:spPr bwMode="auto">
            <a:xfrm>
              <a:off x="3227" y="2520"/>
              <a:ext cx="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304" name="Text Box 12"/>
            <p:cNvSpPr txBox="1">
              <a:spLocks noChangeArrowheads="1"/>
            </p:cNvSpPr>
            <p:nvPr/>
          </p:nvSpPr>
          <p:spPr bwMode="auto">
            <a:xfrm>
              <a:off x="1249" y="1609"/>
              <a:ext cx="3902" cy="33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  <a:latin typeface="+mj-lt"/>
                </a:rPr>
                <a:t>Attribute Selection or Extraction</a:t>
              </a:r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305" name="Text Box 13"/>
            <p:cNvSpPr txBox="1">
              <a:spLocks noChangeArrowheads="1"/>
            </p:cNvSpPr>
            <p:nvPr/>
          </p:nvSpPr>
          <p:spPr bwMode="auto">
            <a:xfrm>
              <a:off x="601" y="2171"/>
              <a:ext cx="5198" cy="33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  <a:latin typeface="+mj-lt"/>
                </a:rPr>
                <a:t>Separate Training and Testing Sets</a:t>
              </a:r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306" name="Text Box 14"/>
            <p:cNvSpPr txBox="1">
              <a:spLocks noChangeArrowheads="1"/>
            </p:cNvSpPr>
            <p:nvPr/>
          </p:nvSpPr>
          <p:spPr bwMode="auto">
            <a:xfrm>
              <a:off x="1606" y="2733"/>
              <a:ext cx="3186" cy="33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  <a:latin typeface="+mj-lt"/>
                </a:rPr>
                <a:t>Predictor Training</a:t>
              </a:r>
              <a:endParaRPr 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307" name="Text Box 15"/>
            <p:cNvSpPr txBox="1">
              <a:spLocks noChangeArrowheads="1"/>
            </p:cNvSpPr>
            <p:nvPr/>
          </p:nvSpPr>
          <p:spPr bwMode="auto">
            <a:xfrm>
              <a:off x="897" y="1053"/>
              <a:ext cx="4240" cy="33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Ordered / Disordered Sequence Data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293" name="Text Box 16"/>
          <p:cNvSpPr txBox="1">
            <a:spLocks noChangeArrowheads="1"/>
          </p:cNvSpPr>
          <p:nvPr/>
        </p:nvSpPr>
        <p:spPr bwMode="auto">
          <a:xfrm>
            <a:off x="6776156" y="1600200"/>
            <a:ext cx="20859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+mn-lt"/>
              </a:rPr>
              <a:t>Aromaticity</a:t>
            </a:r>
            <a:r>
              <a:rPr lang="en-US" sz="2800" b="1" dirty="0">
                <a:latin typeface="+mn-lt"/>
              </a:rPr>
              <a:t>,</a:t>
            </a:r>
          </a:p>
          <a:p>
            <a:pPr eaLnBrk="1" hangingPunct="1"/>
            <a:r>
              <a:rPr lang="en-US" sz="2800" b="1" dirty="0" err="1">
                <a:latin typeface="+mn-lt"/>
              </a:rPr>
              <a:t>Hydropathy</a:t>
            </a:r>
            <a:r>
              <a:rPr lang="en-US" sz="2800" b="1" dirty="0">
                <a:latin typeface="+mn-lt"/>
              </a:rPr>
              <a:t>, </a:t>
            </a:r>
          </a:p>
          <a:p>
            <a:pPr eaLnBrk="1" hangingPunct="1"/>
            <a:r>
              <a:rPr lang="en-US" sz="2800" b="1" dirty="0">
                <a:latin typeface="+mn-lt"/>
              </a:rPr>
              <a:t>Charge, </a:t>
            </a:r>
          </a:p>
          <a:p>
            <a:pPr eaLnBrk="1" hangingPunct="1"/>
            <a:r>
              <a:rPr lang="en-US" sz="2800" b="1" dirty="0">
                <a:latin typeface="+mn-lt"/>
              </a:rPr>
              <a:t>Complexity</a:t>
            </a:r>
          </a:p>
        </p:txBody>
      </p:sp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6110111" y="4075093"/>
            <a:ext cx="27957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+mn-lt"/>
              </a:rPr>
              <a:t>Neural Networks,</a:t>
            </a:r>
          </a:p>
          <a:p>
            <a:pPr eaLnBrk="1" hangingPunct="1"/>
            <a:r>
              <a:rPr lang="en-US" sz="2800" b="1" dirty="0">
                <a:latin typeface="+mn-lt"/>
              </a:rPr>
              <a:t>SVMs, etc. </a:t>
            </a:r>
          </a:p>
        </p:txBody>
      </p:sp>
      <p:sp>
        <p:nvSpPr>
          <p:cNvPr id="12295" name="Line 18"/>
          <p:cNvSpPr>
            <a:spLocks noChangeShapeType="1"/>
          </p:cNvSpPr>
          <p:nvPr/>
        </p:nvSpPr>
        <p:spPr bwMode="auto">
          <a:xfrm flipV="1">
            <a:off x="6524978" y="1905000"/>
            <a:ext cx="309034" cy="635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296" name="Line 19"/>
          <p:cNvSpPr>
            <a:spLocks noChangeShapeType="1"/>
          </p:cNvSpPr>
          <p:nvPr/>
        </p:nvSpPr>
        <p:spPr bwMode="auto">
          <a:xfrm flipV="1">
            <a:off x="6532034" y="2403476"/>
            <a:ext cx="294922" cy="3905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297" name="Line 20"/>
          <p:cNvSpPr>
            <a:spLocks noChangeShapeType="1"/>
          </p:cNvSpPr>
          <p:nvPr/>
        </p:nvSpPr>
        <p:spPr bwMode="auto">
          <a:xfrm flipV="1">
            <a:off x="6532034" y="2776538"/>
            <a:ext cx="294922" cy="127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298" name="Line 21"/>
          <p:cNvSpPr>
            <a:spLocks noChangeShapeType="1"/>
          </p:cNvSpPr>
          <p:nvPr/>
        </p:nvSpPr>
        <p:spPr bwMode="auto">
          <a:xfrm>
            <a:off x="6534856" y="3065463"/>
            <a:ext cx="262467" cy="127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299" name="Line 22"/>
          <p:cNvSpPr>
            <a:spLocks noChangeShapeType="1"/>
          </p:cNvSpPr>
          <p:nvPr/>
        </p:nvSpPr>
        <p:spPr bwMode="auto">
          <a:xfrm flipV="1">
            <a:off x="6014156" y="4370388"/>
            <a:ext cx="149578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300" name="Line 23"/>
          <p:cNvSpPr>
            <a:spLocks noChangeShapeType="1"/>
          </p:cNvSpPr>
          <p:nvPr/>
        </p:nvSpPr>
        <p:spPr bwMode="auto">
          <a:xfrm>
            <a:off x="5998634" y="4702176"/>
            <a:ext cx="174978" cy="746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35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13267" y="1751014"/>
            <a:ext cx="212513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(+) Disordered</a:t>
            </a: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6000" b="1" dirty="0"/>
              <a:t>  XPA</a:t>
            </a: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(–) Structured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28589"/>
            <a:ext cx="91440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/>
              <a:t>PONDR</a:t>
            </a:r>
            <a:r>
              <a:rPr lang="en-US" b="1" baseline="30000" dirty="0"/>
              <a:t>®</a:t>
            </a:r>
            <a:r>
              <a:rPr lang="en-US" sz="4000" b="1" dirty="0"/>
              <a:t>VL-XT, </a:t>
            </a:r>
            <a:r>
              <a:rPr lang="en-US" b="1" dirty="0"/>
              <a:t>PONDR</a:t>
            </a:r>
            <a:r>
              <a:rPr lang="en-US" b="1" baseline="30000" dirty="0"/>
              <a:t>®</a:t>
            </a:r>
            <a:r>
              <a:rPr lang="en-US" sz="4000" b="1" dirty="0"/>
              <a:t>VSL2B</a:t>
            </a:r>
          </a:p>
          <a:p>
            <a:pPr algn="ctr"/>
            <a:r>
              <a:rPr lang="en-US" sz="4000" b="1" dirty="0"/>
              <a:t>and </a:t>
            </a:r>
            <a:r>
              <a:rPr lang="en-US" sz="4000" b="1" dirty="0" err="1"/>
              <a:t>PreDisorder</a:t>
            </a:r>
            <a:endParaRPr lang="en-US" sz="4000" b="1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85045" y="5648326"/>
            <a:ext cx="6537678" cy="12096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r>
              <a:rPr lang="en-US" sz="2400" b="1" dirty="0" err="1"/>
              <a:t>Iakoucheva</a:t>
            </a:r>
            <a:r>
              <a:rPr lang="en-US" sz="2400" b="1" dirty="0"/>
              <a:t> L et al., </a:t>
            </a:r>
            <a:r>
              <a:rPr lang="en-US" sz="2400" b="1" i="1" dirty="0"/>
              <a:t>Protein </a:t>
            </a:r>
            <a:r>
              <a:rPr lang="en-US" sz="2400" b="1" i="1" dirty="0" err="1"/>
              <a:t>Sci</a:t>
            </a:r>
            <a:r>
              <a:rPr lang="en-US" sz="2400" b="1" dirty="0"/>
              <a:t> 3: 561-571 (2001) </a:t>
            </a:r>
          </a:p>
          <a:p>
            <a:r>
              <a:rPr lang="en-US" sz="2400" b="1" dirty="0"/>
              <a:t>Dunker AK et al., </a:t>
            </a:r>
            <a:r>
              <a:rPr lang="en-US" sz="2400" b="1" i="1" dirty="0"/>
              <a:t>FEBS J</a:t>
            </a:r>
            <a:r>
              <a:rPr lang="en-US" sz="2400" b="1" dirty="0"/>
              <a:t>  272: 5129-5148 (2005)</a:t>
            </a:r>
          </a:p>
          <a:p>
            <a:r>
              <a:rPr lang="en-US" sz="2400" b="1" dirty="0"/>
              <a:t>Deng X., et al., BMC Bioinformatics 10:436 (2009) </a:t>
            </a:r>
          </a:p>
        </p:txBody>
      </p:sp>
      <p:graphicFrame>
        <p:nvGraphicFramePr>
          <p:cNvPr id="16390" name="Object 8"/>
          <p:cNvGraphicFramePr>
            <a:graphicFrameLocks noChangeAspect="1"/>
          </p:cNvGraphicFramePr>
          <p:nvPr/>
        </p:nvGraphicFramePr>
        <p:xfrm>
          <a:off x="2383367" y="1173163"/>
          <a:ext cx="6361289" cy="4551362"/>
        </p:xfrm>
        <a:graphic>
          <a:graphicData uri="http://schemas.openxmlformats.org/presentationml/2006/ole">
            <p:oleObj spid="_x0000_s3168" name="SPW 11.0 Graph" r:id="rId4" imgW="7157009" imgH="4551883" progId="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55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42523" y="297359"/>
            <a:ext cx="90776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+mj-lt"/>
              </a:rPr>
              <a:t>Predicted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Disorder</a:t>
            </a:r>
            <a:r>
              <a:rPr lang="en-US" b="1" dirty="0">
                <a:latin typeface="+mj-lt"/>
              </a:rPr>
              <a:t> vs. Proteome Size 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2370310"/>
              </p:ext>
            </p:extLst>
          </p:nvPr>
        </p:nvGraphicFramePr>
        <p:xfrm>
          <a:off x="1275907" y="961324"/>
          <a:ext cx="6748131" cy="5879113"/>
        </p:xfrm>
        <a:graphic>
          <a:graphicData uri="http://schemas.openxmlformats.org/presentationml/2006/ole">
            <p:oleObj spid="_x0000_s4192" r:id="rId3" imgW="5638800" imgH="4368800" progId="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20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Why So Much Disorder?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Hypothesis: </a:t>
            </a:r>
            <a:r>
              <a:rPr lang="en-US" sz="3600" b="1" dirty="0" smtClean="0">
                <a:solidFill>
                  <a:srgbClr val="FF0000"/>
                </a:solidFill>
              </a:rPr>
              <a:t>Disorder</a:t>
            </a:r>
            <a:r>
              <a:rPr lang="en-US" sz="3600" b="1" dirty="0" smtClean="0">
                <a:solidFill>
                  <a:schemeClr val="tx1"/>
                </a:solidFill>
              </a:rPr>
              <a:t> Used for Signaling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65264"/>
            <a:ext cx="9144000" cy="5392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cs typeface="Arial" charset="0"/>
              </a:rPr>
              <a:t>	 </a:t>
            </a:r>
            <a:r>
              <a:rPr lang="en-US" sz="2800" dirty="0" smtClean="0">
                <a:solidFill>
                  <a:srgbClr val="3333CC"/>
                </a:solidFill>
                <a:cs typeface="Arial" charset="0"/>
              </a:rPr>
              <a:t>• </a:t>
            </a:r>
            <a:r>
              <a:rPr lang="en-US" b="1" dirty="0" smtClean="0">
                <a:solidFill>
                  <a:srgbClr val="3333CC"/>
                </a:solidFill>
              </a:rPr>
              <a:t>Sequence </a:t>
            </a:r>
            <a:r>
              <a:rPr lang="en-US" b="1" dirty="0" smtClean="0">
                <a:solidFill>
                  <a:srgbClr val="3333CC"/>
                </a:solidFill>
                <a:sym typeface="Wingdings" pitchFamily="2" charset="2"/>
              </a:rPr>
              <a:t> Structure  Function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   </a:t>
            </a:r>
            <a:r>
              <a:rPr lang="en-US" b="1" dirty="0" smtClean="0">
                <a:cs typeface="Arial" charset="0"/>
              </a:rPr>
              <a:t>– </a:t>
            </a:r>
            <a:r>
              <a:rPr lang="en-US" sz="2800" b="1" dirty="0" smtClean="0"/>
              <a:t>Catalysis, 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</a:t>
            </a:r>
            <a:r>
              <a:rPr lang="en-US" b="1" dirty="0" smtClean="0">
                <a:cs typeface="Arial" charset="0"/>
              </a:rPr>
              <a:t>– </a:t>
            </a:r>
            <a:r>
              <a:rPr lang="en-US" sz="2800" b="1" dirty="0" smtClean="0"/>
              <a:t>Membrane transport,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	    </a:t>
            </a:r>
            <a:r>
              <a:rPr lang="en-US" b="1" dirty="0" smtClean="0">
                <a:cs typeface="Arial" charset="0"/>
              </a:rPr>
              <a:t>– </a:t>
            </a:r>
            <a:r>
              <a:rPr lang="en-US" sz="2800" b="1" dirty="0" smtClean="0">
                <a:cs typeface="Arial" charset="0"/>
              </a:rPr>
              <a:t>Binding small molecules.</a:t>
            </a:r>
          </a:p>
          <a:p>
            <a:pPr eaLnBrk="1" hangingPunct="1">
              <a:buFontTx/>
              <a:buNone/>
            </a:pPr>
            <a:endParaRPr lang="en-US" sz="1600" b="1" dirty="0" smtClean="0"/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cs typeface="Arial" charset="0"/>
              </a:rPr>
              <a:t>• </a:t>
            </a:r>
            <a:r>
              <a:rPr lang="en-US" sz="3200" b="1" dirty="0" smtClean="0">
                <a:solidFill>
                  <a:srgbClr val="FF0000"/>
                </a:solidFill>
              </a:rPr>
              <a:t>Sequence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 Disordered Ensemble  Function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cs typeface="Arial" charset="0"/>
              </a:rPr>
              <a:t>  </a:t>
            </a:r>
            <a:r>
              <a:rPr lang="en-US" b="1" dirty="0" smtClean="0">
                <a:cs typeface="Arial" charset="0"/>
              </a:rPr>
              <a:t>– </a:t>
            </a:r>
            <a:r>
              <a:rPr lang="en-US" b="1" dirty="0" smtClean="0"/>
              <a:t>Signaling,	Sites for PTMs, Partner Binding,</a:t>
            </a:r>
          </a:p>
          <a:p>
            <a:pPr lvl="1" eaLnBrk="1" hangingPunct="1">
              <a:buFontTx/>
              <a:buNone/>
            </a:pPr>
            <a:r>
              <a:rPr lang="en-US" b="1" dirty="0" smtClean="0">
                <a:cs typeface="Arial" charset="0"/>
              </a:rPr>
              <a:t>  – </a:t>
            </a:r>
            <a:r>
              <a:rPr lang="en-US" b="1" dirty="0" smtClean="0"/>
              <a:t>Regulation,     </a:t>
            </a:r>
            <a:r>
              <a:rPr lang="en-US" sz="2100" b="1" dirty="0" smtClean="0"/>
              <a:t>Dunker AK, et al., </a:t>
            </a:r>
            <a:r>
              <a:rPr lang="en-US" sz="2100" b="1" i="1" dirty="0" smtClean="0"/>
              <a:t>Biochemistry</a:t>
            </a:r>
            <a:r>
              <a:rPr lang="en-US" sz="2100" b="1" dirty="0" smtClean="0"/>
              <a:t> 41: 6573-6582 (2002)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cs typeface="Arial" charset="0"/>
              </a:rPr>
              <a:t>  </a:t>
            </a:r>
            <a:r>
              <a:rPr lang="en-US" b="1" dirty="0" smtClean="0">
                <a:cs typeface="Arial" charset="0"/>
              </a:rPr>
              <a:t>– </a:t>
            </a:r>
            <a:r>
              <a:rPr lang="en-US" b="1" dirty="0" smtClean="0"/>
              <a:t>Recognition,   </a:t>
            </a:r>
            <a:r>
              <a:rPr lang="en-US" sz="2100" b="1" dirty="0" smtClean="0"/>
              <a:t>Dunker AK, et al., </a:t>
            </a:r>
            <a:r>
              <a:rPr lang="en-US" sz="2100" b="1" i="1" dirty="0" smtClean="0"/>
              <a:t>Adv. Prot. Chem</a:t>
            </a:r>
            <a:r>
              <a:rPr lang="en-US" sz="2100" b="1" dirty="0" smtClean="0"/>
              <a:t>. 62: 25-49 (2002</a:t>
            </a:r>
            <a:r>
              <a:rPr lang="en-US" sz="2200" b="1" dirty="0" smtClean="0"/>
              <a:t>)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cs typeface="Arial" charset="0"/>
              </a:rPr>
              <a:t>  </a:t>
            </a:r>
            <a:r>
              <a:rPr lang="en-US" b="1" dirty="0" smtClean="0">
                <a:cs typeface="Arial" charset="0"/>
              </a:rPr>
              <a:t>– </a:t>
            </a:r>
            <a:r>
              <a:rPr lang="en-US" b="1" dirty="0" smtClean="0"/>
              <a:t>Control.	      </a:t>
            </a:r>
            <a:r>
              <a:rPr lang="en-US" sz="2100" b="1" dirty="0" err="1" smtClean="0"/>
              <a:t>Xie</a:t>
            </a:r>
            <a:r>
              <a:rPr lang="en-US" sz="2100" b="1" dirty="0" smtClean="0"/>
              <a:t> H, et al., </a:t>
            </a:r>
            <a:r>
              <a:rPr lang="en-US" sz="2100" b="1" i="1" dirty="0" smtClean="0"/>
              <a:t>Proteome Res.</a:t>
            </a:r>
            <a:r>
              <a:rPr lang="en-US" sz="2100" b="1" dirty="0" smtClean="0"/>
              <a:t> 6: 1882-1932 (2007)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045178" y="48910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 b="1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52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1ky7_grey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821745" y="3940176"/>
            <a:ext cx="2084211" cy="1757363"/>
          </a:xfrm>
          <a:noFill/>
        </p:spPr>
      </p:pic>
      <p:sp>
        <p:nvSpPr>
          <p:cNvPr id="31747" name="Rectangle 14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 Molecular Recognition Features (</a:t>
            </a:r>
            <a:r>
              <a:rPr lang="en-US" sz="4000" b="1" dirty="0" err="1" smtClean="0"/>
              <a:t>MoRFs</a:t>
            </a:r>
            <a:r>
              <a:rPr lang="en-US" sz="4000" b="1" dirty="0" smtClean="0"/>
              <a:t>)</a:t>
            </a:r>
          </a:p>
        </p:txBody>
      </p:sp>
      <p:pic>
        <p:nvPicPr>
          <p:cNvPr id="31748" name="Picture 4" descr="1x11_grey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6204656" y="3946526"/>
            <a:ext cx="2084211" cy="1757363"/>
          </a:xfrm>
          <a:noFill/>
        </p:spPr>
      </p:pic>
      <p:pic>
        <p:nvPicPr>
          <p:cNvPr id="31749" name="Picture 10" descr="1dp5_grey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796345" y="1503363"/>
            <a:ext cx="2087033" cy="1758950"/>
          </a:xfrm>
          <a:noFill/>
        </p:spPr>
      </p:pic>
      <p:pic>
        <p:nvPicPr>
          <p:cNvPr id="31750" name="Picture 13" descr="1avp_grey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6201834" y="1503363"/>
            <a:ext cx="2087033" cy="1758950"/>
          </a:xfrm>
          <a:noFill/>
        </p:spPr>
      </p:pic>
      <p:sp>
        <p:nvSpPr>
          <p:cNvPr id="31751" name="Text Box 16"/>
          <p:cNvSpPr txBox="1">
            <a:spLocks noChangeArrowheads="1"/>
          </p:cNvSpPr>
          <p:nvPr/>
        </p:nvSpPr>
        <p:spPr bwMode="auto">
          <a:xfrm>
            <a:off x="241301" y="2105026"/>
            <a:ext cx="1638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sz="2800" b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/>
              <a:t>MoRF</a:t>
            </a:r>
            <a:endParaRPr lang="el-GR" sz="2800" b="1">
              <a:cs typeface="Arial" charset="0"/>
            </a:endParaRPr>
          </a:p>
        </p:txBody>
      </p:sp>
      <p:sp>
        <p:nvSpPr>
          <p:cNvPr id="31752" name="Text Box 17"/>
          <p:cNvSpPr txBox="1">
            <a:spLocks noChangeArrowheads="1"/>
          </p:cNvSpPr>
          <p:nvPr/>
        </p:nvSpPr>
        <p:spPr bwMode="auto">
          <a:xfrm>
            <a:off x="4502856" y="2105026"/>
            <a:ext cx="1638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sz="2800" b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/>
              <a:t>MoRF</a:t>
            </a:r>
            <a:endParaRPr lang="el-GR" sz="2800" b="1">
              <a:cs typeface="Arial" charset="0"/>
            </a:endParaRPr>
          </a:p>
        </p:txBody>
      </p:sp>
      <p:sp>
        <p:nvSpPr>
          <p:cNvPr id="31753" name="Text Box 18"/>
          <p:cNvSpPr txBox="1">
            <a:spLocks noChangeArrowheads="1"/>
          </p:cNvSpPr>
          <p:nvPr/>
        </p:nvSpPr>
        <p:spPr bwMode="auto">
          <a:xfrm>
            <a:off x="238478" y="4532313"/>
            <a:ext cx="1638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sz="2800" b="1"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/>
              <a:t>MoRF</a:t>
            </a:r>
            <a:endParaRPr lang="el-GR" sz="2800" b="1">
              <a:cs typeface="Arial" charset="0"/>
            </a:endParaRPr>
          </a:p>
        </p:txBody>
      </p:sp>
      <p:sp>
        <p:nvSpPr>
          <p:cNvPr id="31754" name="Text Box 19"/>
          <p:cNvSpPr txBox="1">
            <a:spLocks noChangeArrowheads="1"/>
          </p:cNvSpPr>
          <p:nvPr/>
        </p:nvSpPr>
        <p:spPr bwMode="auto">
          <a:xfrm>
            <a:off x="3965223" y="4511676"/>
            <a:ext cx="24595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complex-</a:t>
            </a:r>
            <a:r>
              <a:rPr lang="en-US" sz="2800" b="1"/>
              <a:t>MoRF</a:t>
            </a:r>
            <a:endParaRPr lang="el-GR" sz="2800" b="1">
              <a:cs typeface="Arial" charset="0"/>
            </a:endParaRPr>
          </a:p>
        </p:txBody>
      </p:sp>
      <p:sp>
        <p:nvSpPr>
          <p:cNvPr id="31755" name="Text Box 20"/>
          <p:cNvSpPr txBox="1">
            <a:spLocks noChangeArrowheads="1"/>
          </p:cNvSpPr>
          <p:nvPr/>
        </p:nvSpPr>
        <p:spPr bwMode="auto">
          <a:xfrm>
            <a:off x="1459089" y="3235326"/>
            <a:ext cx="27897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Proteinase A + Inhibitor IA3</a:t>
            </a:r>
            <a:endParaRPr lang="el-GR" sz="1800"/>
          </a:p>
        </p:txBody>
      </p:sp>
      <p:sp>
        <p:nvSpPr>
          <p:cNvPr id="31756" name="Text Box 21"/>
          <p:cNvSpPr txBox="1">
            <a:spLocks noChangeArrowheads="1"/>
          </p:cNvSpPr>
          <p:nvPr/>
        </p:nvSpPr>
        <p:spPr bwMode="auto">
          <a:xfrm>
            <a:off x="1387123" y="5627688"/>
            <a:ext cx="2909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Amphiphysin + </a:t>
            </a:r>
            <a:r>
              <a:rPr lang="en-US" sz="1800">
                <a:latin typeface="Symbol" pitchFamily="18" charset="2"/>
              </a:rPr>
              <a:t>a</a:t>
            </a:r>
            <a:r>
              <a:rPr lang="en-US" sz="1800"/>
              <a:t>-adaptin C </a:t>
            </a:r>
            <a:endParaRPr lang="el-GR" sz="1800"/>
          </a:p>
        </p:txBody>
      </p:sp>
      <p:sp>
        <p:nvSpPr>
          <p:cNvPr id="31757" name="Text Box 22"/>
          <p:cNvSpPr txBox="1">
            <a:spLocks noChangeArrowheads="1"/>
          </p:cNvSpPr>
          <p:nvPr/>
        </p:nvSpPr>
        <p:spPr bwMode="auto">
          <a:xfrm>
            <a:off x="4847168" y="3246438"/>
            <a:ext cx="4296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viral protein pVIc  + Adenovirus 2 Proteinase </a:t>
            </a:r>
            <a:endParaRPr lang="el-GR" sz="1800"/>
          </a:p>
        </p:txBody>
      </p:sp>
      <p:sp>
        <p:nvSpPr>
          <p:cNvPr id="31758" name="Text Box 23"/>
          <p:cNvSpPr txBox="1">
            <a:spLocks noChangeArrowheads="1"/>
          </p:cNvSpPr>
          <p:nvPr/>
        </p:nvSpPr>
        <p:spPr bwMode="auto">
          <a:xfrm>
            <a:off x="5803901" y="5673726"/>
            <a:ext cx="3221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β-amyloid protein + protein X11 </a:t>
            </a:r>
            <a:endParaRPr lang="el-GR" sz="1800"/>
          </a:p>
        </p:txBody>
      </p:sp>
      <p:sp>
        <p:nvSpPr>
          <p:cNvPr id="31759" name="Rectangle 39"/>
          <p:cNvSpPr>
            <a:spLocks noChangeArrowheads="1"/>
          </p:cNvSpPr>
          <p:nvPr/>
        </p:nvSpPr>
        <p:spPr bwMode="auto">
          <a:xfrm>
            <a:off x="57856" y="6410325"/>
            <a:ext cx="688763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/>
              <a:t>Vacic V, et al. </a:t>
            </a:r>
            <a:r>
              <a:rPr lang="en-US" sz="2400" b="1" i="1"/>
              <a:t>J Proteome Res.</a:t>
            </a:r>
            <a:r>
              <a:rPr lang="en-US" sz="2400" b="1"/>
              <a:t> 6: 2351-2366 (2007)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40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dirty="0" err="1" smtClean="0"/>
              <a:t>Protein</a:t>
            </a:r>
            <a:r>
              <a:rPr lang="fr-FR" sz="4000" b="1" dirty="0" smtClean="0"/>
              <a:t> Interaction </a:t>
            </a:r>
            <a:r>
              <a:rPr lang="fr-FR" sz="4000" b="1" dirty="0" err="1" smtClean="0"/>
              <a:t>Domains</a:t>
            </a:r>
            <a:r>
              <a:rPr lang="fr-FR" sz="4000" b="1" dirty="0" smtClean="0"/>
              <a:t>: </a:t>
            </a:r>
            <a:br>
              <a:rPr lang="fr-FR" sz="4000" b="1" dirty="0" smtClean="0"/>
            </a:br>
            <a:r>
              <a:rPr lang="fr-FR" sz="4000" b="1" dirty="0" smtClean="0"/>
              <a:t>GYF </a:t>
            </a:r>
            <a:r>
              <a:rPr lang="fr-FR" sz="4000" b="1" dirty="0" err="1" smtClean="0"/>
              <a:t>Bound</a:t>
            </a:r>
            <a:r>
              <a:rPr lang="fr-FR" sz="4000" b="1" dirty="0" smtClean="0"/>
              <a:t> to CD2</a:t>
            </a:r>
            <a:endParaRPr lang="en-US" sz="4000" b="1" dirty="0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" y="6396038"/>
            <a:ext cx="9067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hlinkClick r:id="rId4"/>
              </a:rPr>
              <a:t>http://www.mshri.on.ca/pawson/domains.html</a:t>
            </a:r>
            <a:r>
              <a:rPr lang="en-US" sz="1800" b="1" dirty="0"/>
              <a:t>; GOOGLE: Tony </a:t>
            </a:r>
            <a:r>
              <a:rPr lang="en-US" sz="1800" b="1" dirty="0" err="1"/>
              <a:t>Pawson</a:t>
            </a:r>
            <a:endParaRPr lang="en-US" sz="1800" b="1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71" name="Rectangle 51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73" name="Rectangle 53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76" name="Rectangle 56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77" name="Rectangle 57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78" name="Rectangle 58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79" name="Rectangle 59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80" name="Rectangle 60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81" name="Rectangle 61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82" name="Rectangle 62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83" name="Rectangle 63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84" name="Rectangle 64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85" name="Rectangle 65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86" name="Rectangle 66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87" name="Rectangle 67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88" name="Rectangle 68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89" name="Rectangle 69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90" name="Rectangle 70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91" name="Rectangle 71"/>
          <p:cNvSpPr>
            <a:spLocks noChangeArrowheads="1"/>
          </p:cNvSpPr>
          <p:nvPr/>
        </p:nvSpPr>
        <p:spPr bwMode="auto">
          <a:xfrm>
            <a:off x="1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92" name="Rectangle 72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93" name="Rectangle 73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94" name="Rectangle 74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95" name="Rectangle 75"/>
          <p:cNvSpPr>
            <a:spLocks noChangeArrowheads="1"/>
          </p:cNvSpPr>
          <p:nvPr/>
        </p:nvSpPr>
        <p:spPr bwMode="auto">
          <a:xfrm>
            <a:off x="0" y="1358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0796" name="Rectangle 76"/>
          <p:cNvSpPr>
            <a:spLocks noChangeArrowheads="1"/>
          </p:cNvSpPr>
          <p:nvPr/>
        </p:nvSpPr>
        <p:spPr bwMode="auto">
          <a:xfrm>
            <a:off x="0" y="5314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30797" name="Group 77"/>
          <p:cNvGrpSpPr>
            <a:grpSpLocks/>
          </p:cNvGrpSpPr>
          <p:nvPr/>
        </p:nvGrpSpPr>
        <p:grpSpPr bwMode="auto">
          <a:xfrm>
            <a:off x="1265768" y="1697038"/>
            <a:ext cx="2823633" cy="2017712"/>
            <a:chOff x="865" y="1037"/>
            <a:chExt cx="4701" cy="2985"/>
          </a:xfrm>
        </p:grpSpPr>
        <p:sp>
          <p:nvSpPr>
            <p:cNvPr id="30805" name="Rectangle 78"/>
            <p:cNvSpPr>
              <a:spLocks noChangeArrowheads="1"/>
            </p:cNvSpPr>
            <p:nvPr/>
          </p:nvSpPr>
          <p:spPr bwMode="auto">
            <a:xfrm>
              <a:off x="865" y="1037"/>
              <a:ext cx="4701" cy="2985"/>
            </a:xfrm>
            <a:prstGeom prst="rect">
              <a:avLst/>
            </a:prstGeom>
            <a:solidFill>
              <a:schemeClr val="bg1"/>
            </a:solidFill>
            <a:ln w="57150" cmpd="thinThick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0806" name="AutoShape 79" descr="14-3-3">
              <a:hlinkClick r:id="rId5"/>
            </p:cNvPr>
            <p:cNvSpPr>
              <a:spLocks noChangeAspect="1" noChangeArrowheads="1"/>
            </p:cNvSpPr>
            <p:nvPr/>
          </p:nvSpPr>
          <p:spPr bwMode="auto">
            <a:xfrm>
              <a:off x="314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30807" name="Group 80"/>
            <p:cNvGrpSpPr>
              <a:grpSpLocks/>
            </p:cNvGrpSpPr>
            <p:nvPr/>
          </p:nvGrpSpPr>
          <p:grpSpPr bwMode="auto">
            <a:xfrm>
              <a:off x="1082" y="1170"/>
              <a:ext cx="4310" cy="2758"/>
              <a:chOff x="1152" y="1200"/>
              <a:chExt cx="3696" cy="2556"/>
            </a:xfrm>
          </p:grpSpPr>
          <p:pic>
            <p:nvPicPr>
              <p:cNvPr id="30808" name="Picture 81" descr="ww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3504"/>
                <a:ext cx="318" cy="2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09" name="Picture 82" descr="14_3_3_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3504"/>
                <a:ext cx="258" cy="1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0" name="Picture 83" descr="adf_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3504"/>
                <a:ext cx="216" cy="2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1" name="Picture 84" descr="an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3552"/>
                <a:ext cx="378" cy="2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2" name="Picture 85" descr="arm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216"/>
                <a:ext cx="180" cy="2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3" name="Picture 86" descr="bar_m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928"/>
                <a:ext cx="240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4" name="Picture 87" descr="beach_m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2592"/>
                <a:ext cx="264" cy="1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5" name="Picture 88" descr="bh1-4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0" y="1278"/>
                <a:ext cx="900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6" name="Picture 89" descr="bir_m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256"/>
                <a:ext cx="234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7" name="Picture 90" descr="brct_m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1920"/>
                <a:ext cx="198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8" name="Picture 91" descr="bromo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3216"/>
                <a:ext cx="348" cy="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9" name="Picture 92" descr="btb_m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" y="2880"/>
                <a:ext cx="300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0" name="Picture 93" descr="c1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8" y="2592"/>
                <a:ext cx="294" cy="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1" name="Picture 94" descr="c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2256"/>
                <a:ext cx="312" cy="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2" name="Picture 95" descr="card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1920"/>
                <a:ext cx="372" cy="1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3" name="Picture 96" descr="cc_m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3264"/>
                <a:ext cx="198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4" name="Picture 97" descr="ch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880"/>
                <a:ext cx="288" cy="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5" name="Picture 98" descr="chromo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544"/>
                <a:ext cx="288" cy="2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6" name="Picture 99" descr="csd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208"/>
                <a:ext cx="288" cy="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7" name="Picture 100" descr="cue_m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920"/>
                <a:ext cx="246" cy="2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8" name="Picture 101" descr="dd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3264"/>
                <a:ext cx="330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9" name="Picture 102" descr="ded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2880"/>
                <a:ext cx="294" cy="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0" name="Picture 103" descr="dep_m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2592"/>
                <a:ext cx="192" cy="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1" name="Picture 104" descr="dh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2208"/>
                <a:ext cx="270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2" name="Picture 105" descr="eFh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6" y="1920"/>
                <a:ext cx="24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3" name="Picture 106" descr="eh_m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3264"/>
                <a:ext cx="228" cy="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4" name="Picture 107" descr="enth_m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2880"/>
                <a:ext cx="264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5" name="Picture 108" descr="evh1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2544"/>
                <a:ext cx="360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6" name="Picture 109" descr="fbox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2208"/>
                <a:ext cx="222" cy="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7" name="Picture 110" descr="ferm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1920"/>
                <a:ext cx="216" cy="1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8" name="Picture 111" descr="ff_m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264"/>
                <a:ext cx="270" cy="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9" name="Picture 112" descr="fh2_m"/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2880"/>
                <a:ext cx="324" cy="2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0" name="Picture 113" descr="fha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2592"/>
                <a:ext cx="210" cy="1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1" name="Picture 114" descr="fyve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2184"/>
                <a:ext cx="324" cy="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2" name="Picture 115" descr="gat_m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1920"/>
                <a:ext cx="228" cy="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3" name="Picture 116" descr="gel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3216"/>
                <a:ext cx="300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4" name="Picture 117" descr="gram_m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880"/>
                <a:ext cx="270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5" name="Picture 118" descr="grip_m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592"/>
                <a:ext cx="210" cy="1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6" name="Picture 119" descr="gyf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208"/>
                <a:ext cx="234" cy="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7" name="Picture 120" descr="heat_m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920"/>
                <a:ext cx="186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8" name="Picture 121" descr="hect"/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3168"/>
                <a:ext cx="312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9" name="Picture 122" descr="iq_m"/>
              <p:cNvPicPr>
                <a:picLocks noChangeAspect="1"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6" y="2916"/>
                <a:ext cx="330" cy="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0" name="Picture 123" descr="lim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2592"/>
                <a:ext cx="246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1" name="Picture 124" descr="lrr_m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256"/>
                <a:ext cx="174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2" name="Picture 125" descr="mh1_m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920"/>
                <a:ext cx="216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3" name="Picture 126" descr="mh2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168"/>
                <a:ext cx="276" cy="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4" name="Picture 127" descr="pas_m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2922"/>
                <a:ext cx="246" cy="1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5" name="Picture 128" descr="pb1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544"/>
                <a:ext cx="282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6" name="Picture 129" descr="pdz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256"/>
                <a:ext cx="34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7" name="Picture 130" descr="ph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1920"/>
                <a:ext cx="228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8" name="Picture 131" descr="polo_box_m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216"/>
                <a:ext cx="330" cy="2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9" name="Picture 132" descr="ptb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2880"/>
                <a:ext cx="300" cy="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0" name="Picture 133" descr="puf_m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592"/>
                <a:ext cx="216" cy="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1" name="Picture 134" descr="px"/>
              <p:cNvPicPr>
                <a:picLocks noChangeAspect="1" noChangeArrowheads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256"/>
                <a:ext cx="252" cy="2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2" name="Picture 135" descr="rgs_m"/>
              <p:cNvPicPr>
                <a:picLocks noChangeAspect="1" noChangeArrowheads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968"/>
                <a:ext cx="270" cy="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3" name="Picture 136" descr="ring"/>
              <p:cNvPicPr>
                <a:picLocks noChangeAspect="1" noChangeArrowheads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4" y="1200"/>
                <a:ext cx="276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4" name="Picture 137" descr="sam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200"/>
                <a:ext cx="288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5" name="Picture 138" descr="sh2"/>
              <p:cNvPicPr>
                <a:picLocks noChangeAspect="1" noChangeArrowheads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2" y="1200"/>
                <a:ext cx="234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6" name="Picture 139" descr="sh3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2" y="1248"/>
                <a:ext cx="318" cy="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7" name="Picture 140" descr="snare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6" y="1200"/>
                <a:ext cx="258" cy="2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8" name="Picture 141" descr="socs"/>
              <p:cNvPicPr>
                <a:picLocks noChangeAspect="1" noChangeArrowheads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6" y="1200"/>
                <a:ext cx="282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9" name="Picture 142" descr="start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8" y="1200"/>
                <a:ext cx="294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0" name="Picture 143" descr="tir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1584"/>
                <a:ext cx="276" cy="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1" name="Picture 144" descr="tpr"/>
              <p:cNvPicPr>
                <a:picLocks noChangeAspect="1" noChangeArrowheads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536"/>
                <a:ext cx="324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2" name="Picture 145" descr="traf_m"/>
              <p:cNvPicPr>
                <a:picLocks noChangeAspect="1" noChangeArrowheads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0" y="1584"/>
                <a:ext cx="20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3" name="Picture 146" descr="tubby_m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1632"/>
                <a:ext cx="210" cy="1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4" name="Picture 147" descr="tudor_m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0" y="1632"/>
                <a:ext cx="276" cy="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5" name="Picture 148" descr="uba"/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8" y="1584"/>
                <a:ext cx="252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6" name="Picture 149" descr="uim_m"/>
              <p:cNvPicPr>
                <a:picLocks noChangeAspect="1" noChangeArrowheads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" y="1584"/>
                <a:ext cx="264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7" name="Picture 150" descr="vhlb_m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6" y="1584"/>
                <a:ext cx="252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8" name="Picture 151" descr="vhs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" y="1584"/>
                <a:ext cx="180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9" name="Picture 152" descr="wd40"/>
              <p:cNvPicPr>
                <a:picLocks noChangeAspect="1" noChangeArrowheads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584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98" name="Picture 153" descr="1l2z.png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877" b="11946"/>
          <a:stretch>
            <a:fillRect/>
          </a:stretch>
        </p:blipFill>
        <p:spPr bwMode="auto">
          <a:xfrm>
            <a:off x="5074355" y="1687514"/>
            <a:ext cx="231986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99" name="Object 2"/>
          <p:cNvGraphicFramePr>
            <a:graphicFrameLocks noChangeAspect="1"/>
          </p:cNvGraphicFramePr>
          <p:nvPr/>
        </p:nvGraphicFramePr>
        <p:xfrm>
          <a:off x="4564945" y="3651250"/>
          <a:ext cx="3867855" cy="2584450"/>
        </p:xfrm>
        <a:graphic>
          <a:graphicData uri="http://schemas.openxmlformats.org/presentationml/2006/ole">
            <p:oleObj spid="_x0000_s5310" name="SPW 8.0 Graph" r:id="rId79" imgW="5443423" imgH="3233318" progId="">
              <p:embed/>
            </p:oleObj>
          </a:graphicData>
        </a:graphic>
      </p:graphicFrame>
      <p:graphicFrame>
        <p:nvGraphicFramePr>
          <p:cNvPr id="30800" name="Object 3"/>
          <p:cNvGraphicFramePr>
            <a:graphicFrameLocks noChangeAspect="1"/>
          </p:cNvGraphicFramePr>
          <p:nvPr/>
        </p:nvGraphicFramePr>
        <p:xfrm>
          <a:off x="609600" y="3644901"/>
          <a:ext cx="3876323" cy="2614613"/>
        </p:xfrm>
        <a:graphic>
          <a:graphicData uri="http://schemas.openxmlformats.org/presentationml/2006/ole">
            <p:oleObj spid="_x0000_s5311" name="SPW 8.0 Graph" r:id="rId80" imgW="5443423" imgH="3263494" progId="">
              <p:embed/>
            </p:oleObj>
          </a:graphicData>
        </a:graphic>
      </p:graphicFrame>
      <p:grpSp>
        <p:nvGrpSpPr>
          <p:cNvPr id="4" name="Group 164"/>
          <p:cNvGrpSpPr>
            <a:grpSpLocks/>
          </p:cNvGrpSpPr>
          <p:nvPr/>
        </p:nvGrpSpPr>
        <p:grpSpPr bwMode="auto">
          <a:xfrm>
            <a:off x="2216856" y="2459038"/>
            <a:ext cx="2802467" cy="1554162"/>
            <a:chOff x="2494626" y="2459115"/>
            <a:chExt cx="3151572" cy="1553596"/>
          </a:xfrm>
        </p:grpSpPr>
        <p:sp>
          <p:nvSpPr>
            <p:cNvPr id="30802" name="Oval 155"/>
            <p:cNvSpPr>
              <a:spLocks noChangeArrowheads="1"/>
            </p:cNvSpPr>
            <p:nvPr/>
          </p:nvSpPr>
          <p:spPr bwMode="auto">
            <a:xfrm>
              <a:off x="2494626" y="2459115"/>
              <a:ext cx="301841" cy="301841"/>
            </a:xfrm>
            <a:prstGeom prst="ellipse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cxnSp>
          <p:nvCxnSpPr>
            <p:cNvPr id="30803" name="Straight Arrow Connector 157"/>
            <p:cNvCxnSpPr>
              <a:cxnSpLocks noChangeShapeType="1"/>
              <a:stCxn id="30802" idx="4"/>
            </p:cNvCxnSpPr>
            <p:nvPr/>
          </p:nvCxnSpPr>
          <p:spPr bwMode="auto">
            <a:xfrm rot="5400000">
              <a:off x="2015231" y="3382394"/>
              <a:ext cx="1251754" cy="8879"/>
            </a:xfrm>
            <a:prstGeom prst="straightConnector1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30804" name="Straight Arrow Connector 161"/>
            <p:cNvCxnSpPr>
              <a:cxnSpLocks noChangeShapeType="1"/>
              <a:stCxn id="30802" idx="6"/>
            </p:cNvCxnSpPr>
            <p:nvPr/>
          </p:nvCxnSpPr>
          <p:spPr bwMode="auto">
            <a:xfrm flipV="1">
              <a:off x="2796467" y="2601157"/>
              <a:ext cx="2849731" cy="8879"/>
            </a:xfrm>
            <a:prstGeom prst="straightConnector1">
              <a:avLst/>
            </a:prstGeom>
            <a:noFill/>
            <a:ln w="57150" algn="ctr">
              <a:solidFill>
                <a:srgbClr val="00206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72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287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4922" y="1143000"/>
            <a:ext cx="9153878" cy="5367338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1" dirty="0" smtClean="0">
                <a:solidFill>
                  <a:srgbClr val="FF0000"/>
                </a:solidFill>
              </a:rPr>
              <a:t>Intrinsically Disordered Proteins (IDPs)</a:t>
            </a:r>
          </a:p>
          <a:p>
            <a:pPr lvl="1" eaLnBrk="1" hangingPunct="1"/>
            <a:r>
              <a:rPr lang="en-US" b="1" dirty="0" smtClean="0"/>
              <a:t>Definitions</a:t>
            </a:r>
          </a:p>
          <a:p>
            <a:pPr lvl="1" eaLnBrk="1" hangingPunct="1"/>
            <a:r>
              <a:rPr lang="en-US" b="1" dirty="0" smtClean="0"/>
              <a:t>Methods for detecting </a:t>
            </a:r>
            <a:r>
              <a:rPr lang="en-US" b="1" dirty="0" smtClean="0">
                <a:solidFill>
                  <a:srgbClr val="FF0000"/>
                </a:solidFill>
              </a:rPr>
              <a:t>IDPs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IDP regions</a:t>
            </a:r>
          </a:p>
          <a:p>
            <a:pPr lvl="1" eaLnBrk="1" hangingPunct="1"/>
            <a:r>
              <a:rPr lang="en-US" b="1" dirty="0" smtClean="0"/>
              <a:t>Examples</a:t>
            </a:r>
          </a:p>
          <a:p>
            <a:pPr lvl="1" eaLnBrk="1" hangingPunct="1"/>
            <a:r>
              <a:rPr lang="en-US" b="1" dirty="0" smtClean="0"/>
              <a:t>Prediction of </a:t>
            </a:r>
            <a:r>
              <a:rPr lang="en-US" b="1" dirty="0" smtClean="0">
                <a:solidFill>
                  <a:srgbClr val="FF0000"/>
                </a:solidFill>
              </a:rPr>
              <a:t>disorder</a:t>
            </a:r>
            <a:r>
              <a:rPr lang="en-US" b="1" dirty="0" smtClean="0"/>
              <a:t> from amino acid sequence</a:t>
            </a:r>
          </a:p>
          <a:p>
            <a:pPr lvl="1" eaLnBrk="1" hangingPunct="1"/>
            <a:r>
              <a:rPr lang="en-US" b="1" dirty="0" smtClean="0"/>
              <a:t>Visit </a:t>
            </a:r>
            <a:r>
              <a:rPr lang="en-US" b="1" dirty="0" smtClean="0">
                <a:hlinkClick r:id="rId3"/>
              </a:rPr>
              <a:t>www.disprot.org</a:t>
            </a:r>
            <a:r>
              <a:rPr lang="en-US" b="1" dirty="0" smtClean="0"/>
              <a:t>    </a:t>
            </a:r>
          </a:p>
          <a:p>
            <a:pPr eaLnBrk="1" hangingPunct="1"/>
            <a:r>
              <a:rPr lang="en-US" b="1" i="1" dirty="0" smtClean="0">
                <a:solidFill>
                  <a:srgbClr val="0000FF"/>
                </a:solidFill>
              </a:rPr>
              <a:t>Research 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Frontiers of IDPs – A Session Summary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rediction methods for IDPs</a:t>
            </a:r>
            <a:endParaRPr lang="en-US" b="1" dirty="0"/>
          </a:p>
          <a:p>
            <a:pPr lvl="1"/>
            <a:r>
              <a:rPr lang="en-US" b="1" dirty="0" smtClean="0"/>
              <a:t>Simulation of IDPs’ conformations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/>
              <a:t>Analysis of IDPs’ function and evolution</a:t>
            </a:r>
            <a:endParaRPr lang="en-US" b="1" dirty="0"/>
          </a:p>
          <a:p>
            <a:pPr marL="0" indent="0" eaLnBrk="1" hangingPunct="1">
              <a:buNone/>
            </a:pPr>
            <a:endParaRPr lang="en-US" b="1" i="1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b="1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9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287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Short and Long </a:t>
            </a:r>
            <a:r>
              <a:rPr lang="en-US" b="1" smtClean="0">
                <a:solidFill>
                  <a:srgbClr val="FF0000"/>
                </a:solidFill>
              </a:rPr>
              <a:t>MoRFs</a:t>
            </a:r>
            <a:r>
              <a:rPr lang="en-US" b="1" smtClean="0">
                <a:solidFill>
                  <a:schemeClr val="tx1"/>
                </a:solidFill>
              </a:rPr>
              <a:t> in PDB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878" y="1490664"/>
            <a:ext cx="9153878" cy="5367337"/>
          </a:xfrm>
        </p:spPr>
        <p:txBody>
          <a:bodyPr/>
          <a:lstStyle/>
          <a:p>
            <a:pPr eaLnBrk="1" hangingPunct="1"/>
            <a:r>
              <a:rPr lang="en-US" b="1" smtClean="0"/>
              <a:t>As of 1/11/11, PDB contained 70,695 entries: </a:t>
            </a:r>
          </a:p>
          <a:p>
            <a:pPr lvl="1" eaLnBrk="1" hangingPunct="1"/>
            <a:r>
              <a:rPr lang="en-US" b="1" smtClean="0"/>
              <a:t> number of short*  </a:t>
            </a:r>
            <a:r>
              <a:rPr lang="en-US" b="1" smtClean="0">
                <a:solidFill>
                  <a:srgbClr val="FF0000"/>
                </a:solidFill>
              </a:rPr>
              <a:t>MoRFs</a:t>
            </a:r>
            <a:r>
              <a:rPr lang="en-US" b="1" smtClean="0"/>
              <a:t> =  7681</a:t>
            </a:r>
          </a:p>
          <a:p>
            <a:pPr lvl="1" eaLnBrk="1" hangingPunct="1"/>
            <a:r>
              <a:rPr lang="en-US" b="1" smtClean="0"/>
              <a:t> number of long**  </a:t>
            </a:r>
            <a:r>
              <a:rPr lang="en-US" b="1" smtClean="0">
                <a:solidFill>
                  <a:srgbClr val="FF0000"/>
                </a:solidFill>
              </a:rPr>
              <a:t>MoRFs</a:t>
            </a:r>
            <a:r>
              <a:rPr lang="en-US" b="1" smtClean="0"/>
              <a:t> =  8525</a:t>
            </a:r>
          </a:p>
          <a:p>
            <a:pPr lvl="1" eaLnBrk="1" hangingPunct="1"/>
            <a:r>
              <a:rPr lang="en-US" b="1" smtClean="0"/>
              <a:t> short </a:t>
            </a:r>
            <a:r>
              <a:rPr lang="en-US" b="1" smtClean="0">
                <a:solidFill>
                  <a:srgbClr val="FF0000"/>
                </a:solidFill>
              </a:rPr>
              <a:t>MoRFs</a:t>
            </a:r>
            <a:r>
              <a:rPr lang="en-US" b="1" smtClean="0"/>
              <a:t> + long </a:t>
            </a:r>
            <a:r>
              <a:rPr lang="en-US" b="1" smtClean="0">
                <a:solidFill>
                  <a:srgbClr val="FF0000"/>
                </a:solidFill>
              </a:rPr>
              <a:t>MoRFs</a:t>
            </a:r>
            <a:r>
              <a:rPr lang="en-US" b="1" smtClean="0"/>
              <a:t> = </a:t>
            </a:r>
            <a:r>
              <a:rPr lang="en-US" b="1" smtClean="0">
                <a:solidFill>
                  <a:srgbClr val="FF0000"/>
                </a:solidFill>
              </a:rPr>
              <a:t>~ 23% of PDB entries!</a:t>
            </a:r>
          </a:p>
          <a:p>
            <a:pPr eaLnBrk="1" hangingPunct="1">
              <a:buFontTx/>
              <a:buNone/>
            </a:pPr>
            <a:endParaRPr lang="en-US" sz="2000" b="1" smtClean="0"/>
          </a:p>
          <a:p>
            <a:pPr eaLnBrk="1" hangingPunct="1">
              <a:buFontTx/>
              <a:buNone/>
            </a:pPr>
            <a:r>
              <a:rPr lang="en-US" sz="2000" b="1" smtClean="0"/>
              <a:t>											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       </a:t>
            </a:r>
            <a:r>
              <a:rPr lang="en-US" sz="2400" b="1" smtClean="0"/>
              <a:t>* Short =   5 – 30 aa 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      **Long = 31 – 70 aa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056" y="3759201"/>
            <a:ext cx="5565422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58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150990" y="96838"/>
            <a:ext cx="1944511" cy="12382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p53</a:t>
            </a:r>
            <a:br>
              <a:rPr lang="en-US" b="1" smtClean="0"/>
            </a:br>
            <a:r>
              <a:rPr lang="en-US" b="1" smtClean="0"/>
              <a:t>MoRFs</a:t>
            </a:r>
          </a:p>
        </p:txBody>
      </p:sp>
      <p:pic>
        <p:nvPicPr>
          <p:cNvPr id="33795" name="Picture 4" descr="p53_allPartn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2122311" y="6350"/>
            <a:ext cx="7021689" cy="6826250"/>
          </a:xfrm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26812" y="1700214"/>
            <a:ext cx="238828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/>
              <a:t>Note use of </a:t>
            </a:r>
          </a:p>
          <a:p>
            <a:pPr eaLnBrk="1" hangingPunct="1"/>
            <a:endParaRPr lang="en-US" sz="2800" b="1"/>
          </a:p>
          <a:p>
            <a:pPr eaLnBrk="1" hangingPunct="1"/>
            <a:r>
              <a:rPr lang="en-US" sz="2800" b="1"/>
              <a:t>disordered</a:t>
            </a:r>
          </a:p>
          <a:p>
            <a:pPr eaLnBrk="1" hangingPunct="1"/>
            <a:endParaRPr lang="en-US" sz="2800" b="1"/>
          </a:p>
          <a:p>
            <a:pPr eaLnBrk="1" hangingPunct="1"/>
            <a:r>
              <a:rPr lang="en-US" sz="2800" b="1"/>
              <a:t>tails!</a:t>
            </a:r>
          </a:p>
          <a:p>
            <a:pPr eaLnBrk="1" hangingPunct="1"/>
            <a:endParaRPr lang="en-US" sz="2800" b="1"/>
          </a:p>
          <a:p>
            <a:pPr eaLnBrk="1" hangingPunct="1"/>
            <a:r>
              <a:rPr lang="en-US" sz="2800" b="1"/>
              <a:t>Uversky VN </a:t>
            </a:r>
          </a:p>
          <a:p>
            <a:pPr eaLnBrk="1" hangingPunct="1"/>
            <a:r>
              <a:rPr lang="en-US" sz="2800" b="1"/>
              <a:t>&amp; Dunker AK</a:t>
            </a:r>
          </a:p>
          <a:p>
            <a:pPr eaLnBrk="1" hangingPunct="1"/>
            <a:r>
              <a:rPr lang="en-US" sz="2800" b="1"/>
              <a:t>BBA 1804: </a:t>
            </a:r>
          </a:p>
          <a:p>
            <a:pPr eaLnBrk="1" hangingPunct="1"/>
            <a:r>
              <a:rPr lang="en-US" sz="2800" b="1"/>
              <a:t>1231-1264</a:t>
            </a:r>
          </a:p>
          <a:p>
            <a:pPr eaLnBrk="1" hangingPunct="1"/>
            <a:r>
              <a:rPr lang="en-US" sz="2800" b="1"/>
              <a:t>(2010)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78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405062"/>
            <a:ext cx="9144000" cy="132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Part II: Research Frontiers of Intrinsically Disordered Proteins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23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Current Topics of Intrinsically Disordered 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362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Prediction of Intrinsically Disordered Proteins (IDPs)</a:t>
            </a:r>
          </a:p>
          <a:p>
            <a:r>
              <a:rPr lang="en-US" b="1" dirty="0" smtClean="0"/>
              <a:t>Simulation of IDPs’ conformation</a:t>
            </a:r>
          </a:p>
          <a:p>
            <a:r>
              <a:rPr lang="en-US" b="1" dirty="0" smtClean="0"/>
              <a:t>Analysis of IDPs’ function and evolution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0394" y="6031468"/>
            <a:ext cx="303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Chen, Cheng, Keith,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40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IDP Prediction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525963"/>
          </a:xfrm>
        </p:spPr>
        <p:txBody>
          <a:bodyPr/>
          <a:lstStyle/>
          <a:p>
            <a:r>
              <a:rPr lang="en-US" b="1" i="1" dirty="0" err="1" smtClean="0"/>
              <a:t>Ab</a:t>
            </a:r>
            <a:r>
              <a:rPr lang="en-US" b="1" i="1" dirty="0" smtClean="0"/>
              <a:t> initio </a:t>
            </a:r>
            <a:r>
              <a:rPr lang="en-US" b="1" dirty="0" smtClean="0"/>
              <a:t>method</a:t>
            </a:r>
          </a:p>
          <a:p>
            <a:r>
              <a:rPr lang="en-US" b="1" dirty="0" smtClean="0"/>
              <a:t>Template-based </a:t>
            </a:r>
            <a:r>
              <a:rPr lang="en-US" b="1" dirty="0" smtClean="0"/>
              <a:t>method</a:t>
            </a:r>
          </a:p>
          <a:p>
            <a:r>
              <a:rPr lang="en-US" b="1" dirty="0" smtClean="0"/>
              <a:t>Clustering </a:t>
            </a:r>
            <a:r>
              <a:rPr lang="en-US" b="1" dirty="0" smtClean="0"/>
              <a:t>method</a:t>
            </a:r>
          </a:p>
          <a:p>
            <a:r>
              <a:rPr lang="en-US" b="1" dirty="0" smtClean="0"/>
              <a:t>Meta method</a:t>
            </a:r>
          </a:p>
          <a:p>
            <a:endParaRPr lang="en-US" b="1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384397"/>
              </p:ext>
            </p:extLst>
          </p:nvPr>
        </p:nvGraphicFramePr>
        <p:xfrm>
          <a:off x="4344987" y="1543050"/>
          <a:ext cx="4722813" cy="4705350"/>
        </p:xfrm>
        <a:graphic>
          <a:graphicData uri="http://schemas.openxmlformats.org/presentationml/2006/ole">
            <p:oleObj spid="_x0000_s1261" name="Bitmap Image" r:id="rId3" imgW="3648584" imgH="3772427" progId="">
              <p:embed/>
            </p:oleObj>
          </a:graphicData>
        </a:graphic>
      </p:graphicFrame>
      <p:sp>
        <p:nvSpPr>
          <p:cNvPr id="5" name="Freeform 5"/>
          <p:cNvSpPr>
            <a:spLocks/>
          </p:cNvSpPr>
          <p:nvPr/>
        </p:nvSpPr>
        <p:spPr bwMode="auto">
          <a:xfrm>
            <a:off x="6202362" y="2355850"/>
            <a:ext cx="631825" cy="655638"/>
          </a:xfrm>
          <a:custGeom>
            <a:avLst/>
            <a:gdLst>
              <a:gd name="T0" fmla="*/ 2147483647 w 398"/>
              <a:gd name="T1" fmla="*/ 2147483647 h 413"/>
              <a:gd name="T2" fmla="*/ 2147483647 w 398"/>
              <a:gd name="T3" fmla="*/ 2147483647 h 413"/>
              <a:gd name="T4" fmla="*/ 2147483647 w 398"/>
              <a:gd name="T5" fmla="*/ 2147483647 h 413"/>
              <a:gd name="T6" fmla="*/ 2147483647 w 398"/>
              <a:gd name="T7" fmla="*/ 2147483647 h 413"/>
              <a:gd name="T8" fmla="*/ 2147483647 w 398"/>
              <a:gd name="T9" fmla="*/ 2147483647 h 413"/>
              <a:gd name="T10" fmla="*/ 2147483647 w 398"/>
              <a:gd name="T11" fmla="*/ 2147483647 h 413"/>
              <a:gd name="T12" fmla="*/ 2147483647 w 398"/>
              <a:gd name="T13" fmla="*/ 2147483647 h 413"/>
              <a:gd name="T14" fmla="*/ 2147483647 w 398"/>
              <a:gd name="T15" fmla="*/ 2147483647 h 413"/>
              <a:gd name="T16" fmla="*/ 2147483647 w 398"/>
              <a:gd name="T17" fmla="*/ 2147483647 h 413"/>
              <a:gd name="T18" fmla="*/ 2147483647 w 398"/>
              <a:gd name="T19" fmla="*/ 2147483647 h 413"/>
              <a:gd name="T20" fmla="*/ 2147483647 w 398"/>
              <a:gd name="T21" fmla="*/ 2147483647 h 413"/>
              <a:gd name="T22" fmla="*/ 2147483647 w 398"/>
              <a:gd name="T23" fmla="*/ 2147483647 h 413"/>
              <a:gd name="T24" fmla="*/ 2147483647 w 398"/>
              <a:gd name="T25" fmla="*/ 2147483647 h 413"/>
              <a:gd name="T26" fmla="*/ 2147483647 w 398"/>
              <a:gd name="T27" fmla="*/ 2147483647 h 4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8"/>
              <a:gd name="T43" fmla="*/ 0 h 413"/>
              <a:gd name="T44" fmla="*/ 398 w 398"/>
              <a:gd name="T45" fmla="*/ 413 h 4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8" h="413">
                <a:moveTo>
                  <a:pt x="53" y="269"/>
                </a:moveTo>
                <a:cubicBezTo>
                  <a:pt x="141" y="175"/>
                  <a:pt x="0" y="59"/>
                  <a:pt x="137" y="11"/>
                </a:cubicBezTo>
                <a:cubicBezTo>
                  <a:pt x="185" y="16"/>
                  <a:pt x="210" y="0"/>
                  <a:pt x="228" y="41"/>
                </a:cubicBezTo>
                <a:cubicBezTo>
                  <a:pt x="232" y="51"/>
                  <a:pt x="228" y="64"/>
                  <a:pt x="235" y="72"/>
                </a:cubicBezTo>
                <a:cubicBezTo>
                  <a:pt x="240" y="78"/>
                  <a:pt x="250" y="78"/>
                  <a:pt x="258" y="79"/>
                </a:cubicBezTo>
                <a:cubicBezTo>
                  <a:pt x="283" y="83"/>
                  <a:pt x="309" y="84"/>
                  <a:pt x="334" y="87"/>
                </a:cubicBezTo>
                <a:cubicBezTo>
                  <a:pt x="325" y="215"/>
                  <a:pt x="340" y="173"/>
                  <a:pt x="296" y="238"/>
                </a:cubicBezTo>
                <a:cubicBezTo>
                  <a:pt x="314" y="243"/>
                  <a:pt x="332" y="247"/>
                  <a:pt x="349" y="253"/>
                </a:cubicBezTo>
                <a:cubicBezTo>
                  <a:pt x="364" y="258"/>
                  <a:pt x="394" y="269"/>
                  <a:pt x="394" y="269"/>
                </a:cubicBezTo>
                <a:cubicBezTo>
                  <a:pt x="392" y="299"/>
                  <a:pt x="398" y="332"/>
                  <a:pt x="387" y="360"/>
                </a:cubicBezTo>
                <a:cubicBezTo>
                  <a:pt x="383" y="370"/>
                  <a:pt x="367" y="366"/>
                  <a:pt x="356" y="367"/>
                </a:cubicBezTo>
                <a:cubicBezTo>
                  <a:pt x="296" y="371"/>
                  <a:pt x="235" y="372"/>
                  <a:pt x="175" y="375"/>
                </a:cubicBezTo>
                <a:cubicBezTo>
                  <a:pt x="172" y="382"/>
                  <a:pt x="171" y="390"/>
                  <a:pt x="167" y="397"/>
                </a:cubicBezTo>
                <a:cubicBezTo>
                  <a:pt x="163" y="403"/>
                  <a:pt x="152" y="413"/>
                  <a:pt x="152" y="413"/>
                </a:cubicBezTo>
              </a:path>
            </a:pathLst>
          </a:custGeom>
          <a:noFill/>
          <a:ln w="38100">
            <a:solidFill>
              <a:srgbClr val="00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478587" y="1752600"/>
            <a:ext cx="0" cy="5334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38600" y="1371600"/>
            <a:ext cx="4837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Identification of Disordered </a:t>
            </a:r>
            <a:r>
              <a:rPr lang="en-US" sz="2400" b="1" dirty="0">
                <a:solidFill>
                  <a:srgbClr val="0000FF"/>
                </a:solidFill>
              </a:rPr>
              <a:t>Region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6336268"/>
            <a:ext cx="398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Deng et al., Molecular </a:t>
            </a:r>
            <a:r>
              <a:rPr lang="en-US" b="1" dirty="0" err="1" smtClean="0"/>
              <a:t>Biosystems</a:t>
            </a:r>
            <a:r>
              <a:rPr lang="en-US" b="1" dirty="0" smtClean="0"/>
              <a:t>, 2011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1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Benchmark on 117 CASP9 Targets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6405704"/>
              </p:ext>
            </p:extLst>
          </p:nvPr>
        </p:nvGraphicFramePr>
        <p:xfrm>
          <a:off x="533398" y="762002"/>
          <a:ext cx="8153403" cy="5638798"/>
        </p:xfrm>
        <a:graphic>
          <a:graphicData uri="http://schemas.openxmlformats.org/drawingml/2006/table">
            <a:tbl>
              <a:tblPr firstRow="1" firstCol="1" bandRow="1" bandCol="1">
                <a:tableStyleId>{912C8C85-51F0-491E-9774-3900AFEF0FD7}</a:tableStyleId>
              </a:tblPr>
              <a:tblGrid>
                <a:gridCol w="2132813"/>
                <a:gridCol w="679930"/>
                <a:gridCol w="679930"/>
                <a:gridCol w="847652"/>
                <a:gridCol w="743327"/>
                <a:gridCol w="776788"/>
                <a:gridCol w="776788"/>
                <a:gridCol w="718289"/>
                <a:gridCol w="797886"/>
              </a:tblGrid>
              <a:tr h="447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Disorder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Predictor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Score</a:t>
                      </a:r>
                      <a:endParaRPr lang="en-US" sz="140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AUC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Score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Weighed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Score</a:t>
                      </a:r>
                      <a:endParaRPr lang="en-US" sz="140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Sens.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Spec.</a:t>
                      </a:r>
                      <a:endParaRPr lang="en-US" sz="140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Sens.</a:t>
                      </a:r>
                      <a:endParaRPr lang="en-US" sz="140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Spec.</a:t>
                      </a:r>
                      <a:endParaRPr lang="en-US" sz="140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F-meas.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Prdos2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7.153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0.608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0.957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0.464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71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PreDisorder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0.748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7.187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0.846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biomine_DR_pdb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6.763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0.338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0.881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0.956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0.432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GSmetaDisorderMD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0.736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6.906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0.266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0.959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0.378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mason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0.730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6.297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0.537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0.469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ZHOU-SPINE-D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0.729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0.829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6.411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0.579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0.878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0.954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GSmetaserver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5.982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0.577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0.279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0.376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ZHOU-SPINE-DM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0.705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0.789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5.621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0.535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0.303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0.387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Distill-Punch1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5.392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0.505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0.338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0.946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0.405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GSmetaDisorder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0.694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5.268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0.287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0.869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0.947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0.370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OnD</a:t>
                      </a:r>
                      <a:r>
                        <a:rPr lang="en-US" sz="1400" dirty="0" smtClean="0">
                          <a:effectLst/>
                        </a:rPr>
                        <a:t>-CRF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0.694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0.733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5.513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0.586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0.802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0.950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0.332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CBRC_POODLE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0.693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4.958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0.939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0.944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0.435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MULTICOM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0.687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4.723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0.481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0.955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0.942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0.448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IntFOLD</a:t>
                      </a:r>
                      <a:r>
                        <a:rPr lang="en-US" sz="1400" dirty="0" smtClean="0">
                          <a:effectLst/>
                        </a:rPr>
                        <a:t>-DR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0.683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0.794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4.831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0.481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0.299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0.885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0.944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0.369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Biomine_DR_mixed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0.683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0.769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4.901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0.274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0.945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0.354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Spritz3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0.683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0.751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4.732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0.457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0.909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0.387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DISOPRED3C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0.669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0.937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0.481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GSmetaDisorder3D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0.669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0.781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4.142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0.398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0.399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0.399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biomine_DR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0.659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3.647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0.333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0.696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0.985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0.451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OnD</a:t>
                      </a:r>
                      <a:r>
                        <a:rPr lang="en-US" sz="1400" dirty="0" smtClean="0">
                          <a:effectLst/>
                        </a:rPr>
                        <a:t>-CRF-pruned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0.659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0.707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4.358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0.205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0.792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Distill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0.654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0.204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0.798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0.941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0.291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ULg-GIGA</a:t>
                      </a:r>
                      <a:endParaRPr lang="en-US" sz="140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0.589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1.302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0.191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0.608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0.924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  <a:tr h="223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Biomine_DR_mixed</a:t>
                      </a:r>
                      <a:endParaRPr lang="en-US" sz="1400" dirty="0"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0.572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0.769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0.644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0.647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nsolas"/>
                        <a:ea typeface="SimSun"/>
                        <a:cs typeface="Times New Roman"/>
                      </a:endParaRPr>
                    </a:p>
                  </a:txBody>
                  <a:tcPr marL="39586" marR="39586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6412468"/>
            <a:ext cx="398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Deng et al., Molecular </a:t>
            </a:r>
            <a:r>
              <a:rPr lang="en-US" b="1" dirty="0" err="1" smtClean="0"/>
              <a:t>Biosystems</a:t>
            </a:r>
            <a:r>
              <a:rPr lang="en-US" b="1" dirty="0" smtClean="0"/>
              <a:t>, 2011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24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Prediction Example by </a:t>
            </a:r>
            <a:r>
              <a:rPr lang="en-US" b="1" dirty="0" err="1" smtClean="0"/>
              <a:t>PreDisorder</a:t>
            </a:r>
            <a:endParaRPr lang="en-US" b="1" dirty="0"/>
          </a:p>
        </p:txBody>
      </p:sp>
      <p:pic>
        <p:nvPicPr>
          <p:cNvPr id="4" name="Picture 3" descr="T0597_paper"/>
          <p:cNvPicPr/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82000" cy="575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81600" y="6412468"/>
            <a:ext cx="398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Deng et al., Molecular </a:t>
            </a:r>
            <a:r>
              <a:rPr lang="en-US" b="1" dirty="0" err="1" smtClean="0"/>
              <a:t>Biosystems</a:t>
            </a:r>
            <a:r>
              <a:rPr lang="en-US" b="1" dirty="0" smtClean="0"/>
              <a:t>, 2011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74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50455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Improve Disorder Prediction by Regression-Based Consensus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83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2199" y="6324600"/>
            <a:ext cx="283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Peng and Kurgan,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0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Current Topics of </a:t>
            </a:r>
            <a:r>
              <a:rPr lang="en-US" b="1" dirty="0"/>
              <a:t>Intrinsically Disordered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362200"/>
          </a:xfrm>
        </p:spPr>
        <p:txBody>
          <a:bodyPr>
            <a:normAutofit/>
          </a:bodyPr>
          <a:lstStyle/>
          <a:p>
            <a:r>
              <a:rPr lang="en-US" b="1" dirty="0" smtClean="0"/>
              <a:t>Prediction of Intrinsically Disordered Proteins (IDPs)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Simulation of IDPs’ conformation</a:t>
            </a:r>
          </a:p>
          <a:p>
            <a:r>
              <a:rPr lang="en-US" b="1" dirty="0" smtClean="0"/>
              <a:t>Analysis of IDPs’ function and evolution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0394" y="6031468"/>
            <a:ext cx="303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Chen, Cheng, Keith,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9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Construct IDP Ensembles Using </a:t>
            </a:r>
            <a:r>
              <a:rPr lang="en-US" b="1" dirty="0" err="1" smtClean="0"/>
              <a:t>Variational</a:t>
            </a:r>
            <a:r>
              <a:rPr lang="en-US" b="1" dirty="0" smtClean="0"/>
              <a:t> Bayesian Weighting with Structure Selection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905000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Construct a minimal number of conformations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Estimate uncertainty in properties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Validated against reference ensembles of a-</a:t>
            </a:r>
            <a:r>
              <a:rPr lang="en-US" sz="2000" b="1" dirty="0" err="1" smtClean="0"/>
              <a:t>synuclein</a:t>
            </a:r>
            <a:endParaRPr 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09057"/>
            <a:ext cx="3733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32861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1873126"/>
            <a:ext cx="337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Alignment of weighted structures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6564868"/>
            <a:ext cx="234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Fisher et al.,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0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557462"/>
            <a:ext cx="9144000" cy="132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Part I: Intrinsically Disordered Proteins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54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Discover Intermediate States in IDP Ensemble by Quasi-</a:t>
            </a:r>
            <a:r>
              <a:rPr lang="en-US" b="1" dirty="0" err="1" smtClean="0"/>
              <a:t>Aharmonic</a:t>
            </a:r>
            <a:r>
              <a:rPr lang="en-US" b="1" dirty="0" smtClean="0"/>
              <a:t> Analysis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945640"/>
            <a:ext cx="4038600" cy="37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815" y="2057400"/>
            <a:ext cx="460978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391834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Bound and unbound forms of Nuclear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Co-Activator Binding Domain (NCBD)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0457" y="62484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Burger et al.,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9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Order-Disorder Transformation by Sequential </a:t>
            </a:r>
            <a:r>
              <a:rPr lang="en-US" b="1" dirty="0" err="1" smtClean="0"/>
              <a:t>Phosphorylations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154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242" y="3581400"/>
            <a:ext cx="54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Domains organization of human </a:t>
            </a:r>
            <a:r>
              <a:rPr lang="en-US" b="1" dirty="0" err="1" smtClean="0"/>
              <a:t>nucleophosmin</a:t>
            </a:r>
            <a:r>
              <a:rPr lang="en-US" b="1" dirty="0" smtClean="0"/>
              <a:t> (</a:t>
            </a:r>
            <a:r>
              <a:rPr lang="en-US" b="1" dirty="0" err="1" smtClean="0"/>
              <a:t>Npm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681" y="4038600"/>
            <a:ext cx="626231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86" y="3886200"/>
            <a:ext cx="3132209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12468"/>
            <a:ext cx="287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Phosphorylation Sites (blue)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86001" y="6183868"/>
            <a:ext cx="563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Order – Disorder Transition Triggered by Phosphorylation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03382" y="6553200"/>
            <a:ext cx="315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Mitrea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dirty="0" err="1" smtClean="0"/>
              <a:t>Kriwacki</a:t>
            </a:r>
            <a:r>
              <a:rPr lang="en-US" b="1" dirty="0" smtClean="0"/>
              <a:t>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63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Current Topics </a:t>
            </a:r>
            <a:r>
              <a:rPr lang="en-US" b="1" dirty="0"/>
              <a:t>of Intrinsically Disordered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362200"/>
          </a:xfrm>
        </p:spPr>
        <p:txBody>
          <a:bodyPr>
            <a:normAutofit/>
          </a:bodyPr>
          <a:lstStyle/>
          <a:p>
            <a:r>
              <a:rPr lang="en-US" b="1" dirty="0" smtClean="0"/>
              <a:t>Prediction of Intrinsically Disordered Proteins (IDPs)</a:t>
            </a:r>
          </a:p>
          <a:p>
            <a:r>
              <a:rPr lang="en-US" b="1" dirty="0" smtClean="0"/>
              <a:t>Simulation of IDPs’ conformation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Analysis of IDPs’ function and evolution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0394" y="6031468"/>
            <a:ext cx="303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Chen, Cheng, Keith,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70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152400"/>
            <a:ext cx="10058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Classify Disordered Proteins by CH-CDF Plot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838200"/>
            <a:ext cx="9035143" cy="2819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Charge-</a:t>
            </a:r>
            <a:r>
              <a:rPr lang="en-US" sz="2800" b="1" dirty="0" err="1" smtClean="0"/>
              <a:t>hydropathy</a:t>
            </a:r>
            <a:r>
              <a:rPr lang="en-US" sz="2800" b="1" dirty="0" smtClean="0"/>
              <a:t> , cumulative distribution function</a:t>
            </a:r>
          </a:p>
          <a:p>
            <a:r>
              <a:rPr lang="en-US" sz="2800" b="1" dirty="0" smtClean="0"/>
              <a:t>Four classes: structured, mixed, disordered, rare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4" y="2514600"/>
            <a:ext cx="3524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84589"/>
            <a:ext cx="42005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887311"/>
            <a:ext cx="27051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5726668"/>
            <a:ext cx="238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Huang et al.,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13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Function Annotation of IDP Domains by Amino Acid Content</a:t>
            </a:r>
            <a:endParaRPr lang="en-US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43100"/>
            <a:ext cx="15716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910045" cy="105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11868"/>
            <a:ext cx="411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Frequency of an amino acid in sequence </a:t>
            </a:r>
            <a:r>
              <a:rPr lang="en-US" b="1" i="1" dirty="0" smtClean="0"/>
              <a:t>i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05355" y="1600200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Similarity between disordered proteins</a:t>
            </a:r>
            <a:endParaRPr lang="en-US" b="1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49263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4114800"/>
            <a:ext cx="3692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Achieve similar function prediction</a:t>
            </a:r>
          </a:p>
          <a:p>
            <a:r>
              <a:rPr lang="en-US" b="1" dirty="0" smtClean="0"/>
              <a:t>precision, but much higher coverage </a:t>
            </a:r>
          </a:p>
          <a:p>
            <a:r>
              <a:rPr lang="en-US" b="1" dirty="0"/>
              <a:t>i</a:t>
            </a:r>
            <a:r>
              <a:rPr lang="en-US" b="1" dirty="0" smtClean="0"/>
              <a:t>n comparison with Blast</a:t>
            </a:r>
          </a:p>
          <a:p>
            <a:endParaRPr lang="en-US" b="1" dirty="0"/>
          </a:p>
          <a:p>
            <a:r>
              <a:rPr lang="en-US" b="1" dirty="0" smtClean="0"/>
              <a:t>CC: cellular component</a:t>
            </a:r>
          </a:p>
          <a:p>
            <a:r>
              <a:rPr lang="en-US" b="1" dirty="0" smtClean="0"/>
              <a:t>MF: molecular function</a:t>
            </a:r>
          </a:p>
          <a:p>
            <a:r>
              <a:rPr lang="en-US" b="1" dirty="0" smtClean="0"/>
              <a:t>BP: biological process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9656" y="6400800"/>
            <a:ext cx="219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Patil et al.,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38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High Conservation in Flexible Disordered Binding Sites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7730"/>
            <a:ext cx="7696200" cy="551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4909" y="6477000"/>
            <a:ext cx="212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Hsu et al.,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6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228600"/>
            <a:ext cx="867591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Sequence Conservation &amp; Co-Evolution in IDPs and their Function Implication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2209800"/>
            <a:ext cx="464602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69" y="1752600"/>
            <a:ext cx="4540131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5783" y="5955268"/>
            <a:ext cx="262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Jeong</a:t>
            </a:r>
            <a:r>
              <a:rPr lang="en-US" b="1" dirty="0" smtClean="0"/>
              <a:t> and Kim,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3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Intrinsic Disorder Flanking DNA-Binding Domains of Human TFs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5324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09798"/>
            <a:ext cx="2942339" cy="243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172200"/>
            <a:ext cx="216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Guo</a:t>
            </a:r>
            <a:r>
              <a:rPr lang="en-US" b="1" dirty="0" smtClean="0"/>
              <a:t> et al.,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33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Modulate Protein-DNA Binding by Post-Translational Modifications at Disordered Regions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4992469"/>
            <a:ext cx="159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Vuzman</a:t>
            </a:r>
            <a:r>
              <a:rPr lang="en-US" b="1" dirty="0" smtClean="0"/>
              <a:t> et al., </a:t>
            </a:r>
          </a:p>
          <a:p>
            <a:r>
              <a:rPr lang="en-US" b="1" dirty="0" smtClean="0"/>
              <a:t>PSB, 2012</a:t>
            </a:r>
            <a:endParaRPr lang="en-US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3124200" cy="262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7779478" cy="315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8842" y="1049688"/>
            <a:ext cx="3334158" cy="262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57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High Correlation between Disorder and Post-Translational Modification</a:t>
            </a:r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242941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5791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isorder-order transitions </a:t>
            </a:r>
            <a:r>
              <a:rPr lang="en-US" b="1" dirty="0"/>
              <a:t>might be introduced by modifications of </a:t>
            </a:r>
            <a:r>
              <a:rPr lang="en-US" b="1" dirty="0" err="1" smtClean="0"/>
              <a:t>phospho</a:t>
            </a:r>
            <a:r>
              <a:rPr lang="en-US" b="1" dirty="0" smtClean="0"/>
              <a:t>-serine-threonine, </a:t>
            </a:r>
            <a:r>
              <a:rPr lang="it-IT" b="1" dirty="0" smtClean="0"/>
              <a:t>mono-di-tri-methyllysine</a:t>
            </a:r>
            <a:r>
              <a:rPr lang="it-IT" b="1" dirty="0"/>
              <a:t>, sulfotyrosine, 4-carboxyglutamate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6437531"/>
            <a:ext cx="233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Gao</a:t>
            </a:r>
            <a:r>
              <a:rPr lang="en-US" b="1" dirty="0" smtClean="0"/>
              <a:t> and Xu, PSB, 2012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39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28738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Definitions:</a:t>
            </a:r>
            <a:r>
              <a:rPr lang="en-US" sz="4000" b="1" dirty="0" smtClean="0">
                <a:solidFill>
                  <a:srgbClr val="FF0000"/>
                </a:solidFill>
              </a:rPr>
              <a:t> Intrinsically Disordered Proteins (IDPs) </a:t>
            </a:r>
            <a:r>
              <a:rPr lang="en-US" sz="4000" b="1" dirty="0" smtClean="0">
                <a:solidFill>
                  <a:schemeClr val="tx1"/>
                </a:solidFill>
              </a:rPr>
              <a:t>and</a:t>
            </a:r>
            <a:r>
              <a:rPr lang="en-US" sz="4000" b="1" dirty="0" smtClean="0">
                <a:solidFill>
                  <a:srgbClr val="FF0000"/>
                </a:solidFill>
              </a:rPr>
              <a:t> IDP Regions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9153878" cy="53673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b="1" dirty="0" smtClean="0"/>
              <a:t>Whole proteins and regions of proteins are </a:t>
            </a:r>
            <a:r>
              <a:rPr lang="en-US" sz="3600" b="1" dirty="0" smtClean="0">
                <a:solidFill>
                  <a:srgbClr val="FF0000"/>
                </a:solidFill>
              </a:rPr>
              <a:t>intrinsically disordered</a:t>
            </a:r>
            <a:r>
              <a:rPr lang="en-US" sz="3600" b="1" dirty="0" smtClean="0"/>
              <a:t> if: </a:t>
            </a:r>
          </a:p>
          <a:p>
            <a:pPr marL="0" indent="0" eaLnBrk="1" hangingPunct="1">
              <a:buFontTx/>
              <a:buNone/>
            </a:pPr>
            <a:endParaRPr lang="en-US" sz="1600" b="1" dirty="0" smtClean="0"/>
          </a:p>
          <a:p>
            <a:pPr marL="0" indent="0" eaLnBrk="1" hangingPunct="1"/>
            <a:r>
              <a:rPr lang="en-US" sz="3600" b="1" dirty="0" smtClean="0"/>
              <a:t> they lack stable 3D structure under      physiological conditions, and if:</a:t>
            </a:r>
          </a:p>
          <a:p>
            <a:pPr marL="339725" lvl="1" indent="0" eaLnBrk="1" hangingPunct="1"/>
            <a:endParaRPr lang="en-US" sz="1600" b="1" dirty="0" smtClean="0"/>
          </a:p>
          <a:p>
            <a:pPr marL="0" indent="0" eaLnBrk="1" hangingPunct="1"/>
            <a:r>
              <a:rPr lang="en-US" sz="3600" b="1" dirty="0" smtClean="0"/>
              <a:t> they exist instead as dynamic, inter-converting </a:t>
            </a:r>
            <a:r>
              <a:rPr lang="en-US" sz="3600" b="1" dirty="0" err="1" smtClean="0"/>
              <a:t>configurational</a:t>
            </a:r>
            <a:r>
              <a:rPr lang="en-US" sz="3600" b="1" dirty="0" smtClean="0"/>
              <a:t> ensembles without particular equilibrium values for their coordinates or bond angles.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76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uthors and reviewers of PSB IDP session</a:t>
            </a:r>
          </a:p>
          <a:p>
            <a:r>
              <a:rPr lang="en-US" b="1" dirty="0" smtClean="0"/>
              <a:t>IDP community</a:t>
            </a:r>
          </a:p>
          <a:p>
            <a:r>
              <a:rPr lang="en-US" b="1" dirty="0" smtClean="0"/>
              <a:t>PSB organizers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781050" y="1699418"/>
            <a:ext cx="6838950" cy="233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			</a:t>
            </a:r>
          </a:p>
          <a:p>
            <a:pPr>
              <a:buFontTx/>
              <a:buNone/>
            </a:pPr>
            <a:r>
              <a:rPr lang="en-US" dirty="0" smtClean="0"/>
              <a:t>			</a:t>
            </a:r>
            <a:r>
              <a:rPr lang="en-US" sz="4800" b="1" i="1" dirty="0" smtClean="0"/>
              <a:t>Thank You ! ! !</a:t>
            </a:r>
          </a:p>
        </p:txBody>
      </p:sp>
      <p:sp>
        <p:nvSpPr>
          <p:cNvPr id="5" name="AutoShape 2" descr="data:image/jpg;base64,/9j/4AAQSkZJRgABAQAAAQABAAD/2wCEAAkGBhQSERUUExMVFRUVFhgYGBgYGBoYFxocFxgYGBgYGxcdGyYeGBojGhoYHy8gJScpLCwsGh4xNTAqNSYsLCkBCQoKDgwOGg8PGiwlHyQsLCwsLSwsKSwsLCwsLCwsLCwsLCwsLCwsLCwsKSwsLCwsLCwsLCwpLCwsLCwsLCwsLP/AABEIAMIBAwMBIgACEQEDEQH/xAAbAAACAwEBAQAAAAAAAAAAAAADBAECBQAGB//EAEAQAAEDAgMFBgQGAAQEBwAAAAEAAhEDIQQxQQUSUWFxIoGRobHwE8HR4QYUMkJS8RVicoIjQ5LCFiQzU3Oi4v/EABoBAAMBAQEBAAAAAAAAAAAAAAECAwAEBQb/xAAuEQACAgEDAwIEBgMBAAAAAAAAAQIRAxIhMQRBUQVhEyJxsTKBkaHB8ELh8dH/2gAMAwEAAhEDEQA/AMI45zP2ADiRPyQqm13mwqAdAAq4ipVojecWlmrmmYnzV8NSY/t1XNaTk0CXAf5nTBPQLtca7nCpX2M6ptSoP+Y7xVqG1Haku5HJaLtn4Zzv/WLf8u6ADzJAmVNXAso3NPfBNnhxc3vOh5QtubYWG1HnJjf+kH1C0RubvbDTYdlje13xACzcRtg/wAHL+ko7H7xku9UUrA3XBquwbWkmmS0kZHMyYgjTqlquIrUXB4s3gZtAsCJ9EXDYcvb2d4O0MndPKdFZuFqE7lRo3f8AM8T5TBT7Jk92M4f8UvfZ1IO5jLwNlbeoVLNAY7Td4+h95ILdhkEQYaMrxPOYz5o1PZrKZndE9Tn4Qtq3DpKV6hbLCHFwPZJHZPHtXnvRhQbA3m03HuJ+qPTcHZEc73Q6mC3v3jwBStWxlKkAODZ/7NOObWjzVBsmif8AkNjlMeRU/wCHCbvPhA8kzTBGW6R5p1GhXP3B4fZ1GmQRRaDod2fWU+zGkfpgD/42+kJZ2J5eIkJerieLW24GPIp9K8CuT8myzbBGe5PGIRBtpp/VTB6QvOVMc7h4j5qG486x3AI0hW2eke7D1BdrJP8AJo9UFmEEEEgN/wAlj1t3BYhxU5EHvFvmuGIIFiWyeqOlA1MZq4SkJLcSRBvPzIvolq+GZUFgx5y3m2d14nvlKYp47RiHGcog6SeeXkuOM3bdocj8xr1U3Se5RW1sZ2K/D1SYY4EWjeG68eBujVn1A3/jA74Eb27+qMjJsTxI4LTp45zmOIuwauIF9AHcVh0fxdVYC0NaRwdJ663U5OEXZSKnJVRV2LFi2Zi8xB49yNh8fUcAHhha0Raz+pP7ig4narK8/wDl2tdq6nvNI6id3yS9IR/y3noRw4JHJMdRaHsVR3hG9IOrT5HUdCFk4jD1qXaa8kcrkd3zWhQwtR7gQz4fFx3TbhBz8kwG7syQTxuPLJFtSW5t0zzrcc8uDjUncgiTM8vfFaL2tdD2tc0OuWkGGnkdWp5pYDfM3kACfJGq1QQOyTbV0x3eCSL07thl83CMfEYPeuz9WsRB58k5hsG8N3XOADrxnHPh6qzq264yI06RyQg5pNwYnMknylNW+pGvbSwraLQI/wCI7nIE+ShWNVn8XnmIXJhdzawOD3QRvtIdycAfGZ4pkYJkm7I4AwPr5pMh5l1MOp6zc73f9skizaLw/tOHatcC/wBeuaztiqka2KwlOLtpxycAfGQfNJ4bEU2OIaajOIkVG3/y2I8VWtXBMOoyNCAZ9Fnv2PU3w5u84CYBBa9s8sj1BPcsrS2A9+TVrYanVaSHtcQJs0tNr5HMpfZuHEzTaHT+5wk+GQKmm2uxoNmni5oJ8YJWjhMFiCP1UN08A283/aAfNF+TKldhqlcsLQXXNotPhoOZTOFrSTu2nv7xNx1S1PYJBJc9rryLPBByzuHN63SNfDU8wQQLdh15HItz70rYUjb33Nze13J3Z87INfaR1p24g29Fn4Kk9wmnWaW5Q61xmDMQpNB4G98MQJ7VIjzCa0wU0GxFdziBuWMAE5EnIZ5/RVp7MqOMbpaTlMgH5DqYCzjiwHhxAeWHeAdYgxElmR7k+PxC91zEOM25acu9a2jUmCqGuww5hjju/NUbWJ4+/VMbS2i8US9lzHIwTmXAaDgsHZWJcQGnPMOLvQR5W+jrJWzEeO1aNapUMCCeWco+B3qgjdNuPohUcHXrOhkRoHljcuG8J8k9T/CFY3xFcMEHsAB55f5VzZvUMWF6Xz9Du6b0rN1C1Rqvr/HIhiMK1tz2T1jyWXjK4z3x3iDb1TGI2C1pcaj3PDRJ0HdGiR2lSpF7BRhxi5zjgBN+KpDM8iugdT0L6WWiTt/sBGJJyBM8SGq9TEvb+1w/3Bw9bIlTZTmuG+Hbx4yB0kcU3g9mASCZqHKJLaY1gnXmjLI4kFjjLn+TsLTc9hL5aBkcuvNZWMxt4Z2WjxN7knVPbZxBayN+w0Aiw7ye9efw7icsz78Fzym2WjBI09o7cNVgZugAOm3CP7S1HY9SoA4DdadSYJHIIlXZLmta992AdsNzjvzE5rVdtBrqW9I/SQ0ZXyA5fRKvcZ+wq+kKY+GAN6Jho3nTzOiZaw04IMui959FTD0SIIM8Scza6s4ABx4d0nlxVFvuTfgp+Ye4mB528EINfrAPUdNFQvc79IPXTxVfzDadyS4+Q+6dtCpMuwje7QE6a3UOwzi4GTHDLLLwN0kcRv1DYmZiAfeSfrOduhu9Bi9p7plc8k5cHRFqPJFck3nwSxdCl7CB+o+AQzRMWMdysk/BFteQgqu5+a5D/LH+Z7slybcXY9ZV21Btcc0jWrU3VBUBLXN0ID2nnEggoFPZZGZPvxTeHwTMyJ6gn7R3KtRIbgK213b36yDpnunhlBHeCnKG0ZeC4GYyAmMrkq9R5/aGR0+iK8OfALQYgho7DeUkXI70tDWOHFkZvEagxHKyO7bjQ2Ia8dFiOAYSQQ5xsQ0GBbQmTHemm0mu0mM4mTxgzAjml0sZtGjQ2lRqCH7w5F1uo0I5FMVquGyEdDTa4fYLCobOpTBeS6crwNImLnwRhs1m8d0hoGkkzznRMKMYnAUXiaUMIvLBuOniIzVKW2X0bVgKrf5j9Q/1N16plmwnbp3aoaTq4fRK4vYbjAD2uMAHtZnock1Ji21yOjBUMWIIgxZwib+RWZh9mnDU6jYD2l0l0Xbpds+dx0WfVp4jBBzmUyWm9rhp42ybHnCBX2maouZJMugnWIgeKG10Mk6s19nYtrexWa3dP6XaSeP9Jx2BpVBG4Acw4AR5eqU2S2k+GvIcLZmfNegw+HYDA3SBkBYjoMiqcEjAx+zH0RvBxLdDJsh0dpkO7RcQAAQIIyzHPovTYx3ZLSJaRrpxC8TtICm/suEacRGfmllGMtmVxZZ4nqi2n7Hba3qgLqZmiWlroB3gTnI06rAfSsBTdu3vxtz5LVpbQeD2XEd9+Z6pfae199zWFjXPkXAh185jPvU3jjBF59RkzSuW7L4LEP3Ax7iQ2Y3jEnO3LL2VobOxE0i9xjekngALD696UpUAT2h3BExg3g1os0G4ixjJvSVJw8G1GXtKk6s6WyKckyczYZTmmsHs+Ii0X6dTqfYTQrAQD8o69yK3HtAzmeULKCTC5touyQPf9pV+DYYloPX6IpxEgkmANNT3apGpjSf0iOtyfomlNR7CRhKT5IxLXS0iBunLIEcLKr6zR2id7QDTvSdZ1R7og2z5+QSJquBI3DM8MlL4ifCK/Ca2bNDEbQJsSGt0HDu0WdiH7wsS6M7WHyCPQ2bJG8ZOZ5cp1K2G0abWFpiDoNZ5pfxbtj3p2SKbPM0xoPnzR8VSiIz4rNwrq1B53SC2eR9RwWpS2iyoIf2HacPDUdPBLrlHZhUIy3Qr8Ei5yVLJr4k5XHekqzbHVdEJWiE40yjn3tPiuVhRAt9Vyb5hflPQjC1A6S6eQkW8UcVnAWDRGunzWE2rV4nRNUcU9p/TewmL+eSe0TpjjK5JntE8AD87ogc6RfdJzE3/APz4EoLMeQOyC3iRmZ+V1FPasPL3Nm0W055+SxqNQ7OLhkNdc+slD/Ibsy88gLQl244PJDTYayBE/wCrXkr1KLv5sP8AuE/2smCgv5mnTFh8yp/xsDgsvFMJmBMDSEh8SyYBtYjbLnGxIGsGf6S7MeQ7O/csvEVAIy5cfCbeCPSwFSJiB0k+EJroGmzX/wAWc2DcjjqiUsbQqEl1Mbx1FiepESs1uGLmdlxMHKIdflP0UjAkRIPUQb9M0bQEmuDRq4dsEtptj+TZ3hzz7Q71bA7Qez94I/kJI8Bdvf55qKVAkQHaXtBPmlsbQewBxbcHNggQRawiDIjLUIWarPVtxXxKe8HtJAm2RGshYuK2RSqdvcuQDMmYMHpw0SeGxx+G4mxAvbMZONtVuPqBzWubG6QCMslKX46O3DC8Tdd+e54bbeAq03gNc3cNwSO02MxbPr6LtmNaQXb+845mAO7ivZPLXgtc0OBzBy8F53amwGUwXUgQDoD2h0nMIuLuyN7UdbTuS9bE3htyRN5gaSsg4p7Z7U89fsgnEkuzOUHO6jKddikcd9zQcLR4knPmhkjV3NLzOmiZZhrXMciYU9cuyKOMe7Ie+IvZULp1V6mHjgRyv6qlUACLFOnIRxiBxmNiALG+Xgl8I43vn7kqzmjeNrwnNg4MOG8csu/6KcluPF7BaVAgGOEzHHqhUG/8UCJ1HCU9Up7ryNHNsJ1BM+RCzqjXB0gwQc0/bYTuP1rXISNDddUkiWt5WJRqr31P1DwTDaPZFstENTfIdKXApVxPwn6ljuOnInXiCrOxDXCOZkpithSc2xb56qfybAwCchmBr7lJxwU55FXvINguUmk8W3CeYiPNcjrl4NoXlDmHqPabEGOUei1n4+m9oya7UHjy4rJaIELn4RwLXbocGmd0mA6NCupwXKORTfDHtwvvMDiUpXc0WA3ucGPuoqbZl8igGgmILpPTQFNNxVONZjIfWPmkUhnERdTLhJAjoI/tUcXNFjAyg3Hjn5oprF2hvlJ8Uxh9nOBJfYBoLZyM3PfKe1yxafCBU/iNbJcwE5CHT5GyWNRxkua2T19Y9U38LWe0ch77l1OhBII1TUvJlfgWbiHMcDBkZTBHWOK0cPtFzyG7ryTwEnuWxsn8IV64uzcEwHPEZagZlex2L+CKFBzXuJqPF72bI5BeX1PqMMKcY7y9v5Z6eHoHOpTVL9/79T5+2rUY+XNqiNHMmOPI960fylR4aaTX1d6QYYWuEWkyBYg+q+m4quD+m3LQoDdorhj6h1E1aSTPSj6dha2i/pf+jw+zvw/iSd0UYys94HgDey2f/C1YtLXtphpBB7c+ULfO0ToVR2MJQfVdW3s1X0Gfp2J8Qr83f3PJf+AKkAGpSc3h2pI0BMX9hHxOx6gH6WkNEAA+jSAIW/UrkGUF2L71eHVZ7uX2LR9NxadNHisXScw/pjqISb3OJ1C925rH5tHglKux2Zx1HFd8eqfdHPk9HX+Mv1PA4nZTHySN13EfNuRWFW2HUYbDfbxaL94zX1P8jTAM0z3X9Ssuts8ONoHI281X40Z8o4p+mZMfEkfPWP3TzGmSNTxBJuvZbR/C7SJcWk8cz/1Becxv4ciY3mkccvRZaZcM5cnT5MT+ZAHsJuBIySOLkTb31TA32gA2jwUOqbzSXHLKACT8/ZWpx5Oe7FGFoGY3tePTojMquoa2OY5FBYw7pBzOdznNkXEDeH6Y7MZzlwQSfcLa7Gi2u2oCQI4A6C0KlSju5noPWAkKFRzQItOdpFvJON6ydVqoF2X+PAsI5m59wqEczlxUAjhloqX+/wB9UVXYzvuQ9g4I2Ha4NgEQTMG/nwQnA8hKEHbpzhF0BWan5gnNsH/X9lCV/wARd/Py+y5T0+/3Hv2+wanUnIJujhzGvp5oWFy7IE5X58kLEUS50ucS7gB8l12ctBK9AT0v7hW2fiGU3AvbvDUW+YSzcABk555b0HwCPs3Dl5NN8T+1x1HTiEs2ktymHHLI6huw2JxFMu7EkSYtB0tH0W5g9oUSIa7deLbr2xOnQpSj+HWjMmVrYDZrGmbEjXVcuTJFI9fpvTcuSW9IWwv4QNV0vfutzMZ92gXq9kbGoYa7GS/+T+0R36JVlYCIUjFGF5efJPJs3t4PosXpuLF+Ffm+Tcq7QJQHYo8VljFLhi1yxxxXB0rpq7Gg7Ec0CrU1CB+YXfFVI40OsdBfzCn46XdyVd9XjEfQhn82NTCn4zDwSNWnKVrGFS2uw3wovuaVRuoKocWQsl2LIUDH8VSNMlkuPO5r/mp9/XRBrNBWd+ZlXGIXRFM8/LONFa+GvIzQKld09oB1ovdM/mvfyVd8FpPJVq1TPPk9LuDowdoYBlQWG5OmgPI/VYOM2PWpX3S4Zgi/ova1KDb9PQgJZ2FAiLRMnvVEqPPyxjO21v7bft/w8LDtRfVFZS19m5+y9lXBLiDBBGvHUT0uEkdnUv4Z317xnYrUziljp7GD8Aj391VrDBiRzzC1cds8kSx26eBmPqFnOdVbAcI5gAg96LvwS00QKjuF/DyyV2YdzhnHL3kiUSIl0H1CK10EX7xz0U2/YZFKeDnlGtrc5KHiKILiIB8v6R6jjBjLrwzUBmnFZWZ0IOw7Zz8f6UJk0e9cjpQNT8BNi1pnjonsU3iJ8l5jZGIc2oGggGdcu9e1oEvmBLQP1cTbLlOqKmBwML4m7EHu+qL8Zp5GRfLwTGKwJBNreCrh9kbxBmFVStUySuLuLpjuD2xuiKpkaP1/3DhzW3TrRBkEZ25rCr7LLWbxBLZiYJ9FTZtR1Bzab706h7B/iTpyBt0K4s2JVceD6T071GTkseTns/J6hmInyRRUWe2rpzR21ZXA4H1McnkaD12+gSoe456JNJZNMaDlO+k21OK74/vNZDaR01FznykziI8LKDX5+wqx3JS2GzXVTUShxE2QxWV4xODLkrhjD6AS1TBHRSMR4KxxCuoHnTzvyJPluar8aU8aoNjHkla+CEEt7xyT8ckHJzWxzK5Vg+bWv3JG6KyoVVI4pT35HN7z9+qrVNr8I9Pfegh/FFa9NQmpMq8x4n0zQXny9++9PDAuN2tcR468dUhWpkC4PvMIRkm6BkwySutgLmgID2zmr1H++iC53v3yVjicRTEYL+PhokyTEGR1Wq52aXxYa4RoUHBMk1Qs6tHLRMNrNyPuVhVBBiclLXkfuPqouDApG81wAs70UrKp7RIAG60+K5LpfgOpCfwAc6Rn+Qd/2n6rXZ+KajQGlkiA21rc4ssmjVLCHGTxHLvmE67FtqAwWAzZrm3jOd7Lu5JWkg9jXP4ppOs5rpOeR+i2dlbRoOORH+oQPHLuXiHuH8ROgB9lVOm6IOmkpqtCXTPRfic1Xv3adY7mcF1r8h/axsXRfTYN6pvkkQLm853QaOJc42N9RG6bWnqrSS4Etc6MhKloqOx1YciWRanSPYYV8gc808x6wtm7VaWw4bh0LjY6R1Wu2suf4bXJ9bHqYZVeN2Osd3qd6eBj34+7pX8wIzPh798Vz8QDmbqbidEZuy5z9/JVLrG+veguq+wVIOqTQdSyhn1DugRKXc+O/wB5KRUg5TyKG4GbeCaMaEyTtFqjt0DtAz7vZB+OktoV3CruBu8d0GBCNQwT3AbxDRwzd5wF0RlR4+aUW93X3DisuFdVbQaBqTxP0yUVKpaLnwi6smzzp5ojAqHPKeIhQcTE5ZRefTXRZT8T1HeEMV4Hzn5p9Pkks7/x2+nP3H3VeikVOiz/AI0694Vvic1RENnyPCqpFZI/E4lXZUkprE34R6bYmLMwCYMmNMloVWtrNhzS0kmJsQRrfisjA0HMLbAagnOOK0jtBsQc7X0XnZWpTuJ9P0mNwxVkMqtsExYiZ8uaya+EcyxGS3HVjqZGkIT65P3XVCc++55/UYcD4VP9TAewg+IQHsMZLcqsDrkJOvhwBZdCmeXPp1ezPK7QoxU6gfRAa2/Vam2cE/4Yqtya4tPU3b5SvNuxjuF/NTeRXaOOeGUHTHCHCyhKjFO5qUutCaGbDMLe/QXz7pQ6+GacwR6DzQXgwCSc85GfFQaxPhxnvWsFHHDOH6bjlePsmqdQuF//ALQB9krTdB3ibxnzziI9+SvVpbw0Hfbnl9VkZ+4Z2EO9vDUEHMjxiVV7nE6ctD75K2CxZp9l86Wl0R4otWox0277n5o3QAdMdoBxIESWm08BPD6L0GyMcC3dcYMwJ4QIH3XnvgxdpABzAn5m6uxxH9W8Pmp5YPIqXJ39B1S6XJqkrT2/2e0qYR4v39QgjeGmS89S/ENZg7LiRORM8k/T/F53e1T3iW5wDBnrMEcvFcL+JHmJ9Tj6vpp7rIvztfc07qzJyv3JHAfimk6oPif8MCT+l2mm7Bn7IJ/EjyXEMaQctOh9+SRSk3pSZ0S6jp4R1Oa/W/sbQoFwJ0Fs8zItKeZsstIcbtJN2jeGfiBovHs/EtVurRBn9MhP4X8d4ljN0FoYWvEboF3iN6Qf1DTgmy4s9fIk/qcD9V6fsC/Fu0qNDHE0wd19NrhfV0qaW1t8AgOi38XZdNO5eVx9N1WpvvfvGAL8AIAEclGHbVZambE5G/2T4cEscFFu2eTn6yM5trjt5r3PYV8ZEhpcNSdwE+E2tySe451zN9XHdPgFmUcdUiDA5AfT5pqrjDuzPa/jMnwgLpjGRyTzQL1KQBjXx9VQ0jmIHOAPfekH417cnHpEAd0KgxLnZud4AgeasrI/Fi+bNMggXNtMr+UwmqbWBsuu7gJHjosZmIINhPF1/OTdScYc4PLLxz/pK5SOmEsdc/36f+m3vAATnw5cT9Ev+aN5sDrYeAAWPiMZU58PY1CCzDlwlz45SJ+3gmUvYTJNLZNV+v7/ANXg2HbTY39VSeC2/wAH7cZWcaVUCTZpuJvxzXmdnfhcOrMDnjccJkkeGea3sbs8USA3QA20/tRnj+KnFOmUxddLA9XK/Q39oYMUnuDTJaYcJ3hlmHRpwsULaPwqdPfNSOREDkJ1WY3bzsPQfLN8SSL3BdmZ/cDwSDqzcQWvruLGsyaBa95yzjTkueGPPGWiV7d/J68+t6WWD4mzfjvZ6HA7PfXpb9NrndBn3WPklXYF4duu7JGhn5BBwn4gw9Lf+DimkFsbtRjmk9HAEe9UfZn4iw4kvrNIcBLZObcjz8EZZM2Nttprttv+ZPpn0/U1Gqf97/8ADP8AxXst1Ogd9w3TDoDpBIkC2tivE/AB0Xq/xT+KRig2lTaRTa6ZP6nfQLzs7vTl9F0dO5Sjc1ueX6j8OORRxu0hb4Ufy7lKJPCf+n7LlfY82zmuPhzvbr3LokGLdNI6c1UnP3r4BDLdPd/W6UBeXWHA+75lOUyGtLbXzJCR3yLgXyCsKhj+XLTvWsLQ1jQNzeY0gZAnX7ZpBtYjL33pitii6GuaSZgBuoItxgymMHTFIX/VyvHIHRBvfYPYJhcFUeBA8beqO7DkWc4DrP0QXV32vnYAdNTmOqE7EPNn1CeTQCbcz9E10LyX3YMS3rf1KipS1y5hc8NdmHH/AHSfQIYeBoUzYEc8SINwiN2haImCItnoqUyMyIHQ/JcwgXiOaV7jp0OVMHEEOBkGQbRzvnqrMwVMjeJJ5nJAbizxVTiDa9r2+qWq5Dqvgo/FR+5sDKB55SPBDfipmHCOUx4wPBU+NvEhu7Oep9fd0duLeAb37vdkEZi/xL2IMcPofoiis4ZTa/swoawPIN5Od5EfVVYwDP8ASdZPTjlZOmxXQcVnO1nkVItbI9LIT2xZotzujNN01ihKTRmTPQR6n5Ld2RgmuB+I02GhHKbSCSsRrfXWPqj0XBsgt+3QJWm1sFNXuegrYOk6waGwTEhoLhHZibSY1Az11zq+ComA4bjo0zym5HZOYStTFGCRBGthJ7tEF2IpPaN7epwLRcTJ0kXnn4pacRrUhWvhd0yIIBjgRwM8Oav/AIm+N34r44b0hdUrdkviWzfp4X6JPfgy0CHDwAzlU2EVjOJxFR4hzyR5WyKtiMS+o1rC4NgzLRuk2i/clzXIAuL8M7clVlXeyzR2YLaBnYogkl/WJHysiNwjWizge5Fp4ogxlx4d6JiqVgW5eMEc+GSXQh1NijqV4+f3UgnT6rm1AbOkDl8woZUgkEnll8slkqA3ZIkaQuUzzd6rkwti05jio3OHufsmnY5v8GnS4+eikNY4WbuniDbwUxxNz7Ec48fZUXkBov4nqrVqDmAyNbEZHgmcI8bsiefdpzShQShSDRLp39TqeXIdVSrDb2B01y712IrCJAPeUDeLtLZ593etZqLDEyZ145IrKx4Nvyn0XUqWZMC3uFYOAyhNuLsSKPH0USBw98lR7u9QakaImLzwJPp5Kkxexnh91UXViBwQCdDuXopDON/fFU3oynpmispyc7cYRMUdT8uGfqpFJqO2mBkrOpwdAtQLA06DZmMveSv8QDK954DxAuuqmM4jjHy+in4g4ooDIdUn3KpReN6TlzPzV9+Tx6fRQ6d6fuszI1WUKlUSxjQPvxsl8bhnsPkbyt3YX4kpso06JYSS7tOMRnnxsLADgkduYykX71Oo2CSSTMgRIkRfhClDI9TTRSWNVaZjtuCZAStV5Ji9+CcxdaWEM3XfpaHc9YGlhwSdJzmv7bQI1H9wVXWnsT01uRXxMj4cndaRlrHPgi/CAggxpfzCTNbcLhEnMGO/vXfmHRO7eM7W6cBZLY1FqrgIg56fJX1JbkOaAGucLu1yj36FcCRmR7stZqGhXAAM3MyOAGXqitxgDYjuCVAB5c80R26OPMa9fsm3F2Iq4gH9uoVHvGbZOengrOqttDZHL6KalCM1qbDaBDquRg0cj76KVtLNaE6cEmTp5oofDeEoLR91SvV0lTew63C4nFbwI6R3KmFrhrSEuQNVNBvaEcUoyRo0mSb/ANdys58H36oLnwTfM/RQHJ0IwpqT3qDV9hQSqCNUQFy5cCqg68VzfNaw0FDwoLkPdVms9j6rbg2Citu9PNQzEFxJQwfD3rmiMHcskZsJvH2V0odRQTPv62TC0Msf792XClwjogNqHr6+Cs2oZgDzy8lrNRYt6T1Hsq+UWMd087qjaxGkzn7K6rXOYB858PohsMPM2g0/8kNGhaJ4Zh1jl5qR8MklzHAb1hIjvj93ks1tckiDB7uPmUWo8mdZuZI+SGlGcmWqxprpkOnHkoFQZA+vqgnLNv8Aag0nRoOZP3sO5PVCN2EdN8o5H1CD8FoykeXoUSmwjMA/7vREY+1iBPP7I0YHRMSSJHCBfyCFMGSAeHAdxBlMFzgbQRwPzjVVfiHHNo8j91nSMjg/s5CAc4vzvwUOYMwRznjw5qRV0jlwXPDciDGV+K2pG0sV+JHBNh0/uBMT1+6GQDaPJVFIaAH3wQTrgLV8kCuP7C5E+GeC5H5jUgOI/SElUF+5cuUpjRKORMJ9Vy5IU7BXZoqlcmQrOGaJX/S3ouXIgBHNXULlkFlZRBkuXJkIyP49fkhvcZ71y5AJZhXfuXLlhhpuqikeyeqhcsuBWcT6/JCrG7u5cuWCTUy7x6ImIcd111y5P2EA4S7Z1vfXIaqtZ3quXLPgy/Edijdvf6oRd2QdeOq5cpsqiKNU3ufFalLI+9Fy5Uxk8guwdo9/yXAX7j6hcuSsIGo89q5TdD/tC5cgN2LBx4rly5V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t2.gstatic.com/images?q=tbn:ANd9GcTLIrGURO9hF9QUfxJrt9MCDTV6iN_TJqn83Nd5zC-uJgGb5Gl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1938580" cy="178117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g;base64,/9j/4AAQSkZJRgABAQAAAQABAAD/2wCEAAkGBhQSEBUUExMVFRUUFxcUFRcXGBcXFxUUFxQVFBgXFRcXHCYeFxwjHBQUHy8gIycpLCwsFR4xNTAqNSYrLCkBCQoKDgwOGg8PGiwkHCQpKSkpKSwsKSwsLCksLCwpLCksLCkpLCwsKSwsKSkpKSwsKSwsLCwsLCksKSkpKSksLP/AABEIAMIBAwMBIgACEQEDEQH/xAAcAAACAgMBAQAAAAAAAAAAAAADBAIFAAEGBwj/xAA+EAABAwMBBQUHAwIFAwUAAAABAAIRAwQhMQUSQVFhEyJxgZEGFDKhscHwQtHhB1IVI2KC8TOSshdDY3Ki/8QAGwEAAgMBAQEAAAAAAAAAAAAAAQIAAwQFBgf/xAAvEQACAgEDAwMBBwUBAAAAAAAAAQIRAwQhMQUSQRNRYcEGIjJxgaGxFWKR8PEU/9oADAMBAAIRAxEAPwBkbHxg/wDbCXqWLtN8+ixtU8HHykpinvH9LvEiV0Tk0hZtKNZKdpV5GpUXUHTO6VsGNGqbhRL30g4EqTdoTyHiFptQ8j6BHbS3v0qUGxepeHl6BKVLgHr4qz9wnkPMZS9TZWcyPRGgWVnazwAPkiUqLyceqcZsqevojCyc0YPopQBB9u/id76KbKBB0z0T7KXNGpWZmZnojQBF1F3EHzRqNLGsKwNq7l8it9k44BHyRJQCnRnOUwzc0zKfoUDuwYRG7Pb/AGx1RILMswTKY904ZTNO2jyXGe1n9S6dBpZa7taroX602HkCPjd0BjrwSymkNGDZ11KwHHKZp28aSvIvY/8AqVWp1aj7tzqtJ+TEFzHtGNxsgBsGCBHA8FYVv6uXBc7cpUg0uJZvteXBhPdDodExyVXqWWuPbyeqBim1hXmmzv6wOA/z6Aec5YdzdGNWkOnXmPBeieze2G3du2q0AEyHtmdxwOhPhB8HBI5DJDHZqQoJwUlI00O4PaJikFvsgmeyWi1DuDQEUQt9mjQoOClkoEQtEKRUSiAiVElSKgYToVmQtIJvKY1c31WI0wHF0bYA4+ic7Ex0ThtROfkti1PLCuspoSZs0EZmfFFdsnqPNH908UUsI0jzUslCTdnEcB5KYsieYRn5xIPghVagUsNEjYtHATzlSbbNAySUv7yAhuvvFQg3vMaMDPgl6lcayT8ks95dxKg5h4KAGO1PCEZtUAa5SlCyqE6K4tNhk/F6IbIO7NMrF4j5807RtAE9Q2Y1sSQ2SAJgSToBOp6JH20dUt9n161B25UpNDwSGnRzd4Q4EZEquWRLgsWN+RhlrKap2i+cn+318X7xuq09HkDyAgD0Urr24uKrNyrXrOBxBeSD4qp5LLPTo6j+pH9Re2c61tD/AJXw1Htmap4tb/o/8o5a1lL2OqOt95gJaSAXEhpiMNgmNSTHEwuPFwA8EEagxwjjoritt34p3i090d6RuzIbroIGspU15DNPwW2ytkUmMZvVGFzwYAJ3gM90t0nE6lOVLalU3mxLW7rt1uHAkH9UZE4zxHLXjrnbL6z2zDQAAA3GnHxXqPseKD6AkjelvMGN4H/bEDOVZGV7IrlB+Sup2FCmYdRG5Ehz8wNM6nzxot7M9rxs65NWXOovEOosDGh0AAVZzMT0JnXCZ9rdo9mWsJ3g4ENGhw470u4AYJ6z1XH0rAVCeyeJdIcxzDBmQYLTLZB5KS3VAjsz6K2Ttelc0mVaTw5r2hwyJE8HCcEaQnCvmu02Jd43KJO4SCWEwYmYjB5yFfWu172kBFS5aI+E1HGOBmSPIjl0VaiyxzSPc3FQJXlGz/bO7ojvPLwW/wDuS6DmMzIPySDLy6rPJfWqP/3Ej0GAmUGD1Eew1awGpA8cKvudt0mgw8OPIGc9SNFwFvZPOTJ6kqzt7LrlWrH7iPIy5Zt+o7RjR6n9kQbUqDUN9P5VTQogmMynW2I5k+qs7UL3MZ/xF5/UB5IVa+LsGSOgAlYLaOElJVq+7rjXRGkK2wjQ6MLaqn7TE/EsRFsZ/wAR8Qt0788HEJT3U8XBbNAcXBKHcbdtHqFr38HiEo5jORPVLuY3gEAlk27HNYbliq+xcdApts38ioSx03TeA9UAgE5KLb7MJ1CdpbEJ5BQInRGcAq3tLQnhCNa7FA4q8tNnhoyllNIeMGwFps5MX97RtaRq1ntpsbq530A1J6DKp/bf21Zs6334DqjpFJnM8S6NGjj5BfP23vba7uw4V6xe1zw/dMbrXNDgNwfoEOIga8ZWaUmy+MfYf9uvbere3BeHubTY4miwGAwDRwj9RiZ1yp/+qV26yfa1tytTew096oCagHAh4PeLTBBdOgXJxIHogE+iRlqSJGr0WnvxylaL5KlvSIyfsUo1EaTMhX9tsZtVhI3pa4EiMBkCTPGZ54jRUVB8Fdbs/a9BlEwIOuQXd4TALtNDwHmFZCvJTmclwc7csaypFPI+vVdfsbaRoMbUJgkRroDAMNByYJXFvc7eDi3BMje0OZ8YV/Z29S4zTYBAA7u6Gt1AhpMnGPrrkp7izTpDO0tqMe5vZt3adKQycl5wJzoMCUTZV0X1xvtLg/AgGXAQ3Uco9BCA/wBnCymIe4mDIiAHb0QAegBXSbF2cygxxfl4gbm9gGBkx9D9pVkU2UyrwdVsZraDZBIgAO5AawABJOAq27qtqVD2bd3rETzkfq04pC82s5wh7oaNGjEnw4qdvdPc4ODA2Iy4mYjiP4VwjLKl7Phwy36dMxwVjZ2DaTQDM8McPtzStCu4t1jqMeGgTFGmPyU6QAtITr+eCfp0BCW7Ldgrbq6IRx4gyI4T4BFdeCNFVuuI/lLVdpdVKAP3e0A1sTH1VVc12u492OJz6JC+vO6Xuw0fqOB6lc+/23oM/uqRwZ3AfF5z6ApHNLkii5cHWGl/oHmc+axeev8A6iVZO7SpgSYBZvEDhLiZKxL6sRvRn7HrjtjEnWPOVNuwBxdPkr1lDojU7QnUHyUcwqBz7dkgafNT/wAOngPILpW7ObxKkbJo0S+qhljZzlPZCcbs3HEq4bbGMBQ91cl9QbsKpthPCE1R2arCnbgI0gIPI/AVBC9O2DUK4uoBjPTmtXVyqHae1twGNefJSML5I5UeOf1DrXlW4JumBsSKYbuloZMhoc34onjnK491Jd/7V3vaNJOYJhcJcPzjKWcUhscnIDUflCDZwol2VsPhU3ZoqjDTUAUZtu4iQDGvRFaxoZ3hk5Hh/M/JSiXRv3du9xbEag5wNfHVHdVcHd126AIAa7QfdJucdSSSeZ9FbWVs1rS6ZgTJAILg3T1PyTIqntyVVVxc4bxJjH1KtdgXppVJGJ7uca6GUo60OoyPmJx5olpRG9pp9UUnYG00d9ZuDp8W8cyQHAeZjrC17Rns9ym0jeAJL9JO8eevNap3DJfPdcwQBEjfDQ1jRkTpJ89dFZ21zTqiDqMiY1HBvLI06rStzKVeyKbKIL6gLnk4PHpE6c5VlSD61QEaAd3w1xzSV9Vc+pGgboBPPjPFWWzgWiB80y9gFhTYYAn7eqfojdQLanxKLUrQFYA3VrcygVKwAlJXd6Qqu4voackk+gHihZBy82iZwVS7W28KJYXCd50HjujdJmOJ0wlL3awptLiecdTrA6rjNo7UdVMvdjO60aD9/FU5J0Pjh3v4G9t+0NW5OSdxpO63p1VU0zwiOaiH8gfkFGmd4wZE+Y/lZG7ZujFJUgxYP7j6raELY8wsQCfZLKIA0Cl2caJF1zKhvnmrO1lNoeNOdStljeKS7RLXV8GxvOAkwJ4noOKii2S0iydcNbplBdWJSdN5dnQLde9ZTEuMD8wBxKbsF7h1pQLislX7TG7Pwjrj1XM7Z9s2MkNIceuB6p1B+RXJFze3gGpXG+0G0Dundh2NBkgeCq77aNesJLmtDuR/fPyVC+qJI7eqT+oNawAecnorHNQW4kYSyOoqyj2w9+9kO3Txgx5SFS1aQn1gjiuwG2WGWVNxwOCXZI4DrOmfkqyvaMOabQCCZhxLT5OkcPNUupbplyUse0lRysIhGg5aq0fsvemBDhJ6ED740SjLA73e0Gp6KpxaL1JM1RdiTMA48eSE4lzo0n6KwuaYDgT8I5cIStO1cQXDvDIMZIHhqi/YVe4q52cfnkriqSKNOlx+N3nMA+pwlrW2DQKjxMmGNPEji7p9YVhbUZMukudkn7/VNCJXkkg1tQAGugnz0Q9lboeN4SN7M9DxRazh8I8+SbsKLZBIBMY6dY09eisqyl7IsKdp3N4klziXOPUzgD7puyYWQeX7fNA7cDX0/dT7eT+fJWCUWFFkmeatrVgCrLN2FaUinRGhzfQqzhzRKYSdymFZU7SuhkBc/c3siJVhtkQXZ8OZXMVXZ1SNitXsa9oaW9RBH6DJ8CIn6LnadInQLr6FPeaQdCCPUQuUc4tcWuERI8ws2Zb2atM9u0kLNxHxNHTKxtpA+JvU5KGLwAc+nJDNxJ0joDqqbRq3HW02x8Z9B+60le1H9g9ViNgo+vWiFp9cIMrSvozWTNZVtC3NSoalSO6SGDk2depMBNkqu2nWduhtPE4norIr2ElIaub/APS3X6LntqbQ7Mmo/vuHwN4DrHND2ztYWdAwQ6q7DQeHUriNobbLmRJLjJe5WbIpcie0PbN5JL3bx4AaDoB91z+0NrvrmGtIxJmJxnU6Ktr3Xex6odvcHf15yqm72GUXVlps6xc/43kiMNB6xkq52LdPo1mNp1XtZMOAcYjl0Vfsy4bugbokYnyJM8+KBcVTvh7MEH1ggrNqsEcuJxavbybtDqZYsqd7WrXujvrmqH4qBlQf62tdr1IXB+02zRTq/wCWdxpEgSY1ALe8fArorPagq0w4a6Ecil9r2Xb08fE3LevMfnJeT0Unps1PZcM9/rNFDUaZvGk3Vp/77lJZ2M0d+Tvb26dMAjjC6D2I9k6d3Weak9kwFoAxJcDA8t2fILnC8hrm5G9AIMiHTxHqvSvZGz93s6R41d6qfA91v/5A9V1OtauWLT1jdSlsn+54/Q6ZzyO/H8nLe0PsAbY1JdvUm02uDyI3slscpE68iFRbOfSovl1JtRsRnI4HPP8AYr2267OtQ3KgDmnDgeRwfqD5Lz3+pmy2U6tN9Noa17SwgAAbzOOOJafkud0frE8k1hzcu9/yX1LtXpk4WlTXPycTc2rA/u6atjQNOQB6rLPutc46/C0fX7qLAA2eLjHl08Sg1q5390aNkeZ1Xr7OE4sNTpgayeg+SsLCtGXmdYGBE9eKqbmruMDjJc7DRwjSev8AB806NclxJMnmo3RIxctzo31hJIOpKPaukqnovVvs7VMmCSo6PZ1KYVoxkJfZ7IamHVFahZE21ISW0L3EKdWthVW0bjCLYhQ7Yryqunal0nlH4E5c1iDg+PUKDKwMxxIjpwykEvyCuLjsWb27vQYiYGeZ4BcxfXJq1HOgDezA8P4XT7Xs+0t35gt7/jHD5lcgMHCozXdGrTJU35IvAC0x0Ij2mSSIgY9EEBZzWFFbosQliNko+xKoCC8qdUpao5a4oxyZGrVDRLiAOphUm1Nv06THPnSY64nC899ufaNlzWLabt5jIAMkAnju8/RKbVvQ63LZw0bvmdVatjO5WxV206lxVLqgje748ChXb4nqkbK/aAYBxEuP5hTfc7zS7mlvYSUXZT3DvqpWNM7x6A/uoxLvDPpn7JyxtiQeBdhUpWzXJ1Gg9qS0jOuvln7Kwa0efTn+fVKikRmdZHXSBCW94mZGJ4RieGSnexXBXwWFi8ioA3Vx3T/Kt6NZ7XfRUWxas1qZadXAHnHXyV3cVod4Fea6gl6uy5R9J+z05PSuMuE9v2D7X2ebhu8GgVBxxDuh+x/B2d1dgtYG6NaGjwAgLmLethWNvcTT/OZXDzJzUU+I3X6m3LpIKfqJblxSvO7Hkqv2ktverfdmHAhzTye2RnoQSPNZTqYQDcaqnHDsn3x5TsqeljO00ea1+0pP3XthzZx9D1116INnVEgEce8ei7jb2z+2ZiN5veb6ZHmuMFISvZ6HU+vG/K5PIdV0P/kkvMXwJ7aui+qXScQB0HJCs3YQb/8A6jupWrd0FbG9zlJVEvLQ5XR7Lpy4Ll7V3VdfsJmJV0SmS3Oia/dalnXKBXroO8rrKmg1Wsqq+em31EhdlErnwVdwFCgxFcxaqUz2boEndIA5mMKFXwAd7QNaDuN3uAn4fMcVzjaQmTxyTp8kF90RiMjVBfckrFOblydOGNQ4CPrb3dHqtdgOaAzVHcAOY+aQsNdgOa2psoSJ7Ro83fYLFAWfWVSouU9qtvhlvX3YO6x7dficWkFo5wJPkrPbe1OyYd3L3YaOR5nwXmntZQO5TbPwhxcOr4+w+a3qNI505HBioQQdYIKLX2g/4eHHOv7rdW2IIHilbnJwqXaLV2yYYVAGHTJjwGCoVrk4A4obCYjh91gbkdELH7UM2dMF2dPqrxr2sHCVz7HwnrPvB29wgyc9PzxVkH4KMsW3YdtTeb5x14pFtt3s6a9VZspcSdc+BQriljWZ/wCIQmh8T9iewmF1UEADOI4QCfurK5Z30bYNs2CRwx5mZ+izaGCvMazJ3ahpeFR9J6LD09Gn7tv6fQI+qQ0eKtLD/pN8FTl8055fUK6o4Y0dFzMnFfJ2ZO0Nsf3UnMuPkjdp3UmbkAmeipihIR5D1HQDGYB+i4Fxxhd6yuN5vjC4zbVh2NepTaZDTIP+k94T1grt9JmozlDy1f8Aj/p5n7RYm4Ql7X+5TXVGR1CUosyrF1sSc6oLKUGIyu+15PHp+B6yZJC66yqhrYC5aypFXts0q2KKpPcsd6SpOQqSK50J0IBeErWajVKqp9qbdDO6yHO48Q3xjUotpFfa5OkEu67aYlxjlzPgFU3XtBgtYN0n9RIJHloFV3V+XneeST6AeASpqz4LPLI3waIYEuSRtwTJcepwsdQp83T9vzgtUQRoCfJT92cXQRunHxS36qo0AWUxIAGv5qt+6knJjj19EetY1Gjn4B37LXuziASQI0A1PipQLNQBgAY56+axEZVZGS388QtIgPo67st90nwXE7asi5zscSvQ3hIXdMRouitznNHje0LOHaZGfkqY22dOa9O2psMQ5wGYPguQutnubkiEko2CMnAom0OEKL6cK5o2O+MESPklb+xI+iRxHU3ZVEI9F2Com2dOhTtLZzpjzSIuk00btWuKdq8Bx08FK2t90Qpm2M5QlwHGtx3ZL4jxPyGPut7YbqVlsQGt/wB3rvH7AKN8+ARE9F5TLvnb+WfTtL9zRwX9q/gHZmWeJAK6J7Yb4KisHAMcBOZwRmRlXEktzy+YWTP+I3QT7VZuZCUvXt3T1x4JpmiRvmY45gKuHJbHkzZxyCeBk9ABn6Lkrm9Lnuecl7t4+BnHoui2nVNOhUjUwzw3tfkCPNcoTiCu502G8p/oeT+0ea5RxL8wtevP280W2pSMjwS1JslWNJi7adnkGqHrSgrKlTQLGgYSftJtNtOk6mHf5jgBA1DTrJ4SPqrLpFNWzW0PaZjJFMb7hx/SD48fJUFXa9xUPxxPAY+TVVirwUveSOMqlzbL1BIcqPfo6sfUn6oTmExGnoPWUuWk/EcclJwxjh4pbGqgrLDiS0eJJj/tB+qKLan/AHs859dCl20ycwVoUieHVAgUbsE4MEcIxnRH/wAXqNjMgfDgQOk+qrqlaDBx4fyp29TODjXP4PRSyUFvr2oTofzWIwlhciNDPj+yYvK0gNaMnUg4PklGYJkaYUClsFfbsnDo6QT45hYgb3RaUJR9UuKVuCjuKTuXLpI5pX3TZBCp7jZzCMifFW1dI1SixSn/AMOY0khsE44pK6s1cVKZKBUoFVsZIoTQhbY1WVS2QOwSMZIX7LkiVKeIRezRBbkqmbNWJFfaUzvD/wC37fyiX4h+f1R68E/Y25BdjqPRTrbJ7R0nQEY6heTzz7c8r+T6To6lpYL4QOnYggOHL6p40tR0kfdN0aQLd1Y2mQ9p5GFznNs1vLZWNEGE3Us2s755SEW8su8I4kfVR20Zho4YQvuaonqdzVfqUvtFSHu1WOL6ZHm6VyjLKV2u07cutyDrDPkQqihY9F6Dpj+418nl+txvIpfBSU7BOWNSnvFu8N5okifWD04qO3rvsWhogPeNf7RpPjyXKFjea7adHmJD19t1/buLKjt2YbBIEaYCRr3UmXEknicknzQ6j2jQBSFySOH54JbJQuTJwi02jWVm9zJ8YQpgkTIPFAY32hlHbTIEiPA/ZLgwdEwy4GJUIS7UweGk9Ix9wji4Ed7hofIafmZQXukyM4g/nHiI6pcvGmcc1ADgpsOSOmIxnrqh1LWMiPzpohU3zMqFapnHgoQMxzQwumTohhwdqfDxUW0ZBz/yj0qEDQKEJMuN0RDMf6Wn5kSsS7yQdViNgo+nHPSlw5Jvrnl81HvHRpPr+y6RzLJ1I4lJ1aQ4FMe61f7D5rR2dXP6Wj6qMgjuwsAngn27MrdFqrZVBo35IBKytankgCxlWYo1Rw9ZRmWD3agBK0MmVI2cmadiIVi2xjUz4LDUDdWQFVKBohOhH3HiFr3cxCtG37B0RKV9TJ4LkZ+nLJJys9LpesRxY1Brgp6VoQUxTtDqrU7QYNBPkExb3rD+keizf0lXuzW+swfgqTY7xlQfsUnK6B13TGJDfQINW6pAwagHqfor4dMguSiXWO38Jzlzso7sRj+VU7QpsoU3VKhhjdTqcmAAOJXcsbSeJFQETHLPgVzP9QdlsfYVg2C5oDxLgB3HAnJ47u9jjMLbi0scV9pzNXr5aiu7weL7d2r29Zz4gTDRxDBpMevmqx1RGexCLAizGiBfKI0zgKAHRNUaeUCGjQPHRLvpnknalYfhWmVBCIBJvjCk63dE6hNOtwehWgCBEfxCAbEQ8hbLyUdtIkyQsq0zqBA+ihAbZHpxUWHKkASOmikyidcKEDjAlA96PBbNE+XqjVKDB8IcT+cEQAjJzjKxZPX/AMltQJ9YN2YwfpCMLIckcOaFL3sdFpcpGKkKuseiGaHRO++LT7gFTuYaRXm2Ufdk29QICfuYtCjrUcQtC1byTgWx4KdzJQn7sOSibJp4KxCIHjkg5MakUN3sVjhpHhhL09hxjEdB911Iz+lb93S941HNs2I0aygXtrjdZIHE8T4LqHWpIQKmzuiKkiO/Bx3uIHPx/wCVAva3OT9F1T7JL1dmNOqtTRS7OYr1wRO4PJoXnv8AUD3h0Oj/ACNAGyN13/yczyOnBezjZTIiFzn9QbHd2bXFOnvkhoIAJIbvtLnY5RPTXglyU4hg2pJngZYTGAVo254keX8orcYnOq1vTrlYjcSFIfyomlBwhipBhbcVCGns4keigNVIKWJjTn1UCTDDiER7hxA/PBbmAk31FAEy8aAeqlVeBEa8fwJUvWjUkyULDQ615Oh8OaFWrZ5c+RPMITXIpE4RIQdVlZSfnJQ2s6qVWmIkHKBBs3o5SsVeHLFLJR9cLcLaxbTAbAUwFixBkCsC1VCxYl8jskwYWgsWIBCALYGVixKMFaEdixYkYUFAWyFixKEr7xuSkYWLFohwUyBPCq/aSoW2ddzSWuFJ5BBgg7pyCNFixWeBD5orBA4rFiwnQ8GVtVMnA8FixEhBh7yZY3vN/OaxYoQhcHVCjK0sUISco1BgeaxYgyA2aqTlixAJFq05YsUISAW1ixMQ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g;base64,/9j/4AAQSkZJRgABAQAAAQABAAD/2wCEAAkGBhQSEBUUExMVFRUUFxcUFRcXGBcXFxUUFxQVFBgXFRcXHCYeFxwjHBQUHy8gIycpLCwsFR4xNTAqNSYrLCkBCQoKDgwOGg8PGiwkHCQpKSkpKSwsKSwsLCksLCwpLCksLCkpLCwsKSwsKSkpKSwsKSwsLCwsLCksKSkpKSksLP/AABEIAMIBAwMBIgACEQEDEQH/xAAcAAACAgMBAQAAAAAAAAAAAAADBAIFAAEGBwj/xAA+EAABAwMBBQUHAwIFAwUAAAABAAIRAwQhMQUSQVFhEyJxgZEGFDKhscHwQtHhB1IVI2KC8TOSshdDY3Ki/8QAGwEAAgMBAQEAAAAAAAAAAAAAAQIAAwQFBgf/xAAvEQACAgEDAwMBBwUBAAAAAAAAAQIRAwQhMQUSQRNRYcEGIjJxgaGxFWKR8PEU/9oADAMBAAIRAxEAPwBkbHxg/wDbCXqWLtN8+ixtU8HHykpinvH9LvEiV0Tk0hZtKNZKdpV5GpUXUHTO6VsGNGqbhRL30g4EqTdoTyHiFptQ8j6BHbS3v0qUGxepeHl6BKVLgHr4qz9wnkPMZS9TZWcyPRGgWVnazwAPkiUqLyceqcZsqevojCyc0YPopQBB9u/id76KbKBB0z0T7KXNGpWZmZnojQBF1F3EHzRqNLGsKwNq7l8it9k44BHyRJQCnRnOUwzc0zKfoUDuwYRG7Pb/AGx1RILMswTKY904ZTNO2jyXGe1n9S6dBpZa7taroX602HkCPjd0BjrwSymkNGDZ11KwHHKZp28aSvIvY/8AqVWp1aj7tzqtJ+TEFzHtGNxsgBsGCBHA8FYVv6uXBc7cpUg0uJZvteXBhPdDodExyVXqWWuPbyeqBim1hXmmzv6wOA/z6Aec5YdzdGNWkOnXmPBeieze2G3du2q0AEyHtmdxwOhPhB8HBI5DJDHZqQoJwUlI00O4PaJikFvsgmeyWi1DuDQEUQt9mjQoOClkoEQtEKRUSiAiVElSKgYToVmQtIJvKY1c31WI0wHF0bYA4+ic7Ex0ThtROfkti1PLCuspoSZs0EZmfFFdsnqPNH908UUsI0jzUslCTdnEcB5KYsieYRn5xIPghVagUsNEjYtHATzlSbbNAySUv7yAhuvvFQg3vMaMDPgl6lcayT8ks95dxKg5h4KAGO1PCEZtUAa5SlCyqE6K4tNhk/F6IbIO7NMrF4j5807RtAE9Q2Y1sSQ2SAJgSToBOp6JH20dUt9n161B25UpNDwSGnRzd4Q4EZEquWRLgsWN+RhlrKap2i+cn+318X7xuq09HkDyAgD0Urr24uKrNyrXrOBxBeSD4qp5LLPTo6j+pH9Re2c61tD/AJXw1Htmap4tb/o/8o5a1lL2OqOt95gJaSAXEhpiMNgmNSTHEwuPFwA8EEagxwjjoritt34p3i090d6RuzIbroIGspU15DNPwW2ytkUmMZvVGFzwYAJ3gM90t0nE6lOVLalU3mxLW7rt1uHAkH9UZE4zxHLXjrnbL6z2zDQAAA3GnHxXqPseKD6AkjelvMGN4H/bEDOVZGV7IrlB+Sup2FCmYdRG5Ehz8wNM6nzxot7M9rxs65NWXOovEOosDGh0AAVZzMT0JnXCZ9rdo9mWsJ3g4ENGhw470u4AYJ6z1XH0rAVCeyeJdIcxzDBmQYLTLZB5KS3VAjsz6K2Ttelc0mVaTw5r2hwyJE8HCcEaQnCvmu02Jd43KJO4SCWEwYmYjB5yFfWu172kBFS5aI+E1HGOBmSPIjl0VaiyxzSPc3FQJXlGz/bO7ojvPLwW/wDuS6DmMzIPySDLy6rPJfWqP/3Ej0GAmUGD1Eew1awGpA8cKvudt0mgw8OPIGc9SNFwFvZPOTJ6kqzt7LrlWrH7iPIy5Zt+o7RjR6n9kQbUqDUN9P5VTQogmMynW2I5k+qs7UL3MZ/xF5/UB5IVa+LsGSOgAlYLaOElJVq+7rjXRGkK2wjQ6MLaqn7TE/EsRFsZ/wAR8Qt0788HEJT3U8XBbNAcXBKHcbdtHqFr38HiEo5jORPVLuY3gEAlk27HNYbliq+xcdApts38ioSx03TeA9UAgE5KLb7MJ1CdpbEJ5BQInRGcAq3tLQnhCNa7FA4q8tNnhoyllNIeMGwFps5MX97RtaRq1ntpsbq530A1J6DKp/bf21Zs6334DqjpFJnM8S6NGjj5BfP23vba7uw4V6xe1zw/dMbrXNDgNwfoEOIga8ZWaUmy+MfYf9uvbere3BeHubTY4miwGAwDRwj9RiZ1yp/+qV26yfa1tytTew096oCagHAh4PeLTBBdOgXJxIHogE+iRlqSJGr0WnvxylaL5KlvSIyfsUo1EaTMhX9tsZtVhI3pa4EiMBkCTPGZ54jRUVB8Fdbs/a9BlEwIOuQXd4TALtNDwHmFZCvJTmclwc7csaypFPI+vVdfsbaRoMbUJgkRroDAMNByYJXFvc7eDi3BMje0OZ8YV/Z29S4zTYBAA7u6Gt1AhpMnGPrrkp7izTpDO0tqMe5vZt3adKQycl5wJzoMCUTZV0X1xvtLg/AgGXAQ3Uco9BCA/wBnCymIe4mDIiAHb0QAegBXSbF2cygxxfl4gbm9gGBkx9D9pVkU2UyrwdVsZraDZBIgAO5AawABJOAq27qtqVD2bd3rETzkfq04pC82s5wh7oaNGjEnw4qdvdPc4ODA2Iy4mYjiP4VwjLKl7Phwy36dMxwVjZ2DaTQDM8McPtzStCu4t1jqMeGgTFGmPyU6QAtITr+eCfp0BCW7Ldgrbq6IRx4gyI4T4BFdeCNFVuuI/lLVdpdVKAP3e0A1sTH1VVc12u492OJz6JC+vO6Xuw0fqOB6lc+/23oM/uqRwZ3AfF5z6ApHNLkii5cHWGl/oHmc+axeev8A6iVZO7SpgSYBZvEDhLiZKxL6sRvRn7HrjtjEnWPOVNuwBxdPkr1lDojU7QnUHyUcwqBz7dkgafNT/wAOngPILpW7ObxKkbJo0S+qhljZzlPZCcbs3HEq4bbGMBQ91cl9QbsKpthPCE1R2arCnbgI0gIPI/AVBC9O2DUK4uoBjPTmtXVyqHae1twGNefJSML5I5UeOf1DrXlW4JumBsSKYbuloZMhoc34onjnK491Jd/7V3vaNJOYJhcJcPzjKWcUhscnIDUflCDZwol2VsPhU3ZoqjDTUAUZtu4iQDGvRFaxoZ3hk5Hh/M/JSiXRv3du9xbEag5wNfHVHdVcHd126AIAa7QfdJucdSSSeZ9FbWVs1rS6ZgTJAILg3T1PyTIqntyVVVxc4bxJjH1KtdgXppVJGJ7uca6GUo60OoyPmJx5olpRG9pp9UUnYG00d9ZuDp8W8cyQHAeZjrC17Rns9ym0jeAJL9JO8eevNap3DJfPdcwQBEjfDQ1jRkTpJ89dFZ21zTqiDqMiY1HBvLI06rStzKVeyKbKIL6gLnk4PHpE6c5VlSD61QEaAd3w1xzSV9Vc+pGgboBPPjPFWWzgWiB80y9gFhTYYAn7eqfojdQLanxKLUrQFYA3VrcygVKwAlJXd6Qqu4voackk+gHihZBy82iZwVS7W28KJYXCd50HjujdJmOJ0wlL3awptLiecdTrA6rjNo7UdVMvdjO60aD9/FU5J0Pjh3v4G9t+0NW5OSdxpO63p1VU0zwiOaiH8gfkFGmd4wZE+Y/lZG7ZujFJUgxYP7j6raELY8wsQCfZLKIA0Cl2caJF1zKhvnmrO1lNoeNOdStljeKS7RLXV8GxvOAkwJ4noOKii2S0iydcNbplBdWJSdN5dnQLde9ZTEuMD8wBxKbsF7h1pQLislX7TG7Pwjrj1XM7Z9s2MkNIceuB6p1B+RXJFze3gGpXG+0G0Dundh2NBkgeCq77aNesJLmtDuR/fPyVC+qJI7eqT+oNawAecnorHNQW4kYSyOoqyj2w9+9kO3Txgx5SFS1aQn1gjiuwG2WGWVNxwOCXZI4DrOmfkqyvaMOabQCCZhxLT5OkcPNUupbplyUse0lRysIhGg5aq0fsvemBDhJ6ED740SjLA73e0Gp6KpxaL1JM1RdiTMA48eSE4lzo0n6KwuaYDgT8I5cIStO1cQXDvDIMZIHhqi/YVe4q52cfnkriqSKNOlx+N3nMA+pwlrW2DQKjxMmGNPEji7p9YVhbUZMukudkn7/VNCJXkkg1tQAGugnz0Q9lboeN4SN7M9DxRazh8I8+SbsKLZBIBMY6dY09eisqyl7IsKdp3N4klziXOPUzgD7puyYWQeX7fNA7cDX0/dT7eT+fJWCUWFFkmeatrVgCrLN2FaUinRGhzfQqzhzRKYSdymFZU7SuhkBc/c3siJVhtkQXZ8OZXMVXZ1SNitXsa9oaW9RBH6DJ8CIn6LnadInQLr6FPeaQdCCPUQuUc4tcWuERI8ws2Zb2atM9u0kLNxHxNHTKxtpA+JvU5KGLwAc+nJDNxJ0joDqqbRq3HW02x8Z9B+60le1H9g9ViNgo+vWiFp9cIMrSvozWTNZVtC3NSoalSO6SGDk2depMBNkqu2nWduhtPE4norIr2ElIaub/APS3X6LntqbQ7Mmo/vuHwN4DrHND2ztYWdAwQ6q7DQeHUriNobbLmRJLjJe5WbIpcie0PbN5JL3bx4AaDoB91z+0NrvrmGtIxJmJxnU6Ktr3Xex6odvcHf15yqm72GUXVlps6xc/43kiMNB6xkq52LdPo1mNp1XtZMOAcYjl0Vfsy4bugbokYnyJM8+KBcVTvh7MEH1ggrNqsEcuJxavbybtDqZYsqd7WrXujvrmqH4qBlQf62tdr1IXB+02zRTq/wCWdxpEgSY1ALe8fArorPagq0w4a6Ecil9r2Xb08fE3LevMfnJeT0Unps1PZcM9/rNFDUaZvGk3Vp/77lJZ2M0d+Tvb26dMAjjC6D2I9k6d3Weak9kwFoAxJcDA8t2fILnC8hrm5G9AIMiHTxHqvSvZGz93s6R41d6qfA91v/5A9V1OtauWLT1jdSlsn+54/Q6ZzyO/H8nLe0PsAbY1JdvUm02uDyI3slscpE68iFRbOfSovl1JtRsRnI4HPP8AYr2267OtQ3KgDmnDgeRwfqD5Lz3+pmy2U6tN9Noa17SwgAAbzOOOJafkud0frE8k1hzcu9/yX1LtXpk4WlTXPycTc2rA/u6atjQNOQB6rLPutc46/C0fX7qLAA2eLjHl08Sg1q5390aNkeZ1Xr7OE4sNTpgayeg+SsLCtGXmdYGBE9eKqbmruMDjJc7DRwjSev8AB806NclxJMnmo3RIxctzo31hJIOpKPaukqnovVvs7VMmCSo6PZ1KYVoxkJfZ7IamHVFahZE21ISW0L3EKdWthVW0bjCLYhQ7Yryqunal0nlH4E5c1iDg+PUKDKwMxxIjpwykEvyCuLjsWb27vQYiYGeZ4BcxfXJq1HOgDezA8P4XT7Xs+0t35gt7/jHD5lcgMHCozXdGrTJU35IvAC0x0Ij2mSSIgY9EEBZzWFFbosQliNko+xKoCC8qdUpao5a4oxyZGrVDRLiAOphUm1Nv06THPnSY64nC899ufaNlzWLabt5jIAMkAnju8/RKbVvQ63LZw0bvmdVatjO5WxV206lxVLqgje748ChXb4nqkbK/aAYBxEuP5hTfc7zS7mlvYSUXZT3DvqpWNM7x6A/uoxLvDPpn7JyxtiQeBdhUpWzXJ1Gg9qS0jOuvln7Kwa0efTn+fVKikRmdZHXSBCW94mZGJ4RieGSnexXBXwWFi8ioA3Vx3T/Kt6NZ7XfRUWxas1qZadXAHnHXyV3cVod4Fea6gl6uy5R9J+z05PSuMuE9v2D7X2ebhu8GgVBxxDuh+x/B2d1dgtYG6NaGjwAgLmLethWNvcTT/OZXDzJzUU+I3X6m3LpIKfqJblxSvO7Hkqv2ktverfdmHAhzTye2RnoQSPNZTqYQDcaqnHDsn3x5TsqeljO00ea1+0pP3XthzZx9D1116INnVEgEce8ei7jb2z+2ZiN5veb6ZHmuMFISvZ6HU+vG/K5PIdV0P/kkvMXwJ7aui+qXScQB0HJCs3YQb/8A6jupWrd0FbG9zlJVEvLQ5XR7Lpy4Ll7V3VdfsJmJV0SmS3Oia/dalnXKBXroO8rrKmg1Wsqq+em31EhdlErnwVdwFCgxFcxaqUz2boEndIA5mMKFXwAd7QNaDuN3uAn4fMcVzjaQmTxyTp8kF90RiMjVBfckrFOblydOGNQ4CPrb3dHqtdgOaAzVHcAOY+aQsNdgOa2psoSJ7Ro83fYLFAWfWVSouU9qtvhlvX3YO6x7dficWkFo5wJPkrPbe1OyYd3L3YaOR5nwXmntZQO5TbPwhxcOr4+w+a3qNI505HBioQQdYIKLX2g/4eHHOv7rdW2IIHilbnJwqXaLV2yYYVAGHTJjwGCoVrk4A4obCYjh91gbkdELH7UM2dMF2dPqrxr2sHCVz7HwnrPvB29wgyc9PzxVkH4KMsW3YdtTeb5x14pFtt3s6a9VZspcSdc+BQriljWZ/wCIQmh8T9iewmF1UEADOI4QCfurK5Z30bYNs2CRwx5mZ+izaGCvMazJ3ahpeFR9J6LD09Gn7tv6fQI+qQ0eKtLD/pN8FTl8055fUK6o4Y0dFzMnFfJ2ZO0Nsf3UnMuPkjdp3UmbkAmeipihIR5D1HQDGYB+i4Fxxhd6yuN5vjC4zbVh2NepTaZDTIP+k94T1grt9JmozlDy1f8Aj/p5n7RYm4Ql7X+5TXVGR1CUosyrF1sSc6oLKUGIyu+15PHp+B6yZJC66yqhrYC5aypFXts0q2KKpPcsd6SpOQqSK50J0IBeErWajVKqp9qbdDO6yHO48Q3xjUotpFfa5OkEu67aYlxjlzPgFU3XtBgtYN0n9RIJHloFV3V+XneeST6AeASpqz4LPLI3waIYEuSRtwTJcepwsdQp83T9vzgtUQRoCfJT92cXQRunHxS36qo0AWUxIAGv5qt+6knJjj19EetY1Gjn4B37LXuziASQI0A1PipQLNQBgAY56+axEZVZGS388QtIgPo67st90nwXE7asi5zscSvQ3hIXdMRouitznNHje0LOHaZGfkqY22dOa9O2psMQ5wGYPguQutnubkiEko2CMnAom0OEKL6cK5o2O+MESPklb+xI+iRxHU3ZVEI9F2Com2dOhTtLZzpjzSIuk00btWuKdq8Bx08FK2t90Qpm2M5QlwHGtx3ZL4jxPyGPut7YbqVlsQGt/wB3rvH7AKN8+ARE9F5TLvnb+WfTtL9zRwX9q/gHZmWeJAK6J7Yb4KisHAMcBOZwRmRlXEktzy+YWTP+I3QT7VZuZCUvXt3T1x4JpmiRvmY45gKuHJbHkzZxyCeBk9ABn6Lkrm9Lnuecl7t4+BnHoui2nVNOhUjUwzw3tfkCPNcoTiCu502G8p/oeT+0ea5RxL8wtevP280W2pSMjwS1JslWNJi7adnkGqHrSgrKlTQLGgYSftJtNtOk6mHf5jgBA1DTrJ4SPqrLpFNWzW0PaZjJFMb7hx/SD48fJUFXa9xUPxxPAY+TVVirwUveSOMqlzbL1BIcqPfo6sfUn6oTmExGnoPWUuWk/EcclJwxjh4pbGqgrLDiS0eJJj/tB+qKLan/AHs859dCl20ycwVoUieHVAgUbsE4MEcIxnRH/wAXqNjMgfDgQOk+qrqlaDBx4fyp29TODjXP4PRSyUFvr2oTofzWIwlhciNDPj+yYvK0gNaMnUg4PklGYJkaYUClsFfbsnDo6QT45hYgb3RaUJR9UuKVuCjuKTuXLpI5pX3TZBCp7jZzCMifFW1dI1SixSn/AMOY0khsE44pK6s1cVKZKBUoFVsZIoTQhbY1WVS2QOwSMZIX7LkiVKeIRezRBbkqmbNWJFfaUzvD/wC37fyiX4h+f1R68E/Y25BdjqPRTrbJ7R0nQEY6heTzz7c8r+T6To6lpYL4QOnYggOHL6p40tR0kfdN0aQLd1Y2mQ9p5GFznNs1vLZWNEGE3Us2s755SEW8su8I4kfVR20Zho4YQvuaonqdzVfqUvtFSHu1WOL6ZHm6VyjLKV2u07cutyDrDPkQqihY9F6Dpj+418nl+txvIpfBSU7BOWNSnvFu8N5okifWD04qO3rvsWhogPeNf7RpPjyXKFjea7adHmJD19t1/buLKjt2YbBIEaYCRr3UmXEknicknzQ6j2jQBSFySOH54JbJQuTJwi02jWVm9zJ8YQpgkTIPFAY32hlHbTIEiPA/ZLgwdEwy4GJUIS7UweGk9Ix9wji4Ed7hofIafmZQXukyM4g/nHiI6pcvGmcc1ADgpsOSOmIxnrqh1LWMiPzpohU3zMqFapnHgoQMxzQwumTohhwdqfDxUW0ZBz/yj0qEDQKEJMuN0RDMf6Wn5kSsS7yQdViNgo+nHPSlw5Jvrnl81HvHRpPr+y6RzLJ1I4lJ1aQ4FMe61f7D5rR2dXP6Wj6qMgjuwsAngn27MrdFqrZVBo35IBKytankgCxlWYo1Rw9ZRmWD3agBK0MmVI2cmadiIVi2xjUz4LDUDdWQFVKBohOhH3HiFr3cxCtG37B0RKV9TJ4LkZ+nLJJys9LpesRxY1Brgp6VoQUxTtDqrU7QYNBPkExb3rD+keizf0lXuzW+swfgqTY7xlQfsUnK6B13TGJDfQINW6pAwagHqfor4dMguSiXWO38Jzlzso7sRj+VU7QpsoU3VKhhjdTqcmAAOJXcsbSeJFQETHLPgVzP9QdlsfYVg2C5oDxLgB3HAnJ47u9jjMLbi0scV9pzNXr5aiu7weL7d2r29Zz4gTDRxDBpMevmqx1RGexCLAizGiBfKI0zgKAHRNUaeUCGjQPHRLvpnknalYfhWmVBCIBJvjCk63dE6hNOtwehWgCBEfxCAbEQ8hbLyUdtIkyQsq0zqBA+ihAbZHpxUWHKkASOmikyidcKEDjAlA96PBbNE+XqjVKDB8IcT+cEQAjJzjKxZPX/AMltQJ9YN2YwfpCMLIckcOaFL3sdFpcpGKkKuseiGaHRO++LT7gFTuYaRXm2Ufdk29QICfuYtCjrUcQtC1byTgWx4KdzJQn7sOSibJp4KxCIHjkg5MakUN3sVjhpHhhL09hxjEdB911Iz+lb93S941HNs2I0aygXtrjdZIHE8T4LqHWpIQKmzuiKkiO/Bx3uIHPx/wCVAva3OT9F1T7JL1dmNOqtTRS7OYr1wRO4PJoXnv8AUD3h0Oj/ACNAGyN13/yczyOnBezjZTIiFzn9QbHd2bXFOnvkhoIAJIbvtLnY5RPTXglyU4hg2pJngZYTGAVo254keX8orcYnOq1vTrlYjcSFIfyomlBwhipBhbcVCGns4keigNVIKWJjTn1UCTDDiER7hxA/PBbmAk31FAEy8aAeqlVeBEa8fwJUvWjUkyULDQ615Oh8OaFWrZ5c+RPMITXIpE4RIQdVlZSfnJQ2s6qVWmIkHKBBs3o5SsVeHLFLJR9cLcLaxbTAbAUwFixBkCsC1VCxYl8jskwYWgsWIBCALYGVixKMFaEdixYkYUFAWyFixKEr7xuSkYWLFohwUyBPCq/aSoW2ddzSWuFJ5BBgg7pyCNFixWeBD5orBA4rFiwnQ8GVtVMnA8FixEhBh7yZY3vN/OaxYoQhcHVCjK0sUISco1BgeaxYgyA2aqTlixAJFq05YsUISAW1ixMQ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g;base64,/9j/4AAQSkZJRgABAQAAAQABAAD/2wCEAAkGBhQSEBUUExMVFRUUFxcUFRcXGBcXFxUUFxQVFBgXFRcXHCYeFxwjHBQUHy8gIycpLCwsFR4xNTAqNSYrLCkBCQoKDgwOGg8PGiwkHCQpKSkpKSwsKSwsLCksLCwpLCksLCkpLCwsKSwsKSkpKSwsKSwsLCwsLCksKSkpKSksLP/AABEIAMIBAwMBIgACEQEDEQH/xAAcAAACAgMBAQAAAAAAAAAAAAADBAIFAAEGBwj/xAA+EAABAwMBBQUHAwIFAwUAAAABAAIRAwQhMQUSQVFhEyJxgZEGFDKhscHwQtHhB1IVI2KC8TOSshdDY3Ki/8QAGwEAAgMBAQEAAAAAAAAAAAAAAQIAAwQFBgf/xAAvEQACAgEDAwMBBwUBAAAAAAAAAQIRAwQhMQUSQRNRYcEGIjJxgaGxFWKR8PEU/9oADAMBAAIRAxEAPwBkbHxg/wDbCXqWLtN8+ixtU8HHykpinvH9LvEiV0Tk0hZtKNZKdpV5GpUXUHTO6VsGNGqbhRL30g4EqTdoTyHiFptQ8j6BHbS3v0qUGxepeHl6BKVLgHr4qz9wnkPMZS9TZWcyPRGgWVnazwAPkiUqLyceqcZsqevojCyc0YPopQBB9u/id76KbKBB0z0T7KXNGpWZmZnojQBF1F3EHzRqNLGsKwNq7l8it9k44BHyRJQCnRnOUwzc0zKfoUDuwYRG7Pb/AGx1RILMswTKY904ZTNO2jyXGe1n9S6dBpZa7taroX602HkCPjd0BjrwSymkNGDZ11KwHHKZp28aSvIvY/8AqVWp1aj7tzqtJ+TEFzHtGNxsgBsGCBHA8FYVv6uXBc7cpUg0uJZvteXBhPdDodExyVXqWWuPbyeqBim1hXmmzv6wOA/z6Aec5YdzdGNWkOnXmPBeieze2G3du2q0AEyHtmdxwOhPhB8HBI5DJDHZqQoJwUlI00O4PaJikFvsgmeyWi1DuDQEUQt9mjQoOClkoEQtEKRUSiAiVElSKgYToVmQtIJvKY1c31WI0wHF0bYA4+ic7Ex0ThtROfkti1PLCuspoSZs0EZmfFFdsnqPNH908UUsI0jzUslCTdnEcB5KYsieYRn5xIPghVagUsNEjYtHATzlSbbNAySUv7yAhuvvFQg3vMaMDPgl6lcayT8ks95dxKg5h4KAGO1PCEZtUAa5SlCyqE6K4tNhk/F6IbIO7NMrF4j5807RtAE9Q2Y1sSQ2SAJgSToBOp6JH20dUt9n161B25UpNDwSGnRzd4Q4EZEquWRLgsWN+RhlrKap2i+cn+318X7xuq09HkDyAgD0Urr24uKrNyrXrOBxBeSD4qp5LLPTo6j+pH9Re2c61tD/AJXw1Htmap4tb/o/8o5a1lL2OqOt95gJaSAXEhpiMNgmNSTHEwuPFwA8EEagxwjjoritt34p3i090d6RuzIbroIGspU15DNPwW2ytkUmMZvVGFzwYAJ3gM90t0nE6lOVLalU3mxLW7rt1uHAkH9UZE4zxHLXjrnbL6z2zDQAAA3GnHxXqPseKD6AkjelvMGN4H/bEDOVZGV7IrlB+Sup2FCmYdRG5Ehz8wNM6nzxot7M9rxs65NWXOovEOosDGh0AAVZzMT0JnXCZ9rdo9mWsJ3g4ENGhw470u4AYJ6z1XH0rAVCeyeJdIcxzDBmQYLTLZB5KS3VAjsz6K2Ttelc0mVaTw5r2hwyJE8HCcEaQnCvmu02Jd43KJO4SCWEwYmYjB5yFfWu172kBFS5aI+E1HGOBmSPIjl0VaiyxzSPc3FQJXlGz/bO7ojvPLwW/wDuS6DmMzIPySDLy6rPJfWqP/3Ej0GAmUGD1Eew1awGpA8cKvudt0mgw8OPIGc9SNFwFvZPOTJ6kqzt7LrlWrH7iPIy5Zt+o7RjR6n9kQbUqDUN9P5VTQogmMynW2I5k+qs7UL3MZ/xF5/UB5IVa+LsGSOgAlYLaOElJVq+7rjXRGkK2wjQ6MLaqn7TE/EsRFsZ/wAR8Qt0788HEJT3U8XBbNAcXBKHcbdtHqFr38HiEo5jORPVLuY3gEAlk27HNYbliq+xcdApts38ioSx03TeA9UAgE5KLb7MJ1CdpbEJ5BQInRGcAq3tLQnhCNa7FA4q8tNnhoyllNIeMGwFps5MX97RtaRq1ntpsbq530A1J6DKp/bf21Zs6334DqjpFJnM8S6NGjj5BfP23vba7uw4V6xe1zw/dMbrXNDgNwfoEOIga8ZWaUmy+MfYf9uvbere3BeHubTY4miwGAwDRwj9RiZ1yp/+qV26yfa1tytTew096oCagHAh4PeLTBBdOgXJxIHogE+iRlqSJGr0WnvxylaL5KlvSIyfsUo1EaTMhX9tsZtVhI3pa4EiMBkCTPGZ54jRUVB8Fdbs/a9BlEwIOuQXd4TALtNDwHmFZCvJTmclwc7csaypFPI+vVdfsbaRoMbUJgkRroDAMNByYJXFvc7eDi3BMje0OZ8YV/Z29S4zTYBAA7u6Gt1AhpMnGPrrkp7izTpDO0tqMe5vZt3adKQycl5wJzoMCUTZV0X1xvtLg/AgGXAQ3Uco9BCA/wBnCymIe4mDIiAHb0QAegBXSbF2cygxxfl4gbm9gGBkx9D9pVkU2UyrwdVsZraDZBIgAO5AawABJOAq27qtqVD2bd3rETzkfq04pC82s5wh7oaNGjEnw4qdvdPc4ODA2Iy4mYjiP4VwjLKl7Phwy36dMxwVjZ2DaTQDM8McPtzStCu4t1jqMeGgTFGmPyU6QAtITr+eCfp0BCW7Ldgrbq6IRx4gyI4T4BFdeCNFVuuI/lLVdpdVKAP3e0A1sTH1VVc12u492OJz6JC+vO6Xuw0fqOB6lc+/23oM/uqRwZ3AfF5z6ApHNLkii5cHWGl/oHmc+axeev8A6iVZO7SpgSYBZvEDhLiZKxL6sRvRn7HrjtjEnWPOVNuwBxdPkr1lDojU7QnUHyUcwqBz7dkgafNT/wAOngPILpW7ObxKkbJo0S+qhljZzlPZCcbs3HEq4bbGMBQ91cl9QbsKpthPCE1R2arCnbgI0gIPI/AVBC9O2DUK4uoBjPTmtXVyqHae1twGNefJSML5I5UeOf1DrXlW4JumBsSKYbuloZMhoc34onjnK491Jd/7V3vaNJOYJhcJcPzjKWcUhscnIDUflCDZwol2VsPhU3ZoqjDTUAUZtu4iQDGvRFaxoZ3hk5Hh/M/JSiXRv3du9xbEag5wNfHVHdVcHd126AIAa7QfdJucdSSSeZ9FbWVs1rS6ZgTJAILg3T1PyTIqntyVVVxc4bxJjH1KtdgXppVJGJ7uca6GUo60OoyPmJx5olpRG9pp9UUnYG00d9ZuDp8W8cyQHAeZjrC17Rns9ym0jeAJL9JO8eevNap3DJfPdcwQBEjfDQ1jRkTpJ89dFZ21zTqiDqMiY1HBvLI06rStzKVeyKbKIL6gLnk4PHpE6c5VlSD61QEaAd3w1xzSV9Vc+pGgboBPPjPFWWzgWiB80y9gFhTYYAn7eqfojdQLanxKLUrQFYA3VrcygVKwAlJXd6Qqu4voackk+gHihZBy82iZwVS7W28KJYXCd50HjujdJmOJ0wlL3awptLiecdTrA6rjNo7UdVMvdjO60aD9/FU5J0Pjh3v4G9t+0NW5OSdxpO63p1VU0zwiOaiH8gfkFGmd4wZE+Y/lZG7ZujFJUgxYP7j6raELY8wsQCfZLKIA0Cl2caJF1zKhvnmrO1lNoeNOdStljeKS7RLXV8GxvOAkwJ4noOKii2S0iydcNbplBdWJSdN5dnQLde9ZTEuMD8wBxKbsF7h1pQLislX7TG7Pwjrj1XM7Z9s2MkNIceuB6p1B+RXJFze3gGpXG+0G0Dundh2NBkgeCq77aNesJLmtDuR/fPyVC+qJI7eqT+oNawAecnorHNQW4kYSyOoqyj2w9+9kO3Txgx5SFS1aQn1gjiuwG2WGWVNxwOCXZI4DrOmfkqyvaMOabQCCZhxLT5OkcPNUupbplyUse0lRysIhGg5aq0fsvemBDhJ6ED740SjLA73e0Gp6KpxaL1JM1RdiTMA48eSE4lzo0n6KwuaYDgT8I5cIStO1cQXDvDIMZIHhqi/YVe4q52cfnkriqSKNOlx+N3nMA+pwlrW2DQKjxMmGNPEji7p9YVhbUZMukudkn7/VNCJXkkg1tQAGugnz0Q9lboeN4SN7M9DxRazh8I8+SbsKLZBIBMY6dY09eisqyl7IsKdp3N4klziXOPUzgD7puyYWQeX7fNA7cDX0/dT7eT+fJWCUWFFkmeatrVgCrLN2FaUinRGhzfQqzhzRKYSdymFZU7SuhkBc/c3siJVhtkQXZ8OZXMVXZ1SNitXsa9oaW9RBH6DJ8CIn6LnadInQLr6FPeaQdCCPUQuUc4tcWuERI8ws2Zb2atM9u0kLNxHxNHTKxtpA+JvU5KGLwAc+nJDNxJ0joDqqbRq3HW02x8Z9B+60le1H9g9ViNgo+vWiFp9cIMrSvozWTNZVtC3NSoalSO6SGDk2depMBNkqu2nWduhtPE4norIr2ElIaub/APS3X6LntqbQ7Mmo/vuHwN4DrHND2ztYWdAwQ6q7DQeHUriNobbLmRJLjJe5WbIpcie0PbN5JL3bx4AaDoB91z+0NrvrmGtIxJmJxnU6Ktr3Xex6odvcHf15yqm72GUXVlps6xc/43kiMNB6xkq52LdPo1mNp1XtZMOAcYjl0Vfsy4bugbokYnyJM8+KBcVTvh7MEH1ggrNqsEcuJxavbybtDqZYsqd7WrXujvrmqH4qBlQf62tdr1IXB+02zRTq/wCWdxpEgSY1ALe8fArorPagq0w4a6Ecil9r2Xb08fE3LevMfnJeT0Unps1PZcM9/rNFDUaZvGk3Vp/77lJZ2M0d+Tvb26dMAjjC6D2I9k6d3Weak9kwFoAxJcDA8t2fILnC8hrm5G9AIMiHTxHqvSvZGz93s6R41d6qfA91v/5A9V1OtauWLT1jdSlsn+54/Q6ZzyO/H8nLe0PsAbY1JdvUm02uDyI3slscpE68iFRbOfSovl1JtRsRnI4HPP8AYr2267OtQ3KgDmnDgeRwfqD5Lz3+pmy2U6tN9Noa17SwgAAbzOOOJafkud0frE8k1hzcu9/yX1LtXpk4WlTXPycTc2rA/u6atjQNOQB6rLPutc46/C0fX7qLAA2eLjHl08Sg1q5390aNkeZ1Xr7OE4sNTpgayeg+SsLCtGXmdYGBE9eKqbmruMDjJc7DRwjSev8AB806NclxJMnmo3RIxctzo31hJIOpKPaukqnovVvs7VMmCSo6PZ1KYVoxkJfZ7IamHVFahZE21ISW0L3EKdWthVW0bjCLYhQ7Yryqunal0nlH4E5c1iDg+PUKDKwMxxIjpwykEvyCuLjsWb27vQYiYGeZ4BcxfXJq1HOgDezA8P4XT7Xs+0t35gt7/jHD5lcgMHCozXdGrTJU35IvAC0x0Ij2mSSIgY9EEBZzWFFbosQliNko+xKoCC8qdUpao5a4oxyZGrVDRLiAOphUm1Nv06THPnSY64nC899ufaNlzWLabt5jIAMkAnju8/RKbVvQ63LZw0bvmdVatjO5WxV206lxVLqgje748ChXb4nqkbK/aAYBxEuP5hTfc7zS7mlvYSUXZT3DvqpWNM7x6A/uoxLvDPpn7JyxtiQeBdhUpWzXJ1Gg9qS0jOuvln7Kwa0efTn+fVKikRmdZHXSBCW94mZGJ4RieGSnexXBXwWFi8ioA3Vx3T/Kt6NZ7XfRUWxas1qZadXAHnHXyV3cVod4Fea6gl6uy5R9J+z05PSuMuE9v2D7X2ebhu8GgVBxxDuh+x/B2d1dgtYG6NaGjwAgLmLethWNvcTT/OZXDzJzUU+I3X6m3LpIKfqJblxSvO7Hkqv2ktverfdmHAhzTye2RnoQSPNZTqYQDcaqnHDsn3x5TsqeljO00ea1+0pP3XthzZx9D1116INnVEgEce8ei7jb2z+2ZiN5veb6ZHmuMFISvZ6HU+vG/K5PIdV0P/kkvMXwJ7aui+qXScQB0HJCs3YQb/8A6jupWrd0FbG9zlJVEvLQ5XR7Lpy4Ll7V3VdfsJmJV0SmS3Oia/dalnXKBXroO8rrKmg1Wsqq+em31EhdlErnwVdwFCgxFcxaqUz2boEndIA5mMKFXwAd7QNaDuN3uAn4fMcVzjaQmTxyTp8kF90RiMjVBfckrFOblydOGNQ4CPrb3dHqtdgOaAzVHcAOY+aQsNdgOa2psoSJ7Ro83fYLFAWfWVSouU9qtvhlvX3YO6x7dficWkFo5wJPkrPbe1OyYd3L3YaOR5nwXmntZQO5TbPwhxcOr4+w+a3qNI505HBioQQdYIKLX2g/4eHHOv7rdW2IIHilbnJwqXaLV2yYYVAGHTJjwGCoVrk4A4obCYjh91gbkdELH7UM2dMF2dPqrxr2sHCVz7HwnrPvB29wgyc9PzxVkH4KMsW3YdtTeb5x14pFtt3s6a9VZspcSdc+BQriljWZ/wCIQmh8T9iewmF1UEADOI4QCfurK5Z30bYNs2CRwx5mZ+izaGCvMazJ3ahpeFR9J6LD09Gn7tv6fQI+qQ0eKtLD/pN8FTl8055fUK6o4Y0dFzMnFfJ2ZO0Nsf3UnMuPkjdp3UmbkAmeipihIR5D1HQDGYB+i4Fxxhd6yuN5vjC4zbVh2NepTaZDTIP+k94T1grt9JmozlDy1f8Aj/p5n7RYm4Ql7X+5TXVGR1CUosyrF1sSc6oLKUGIyu+15PHp+B6yZJC66yqhrYC5aypFXts0q2KKpPcsd6SpOQqSK50J0IBeErWajVKqp9qbdDO6yHO48Q3xjUotpFfa5OkEu67aYlxjlzPgFU3XtBgtYN0n9RIJHloFV3V+XneeST6AeASpqz4LPLI3waIYEuSRtwTJcepwsdQp83T9vzgtUQRoCfJT92cXQRunHxS36qo0AWUxIAGv5qt+6knJjj19EetY1Gjn4B37LXuziASQI0A1PipQLNQBgAY56+axEZVZGS388QtIgPo67st90nwXE7asi5zscSvQ3hIXdMRouitznNHje0LOHaZGfkqY22dOa9O2psMQ5wGYPguQutnubkiEko2CMnAom0OEKL6cK5o2O+MESPklb+xI+iRxHU3ZVEI9F2Com2dOhTtLZzpjzSIuk00btWuKdq8Bx08FK2t90Qpm2M5QlwHGtx3ZL4jxPyGPut7YbqVlsQGt/wB3rvH7AKN8+ARE9F5TLvnb+WfTtL9zRwX9q/gHZmWeJAK6J7Yb4KisHAMcBOZwRmRlXEktzy+YWTP+I3QT7VZuZCUvXt3T1x4JpmiRvmY45gKuHJbHkzZxyCeBk9ABn6Lkrm9Lnuecl7t4+BnHoui2nVNOhUjUwzw3tfkCPNcoTiCu502G8p/oeT+0ea5RxL8wtevP280W2pSMjwS1JslWNJi7adnkGqHrSgrKlTQLGgYSftJtNtOk6mHf5jgBA1DTrJ4SPqrLpFNWzW0PaZjJFMb7hx/SD48fJUFXa9xUPxxPAY+TVVirwUveSOMqlzbL1BIcqPfo6sfUn6oTmExGnoPWUuWk/EcclJwxjh4pbGqgrLDiS0eJJj/tB+qKLan/AHs859dCl20ycwVoUieHVAgUbsE4MEcIxnRH/wAXqNjMgfDgQOk+qrqlaDBx4fyp29TODjXP4PRSyUFvr2oTofzWIwlhciNDPj+yYvK0gNaMnUg4PklGYJkaYUClsFfbsnDo6QT45hYgb3RaUJR9UuKVuCjuKTuXLpI5pX3TZBCp7jZzCMifFW1dI1SixSn/AMOY0khsE44pK6s1cVKZKBUoFVsZIoTQhbY1WVS2QOwSMZIX7LkiVKeIRezRBbkqmbNWJFfaUzvD/wC37fyiX4h+f1R68E/Y25BdjqPRTrbJ7R0nQEY6heTzz7c8r+T6To6lpYL4QOnYggOHL6p40tR0kfdN0aQLd1Y2mQ9p5GFznNs1vLZWNEGE3Us2s755SEW8su8I4kfVR20Zho4YQvuaonqdzVfqUvtFSHu1WOL6ZHm6VyjLKV2u07cutyDrDPkQqihY9F6Dpj+418nl+txvIpfBSU7BOWNSnvFu8N5okifWD04qO3rvsWhogPeNf7RpPjyXKFjea7adHmJD19t1/buLKjt2YbBIEaYCRr3UmXEknicknzQ6j2jQBSFySOH54JbJQuTJwi02jWVm9zJ8YQpgkTIPFAY32hlHbTIEiPA/ZLgwdEwy4GJUIS7UweGk9Ix9wji4Ed7hofIafmZQXukyM4g/nHiI6pcvGmcc1ADgpsOSOmIxnrqh1LWMiPzpohU3zMqFapnHgoQMxzQwumTohhwdqfDxUW0ZBz/yj0qEDQKEJMuN0RDMf6Wn5kSsS7yQdViNgo+nHPSlw5Jvrnl81HvHRpPr+y6RzLJ1I4lJ1aQ4FMe61f7D5rR2dXP6Wj6qMgjuwsAngn27MrdFqrZVBo35IBKytankgCxlWYo1Rw9ZRmWD3agBK0MmVI2cmadiIVi2xjUz4LDUDdWQFVKBohOhH3HiFr3cxCtG37B0RKV9TJ4LkZ+nLJJys9LpesRxY1Brgp6VoQUxTtDqrU7QYNBPkExb3rD+keizf0lXuzW+swfgqTY7xlQfsUnK6B13TGJDfQINW6pAwagHqfor4dMguSiXWO38Jzlzso7sRj+VU7QpsoU3VKhhjdTqcmAAOJXcsbSeJFQETHLPgVzP9QdlsfYVg2C5oDxLgB3HAnJ47u9jjMLbi0scV9pzNXr5aiu7weL7d2r29Zz4gTDRxDBpMevmqx1RGexCLAizGiBfKI0zgKAHRNUaeUCGjQPHRLvpnknalYfhWmVBCIBJvjCk63dE6hNOtwehWgCBEfxCAbEQ8hbLyUdtIkyQsq0zqBA+ihAbZHpxUWHKkASOmikyidcKEDjAlA96PBbNE+XqjVKDB8IcT+cEQAjJzjKxZPX/AMltQJ9YN2YwfpCMLIckcOaFL3sdFpcpGKkKuseiGaHRO++LT7gFTuYaRXm2Ufdk29QICfuYtCjrUcQtC1byTgWx4KdzJQn7sOSibJp4KxCIHjkg5MakUN3sVjhpHhhL09hxjEdB911Iz+lb93S941HNs2I0aygXtrjdZIHE8T4LqHWpIQKmzuiKkiO/Bx3uIHPx/wCVAva3OT9F1T7JL1dmNOqtTRS7OYr1wRO4PJoXnv8AUD3h0Oj/ACNAGyN13/yczyOnBezjZTIiFzn9QbHd2bXFOnvkhoIAJIbvtLnY5RPTXglyU4hg2pJngZYTGAVo254keX8orcYnOq1vTrlYjcSFIfyomlBwhipBhbcVCGns4keigNVIKWJjTn1UCTDDiER7hxA/PBbmAk31FAEy8aAeqlVeBEa8fwJUvWjUkyULDQ615Oh8OaFWrZ5c+RPMITXIpE4RIQdVlZSfnJQ2s6qVWmIkHKBBs3o5SsVeHLFLJR9cLcLaxbTAbAUwFixBkCsC1VCxYl8jskwYWgsWIBCALYGVixKMFaEdixYkYUFAWyFixKEr7xuSkYWLFohwUyBPCq/aSoW2ddzSWuFJ5BBgg7pyCNFixWeBD5orBA4rFiwnQ8GVtVMnA8FixEhBh7yZY3vN/OaxYoQhcHVCjK0sUISco1BgeaxYgyA2aqTlixAJFq05YsUISAW1ixMQ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17624"/>
            <a:ext cx="2333140" cy="183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754" y="4517624"/>
            <a:ext cx="2552246" cy="18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66784" y="6400800"/>
            <a:ext cx="1396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Images.google.com</a:t>
            </a:r>
            <a:endParaRPr lang="en-US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87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28738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Types of </a:t>
            </a:r>
            <a:r>
              <a:rPr lang="en-US" sz="4000" b="1" dirty="0" smtClean="0">
                <a:solidFill>
                  <a:srgbClr val="FF0000"/>
                </a:solidFill>
              </a:rPr>
              <a:t>IDPs </a:t>
            </a:r>
            <a:r>
              <a:rPr lang="en-US" sz="4000" b="1" dirty="0" smtClean="0">
                <a:solidFill>
                  <a:schemeClr val="tx1"/>
                </a:solidFill>
              </a:rPr>
              <a:t>and</a:t>
            </a:r>
            <a:r>
              <a:rPr lang="en-US" sz="4000" b="1" dirty="0" smtClean="0">
                <a:solidFill>
                  <a:srgbClr val="FF0000"/>
                </a:solidFill>
              </a:rPr>
              <a:t> IDP Regions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878" y="1107395"/>
            <a:ext cx="9153878" cy="53673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endParaRPr lang="en-US" sz="1600" b="1" dirty="0" smtClean="0"/>
          </a:p>
          <a:p>
            <a:pPr marL="0" indent="0" eaLnBrk="1" hangingPunct="1"/>
            <a:r>
              <a:rPr lang="en-US" sz="3600" b="1" dirty="0" smtClean="0"/>
              <a:t> Flexible and dynamic random coils, which </a:t>
            </a:r>
          </a:p>
          <a:p>
            <a:pPr marL="0" indent="0" eaLnBrk="1" hangingPunct="1">
              <a:buNone/>
            </a:pPr>
            <a:r>
              <a:rPr lang="en-US" sz="3600" b="1" dirty="0" smtClean="0"/>
              <a:t>  are distinct from structured random coils.</a:t>
            </a:r>
          </a:p>
          <a:p>
            <a:pPr marL="339725" lvl="1" indent="0" eaLnBrk="1" hangingPunct="1"/>
            <a:endParaRPr lang="en-US" sz="1600" b="1" dirty="0" smtClean="0"/>
          </a:p>
          <a:p>
            <a:pPr marL="0" indent="0" eaLnBrk="1" hangingPunct="1"/>
            <a:r>
              <a:rPr lang="en-US" sz="3600" b="1" dirty="0" smtClean="0"/>
              <a:t> Transient helices, turns, and sheets in </a:t>
            </a:r>
          </a:p>
          <a:p>
            <a:pPr marL="0" indent="0" eaLnBrk="1" hangingPunct="1">
              <a:buNone/>
            </a:pPr>
            <a:r>
              <a:rPr lang="en-US" sz="3600" b="1" dirty="0" smtClean="0"/>
              <a:t>   random coil regions</a:t>
            </a:r>
          </a:p>
          <a:p>
            <a:pPr marL="0" indent="0" eaLnBrk="1" hangingPunct="1">
              <a:buNone/>
            </a:pPr>
            <a:endParaRPr lang="en-US" sz="1600" b="1" dirty="0" smtClean="0"/>
          </a:p>
          <a:p>
            <a:pPr marL="0" indent="0" eaLnBrk="1" hangingPunct="1"/>
            <a:r>
              <a:rPr lang="en-US" sz="3600" b="1" dirty="0" smtClean="0"/>
              <a:t>  Stable helices, turns and sheets, but  </a:t>
            </a:r>
          </a:p>
          <a:p>
            <a:pPr marL="0" indent="0" eaLnBrk="1" hangingPunct="1">
              <a:buNone/>
            </a:pPr>
            <a:r>
              <a:rPr lang="en-US" sz="3600" b="1" dirty="0" smtClean="0"/>
              <a:t>   unstable tertiary structure (e.g. molten </a:t>
            </a:r>
          </a:p>
          <a:p>
            <a:pPr marL="0" indent="0" eaLnBrk="1" hangingPunct="1">
              <a:buNone/>
            </a:pPr>
            <a:r>
              <a:rPr lang="en-US" sz="3600" b="1" dirty="0" smtClean="0"/>
              <a:t>   globules) </a:t>
            </a:r>
          </a:p>
          <a:p>
            <a:pPr marL="0" indent="0" eaLnBrk="1" hangingPunct="1"/>
            <a:endParaRPr lang="en-US" sz="3600" b="1" dirty="0" smtClean="0"/>
          </a:p>
          <a:p>
            <a:pPr marL="0" indent="0" eaLnBrk="1" hangingPunct="1"/>
            <a:endParaRPr lang="en-US" b="1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1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28738"/>
          </a:xfrm>
        </p:spPr>
        <p:txBody>
          <a:bodyPr/>
          <a:lstStyle/>
          <a:p>
            <a:pPr eaLnBrk="1" hangingPunct="1">
              <a:tabLst>
                <a:tab pos="6453188" algn="l"/>
              </a:tabLst>
            </a:pPr>
            <a:r>
              <a:rPr lang="en-US" sz="4000" b="1" dirty="0" smtClean="0">
                <a:solidFill>
                  <a:schemeClr val="tx1"/>
                </a:solidFill>
              </a:rPr>
              <a:t> Three of ~ Sixty Methods for Studying 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IDPs </a:t>
            </a:r>
            <a:r>
              <a:rPr lang="en-US" sz="4000" b="1" dirty="0" smtClean="0">
                <a:solidFill>
                  <a:schemeClr val="tx1"/>
                </a:solidFill>
              </a:rPr>
              <a:t>and</a:t>
            </a:r>
            <a:r>
              <a:rPr lang="en-US" sz="4000" b="1" dirty="0" smtClean="0">
                <a:solidFill>
                  <a:srgbClr val="FF0000"/>
                </a:solidFill>
              </a:rPr>
              <a:t> IDP Regions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rgbClr val="0000FF"/>
                </a:solidFill>
              </a:rPr>
              <a:t>(Book in Press)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878" y="1479550"/>
            <a:ext cx="9153878" cy="5367338"/>
          </a:xfrm>
        </p:spPr>
        <p:txBody>
          <a:bodyPr/>
          <a:lstStyle/>
          <a:p>
            <a:pPr eaLnBrk="1" hangingPunct="1"/>
            <a:r>
              <a:rPr lang="en-US" sz="3000" b="1" dirty="0" smtClean="0"/>
              <a:t>X-ray Diffraction: </a:t>
            </a:r>
            <a:r>
              <a:rPr lang="en-US" sz="3000" b="1" dirty="0" smtClean="0">
                <a:solidFill>
                  <a:srgbClr val="0000FF"/>
                </a:solidFill>
              </a:rPr>
              <a:t>requires regular spacing for diffraction to occur.  Mobility of </a:t>
            </a:r>
            <a:r>
              <a:rPr lang="en-US" sz="3000" b="1" dirty="0" smtClean="0">
                <a:solidFill>
                  <a:srgbClr val="FF0000"/>
                </a:solidFill>
              </a:rPr>
              <a:t>IDPs </a:t>
            </a:r>
            <a:r>
              <a:rPr lang="en-US" sz="3000" b="1" dirty="0" smtClean="0">
                <a:solidFill>
                  <a:srgbClr val="0000FF"/>
                </a:solidFill>
              </a:rPr>
              <a:t>and</a:t>
            </a:r>
            <a:r>
              <a:rPr lang="en-US" sz="3000" b="1" dirty="0" smtClean="0">
                <a:solidFill>
                  <a:srgbClr val="FF0000"/>
                </a:solidFill>
              </a:rPr>
              <a:t> IDP regions </a:t>
            </a:r>
            <a:r>
              <a:rPr lang="en-US" sz="3000" b="1" dirty="0" smtClean="0">
                <a:solidFill>
                  <a:srgbClr val="0000FF"/>
                </a:solidFill>
              </a:rPr>
              <a:t>causes them to simply disappear. Gives residue-specific information. </a:t>
            </a:r>
          </a:p>
          <a:p>
            <a:pPr eaLnBrk="1" hangingPunct="1"/>
            <a:r>
              <a:rPr lang="en-US" sz="3000" b="1" dirty="0" smtClean="0"/>
              <a:t>NMR:</a:t>
            </a:r>
            <a:r>
              <a:rPr lang="en-US" sz="3000" b="1" dirty="0" smtClean="0">
                <a:solidFill>
                  <a:srgbClr val="0000FF"/>
                </a:solidFill>
              </a:rPr>
              <a:t> various NMR methods can directly identify </a:t>
            </a:r>
            <a:r>
              <a:rPr lang="en-US" sz="3000" b="1" dirty="0" smtClean="0">
                <a:solidFill>
                  <a:srgbClr val="FF0000"/>
                </a:solidFill>
              </a:rPr>
              <a:t>IDPs </a:t>
            </a:r>
            <a:r>
              <a:rPr lang="en-US" sz="3000" b="1" dirty="0" smtClean="0">
                <a:solidFill>
                  <a:srgbClr val="0000FF"/>
                </a:solidFill>
              </a:rPr>
              <a:t>and</a:t>
            </a:r>
            <a:r>
              <a:rPr lang="en-US" sz="3000" b="1" dirty="0" smtClean="0">
                <a:solidFill>
                  <a:srgbClr val="FF0000"/>
                </a:solidFill>
              </a:rPr>
              <a:t> IDP regions </a:t>
            </a:r>
            <a:r>
              <a:rPr lang="en-US" sz="3000" b="1" dirty="0" smtClean="0">
                <a:solidFill>
                  <a:srgbClr val="0000FF"/>
                </a:solidFill>
              </a:rPr>
              <a:t>due to their faster movements as compared to the movements of globular domains.  Gives residue-specific information.</a:t>
            </a:r>
          </a:p>
          <a:p>
            <a:pPr eaLnBrk="1" hangingPunct="1"/>
            <a:r>
              <a:rPr lang="en-US" sz="3000" b="1" dirty="0" smtClean="0"/>
              <a:t>Circular Dichroism: </a:t>
            </a:r>
            <a:r>
              <a:rPr lang="en-US" sz="3000" b="1" dirty="0" smtClean="0">
                <a:solidFill>
                  <a:srgbClr val="FF0000"/>
                </a:solidFill>
              </a:rPr>
              <a:t>IDPs </a:t>
            </a:r>
            <a:r>
              <a:rPr lang="en-US" sz="3000" b="1" dirty="0" smtClean="0">
                <a:solidFill>
                  <a:srgbClr val="0000FF"/>
                </a:solidFill>
              </a:rPr>
              <a:t>and</a:t>
            </a:r>
            <a:r>
              <a:rPr lang="en-US" sz="3000" b="1" dirty="0" smtClean="0">
                <a:solidFill>
                  <a:srgbClr val="FF0000"/>
                </a:solidFill>
              </a:rPr>
              <a:t> IDP regions </a:t>
            </a:r>
            <a:r>
              <a:rPr lang="en-US" sz="3000" b="1" dirty="0" smtClean="0">
                <a:solidFill>
                  <a:srgbClr val="0000FF"/>
                </a:solidFill>
              </a:rPr>
              <a:t>typically give “random-coil” type CD spectrum.  Gives whole-protein information, not residue-specific information. </a:t>
            </a:r>
            <a:r>
              <a:rPr lang="en-US" sz="3000" b="1" dirty="0" smtClean="0"/>
              <a:t>  </a:t>
            </a:r>
          </a:p>
          <a:p>
            <a:pPr eaLnBrk="1" hangingPunct="1"/>
            <a:endParaRPr lang="en-US" sz="900" b="1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14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X-ray Determined Disorder: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err="1" smtClean="0">
                <a:solidFill>
                  <a:schemeClr val="tx1"/>
                </a:solidFill>
              </a:rPr>
              <a:t>Calcineurin</a:t>
            </a:r>
            <a:r>
              <a:rPr lang="en-US" sz="4000" b="1" dirty="0" smtClean="0">
                <a:solidFill>
                  <a:schemeClr val="tx1"/>
                </a:solidFill>
              </a:rPr>
              <a:t> and </a:t>
            </a:r>
            <a:r>
              <a:rPr lang="en-US" sz="4000" b="1" dirty="0" err="1" smtClean="0">
                <a:solidFill>
                  <a:schemeClr val="tx1"/>
                </a:solidFill>
              </a:rPr>
              <a:t>Calmodulin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pic>
        <p:nvPicPr>
          <p:cNvPr id="6147" name="Picture 3" descr="Pictur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409222" y="2047875"/>
            <a:ext cx="5414434" cy="3762375"/>
          </a:xfrm>
          <a:noFill/>
        </p:spPr>
      </p:pic>
      <p:pic>
        <p:nvPicPr>
          <p:cNvPr id="209928" name="Picture 8" descr="Picture3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379589" y="3562351"/>
            <a:ext cx="3323166" cy="2132013"/>
          </a:xfrm>
          <a:noFill/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123267" y="4238626"/>
            <a:ext cx="120085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1"/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4064001" y="2144713"/>
            <a:ext cx="102587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A-Subunit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1937456" y="1944688"/>
            <a:ext cx="116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FF"/>
                </a:solidFill>
              </a:rPr>
              <a:t>B-Subunit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930878" y="5254626"/>
            <a:ext cx="13984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33CC33"/>
                </a:solidFill>
              </a:rPr>
              <a:t>Autoinhibitory</a:t>
            </a:r>
          </a:p>
          <a:p>
            <a:pPr algn="ctr" eaLnBrk="1" hangingPunct="1"/>
            <a:r>
              <a:rPr lang="en-US" sz="1600" b="1">
                <a:solidFill>
                  <a:srgbClr val="33CC33"/>
                </a:solidFill>
              </a:rPr>
              <a:t>Peptide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985434" y="3916363"/>
            <a:ext cx="120226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Active Site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59456" y="6289675"/>
            <a:ext cx="5699477" cy="5730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Kissinger C et al., </a:t>
            </a:r>
            <a:r>
              <a:rPr lang="en-US" sz="2400" b="1" i="1"/>
              <a:t>Nature</a:t>
            </a:r>
            <a:r>
              <a:rPr lang="en-US" sz="2400" b="1"/>
              <a:t> 378:641-644 (1995)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7128933" y="2005013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156" name="Picture 14" descr="Picture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6544733" y="2320926"/>
            <a:ext cx="1660878" cy="4494213"/>
          </a:xfrm>
          <a:noFill/>
        </p:spPr>
      </p:pic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5334000" y="1506538"/>
            <a:ext cx="3858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Meador W et al., </a:t>
            </a:r>
            <a:r>
              <a:rPr lang="en-US" sz="2400" b="1" i="1"/>
              <a:t>Science</a:t>
            </a:r>
            <a:r>
              <a:rPr lang="en-US" sz="2400" b="1"/>
              <a:t> </a:t>
            </a:r>
          </a:p>
          <a:p>
            <a:pPr eaLnBrk="1" hangingPunct="1"/>
            <a:r>
              <a:rPr lang="en-US" sz="2400" b="1"/>
              <a:t>257: 1251-1255 (1992)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186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BRCA1-1red-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3242"/>
          <a:stretch>
            <a:fillRect/>
          </a:stretch>
        </p:blipFill>
        <p:spPr bwMode="auto">
          <a:xfrm>
            <a:off x="152400" y="3962400"/>
            <a:ext cx="8400344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9693" y="0"/>
            <a:ext cx="8356009" cy="1492066"/>
          </a:xfrm>
        </p:spPr>
        <p:txBody>
          <a:bodyPr/>
          <a:lstStyle/>
          <a:p>
            <a:pPr eaLnBrk="1" hangingPunct="1"/>
            <a:r>
              <a:rPr lang="en-US" b="1" dirty="0" smtClean="0"/>
              <a:t>NMR Determined Disorder: </a:t>
            </a:r>
            <a:br>
              <a:rPr lang="en-US" b="1" dirty="0" smtClean="0"/>
            </a:br>
            <a:r>
              <a:rPr lang="en-US" b="1" dirty="0" smtClean="0"/>
              <a:t>Breast Cancer Protein 1 (BRCA1)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83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/>
              <a:t>103 + 217 = 320</a:t>
            </a:r>
          </a:p>
          <a:p>
            <a:pPr eaLnBrk="1" hangingPunct="1"/>
            <a:r>
              <a:rPr lang="en-US" sz="3200" b="1" dirty="0"/>
              <a:t>320 / 1,863    </a:t>
            </a:r>
            <a:r>
              <a:rPr lang="en-US" sz="3200" b="1" dirty="0">
                <a:sym typeface="Wingdings" pitchFamily="2" charset="2"/>
              </a:rPr>
              <a:t>  	17% Structured</a:t>
            </a:r>
          </a:p>
          <a:p>
            <a:pPr eaLnBrk="1" hangingPunct="1"/>
            <a:r>
              <a:rPr lang="en-US" sz="3200" b="1" dirty="0">
                <a:sym typeface="Wingdings" pitchFamily="2" charset="2"/>
              </a:rPr>
              <a:t>1,543 / 1,863 	83% Unstructured (Disordered)</a:t>
            </a:r>
          </a:p>
          <a:p>
            <a:pPr eaLnBrk="1" hangingPunct="1"/>
            <a:endParaRPr lang="en-US" sz="1600" b="1" dirty="0">
              <a:sym typeface="Wingdings" pitchFamily="2" charset="2"/>
            </a:endParaRPr>
          </a:p>
          <a:p>
            <a:pPr eaLnBrk="1" hangingPunct="1"/>
            <a:r>
              <a:rPr lang="en-US" sz="2400" b="1" dirty="0">
                <a:sym typeface="Wingdings" pitchFamily="2" charset="2"/>
              </a:rPr>
              <a:t>Many such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“natively unfolded proteins”</a:t>
            </a:r>
            <a:r>
              <a:rPr lang="en-US" sz="2400" b="1" dirty="0">
                <a:sym typeface="Wingdings" pitchFamily="2" charset="2"/>
              </a:rPr>
              <a:t> or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“intrinsically disordered proteins”</a:t>
            </a:r>
            <a:r>
              <a:rPr lang="en-US" sz="2400" b="1" dirty="0">
                <a:sym typeface="Wingdings" pitchFamily="2" charset="2"/>
              </a:rPr>
              <a:t> have been described. </a:t>
            </a:r>
            <a:endParaRPr lang="en-US" sz="2400" b="1" dirty="0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84667" y="6403975"/>
            <a:ext cx="6865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Mark WY et al., </a:t>
            </a:r>
            <a:r>
              <a:rPr lang="en-US" sz="2400" b="1" i="1"/>
              <a:t>J Mol Biol</a:t>
            </a:r>
            <a:r>
              <a:rPr lang="en-US" sz="2400" b="1"/>
              <a:t> 345: 275-287 (2005)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9" name="Group 636"/>
          <p:cNvGrpSpPr>
            <a:grpSpLocks noChangeAspect="1"/>
          </p:cNvGrpSpPr>
          <p:nvPr/>
        </p:nvGrpSpPr>
        <p:grpSpPr bwMode="auto">
          <a:xfrm>
            <a:off x="76201" y="204797"/>
            <a:ext cx="9010650" cy="6348427"/>
            <a:chOff x="48" y="129"/>
            <a:chExt cx="5676" cy="3999"/>
          </a:xfrm>
        </p:grpSpPr>
        <p:sp>
          <p:nvSpPr>
            <p:cNvPr id="1630" name="AutoShape 635"/>
            <p:cNvSpPr>
              <a:spLocks noChangeAspect="1" noChangeArrowheads="1" noTextEdit="1"/>
            </p:cNvSpPr>
            <p:nvPr/>
          </p:nvSpPr>
          <p:spPr bwMode="auto">
            <a:xfrm>
              <a:off x="288" y="336"/>
              <a:ext cx="5376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31" name="Group 837"/>
            <p:cNvGrpSpPr>
              <a:grpSpLocks/>
            </p:cNvGrpSpPr>
            <p:nvPr/>
          </p:nvGrpSpPr>
          <p:grpSpPr bwMode="auto">
            <a:xfrm>
              <a:off x="48" y="129"/>
              <a:ext cx="5676" cy="3967"/>
              <a:chOff x="48" y="129"/>
              <a:chExt cx="5676" cy="3967"/>
            </a:xfrm>
          </p:grpSpPr>
          <p:sp>
            <p:nvSpPr>
              <p:cNvPr id="1636" name="Rectangle 637"/>
              <p:cNvSpPr>
                <a:spLocks noChangeArrowheads="1"/>
              </p:cNvSpPr>
              <p:nvPr/>
            </p:nvSpPr>
            <p:spPr bwMode="auto">
              <a:xfrm>
                <a:off x="48" y="129"/>
                <a:ext cx="564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Arial Unicode MS" pitchFamily="34" charset="-128"/>
                    <a:cs typeface="Arial Unicode MS" pitchFamily="34" charset="-128"/>
                  </a:rPr>
                  <a:t>Intrinsic</a:t>
                </a:r>
                <a:r>
                  <a:rPr kumimoji="0" lang="en-US" sz="400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Arial Unicode MS" pitchFamily="34" charset="-128"/>
                    <a:cs typeface="Arial Unicode MS" pitchFamily="34" charset="-128"/>
                  </a:rPr>
                  <a:t>Disorder</a:t>
                </a:r>
                <a:r>
                  <a:rPr kumimoji="0" lang="en-US" sz="400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kumimoji="0" lang="en-US" sz="4000" b="1" i="0" u="none" strike="noStrike" cap="none" normalizeH="0" dirty="0" smtClean="0">
                    <a:ln>
                      <a:noFill/>
                    </a:ln>
                    <a:effectLst/>
                    <a:latin typeface="+mj-lt"/>
                    <a:ea typeface="Arial Unicode MS" pitchFamily="34" charset="-128"/>
                    <a:cs typeface="Arial Unicode MS" pitchFamily="34" charset="-128"/>
                  </a:rPr>
                  <a:t>in the Protein </a:t>
                </a:r>
                <a:r>
                  <a:rPr lang="en-US" sz="4000" b="1" dirty="0" smtClean="0">
                    <a:latin typeface="+mj-lt"/>
                    <a:ea typeface="Arial Unicode MS" pitchFamily="34" charset="-128"/>
                    <a:cs typeface="Arial Unicode MS" pitchFamily="34" charset="-128"/>
                  </a:rPr>
                  <a:t>Data Bank</a:t>
                </a:r>
                <a:endPara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38" name="Rectangle 639"/>
              <p:cNvSpPr>
                <a:spLocks noChangeArrowheads="1"/>
              </p:cNvSpPr>
              <p:nvPr/>
            </p:nvSpPr>
            <p:spPr bwMode="auto">
              <a:xfrm>
                <a:off x="4550" y="36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39" name="Rectangle 640"/>
              <p:cNvSpPr>
                <a:spLocks noChangeArrowheads="1"/>
              </p:cNvSpPr>
              <p:nvPr/>
            </p:nvSpPr>
            <p:spPr bwMode="auto">
              <a:xfrm>
                <a:off x="4832" y="36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40" name="Rectangle 641"/>
              <p:cNvSpPr>
                <a:spLocks noChangeArrowheads="1"/>
              </p:cNvSpPr>
              <p:nvPr/>
            </p:nvSpPr>
            <p:spPr bwMode="auto">
              <a:xfrm>
                <a:off x="4861" y="373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41" name="Rectangle 642"/>
              <p:cNvSpPr>
                <a:spLocks noChangeArrowheads="1"/>
              </p:cNvSpPr>
              <p:nvPr/>
            </p:nvSpPr>
            <p:spPr bwMode="auto">
              <a:xfrm>
                <a:off x="1114" y="572"/>
                <a:ext cx="60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Observed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42" name="Rectangle 643"/>
              <p:cNvSpPr>
                <a:spLocks noChangeArrowheads="1"/>
              </p:cNvSpPr>
              <p:nvPr/>
            </p:nvSpPr>
            <p:spPr bwMode="auto">
              <a:xfrm>
                <a:off x="1646" y="57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43" name="Rectangle 644"/>
              <p:cNvSpPr>
                <a:spLocks noChangeArrowheads="1"/>
              </p:cNvSpPr>
              <p:nvPr/>
            </p:nvSpPr>
            <p:spPr bwMode="auto">
              <a:xfrm>
                <a:off x="1824" y="572"/>
                <a:ext cx="92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Not Observed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44" name="Rectangle 645"/>
              <p:cNvSpPr>
                <a:spLocks noChangeArrowheads="1"/>
              </p:cNvSpPr>
              <p:nvPr/>
            </p:nvSpPr>
            <p:spPr bwMode="auto">
              <a:xfrm>
                <a:off x="2666" y="57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45" name="Rectangle 646"/>
              <p:cNvSpPr>
                <a:spLocks noChangeArrowheads="1"/>
              </p:cNvSpPr>
              <p:nvPr/>
            </p:nvSpPr>
            <p:spPr bwMode="auto">
              <a:xfrm>
                <a:off x="2767" y="572"/>
                <a:ext cx="67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Ambiguous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46" name="Rectangle 647"/>
              <p:cNvSpPr>
                <a:spLocks noChangeArrowheads="1"/>
              </p:cNvSpPr>
              <p:nvPr/>
            </p:nvSpPr>
            <p:spPr bwMode="auto">
              <a:xfrm>
                <a:off x="3359" y="57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47" name="Rectangle 648"/>
              <p:cNvSpPr>
                <a:spLocks noChangeArrowheads="1"/>
              </p:cNvSpPr>
              <p:nvPr/>
            </p:nvSpPr>
            <p:spPr bwMode="auto">
              <a:xfrm>
                <a:off x="3593" y="572"/>
                <a:ext cx="97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Uncharacterized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48" name="Rectangle 649"/>
              <p:cNvSpPr>
                <a:spLocks noChangeArrowheads="1"/>
              </p:cNvSpPr>
              <p:nvPr/>
            </p:nvSpPr>
            <p:spPr bwMode="auto">
              <a:xfrm>
                <a:off x="4451" y="57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49" name="Rectangle 650"/>
              <p:cNvSpPr>
                <a:spLocks noChangeArrowheads="1"/>
              </p:cNvSpPr>
              <p:nvPr/>
            </p:nvSpPr>
            <p:spPr bwMode="auto">
              <a:xfrm>
                <a:off x="4832" y="572"/>
                <a:ext cx="43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</a:rPr>
                  <a:t>Total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0" name="Rectangle 651"/>
              <p:cNvSpPr>
                <a:spLocks noChangeArrowheads="1"/>
              </p:cNvSpPr>
              <p:nvPr/>
            </p:nvSpPr>
            <p:spPr bwMode="auto">
              <a:xfrm>
                <a:off x="4800" y="572"/>
                <a:ext cx="4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1" name="Rectangle 652"/>
              <p:cNvSpPr>
                <a:spLocks noChangeArrowheads="1"/>
              </p:cNvSpPr>
              <p:nvPr/>
            </p:nvSpPr>
            <p:spPr bwMode="auto">
              <a:xfrm>
                <a:off x="5246" y="57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2" name="Rectangle 653"/>
              <p:cNvSpPr>
                <a:spLocks noChangeArrowheads="1"/>
              </p:cNvSpPr>
              <p:nvPr/>
            </p:nvSpPr>
            <p:spPr bwMode="auto">
              <a:xfrm>
                <a:off x="5274" y="578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3" name="Rectangle 654"/>
              <p:cNvSpPr>
                <a:spLocks noChangeArrowheads="1"/>
              </p:cNvSpPr>
              <p:nvPr/>
            </p:nvSpPr>
            <p:spPr bwMode="auto">
              <a:xfrm>
                <a:off x="1941" y="7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4" name="Rectangle 655"/>
              <p:cNvSpPr>
                <a:spLocks noChangeArrowheads="1"/>
              </p:cNvSpPr>
              <p:nvPr/>
            </p:nvSpPr>
            <p:spPr bwMode="auto">
              <a:xfrm>
                <a:off x="2354" y="7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5" name="Rectangle 656"/>
              <p:cNvSpPr>
                <a:spLocks noChangeArrowheads="1"/>
              </p:cNvSpPr>
              <p:nvPr/>
            </p:nvSpPr>
            <p:spPr bwMode="auto">
              <a:xfrm>
                <a:off x="2767" y="7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6" name="Rectangle 657"/>
              <p:cNvSpPr>
                <a:spLocks noChangeArrowheads="1"/>
              </p:cNvSpPr>
              <p:nvPr/>
            </p:nvSpPr>
            <p:spPr bwMode="auto">
              <a:xfrm>
                <a:off x="3180" y="7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7" name="Rectangle 658"/>
              <p:cNvSpPr>
                <a:spLocks noChangeArrowheads="1"/>
              </p:cNvSpPr>
              <p:nvPr/>
            </p:nvSpPr>
            <p:spPr bwMode="auto">
              <a:xfrm>
                <a:off x="3593" y="7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8" name="Rectangle 659"/>
              <p:cNvSpPr>
                <a:spLocks noChangeArrowheads="1"/>
              </p:cNvSpPr>
              <p:nvPr/>
            </p:nvSpPr>
            <p:spPr bwMode="auto">
              <a:xfrm>
                <a:off x="4006" y="7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9" name="Rectangle 660"/>
              <p:cNvSpPr>
                <a:spLocks noChangeArrowheads="1"/>
              </p:cNvSpPr>
              <p:nvPr/>
            </p:nvSpPr>
            <p:spPr bwMode="auto">
              <a:xfrm>
                <a:off x="4035" y="781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60" name="Rectangle 661"/>
              <p:cNvSpPr>
                <a:spLocks noChangeArrowheads="1"/>
              </p:cNvSpPr>
              <p:nvPr/>
            </p:nvSpPr>
            <p:spPr bwMode="auto">
              <a:xfrm>
                <a:off x="288" y="970"/>
                <a:ext cx="6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</a:rPr>
                  <a:t>Eukarya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61" name="Rectangle 662"/>
              <p:cNvSpPr>
                <a:spLocks noChangeArrowheads="1"/>
              </p:cNvSpPr>
              <p:nvPr/>
            </p:nvSpPr>
            <p:spPr bwMode="auto">
              <a:xfrm>
                <a:off x="847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62" name="Rectangle 663"/>
              <p:cNvSpPr>
                <a:spLocks noChangeArrowheads="1"/>
              </p:cNvSpPr>
              <p:nvPr/>
            </p:nvSpPr>
            <p:spPr bwMode="auto">
              <a:xfrm>
                <a:off x="1114" y="970"/>
                <a:ext cx="60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647067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63" name="Rectangle 664"/>
              <p:cNvSpPr>
                <a:spLocks noChangeArrowheads="1"/>
              </p:cNvSpPr>
              <p:nvPr/>
            </p:nvSpPr>
            <p:spPr bwMode="auto">
              <a:xfrm>
                <a:off x="1527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64" name="Rectangle 665"/>
              <p:cNvSpPr>
                <a:spLocks noChangeArrowheads="1"/>
              </p:cNvSpPr>
              <p:nvPr/>
            </p:nvSpPr>
            <p:spPr bwMode="auto">
              <a:xfrm>
                <a:off x="1941" y="970"/>
                <a:ext cx="4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39077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65" name="Rectangle 666"/>
              <p:cNvSpPr>
                <a:spLocks noChangeArrowheads="1"/>
              </p:cNvSpPr>
              <p:nvPr/>
            </p:nvSpPr>
            <p:spPr bwMode="auto">
              <a:xfrm>
                <a:off x="2260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66" name="Rectangle 667"/>
              <p:cNvSpPr>
                <a:spLocks noChangeArrowheads="1"/>
              </p:cNvSpPr>
              <p:nvPr/>
            </p:nvSpPr>
            <p:spPr bwMode="auto">
              <a:xfrm>
                <a:off x="2354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67" name="Rectangle 668"/>
              <p:cNvSpPr>
                <a:spLocks noChangeArrowheads="1"/>
              </p:cNvSpPr>
              <p:nvPr/>
            </p:nvSpPr>
            <p:spPr bwMode="auto">
              <a:xfrm>
                <a:off x="2383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68" name="Rectangle 669"/>
              <p:cNvSpPr>
                <a:spLocks noChangeArrowheads="1"/>
              </p:cNvSpPr>
              <p:nvPr/>
            </p:nvSpPr>
            <p:spPr bwMode="auto">
              <a:xfrm>
                <a:off x="2767" y="970"/>
                <a:ext cx="4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24621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69" name="Rectangle 670"/>
              <p:cNvSpPr>
                <a:spLocks noChangeArrowheads="1"/>
              </p:cNvSpPr>
              <p:nvPr/>
            </p:nvSpPr>
            <p:spPr bwMode="auto">
              <a:xfrm>
                <a:off x="3086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0" name="Rectangle 671"/>
              <p:cNvSpPr>
                <a:spLocks noChangeArrowheads="1"/>
              </p:cNvSpPr>
              <p:nvPr/>
            </p:nvSpPr>
            <p:spPr bwMode="auto">
              <a:xfrm>
                <a:off x="3180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1" name="Rectangle 672"/>
              <p:cNvSpPr>
                <a:spLocks noChangeArrowheads="1"/>
              </p:cNvSpPr>
              <p:nvPr/>
            </p:nvSpPr>
            <p:spPr bwMode="auto">
              <a:xfrm>
                <a:off x="3209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2" name="Rectangle 673"/>
              <p:cNvSpPr>
                <a:spLocks noChangeArrowheads="1"/>
              </p:cNvSpPr>
              <p:nvPr/>
            </p:nvSpPr>
            <p:spPr bwMode="auto">
              <a:xfrm>
                <a:off x="3593" y="970"/>
                <a:ext cx="63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504312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3" name="Rectangle 674"/>
              <p:cNvSpPr>
                <a:spLocks noChangeArrowheads="1"/>
              </p:cNvSpPr>
              <p:nvPr/>
            </p:nvSpPr>
            <p:spPr bwMode="auto">
              <a:xfrm>
                <a:off x="4006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4" name="Rectangle 675"/>
              <p:cNvSpPr>
                <a:spLocks noChangeArrowheads="1"/>
              </p:cNvSpPr>
              <p:nvPr/>
            </p:nvSpPr>
            <p:spPr bwMode="auto">
              <a:xfrm>
                <a:off x="4419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5" name="Rectangle 676"/>
              <p:cNvSpPr>
                <a:spLocks noChangeArrowheads="1"/>
              </p:cNvSpPr>
              <p:nvPr/>
            </p:nvSpPr>
            <p:spPr bwMode="auto">
              <a:xfrm>
                <a:off x="4832" y="970"/>
                <a:ext cx="7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1215077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6" name="Rectangle 677"/>
              <p:cNvSpPr>
                <a:spLocks noChangeArrowheads="1"/>
              </p:cNvSpPr>
              <p:nvPr/>
            </p:nvSpPr>
            <p:spPr bwMode="auto">
              <a:xfrm>
                <a:off x="5309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7" name="Rectangle 678"/>
              <p:cNvSpPr>
                <a:spLocks noChangeArrowheads="1"/>
              </p:cNvSpPr>
              <p:nvPr/>
            </p:nvSpPr>
            <p:spPr bwMode="auto">
              <a:xfrm>
                <a:off x="5659" y="97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8" name="Rectangle 679"/>
              <p:cNvSpPr>
                <a:spLocks noChangeArrowheads="1"/>
              </p:cNvSpPr>
              <p:nvPr/>
            </p:nvSpPr>
            <p:spPr bwMode="auto">
              <a:xfrm>
                <a:off x="5688" y="976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9" name="Rectangle 680"/>
              <p:cNvSpPr>
                <a:spLocks noChangeArrowheads="1"/>
              </p:cNvSpPr>
              <p:nvPr/>
            </p:nvSpPr>
            <p:spPr bwMode="auto">
              <a:xfrm>
                <a:off x="1096" y="1182"/>
                <a:ext cx="6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53.3%)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80" name="Rectangle 681"/>
              <p:cNvSpPr>
                <a:spLocks noChangeArrowheads="1"/>
              </p:cNvSpPr>
              <p:nvPr/>
            </p:nvSpPr>
            <p:spPr bwMode="auto">
              <a:xfrm>
                <a:off x="1511" y="11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81" name="Rectangle 682"/>
              <p:cNvSpPr>
                <a:spLocks noChangeArrowheads="1"/>
              </p:cNvSpPr>
              <p:nvPr/>
            </p:nvSpPr>
            <p:spPr bwMode="auto">
              <a:xfrm>
                <a:off x="1527" y="11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82" name="Rectangle 683"/>
              <p:cNvSpPr>
                <a:spLocks noChangeArrowheads="1"/>
              </p:cNvSpPr>
              <p:nvPr/>
            </p:nvSpPr>
            <p:spPr bwMode="auto">
              <a:xfrm>
                <a:off x="1941" y="1175"/>
                <a:ext cx="50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(3.2%)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83" name="Rectangle 684"/>
              <p:cNvSpPr>
                <a:spLocks noChangeArrowheads="1"/>
              </p:cNvSpPr>
              <p:nvPr/>
            </p:nvSpPr>
            <p:spPr bwMode="auto">
              <a:xfrm>
                <a:off x="2301" y="11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84" name="Rectangle 685"/>
              <p:cNvSpPr>
                <a:spLocks noChangeArrowheads="1"/>
              </p:cNvSpPr>
              <p:nvPr/>
            </p:nvSpPr>
            <p:spPr bwMode="auto">
              <a:xfrm>
                <a:off x="2354" y="11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85" name="Rectangle 686"/>
              <p:cNvSpPr>
                <a:spLocks noChangeArrowheads="1"/>
              </p:cNvSpPr>
              <p:nvPr/>
            </p:nvSpPr>
            <p:spPr bwMode="auto">
              <a:xfrm>
                <a:off x="2767" y="1175"/>
                <a:ext cx="5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(2.0%)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86" name="Rectangle 687"/>
              <p:cNvSpPr>
                <a:spLocks noChangeArrowheads="1"/>
              </p:cNvSpPr>
              <p:nvPr/>
            </p:nvSpPr>
            <p:spPr bwMode="auto">
              <a:xfrm>
                <a:off x="3099" y="11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87" name="Rectangle 688"/>
              <p:cNvSpPr>
                <a:spLocks noChangeArrowheads="1"/>
              </p:cNvSpPr>
              <p:nvPr/>
            </p:nvSpPr>
            <p:spPr bwMode="auto">
              <a:xfrm>
                <a:off x="3180" y="11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88" name="Rectangle 689"/>
              <p:cNvSpPr>
                <a:spLocks noChangeArrowheads="1"/>
              </p:cNvSpPr>
              <p:nvPr/>
            </p:nvSpPr>
            <p:spPr bwMode="auto">
              <a:xfrm>
                <a:off x="3593" y="1175"/>
                <a:ext cx="6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(41.5%)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89" name="Rectangle 690"/>
              <p:cNvSpPr>
                <a:spLocks noChangeArrowheads="1"/>
              </p:cNvSpPr>
              <p:nvPr/>
            </p:nvSpPr>
            <p:spPr bwMode="auto">
              <a:xfrm>
                <a:off x="4019" y="11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0" name="Rectangle 691"/>
              <p:cNvSpPr>
                <a:spLocks noChangeArrowheads="1"/>
              </p:cNvSpPr>
              <p:nvPr/>
            </p:nvSpPr>
            <p:spPr bwMode="auto">
              <a:xfrm>
                <a:off x="4419" y="11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1" name="Rectangle 692"/>
              <p:cNvSpPr>
                <a:spLocks noChangeArrowheads="1"/>
              </p:cNvSpPr>
              <p:nvPr/>
            </p:nvSpPr>
            <p:spPr bwMode="auto">
              <a:xfrm>
                <a:off x="4832" y="1175"/>
                <a:ext cx="60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(100%)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2" name="Rectangle 693"/>
              <p:cNvSpPr>
                <a:spLocks noChangeArrowheads="1"/>
              </p:cNvSpPr>
              <p:nvPr/>
            </p:nvSpPr>
            <p:spPr bwMode="auto">
              <a:xfrm>
                <a:off x="5224" y="11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3" name="Rectangle 694"/>
              <p:cNvSpPr>
                <a:spLocks noChangeArrowheads="1"/>
              </p:cNvSpPr>
              <p:nvPr/>
            </p:nvSpPr>
            <p:spPr bwMode="auto">
              <a:xfrm>
                <a:off x="5246" y="1175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4" name="Rectangle 695"/>
              <p:cNvSpPr>
                <a:spLocks noChangeArrowheads="1"/>
              </p:cNvSpPr>
              <p:nvPr/>
            </p:nvSpPr>
            <p:spPr bwMode="auto">
              <a:xfrm>
                <a:off x="5274" y="1181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5" name="Rectangle 696"/>
              <p:cNvSpPr>
                <a:spLocks noChangeArrowheads="1"/>
              </p:cNvSpPr>
              <p:nvPr/>
            </p:nvSpPr>
            <p:spPr bwMode="auto">
              <a:xfrm>
                <a:off x="288" y="1380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6" name="Rectangle 697"/>
              <p:cNvSpPr>
                <a:spLocks noChangeArrowheads="1"/>
              </p:cNvSpPr>
              <p:nvPr/>
            </p:nvSpPr>
            <p:spPr bwMode="auto">
              <a:xfrm>
                <a:off x="288" y="1584"/>
                <a:ext cx="69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</a:rPr>
                  <a:t>Bacteria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7" name="Rectangle 698"/>
              <p:cNvSpPr>
                <a:spLocks noChangeArrowheads="1"/>
              </p:cNvSpPr>
              <p:nvPr/>
            </p:nvSpPr>
            <p:spPr bwMode="auto">
              <a:xfrm>
                <a:off x="288" y="1584"/>
                <a:ext cx="55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8" name="Rectangle 699"/>
              <p:cNvSpPr>
                <a:spLocks noChangeArrowheads="1"/>
              </p:cNvSpPr>
              <p:nvPr/>
            </p:nvSpPr>
            <p:spPr bwMode="auto">
              <a:xfrm>
                <a:off x="1114" y="1557"/>
                <a:ext cx="63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573676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9" name="Rectangle 700"/>
              <p:cNvSpPr>
                <a:spLocks noChangeArrowheads="1"/>
              </p:cNvSpPr>
              <p:nvPr/>
            </p:nvSpPr>
            <p:spPr bwMode="auto">
              <a:xfrm>
                <a:off x="1527" y="1584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00" name="Rectangle 701"/>
              <p:cNvSpPr>
                <a:spLocks noChangeArrowheads="1"/>
              </p:cNvSpPr>
              <p:nvPr/>
            </p:nvSpPr>
            <p:spPr bwMode="auto">
              <a:xfrm>
                <a:off x="1941" y="1584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19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01" name="Rectangle 702"/>
              <p:cNvSpPr>
                <a:spLocks noChangeArrowheads="1"/>
              </p:cNvSpPr>
              <p:nvPr/>
            </p:nvSpPr>
            <p:spPr bwMode="auto">
              <a:xfrm>
                <a:off x="2117" y="1584"/>
                <a:ext cx="32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126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02" name="Rectangle 703"/>
              <p:cNvSpPr>
                <a:spLocks noChangeArrowheads="1"/>
              </p:cNvSpPr>
              <p:nvPr/>
            </p:nvSpPr>
            <p:spPr bwMode="auto">
              <a:xfrm>
                <a:off x="2289" y="1584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04" name="Rectangle 705"/>
              <p:cNvSpPr>
                <a:spLocks noChangeArrowheads="1"/>
              </p:cNvSpPr>
              <p:nvPr/>
            </p:nvSpPr>
            <p:spPr bwMode="auto">
              <a:xfrm>
                <a:off x="2767" y="1584"/>
                <a:ext cx="5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17702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05" name="Rectangle 706"/>
              <p:cNvSpPr>
                <a:spLocks noChangeArrowheads="1"/>
              </p:cNvSpPr>
              <p:nvPr/>
            </p:nvSpPr>
            <p:spPr bwMode="auto">
              <a:xfrm>
                <a:off x="3115" y="1584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06" name="Rectangle 707"/>
              <p:cNvSpPr>
                <a:spLocks noChangeArrowheads="1"/>
              </p:cNvSpPr>
              <p:nvPr/>
            </p:nvSpPr>
            <p:spPr bwMode="auto">
              <a:xfrm>
                <a:off x="3180" y="1584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07" name="Rectangle 708"/>
              <p:cNvSpPr>
                <a:spLocks noChangeArrowheads="1"/>
              </p:cNvSpPr>
              <p:nvPr/>
            </p:nvSpPr>
            <p:spPr bwMode="auto">
              <a:xfrm>
                <a:off x="3593" y="1584"/>
                <a:ext cx="53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82479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08" name="Rectangle 709"/>
              <p:cNvSpPr>
                <a:spLocks noChangeArrowheads="1"/>
              </p:cNvSpPr>
              <p:nvPr/>
            </p:nvSpPr>
            <p:spPr bwMode="auto">
              <a:xfrm>
                <a:off x="3941" y="1584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09" name="Rectangle 710"/>
              <p:cNvSpPr>
                <a:spLocks noChangeArrowheads="1"/>
              </p:cNvSpPr>
              <p:nvPr/>
            </p:nvSpPr>
            <p:spPr bwMode="auto">
              <a:xfrm>
                <a:off x="4006" y="1584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0" name="Rectangle 711"/>
              <p:cNvSpPr>
                <a:spLocks noChangeArrowheads="1"/>
              </p:cNvSpPr>
              <p:nvPr/>
            </p:nvSpPr>
            <p:spPr bwMode="auto">
              <a:xfrm>
                <a:off x="4419" y="1584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1" name="Rectangle 712"/>
              <p:cNvSpPr>
                <a:spLocks noChangeArrowheads="1"/>
              </p:cNvSpPr>
              <p:nvPr/>
            </p:nvSpPr>
            <p:spPr bwMode="auto">
              <a:xfrm>
                <a:off x="4832" y="1584"/>
                <a:ext cx="62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692983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2" name="Rectangle 713"/>
              <p:cNvSpPr>
                <a:spLocks noChangeArrowheads="1"/>
              </p:cNvSpPr>
              <p:nvPr/>
            </p:nvSpPr>
            <p:spPr bwMode="auto">
              <a:xfrm>
                <a:off x="5246" y="1584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3" name="Rectangle 714"/>
              <p:cNvSpPr>
                <a:spLocks noChangeArrowheads="1"/>
              </p:cNvSpPr>
              <p:nvPr/>
            </p:nvSpPr>
            <p:spPr bwMode="auto">
              <a:xfrm>
                <a:off x="4822" y="1637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4" name="Rectangle 715"/>
              <p:cNvSpPr>
                <a:spLocks noChangeArrowheads="1"/>
              </p:cNvSpPr>
              <p:nvPr/>
            </p:nvSpPr>
            <p:spPr bwMode="auto">
              <a:xfrm>
                <a:off x="1114" y="1789"/>
                <a:ext cx="60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(82.8%)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5" name="Rectangle 716"/>
              <p:cNvSpPr>
                <a:spLocks noChangeArrowheads="1"/>
              </p:cNvSpPr>
              <p:nvPr/>
            </p:nvSpPr>
            <p:spPr bwMode="auto">
              <a:xfrm>
                <a:off x="1540" y="1789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6" name="Rectangle 717"/>
              <p:cNvSpPr>
                <a:spLocks noChangeArrowheads="1"/>
              </p:cNvSpPr>
              <p:nvPr/>
            </p:nvSpPr>
            <p:spPr bwMode="auto">
              <a:xfrm>
                <a:off x="1941" y="1789"/>
                <a:ext cx="55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(2.7%)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7" name="Rectangle 718"/>
              <p:cNvSpPr>
                <a:spLocks noChangeArrowheads="1"/>
              </p:cNvSpPr>
              <p:nvPr/>
            </p:nvSpPr>
            <p:spPr bwMode="auto">
              <a:xfrm>
                <a:off x="1887" y="1789"/>
                <a:ext cx="44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8" name="Rectangle 719"/>
              <p:cNvSpPr>
                <a:spLocks noChangeArrowheads="1"/>
              </p:cNvSpPr>
              <p:nvPr/>
            </p:nvSpPr>
            <p:spPr bwMode="auto">
              <a:xfrm>
                <a:off x="2354" y="1789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9" name="Rectangle 720"/>
              <p:cNvSpPr>
                <a:spLocks noChangeArrowheads="1"/>
              </p:cNvSpPr>
              <p:nvPr/>
            </p:nvSpPr>
            <p:spPr bwMode="auto">
              <a:xfrm>
                <a:off x="2767" y="1789"/>
                <a:ext cx="55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(2.6%)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20" name="Rectangle 721"/>
              <p:cNvSpPr>
                <a:spLocks noChangeArrowheads="1"/>
              </p:cNvSpPr>
              <p:nvPr/>
            </p:nvSpPr>
            <p:spPr bwMode="auto">
              <a:xfrm>
                <a:off x="3128" y="1789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21" name="Rectangle 722"/>
              <p:cNvSpPr>
                <a:spLocks noChangeArrowheads="1"/>
              </p:cNvSpPr>
              <p:nvPr/>
            </p:nvSpPr>
            <p:spPr bwMode="auto">
              <a:xfrm>
                <a:off x="3180" y="1789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22" name="Rectangle 723"/>
              <p:cNvSpPr>
                <a:spLocks noChangeArrowheads="1"/>
              </p:cNvSpPr>
              <p:nvPr/>
            </p:nvSpPr>
            <p:spPr bwMode="auto">
              <a:xfrm>
                <a:off x="3593" y="1789"/>
                <a:ext cx="6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(11.9%)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23" name="Rectangle 724"/>
              <p:cNvSpPr>
                <a:spLocks noChangeArrowheads="1"/>
              </p:cNvSpPr>
              <p:nvPr/>
            </p:nvSpPr>
            <p:spPr bwMode="auto">
              <a:xfrm>
                <a:off x="4019" y="1789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25" name="Rectangle 726"/>
              <p:cNvSpPr>
                <a:spLocks noChangeArrowheads="1"/>
              </p:cNvSpPr>
              <p:nvPr/>
            </p:nvSpPr>
            <p:spPr bwMode="auto">
              <a:xfrm>
                <a:off x="4832" y="1789"/>
                <a:ext cx="60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(100%)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26" name="Rectangle 727"/>
              <p:cNvSpPr>
                <a:spLocks noChangeArrowheads="1"/>
              </p:cNvSpPr>
              <p:nvPr/>
            </p:nvSpPr>
            <p:spPr bwMode="auto">
              <a:xfrm>
                <a:off x="5224" y="1789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27" name="Rectangle 728"/>
              <p:cNvSpPr>
                <a:spLocks noChangeArrowheads="1"/>
              </p:cNvSpPr>
              <p:nvPr/>
            </p:nvSpPr>
            <p:spPr bwMode="auto">
              <a:xfrm>
                <a:off x="5246" y="1789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28" name="Rectangle 729"/>
              <p:cNvSpPr>
                <a:spLocks noChangeArrowheads="1"/>
              </p:cNvSpPr>
              <p:nvPr/>
            </p:nvSpPr>
            <p:spPr bwMode="auto">
              <a:xfrm>
                <a:off x="5274" y="1795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29" name="Rectangle 730"/>
              <p:cNvSpPr>
                <a:spLocks noChangeArrowheads="1"/>
              </p:cNvSpPr>
              <p:nvPr/>
            </p:nvSpPr>
            <p:spPr bwMode="auto">
              <a:xfrm>
                <a:off x="288" y="1994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30" name="Rectangle 731"/>
              <p:cNvSpPr>
                <a:spLocks noChangeArrowheads="1"/>
              </p:cNvSpPr>
              <p:nvPr/>
            </p:nvSpPr>
            <p:spPr bwMode="auto">
              <a:xfrm>
                <a:off x="288" y="2198"/>
                <a:ext cx="61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</a:rPr>
                  <a:t>Viruses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31" name="Rectangle 732"/>
              <p:cNvSpPr>
                <a:spLocks noChangeArrowheads="1"/>
              </p:cNvSpPr>
              <p:nvPr/>
            </p:nvSpPr>
            <p:spPr bwMode="auto">
              <a:xfrm>
                <a:off x="700" y="219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32" name="Rectangle 733"/>
              <p:cNvSpPr>
                <a:spLocks noChangeArrowheads="1"/>
              </p:cNvSpPr>
              <p:nvPr/>
            </p:nvSpPr>
            <p:spPr bwMode="auto">
              <a:xfrm>
                <a:off x="701" y="219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33" name="Rectangle 734"/>
              <p:cNvSpPr>
                <a:spLocks noChangeArrowheads="1"/>
              </p:cNvSpPr>
              <p:nvPr/>
            </p:nvSpPr>
            <p:spPr bwMode="auto">
              <a:xfrm>
                <a:off x="1114" y="2178"/>
                <a:ext cx="4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76019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34" name="Rectangle 735"/>
              <p:cNvSpPr>
                <a:spLocks noChangeArrowheads="1"/>
              </p:cNvSpPr>
              <p:nvPr/>
            </p:nvSpPr>
            <p:spPr bwMode="auto">
              <a:xfrm>
                <a:off x="1434" y="219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35" name="Rectangle 736"/>
              <p:cNvSpPr>
                <a:spLocks noChangeArrowheads="1"/>
              </p:cNvSpPr>
              <p:nvPr/>
            </p:nvSpPr>
            <p:spPr bwMode="auto">
              <a:xfrm>
                <a:off x="1527" y="219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36" name="Rectangle 737"/>
              <p:cNvSpPr>
                <a:spLocks noChangeArrowheads="1"/>
              </p:cNvSpPr>
              <p:nvPr/>
            </p:nvSpPr>
            <p:spPr bwMode="auto">
              <a:xfrm>
                <a:off x="1941" y="2198"/>
                <a:ext cx="43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4856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37" name="Rectangle 738"/>
              <p:cNvSpPr>
                <a:spLocks noChangeArrowheads="1"/>
              </p:cNvSpPr>
              <p:nvPr/>
            </p:nvSpPr>
            <p:spPr bwMode="auto">
              <a:xfrm>
                <a:off x="2226" y="219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38" name="Rectangle 739"/>
              <p:cNvSpPr>
                <a:spLocks noChangeArrowheads="1"/>
              </p:cNvSpPr>
              <p:nvPr/>
            </p:nvSpPr>
            <p:spPr bwMode="auto">
              <a:xfrm>
                <a:off x="2354" y="219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39" name="Rectangle 740"/>
              <p:cNvSpPr>
                <a:spLocks noChangeArrowheads="1"/>
              </p:cNvSpPr>
              <p:nvPr/>
            </p:nvSpPr>
            <p:spPr bwMode="auto">
              <a:xfrm>
                <a:off x="2767" y="2198"/>
                <a:ext cx="43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3797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40" name="Rectangle 741"/>
              <p:cNvSpPr>
                <a:spLocks noChangeArrowheads="1"/>
              </p:cNvSpPr>
              <p:nvPr/>
            </p:nvSpPr>
            <p:spPr bwMode="auto">
              <a:xfrm>
                <a:off x="3052" y="219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41" name="Rectangle 742"/>
              <p:cNvSpPr>
                <a:spLocks noChangeArrowheads="1"/>
              </p:cNvSpPr>
              <p:nvPr/>
            </p:nvSpPr>
            <p:spPr bwMode="auto">
              <a:xfrm>
                <a:off x="3180" y="219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42" name="Rectangle 743"/>
              <p:cNvSpPr>
                <a:spLocks noChangeArrowheads="1"/>
              </p:cNvSpPr>
              <p:nvPr/>
            </p:nvSpPr>
            <p:spPr bwMode="auto">
              <a:xfrm>
                <a:off x="3593" y="2198"/>
                <a:ext cx="63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127970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43" name="Rectangle 744"/>
              <p:cNvSpPr>
                <a:spLocks noChangeArrowheads="1"/>
              </p:cNvSpPr>
              <p:nvPr/>
            </p:nvSpPr>
            <p:spPr bwMode="auto">
              <a:xfrm>
                <a:off x="4006" y="219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44" name="Rectangle 745"/>
              <p:cNvSpPr>
                <a:spLocks noChangeArrowheads="1"/>
              </p:cNvSpPr>
              <p:nvPr/>
            </p:nvSpPr>
            <p:spPr bwMode="auto">
              <a:xfrm>
                <a:off x="4419" y="219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45" name="Rectangle 746"/>
              <p:cNvSpPr>
                <a:spLocks noChangeArrowheads="1"/>
              </p:cNvSpPr>
              <p:nvPr/>
            </p:nvSpPr>
            <p:spPr bwMode="auto">
              <a:xfrm>
                <a:off x="4832" y="2198"/>
                <a:ext cx="63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212642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46" name="Rectangle 747"/>
              <p:cNvSpPr>
                <a:spLocks noChangeArrowheads="1"/>
              </p:cNvSpPr>
              <p:nvPr/>
            </p:nvSpPr>
            <p:spPr bwMode="auto">
              <a:xfrm>
                <a:off x="5246" y="219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47" name="Rectangle 748"/>
              <p:cNvSpPr>
                <a:spLocks noChangeArrowheads="1"/>
              </p:cNvSpPr>
              <p:nvPr/>
            </p:nvSpPr>
            <p:spPr bwMode="auto">
              <a:xfrm>
                <a:off x="5274" y="2204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48" name="Rectangle 749"/>
              <p:cNvSpPr>
                <a:spLocks noChangeArrowheads="1"/>
              </p:cNvSpPr>
              <p:nvPr/>
            </p:nvSpPr>
            <p:spPr bwMode="auto">
              <a:xfrm>
                <a:off x="1114" y="2403"/>
                <a:ext cx="577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(35.7%)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49" name="Rectangle 750"/>
              <p:cNvSpPr>
                <a:spLocks noChangeArrowheads="1"/>
              </p:cNvSpPr>
              <p:nvPr/>
            </p:nvSpPr>
            <p:spPr bwMode="auto">
              <a:xfrm>
                <a:off x="1540" y="2403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50" name="Rectangle 751"/>
              <p:cNvSpPr>
                <a:spLocks noChangeArrowheads="1"/>
              </p:cNvSpPr>
              <p:nvPr/>
            </p:nvSpPr>
            <p:spPr bwMode="auto">
              <a:xfrm>
                <a:off x="1941" y="2403"/>
                <a:ext cx="5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(2.3%)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51" name="Rectangle 752"/>
              <p:cNvSpPr>
                <a:spLocks noChangeArrowheads="1"/>
              </p:cNvSpPr>
              <p:nvPr/>
            </p:nvSpPr>
            <p:spPr bwMode="auto">
              <a:xfrm>
                <a:off x="2272" y="2403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52" name="Rectangle 753"/>
              <p:cNvSpPr>
                <a:spLocks noChangeArrowheads="1"/>
              </p:cNvSpPr>
              <p:nvPr/>
            </p:nvSpPr>
            <p:spPr bwMode="auto">
              <a:xfrm>
                <a:off x="2354" y="2403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53" name="Rectangle 754"/>
              <p:cNvSpPr>
                <a:spLocks noChangeArrowheads="1"/>
              </p:cNvSpPr>
              <p:nvPr/>
            </p:nvSpPr>
            <p:spPr bwMode="auto">
              <a:xfrm>
                <a:off x="2767" y="2403"/>
                <a:ext cx="5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(1.8%)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54" name="Rectangle 755"/>
              <p:cNvSpPr>
                <a:spLocks noChangeArrowheads="1"/>
              </p:cNvSpPr>
              <p:nvPr/>
            </p:nvSpPr>
            <p:spPr bwMode="auto">
              <a:xfrm>
                <a:off x="3099" y="2403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55" name="Rectangle 756"/>
              <p:cNvSpPr>
                <a:spLocks noChangeArrowheads="1"/>
              </p:cNvSpPr>
              <p:nvPr/>
            </p:nvSpPr>
            <p:spPr bwMode="auto">
              <a:xfrm>
                <a:off x="3180" y="2403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56" name="Rectangle 757"/>
              <p:cNvSpPr>
                <a:spLocks noChangeArrowheads="1"/>
              </p:cNvSpPr>
              <p:nvPr/>
            </p:nvSpPr>
            <p:spPr bwMode="auto">
              <a:xfrm>
                <a:off x="3209" y="2403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57" name="Rectangle 758"/>
              <p:cNvSpPr>
                <a:spLocks noChangeArrowheads="1"/>
              </p:cNvSpPr>
              <p:nvPr/>
            </p:nvSpPr>
            <p:spPr bwMode="auto">
              <a:xfrm>
                <a:off x="3593" y="2403"/>
                <a:ext cx="6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(60.2%)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58" name="Rectangle 759"/>
              <p:cNvSpPr>
                <a:spLocks noChangeArrowheads="1"/>
              </p:cNvSpPr>
              <p:nvPr/>
            </p:nvSpPr>
            <p:spPr bwMode="auto">
              <a:xfrm>
                <a:off x="4019" y="2403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59" name="Rectangle 760"/>
              <p:cNvSpPr>
                <a:spLocks noChangeArrowheads="1"/>
              </p:cNvSpPr>
              <p:nvPr/>
            </p:nvSpPr>
            <p:spPr bwMode="auto">
              <a:xfrm>
                <a:off x="4419" y="2403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0" name="Rectangle 761"/>
              <p:cNvSpPr>
                <a:spLocks noChangeArrowheads="1"/>
              </p:cNvSpPr>
              <p:nvPr/>
            </p:nvSpPr>
            <p:spPr bwMode="auto">
              <a:xfrm>
                <a:off x="4832" y="2403"/>
                <a:ext cx="60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(100%)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1" name="Rectangle 762"/>
              <p:cNvSpPr>
                <a:spLocks noChangeArrowheads="1"/>
              </p:cNvSpPr>
              <p:nvPr/>
            </p:nvSpPr>
            <p:spPr bwMode="auto">
              <a:xfrm>
                <a:off x="5224" y="2403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2" name="Rectangle 763"/>
              <p:cNvSpPr>
                <a:spLocks noChangeArrowheads="1"/>
              </p:cNvSpPr>
              <p:nvPr/>
            </p:nvSpPr>
            <p:spPr bwMode="auto">
              <a:xfrm>
                <a:off x="5246" y="2403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3" name="Rectangle 764"/>
              <p:cNvSpPr>
                <a:spLocks noChangeArrowheads="1"/>
              </p:cNvSpPr>
              <p:nvPr/>
            </p:nvSpPr>
            <p:spPr bwMode="auto">
              <a:xfrm>
                <a:off x="5274" y="2409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4" name="Rectangle 765"/>
              <p:cNvSpPr>
                <a:spLocks noChangeArrowheads="1"/>
              </p:cNvSpPr>
              <p:nvPr/>
            </p:nvSpPr>
            <p:spPr bwMode="auto">
              <a:xfrm>
                <a:off x="288" y="2608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5" name="Rectangle 766"/>
              <p:cNvSpPr>
                <a:spLocks noChangeArrowheads="1"/>
              </p:cNvSpPr>
              <p:nvPr/>
            </p:nvSpPr>
            <p:spPr bwMode="auto">
              <a:xfrm>
                <a:off x="288" y="2812"/>
                <a:ext cx="63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</a:rPr>
                  <a:t>Achaea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6" name="Rectangle 767"/>
              <p:cNvSpPr>
                <a:spLocks noChangeArrowheads="1"/>
              </p:cNvSpPr>
              <p:nvPr/>
            </p:nvSpPr>
            <p:spPr bwMode="auto">
              <a:xfrm>
                <a:off x="747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7" name="Rectangle 768"/>
              <p:cNvSpPr>
                <a:spLocks noChangeArrowheads="1"/>
              </p:cNvSpPr>
              <p:nvPr/>
            </p:nvSpPr>
            <p:spPr bwMode="auto">
              <a:xfrm>
                <a:off x="1114" y="2799"/>
                <a:ext cx="4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60411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8" name="Rectangle 769"/>
              <p:cNvSpPr>
                <a:spLocks noChangeArrowheads="1"/>
              </p:cNvSpPr>
              <p:nvPr/>
            </p:nvSpPr>
            <p:spPr bwMode="auto">
              <a:xfrm>
                <a:off x="1434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9" name="Rectangle 770"/>
              <p:cNvSpPr>
                <a:spLocks noChangeArrowheads="1"/>
              </p:cNvSpPr>
              <p:nvPr/>
            </p:nvSpPr>
            <p:spPr bwMode="auto">
              <a:xfrm>
                <a:off x="1527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0" name="Rectangle 771"/>
              <p:cNvSpPr>
                <a:spLocks noChangeArrowheads="1"/>
              </p:cNvSpPr>
              <p:nvPr/>
            </p:nvSpPr>
            <p:spPr bwMode="auto">
              <a:xfrm>
                <a:off x="1941" y="2812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2055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1" name="Rectangle 772"/>
              <p:cNvSpPr>
                <a:spLocks noChangeArrowheads="1"/>
              </p:cNvSpPr>
              <p:nvPr/>
            </p:nvSpPr>
            <p:spPr bwMode="auto">
              <a:xfrm>
                <a:off x="2197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2" name="Rectangle 773"/>
              <p:cNvSpPr>
                <a:spLocks noChangeArrowheads="1"/>
              </p:cNvSpPr>
              <p:nvPr/>
            </p:nvSpPr>
            <p:spPr bwMode="auto">
              <a:xfrm>
                <a:off x="2354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3" name="Rectangle 774"/>
              <p:cNvSpPr>
                <a:spLocks noChangeArrowheads="1"/>
              </p:cNvSpPr>
              <p:nvPr/>
            </p:nvSpPr>
            <p:spPr bwMode="auto">
              <a:xfrm>
                <a:off x="2767" y="2812"/>
                <a:ext cx="43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2112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4" name="Rectangle 775"/>
              <p:cNvSpPr>
                <a:spLocks noChangeArrowheads="1"/>
              </p:cNvSpPr>
              <p:nvPr/>
            </p:nvSpPr>
            <p:spPr bwMode="auto">
              <a:xfrm>
                <a:off x="3052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5" name="Rectangle 776"/>
              <p:cNvSpPr>
                <a:spLocks noChangeArrowheads="1"/>
              </p:cNvSpPr>
              <p:nvPr/>
            </p:nvSpPr>
            <p:spPr bwMode="auto">
              <a:xfrm>
                <a:off x="3180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6" name="Rectangle 777"/>
              <p:cNvSpPr>
                <a:spLocks noChangeArrowheads="1"/>
              </p:cNvSpPr>
              <p:nvPr/>
            </p:nvSpPr>
            <p:spPr bwMode="auto">
              <a:xfrm>
                <a:off x="3593" y="2812"/>
                <a:ext cx="43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3029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7" name="Rectangle 778"/>
              <p:cNvSpPr>
                <a:spLocks noChangeArrowheads="1"/>
              </p:cNvSpPr>
              <p:nvPr/>
            </p:nvSpPr>
            <p:spPr bwMode="auto">
              <a:xfrm>
                <a:off x="3878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8" name="Rectangle 779"/>
              <p:cNvSpPr>
                <a:spLocks noChangeArrowheads="1"/>
              </p:cNvSpPr>
              <p:nvPr/>
            </p:nvSpPr>
            <p:spPr bwMode="auto">
              <a:xfrm>
                <a:off x="4006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9" name="Rectangle 780"/>
              <p:cNvSpPr>
                <a:spLocks noChangeArrowheads="1"/>
              </p:cNvSpPr>
              <p:nvPr/>
            </p:nvSpPr>
            <p:spPr bwMode="auto">
              <a:xfrm>
                <a:off x="4419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80" name="Rectangle 781"/>
              <p:cNvSpPr>
                <a:spLocks noChangeArrowheads="1"/>
              </p:cNvSpPr>
              <p:nvPr/>
            </p:nvSpPr>
            <p:spPr bwMode="auto">
              <a:xfrm>
                <a:off x="4832" y="2812"/>
                <a:ext cx="5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67607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81" name="Rectangle 782"/>
              <p:cNvSpPr>
                <a:spLocks noChangeArrowheads="1"/>
              </p:cNvSpPr>
              <p:nvPr/>
            </p:nvSpPr>
            <p:spPr bwMode="auto">
              <a:xfrm>
                <a:off x="5181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82" name="Rectangle 783"/>
              <p:cNvSpPr>
                <a:spLocks noChangeArrowheads="1"/>
              </p:cNvSpPr>
              <p:nvPr/>
            </p:nvSpPr>
            <p:spPr bwMode="auto">
              <a:xfrm>
                <a:off x="5246" y="281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83" name="Rectangle 784"/>
              <p:cNvSpPr>
                <a:spLocks noChangeArrowheads="1"/>
              </p:cNvSpPr>
              <p:nvPr/>
            </p:nvSpPr>
            <p:spPr bwMode="auto">
              <a:xfrm>
                <a:off x="5274" y="2818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84" name="Rectangle 785"/>
              <p:cNvSpPr>
                <a:spLocks noChangeArrowheads="1"/>
              </p:cNvSpPr>
              <p:nvPr/>
            </p:nvSpPr>
            <p:spPr bwMode="auto">
              <a:xfrm>
                <a:off x="1114" y="3017"/>
                <a:ext cx="565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(89.4%)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85" name="Rectangle 786"/>
              <p:cNvSpPr>
                <a:spLocks noChangeArrowheads="1"/>
              </p:cNvSpPr>
              <p:nvPr/>
            </p:nvSpPr>
            <p:spPr bwMode="auto">
              <a:xfrm>
                <a:off x="1540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86" name="Rectangle 787"/>
              <p:cNvSpPr>
                <a:spLocks noChangeArrowheads="1"/>
              </p:cNvSpPr>
              <p:nvPr/>
            </p:nvSpPr>
            <p:spPr bwMode="auto">
              <a:xfrm>
                <a:off x="1911" y="3024"/>
                <a:ext cx="5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(3.0%)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87" name="Rectangle 788"/>
              <p:cNvSpPr>
                <a:spLocks noChangeArrowheads="1"/>
              </p:cNvSpPr>
              <p:nvPr/>
            </p:nvSpPr>
            <p:spPr bwMode="auto">
              <a:xfrm>
                <a:off x="2272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88" name="Rectangle 789"/>
              <p:cNvSpPr>
                <a:spLocks noChangeArrowheads="1"/>
              </p:cNvSpPr>
              <p:nvPr/>
            </p:nvSpPr>
            <p:spPr bwMode="auto">
              <a:xfrm>
                <a:off x="2354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89" name="Rectangle 790"/>
              <p:cNvSpPr>
                <a:spLocks noChangeArrowheads="1"/>
              </p:cNvSpPr>
              <p:nvPr/>
            </p:nvSpPr>
            <p:spPr bwMode="auto">
              <a:xfrm>
                <a:off x="2383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0" name="Rectangle 791"/>
              <p:cNvSpPr>
                <a:spLocks noChangeArrowheads="1"/>
              </p:cNvSpPr>
              <p:nvPr/>
            </p:nvSpPr>
            <p:spPr bwMode="auto">
              <a:xfrm>
                <a:off x="2767" y="3017"/>
                <a:ext cx="5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(3.1%)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1" name="Rectangle 792"/>
              <p:cNvSpPr>
                <a:spLocks noChangeArrowheads="1"/>
              </p:cNvSpPr>
              <p:nvPr/>
            </p:nvSpPr>
            <p:spPr bwMode="auto">
              <a:xfrm>
                <a:off x="3099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2" name="Rectangle 793"/>
              <p:cNvSpPr>
                <a:spLocks noChangeArrowheads="1"/>
              </p:cNvSpPr>
              <p:nvPr/>
            </p:nvSpPr>
            <p:spPr bwMode="auto">
              <a:xfrm>
                <a:off x="3180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3" name="Rectangle 794"/>
              <p:cNvSpPr>
                <a:spLocks noChangeArrowheads="1"/>
              </p:cNvSpPr>
              <p:nvPr/>
            </p:nvSpPr>
            <p:spPr bwMode="auto">
              <a:xfrm>
                <a:off x="3209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4" name="Rectangle 795"/>
              <p:cNvSpPr>
                <a:spLocks noChangeArrowheads="1"/>
              </p:cNvSpPr>
              <p:nvPr/>
            </p:nvSpPr>
            <p:spPr bwMode="auto">
              <a:xfrm>
                <a:off x="3575" y="3017"/>
                <a:ext cx="29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4.5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5" name="Rectangle 796"/>
              <p:cNvSpPr>
                <a:spLocks noChangeArrowheads="1"/>
              </p:cNvSpPr>
              <p:nvPr/>
            </p:nvSpPr>
            <p:spPr bwMode="auto">
              <a:xfrm>
                <a:off x="3849" y="3017"/>
                <a:ext cx="20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%)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6" name="Rectangle 797"/>
              <p:cNvSpPr>
                <a:spLocks noChangeArrowheads="1"/>
              </p:cNvSpPr>
              <p:nvPr/>
            </p:nvSpPr>
            <p:spPr bwMode="auto">
              <a:xfrm>
                <a:off x="3925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7" name="Rectangle 798"/>
              <p:cNvSpPr>
                <a:spLocks noChangeArrowheads="1"/>
              </p:cNvSpPr>
              <p:nvPr/>
            </p:nvSpPr>
            <p:spPr bwMode="auto">
              <a:xfrm>
                <a:off x="4006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8" name="Rectangle 799"/>
              <p:cNvSpPr>
                <a:spLocks noChangeArrowheads="1"/>
              </p:cNvSpPr>
              <p:nvPr/>
            </p:nvSpPr>
            <p:spPr bwMode="auto">
              <a:xfrm>
                <a:off x="4419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9" name="Rectangle 800"/>
              <p:cNvSpPr>
                <a:spLocks noChangeArrowheads="1"/>
              </p:cNvSpPr>
              <p:nvPr/>
            </p:nvSpPr>
            <p:spPr bwMode="auto">
              <a:xfrm>
                <a:off x="4448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0" name="Rectangle 801"/>
              <p:cNvSpPr>
                <a:spLocks noChangeArrowheads="1"/>
              </p:cNvSpPr>
              <p:nvPr/>
            </p:nvSpPr>
            <p:spPr bwMode="auto">
              <a:xfrm>
                <a:off x="4832" y="3017"/>
                <a:ext cx="60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(100%)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1" name="Rectangle 802"/>
              <p:cNvSpPr>
                <a:spLocks noChangeArrowheads="1"/>
              </p:cNvSpPr>
              <p:nvPr/>
            </p:nvSpPr>
            <p:spPr bwMode="auto">
              <a:xfrm>
                <a:off x="5224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2" name="Rectangle 803"/>
              <p:cNvSpPr>
                <a:spLocks noChangeArrowheads="1"/>
              </p:cNvSpPr>
              <p:nvPr/>
            </p:nvSpPr>
            <p:spPr bwMode="auto">
              <a:xfrm>
                <a:off x="5246" y="3017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3" name="Rectangle 804"/>
              <p:cNvSpPr>
                <a:spLocks noChangeArrowheads="1"/>
              </p:cNvSpPr>
              <p:nvPr/>
            </p:nvSpPr>
            <p:spPr bwMode="auto">
              <a:xfrm>
                <a:off x="5274" y="3023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4" name="Rectangle 805"/>
              <p:cNvSpPr>
                <a:spLocks noChangeArrowheads="1"/>
              </p:cNvSpPr>
              <p:nvPr/>
            </p:nvSpPr>
            <p:spPr bwMode="auto">
              <a:xfrm>
                <a:off x="288" y="3222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5" name="Rectangle 806"/>
              <p:cNvSpPr>
                <a:spLocks noChangeArrowheads="1"/>
              </p:cNvSpPr>
              <p:nvPr/>
            </p:nvSpPr>
            <p:spPr bwMode="auto">
              <a:xfrm>
                <a:off x="288" y="3426"/>
                <a:ext cx="3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</a:rPr>
                  <a:t>Total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6" name="Rectangle 807"/>
              <p:cNvSpPr>
                <a:spLocks noChangeArrowheads="1"/>
              </p:cNvSpPr>
              <p:nvPr/>
            </p:nvSpPr>
            <p:spPr bwMode="auto">
              <a:xfrm>
                <a:off x="192" y="3426"/>
                <a:ext cx="46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7" name="Rectangle 808"/>
              <p:cNvSpPr>
                <a:spLocks noChangeArrowheads="1"/>
              </p:cNvSpPr>
              <p:nvPr/>
            </p:nvSpPr>
            <p:spPr bwMode="auto">
              <a:xfrm>
                <a:off x="701" y="3426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8" name="Rectangle 809"/>
              <p:cNvSpPr>
                <a:spLocks noChangeArrowheads="1"/>
              </p:cNvSpPr>
              <p:nvPr/>
            </p:nvSpPr>
            <p:spPr bwMode="auto">
              <a:xfrm>
                <a:off x="730" y="3426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9" name="Rectangle 810"/>
              <p:cNvSpPr>
                <a:spLocks noChangeArrowheads="1"/>
              </p:cNvSpPr>
              <p:nvPr/>
            </p:nvSpPr>
            <p:spPr bwMode="auto">
              <a:xfrm>
                <a:off x="1114" y="3426"/>
                <a:ext cx="7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1357173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0" name="Rectangle 811"/>
              <p:cNvSpPr>
                <a:spLocks noChangeArrowheads="1"/>
              </p:cNvSpPr>
              <p:nvPr/>
            </p:nvSpPr>
            <p:spPr bwMode="auto">
              <a:xfrm>
                <a:off x="1591" y="3426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1" name="Rectangle 812"/>
              <p:cNvSpPr>
                <a:spLocks noChangeArrowheads="1"/>
              </p:cNvSpPr>
              <p:nvPr/>
            </p:nvSpPr>
            <p:spPr bwMode="auto">
              <a:xfrm>
                <a:off x="1941" y="3426"/>
                <a:ext cx="53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65114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2" name="Rectangle 813"/>
              <p:cNvSpPr>
                <a:spLocks noChangeArrowheads="1"/>
              </p:cNvSpPr>
              <p:nvPr/>
            </p:nvSpPr>
            <p:spPr bwMode="auto">
              <a:xfrm>
                <a:off x="2289" y="3426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3" name="Rectangle 814"/>
              <p:cNvSpPr>
                <a:spLocks noChangeArrowheads="1"/>
              </p:cNvSpPr>
              <p:nvPr/>
            </p:nvSpPr>
            <p:spPr bwMode="auto">
              <a:xfrm>
                <a:off x="2354" y="3426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4" name="Rectangle 815"/>
              <p:cNvSpPr>
                <a:spLocks noChangeArrowheads="1"/>
              </p:cNvSpPr>
              <p:nvPr/>
            </p:nvSpPr>
            <p:spPr bwMode="auto">
              <a:xfrm>
                <a:off x="2767" y="3426"/>
                <a:ext cx="53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48232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5" name="Rectangle 816"/>
              <p:cNvSpPr>
                <a:spLocks noChangeArrowheads="1"/>
              </p:cNvSpPr>
              <p:nvPr/>
            </p:nvSpPr>
            <p:spPr bwMode="auto">
              <a:xfrm>
                <a:off x="3115" y="3426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6" name="Rectangle 817"/>
              <p:cNvSpPr>
                <a:spLocks noChangeArrowheads="1"/>
              </p:cNvSpPr>
              <p:nvPr/>
            </p:nvSpPr>
            <p:spPr bwMode="auto">
              <a:xfrm>
                <a:off x="3180" y="3426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7" name="Rectangle 818"/>
              <p:cNvSpPr>
                <a:spLocks noChangeArrowheads="1"/>
              </p:cNvSpPr>
              <p:nvPr/>
            </p:nvSpPr>
            <p:spPr bwMode="auto">
              <a:xfrm>
                <a:off x="3593" y="3426"/>
                <a:ext cx="63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717790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8" name="Rectangle 819"/>
              <p:cNvSpPr>
                <a:spLocks noChangeArrowheads="1"/>
              </p:cNvSpPr>
              <p:nvPr/>
            </p:nvSpPr>
            <p:spPr bwMode="auto">
              <a:xfrm>
                <a:off x="4006" y="3426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9" name="Rectangle 820"/>
              <p:cNvSpPr>
                <a:spLocks noChangeArrowheads="1"/>
              </p:cNvSpPr>
              <p:nvPr/>
            </p:nvSpPr>
            <p:spPr bwMode="auto">
              <a:xfrm>
                <a:off x="4419" y="3426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0" name="Rectangle 821"/>
              <p:cNvSpPr>
                <a:spLocks noChangeArrowheads="1"/>
              </p:cNvSpPr>
              <p:nvPr/>
            </p:nvSpPr>
            <p:spPr bwMode="auto">
              <a:xfrm>
                <a:off x="4832" y="3426"/>
                <a:ext cx="7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2188309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1" name="Rectangle 822"/>
              <p:cNvSpPr>
                <a:spLocks noChangeArrowheads="1"/>
              </p:cNvSpPr>
              <p:nvPr/>
            </p:nvSpPr>
            <p:spPr bwMode="auto">
              <a:xfrm>
                <a:off x="5309" y="3426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" name="Rectangle 823"/>
              <p:cNvSpPr>
                <a:spLocks noChangeArrowheads="1"/>
              </p:cNvSpPr>
              <p:nvPr/>
            </p:nvSpPr>
            <p:spPr bwMode="auto">
              <a:xfrm>
                <a:off x="5659" y="3426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3" name="Rectangle 824"/>
              <p:cNvSpPr>
                <a:spLocks noChangeArrowheads="1"/>
              </p:cNvSpPr>
              <p:nvPr/>
            </p:nvSpPr>
            <p:spPr bwMode="auto">
              <a:xfrm>
                <a:off x="5688" y="3432"/>
                <a:ext cx="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4" name="Rectangle 825"/>
              <p:cNvSpPr>
                <a:spLocks noChangeArrowheads="1"/>
              </p:cNvSpPr>
              <p:nvPr/>
            </p:nvSpPr>
            <p:spPr bwMode="auto">
              <a:xfrm>
                <a:off x="1114" y="3631"/>
                <a:ext cx="565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(62.0%)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5" name="Rectangle 826"/>
              <p:cNvSpPr>
                <a:spLocks noChangeArrowheads="1"/>
              </p:cNvSpPr>
              <p:nvPr/>
            </p:nvSpPr>
            <p:spPr bwMode="auto">
              <a:xfrm>
                <a:off x="1095" y="3631"/>
                <a:ext cx="6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6" name="Rectangle 827"/>
              <p:cNvSpPr>
                <a:spLocks noChangeArrowheads="1"/>
              </p:cNvSpPr>
              <p:nvPr/>
            </p:nvSpPr>
            <p:spPr bwMode="auto">
              <a:xfrm>
                <a:off x="1941" y="3631"/>
                <a:ext cx="55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(3.0%)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7" name="Rectangle 828"/>
              <p:cNvSpPr>
                <a:spLocks noChangeArrowheads="1"/>
              </p:cNvSpPr>
              <p:nvPr/>
            </p:nvSpPr>
            <p:spPr bwMode="auto">
              <a:xfrm>
                <a:off x="2301" y="3631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8" name="Rectangle 829"/>
              <p:cNvSpPr>
                <a:spLocks noChangeArrowheads="1"/>
              </p:cNvSpPr>
              <p:nvPr/>
            </p:nvSpPr>
            <p:spPr bwMode="auto">
              <a:xfrm>
                <a:off x="2354" y="3631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9" name="Rectangle 830"/>
              <p:cNvSpPr>
                <a:spLocks noChangeArrowheads="1"/>
              </p:cNvSpPr>
              <p:nvPr/>
            </p:nvSpPr>
            <p:spPr bwMode="auto">
              <a:xfrm>
                <a:off x="2767" y="3631"/>
                <a:ext cx="55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(2.2%)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30" name="Rectangle 831"/>
              <p:cNvSpPr>
                <a:spLocks noChangeArrowheads="1"/>
              </p:cNvSpPr>
              <p:nvPr/>
            </p:nvSpPr>
            <p:spPr bwMode="auto">
              <a:xfrm>
                <a:off x="3128" y="3631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31" name="Rectangle 832"/>
              <p:cNvSpPr>
                <a:spLocks noChangeArrowheads="1"/>
              </p:cNvSpPr>
              <p:nvPr/>
            </p:nvSpPr>
            <p:spPr bwMode="auto">
              <a:xfrm>
                <a:off x="3180" y="3631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32" name="Rectangle 833"/>
              <p:cNvSpPr>
                <a:spLocks noChangeArrowheads="1"/>
              </p:cNvSpPr>
              <p:nvPr/>
            </p:nvSpPr>
            <p:spPr bwMode="auto">
              <a:xfrm>
                <a:off x="3593" y="3631"/>
                <a:ext cx="6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(32.8%)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33" name="Rectangle 834"/>
              <p:cNvSpPr>
                <a:spLocks noChangeArrowheads="1"/>
              </p:cNvSpPr>
              <p:nvPr/>
            </p:nvSpPr>
            <p:spPr bwMode="auto">
              <a:xfrm>
                <a:off x="4019" y="3631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34" name="Rectangle 835"/>
              <p:cNvSpPr>
                <a:spLocks noChangeArrowheads="1"/>
              </p:cNvSpPr>
              <p:nvPr/>
            </p:nvSpPr>
            <p:spPr bwMode="auto">
              <a:xfrm>
                <a:off x="4419" y="3631"/>
                <a:ext cx="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35" name="Rectangle 836"/>
              <p:cNvSpPr>
                <a:spLocks noChangeArrowheads="1"/>
              </p:cNvSpPr>
              <p:nvPr/>
            </p:nvSpPr>
            <p:spPr bwMode="auto">
              <a:xfrm>
                <a:off x="4832" y="3631"/>
                <a:ext cx="60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(100%)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632" name="Rectangle 838"/>
            <p:cNvSpPr>
              <a:spLocks noChangeArrowheads="1"/>
            </p:cNvSpPr>
            <p:nvPr/>
          </p:nvSpPr>
          <p:spPr bwMode="auto">
            <a:xfrm>
              <a:off x="5224" y="3631"/>
              <a:ext cx="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3" name="Rectangle 839"/>
            <p:cNvSpPr>
              <a:spLocks noChangeArrowheads="1"/>
            </p:cNvSpPr>
            <p:nvPr/>
          </p:nvSpPr>
          <p:spPr bwMode="auto">
            <a:xfrm>
              <a:off x="5246" y="3631"/>
              <a:ext cx="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4" name="Rectangle 840"/>
            <p:cNvSpPr>
              <a:spLocks noChangeArrowheads="1"/>
            </p:cNvSpPr>
            <p:nvPr/>
          </p:nvSpPr>
          <p:spPr bwMode="auto">
            <a:xfrm>
              <a:off x="5274" y="3637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5" name="Rectangle 841"/>
            <p:cNvSpPr>
              <a:spLocks noChangeArrowheads="1"/>
            </p:cNvSpPr>
            <p:nvPr/>
          </p:nvSpPr>
          <p:spPr bwMode="auto">
            <a:xfrm>
              <a:off x="2973" y="3804"/>
              <a:ext cx="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8446" y="6343752"/>
            <a:ext cx="6958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LaGall</a:t>
            </a:r>
            <a:r>
              <a:rPr lang="en-US" sz="2400" b="1" dirty="0" smtClean="0"/>
              <a:t> et al., J. </a:t>
            </a:r>
            <a:r>
              <a:rPr lang="en-US" sz="2400" b="1" dirty="0" err="1" smtClean="0"/>
              <a:t>Biomol</a:t>
            </a:r>
            <a:r>
              <a:rPr lang="en-US" sz="2400" b="1" dirty="0"/>
              <a:t> </a:t>
            </a:r>
            <a:r>
              <a:rPr lang="en-US" sz="2400" b="1" dirty="0" err="1" smtClean="0"/>
              <a:t>Struct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Dyn</a:t>
            </a:r>
            <a:r>
              <a:rPr lang="en-US" sz="2400" b="1" dirty="0" smtClean="0"/>
              <a:t> 24: 325-342 (2007)</a:t>
            </a:r>
            <a:endParaRPr lang="en-US" sz="24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94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2136</Words>
  <Application>Microsoft Office PowerPoint</Application>
  <PresentationFormat>On-screen Show (4:3)</PresentationFormat>
  <Paragraphs>669</Paragraphs>
  <Slides>40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Office Theme</vt:lpstr>
      <vt:lpstr>SPW 11.0 Graph</vt:lpstr>
      <vt:lpstr>SPW 8.0 Graph</vt:lpstr>
      <vt:lpstr>Bitmap Image</vt:lpstr>
      <vt:lpstr>  Tutorial: Protein Intrinsic Disorder      Jianhan Chen, Kansas State University Jianlin Cheng, University of Missouri  A. Keith Dunker, Indiana University     </vt:lpstr>
      <vt:lpstr>Outline</vt:lpstr>
      <vt:lpstr>Slide 3</vt:lpstr>
      <vt:lpstr>Definitions: Intrinsically Disordered Proteins (IDPs) and IDP Regions</vt:lpstr>
      <vt:lpstr>Types of IDPs and IDP Regions</vt:lpstr>
      <vt:lpstr> Three of ~ Sixty Methods for Studying  IDPs and IDP Regions  (Book in Press)</vt:lpstr>
      <vt:lpstr> X-ray Determined Disorder:  Calcineurin and Calmodulin</vt:lpstr>
      <vt:lpstr>NMR Determined Disorder:  Breast Cancer Protein 1 (BRCA1)</vt:lpstr>
      <vt:lpstr>Slide 9</vt:lpstr>
      <vt:lpstr>Slide 10</vt:lpstr>
      <vt:lpstr>Why are  IDPs &amp; IDP Regions unstructured?</vt:lpstr>
      <vt:lpstr>Amino Acid Compositions</vt:lpstr>
      <vt:lpstr>Why are  IDPs &amp; IDP Regions unstructured?</vt:lpstr>
      <vt:lpstr>Slide 14</vt:lpstr>
      <vt:lpstr>Slide 15</vt:lpstr>
      <vt:lpstr>Slide 16</vt:lpstr>
      <vt:lpstr>Why So Much Disorder? Hypothesis: Disorder Used for Signaling</vt:lpstr>
      <vt:lpstr> Molecular Recognition Features (MoRFs)</vt:lpstr>
      <vt:lpstr>Protein Interaction Domains:  GYF Bound to CD2</vt:lpstr>
      <vt:lpstr>Short and Long MoRFs in PDB  </vt:lpstr>
      <vt:lpstr>p53 MoRFs</vt:lpstr>
      <vt:lpstr>Slide 22</vt:lpstr>
      <vt:lpstr>Current Topics of Intrinsically Disordered Proteins</vt:lpstr>
      <vt:lpstr>IDP Prediction Methods</vt:lpstr>
      <vt:lpstr>Benchmark on 117 CASP9 Targets</vt:lpstr>
      <vt:lpstr>A Prediction Example by PreDisorder</vt:lpstr>
      <vt:lpstr>Improve Disorder Prediction by Regression-Based Consensus</vt:lpstr>
      <vt:lpstr>Current Topics of Intrinsically Disordered Proteins</vt:lpstr>
      <vt:lpstr>Construct IDP Ensembles Using Variational Bayesian Weighting with Structure Selection</vt:lpstr>
      <vt:lpstr>Discover Intermediate States in IDP Ensemble by Quasi-Aharmonic Analysis</vt:lpstr>
      <vt:lpstr>Order-Disorder Transformation by Sequential Phosphorylations?</vt:lpstr>
      <vt:lpstr>Current Topics of Intrinsically Disordered Proteins</vt:lpstr>
      <vt:lpstr>Classify Disordered Proteins by CH-CDF Plot</vt:lpstr>
      <vt:lpstr>Function Annotation of IDP Domains by Amino Acid Content</vt:lpstr>
      <vt:lpstr>High Conservation in Flexible Disordered Binding Sites</vt:lpstr>
      <vt:lpstr>Sequence Conservation &amp; Co-Evolution in IDPs and their Function Implication</vt:lpstr>
      <vt:lpstr>Intrinsic Disorder Flanking DNA-Binding Domains of Human TFs</vt:lpstr>
      <vt:lpstr>Modulate Protein-DNA Binding by Post-Translational Modifications at Disordered Regions</vt:lpstr>
      <vt:lpstr>High Correlation between Disorder and Post-Translational Modification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Frontiers of Intrinsically Disordered Proteins</dc:title>
  <dc:creator>jianlin.cheng</dc:creator>
  <cp:lastModifiedBy>Jianlin Cheng</cp:lastModifiedBy>
  <cp:revision>192</cp:revision>
  <dcterms:created xsi:type="dcterms:W3CDTF">2012-01-03T20:47:34Z</dcterms:created>
  <dcterms:modified xsi:type="dcterms:W3CDTF">2012-01-03T21:37:11Z</dcterms:modified>
</cp:coreProperties>
</file>