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1902" r:id="rId3"/>
    <p:sldId id="1878" r:id="rId4"/>
    <p:sldId id="1880" r:id="rId5"/>
    <p:sldId id="1882" r:id="rId6"/>
    <p:sldId id="1883" r:id="rId7"/>
    <p:sldId id="1885" r:id="rId8"/>
    <p:sldId id="1884" r:id="rId9"/>
    <p:sldId id="1886" r:id="rId10"/>
    <p:sldId id="1879" r:id="rId11"/>
    <p:sldId id="1891" r:id="rId12"/>
    <p:sldId id="1892" r:id="rId13"/>
    <p:sldId id="1881" r:id="rId14"/>
    <p:sldId id="1889" r:id="rId15"/>
    <p:sldId id="1887" r:id="rId16"/>
    <p:sldId id="1893" r:id="rId17"/>
    <p:sldId id="1890" r:id="rId18"/>
    <p:sldId id="1896" r:id="rId19"/>
    <p:sldId id="1898" r:id="rId20"/>
    <p:sldId id="289" r:id="rId21"/>
    <p:sldId id="1899" r:id="rId22"/>
    <p:sldId id="1900" r:id="rId23"/>
    <p:sldId id="1847" r:id="rId24"/>
    <p:sldId id="608" r:id="rId25"/>
    <p:sldId id="1888" r:id="rId26"/>
    <p:sldId id="1897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FF9"/>
    <a:srgbClr val="2311F2"/>
    <a:srgbClr val="F22E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363"/>
    <p:restoredTop sz="95213" autoAdjust="0"/>
  </p:normalViewPr>
  <p:slideViewPr>
    <p:cSldViewPr>
      <p:cViewPr varScale="1">
        <p:scale>
          <a:sx n="112" d="100"/>
          <a:sy n="112" d="100"/>
        </p:scale>
        <p:origin x="74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04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DE9BED6-8421-194C-8246-C770A4111A9F}" type="datetimeFigureOut">
              <a:rPr lang="en-US"/>
              <a:pPr>
                <a:defRPr/>
              </a:pPr>
              <a:t>2/25/24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68339F6B-EC33-5548-B66A-C94173740F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982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76883A-7B2B-C24C-B979-665DA6E70087}" type="slidenum">
              <a:rPr lang="en-US" sz="1200">
                <a:latin typeface="Calibri" charset="0"/>
              </a:rPr>
              <a:pPr eaLnBrk="1" hangingPunct="1"/>
              <a:t>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9EDA-9D90-4CFE-8020-0A0CC605F13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76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45095-34AF-0D43-B058-397F84AD7B46}" type="datetimeFigureOut">
              <a:rPr lang="en-US"/>
              <a:pPr>
                <a:defRPr/>
              </a:pPr>
              <a:t>2/25/24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5B2DD-72A6-7E4C-A5B5-92E340BFF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47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52A15-8785-394E-8718-435E8E02C9D6}" type="datetimeFigureOut">
              <a:rPr lang="en-US"/>
              <a:pPr>
                <a:defRPr/>
              </a:pPr>
              <a:t>2/25/24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F53A1-2BBB-954B-9C25-90AA5E244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87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77F67-3B59-8343-8166-9E7E9975B627}" type="datetimeFigureOut">
              <a:rPr lang="en-US"/>
              <a:pPr>
                <a:defRPr/>
              </a:pPr>
              <a:t>2/25/24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596E8-501F-DC47-A77B-9B76EA036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65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C5ED9F-9BF6-7143-8AD5-C228E9AF3B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15CC89-307F-F94E-9E9C-19E4D17A4F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55E058-CEB4-D145-9D47-BB6BDEEFD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FFD1EE-6506-ED48-BC8D-03068725B7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001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0941C-BD8E-A140-87DA-ACAF50A8B299}" type="datetimeFigureOut">
              <a:rPr lang="en-US"/>
              <a:pPr>
                <a:defRPr/>
              </a:pPr>
              <a:t>2/25/24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7259F-BE85-1A4B-B582-9840B936A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28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A381C-1FFC-1647-8903-60947C920326}" type="datetimeFigureOut">
              <a:rPr lang="en-US"/>
              <a:pPr>
                <a:defRPr/>
              </a:pPr>
              <a:t>2/25/24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2F157-6C9E-0048-B591-E4E30AFEB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33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724E1-3208-2147-BB48-0204D67C5595}" type="datetimeFigureOut">
              <a:rPr lang="en-US"/>
              <a:pPr>
                <a:defRPr/>
              </a:pPr>
              <a:t>2/25/24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6402C-FDFE-EB42-9FEF-05BA615EF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3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DCF29-A8D3-1345-84BD-7AF6B48FC144}" type="datetimeFigureOut">
              <a:rPr lang="en-US"/>
              <a:pPr>
                <a:defRPr/>
              </a:pPr>
              <a:t>2/25/24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B2AD5-5A80-D84E-870F-383D1D6496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7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F360E-54D7-2343-A3A7-2A1708E10AFB}" type="datetimeFigureOut">
              <a:rPr lang="en-US"/>
              <a:pPr>
                <a:defRPr/>
              </a:pPr>
              <a:t>2/25/24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D54B2-202C-8542-97D1-546576D9E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4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26739-30B2-634B-9A1A-A1A59BA312E1}" type="datetimeFigureOut">
              <a:rPr lang="en-US"/>
              <a:pPr>
                <a:defRPr/>
              </a:pPr>
              <a:t>2/25/24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FF3A0-0333-B247-83C3-543E29033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0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23BFA-8E2B-8A43-9EE0-9C97FFA4D17F}" type="datetimeFigureOut">
              <a:rPr lang="en-US"/>
              <a:pPr>
                <a:defRPr/>
              </a:pPr>
              <a:t>2/25/24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50034-0AD3-7D4D-90E5-1F8C757AE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94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DAEBF-597A-E440-BBCD-FC533DF30644}" type="datetimeFigureOut">
              <a:rPr lang="en-US"/>
              <a:pPr>
                <a:defRPr/>
              </a:pPr>
              <a:t>2/25/24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73F00-09E7-C043-9F3B-03514314D0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5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512F5396-4B29-3B4B-A853-B572456D0B5F}" type="datetimeFigureOut">
              <a:rPr lang="en-US"/>
              <a:pPr>
                <a:defRPr/>
              </a:pPr>
              <a:t>2/25/24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BA687D73-E2A3-6340-8398-FDAD1EDA8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BioinfoMachineLearning/MULTICOM3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3" Type="http://schemas.openxmlformats.org/officeDocument/2006/relationships/image" Target="../media/image40.tiff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HlxUWFDNvk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/>
          </p:nvPr>
        </p:nvSpPr>
        <p:spPr>
          <a:xfrm>
            <a:off x="-76200" y="76200"/>
            <a:ext cx="8991600" cy="1927225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Improving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AlphaFold</a:t>
            </a:r>
            <a:r>
              <a:rPr lang="en-US" sz="36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-based Prediction of Protein Structure and Interaction</a:t>
            </a:r>
            <a:endParaRPr lang="en-US" sz="36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0" y="4198589"/>
            <a:ext cx="9067800" cy="2209800"/>
          </a:xfrm>
        </p:spPr>
        <p:txBody>
          <a:bodyPr/>
          <a:lstStyle/>
          <a:p>
            <a:pPr eaLnBrk="1" hangingPunct="1"/>
            <a:r>
              <a:rPr lang="en-US" sz="3600" b="1" dirty="0" err="1">
                <a:solidFill>
                  <a:schemeClr val="tx1"/>
                </a:solidFill>
                <a:latin typeface="Calibri" charset="0"/>
              </a:rPr>
              <a:t>Jianlin</a:t>
            </a:r>
            <a:r>
              <a:rPr lang="en-US" sz="3600" b="1" dirty="0">
                <a:solidFill>
                  <a:schemeClr val="tx1"/>
                </a:solidFill>
                <a:latin typeface="Calibri" charset="0"/>
              </a:rPr>
              <a:t> (Jack) Cheng</a:t>
            </a:r>
          </a:p>
          <a:p>
            <a:pPr eaLnBrk="1" hangingPunct="1"/>
            <a:r>
              <a:rPr lang="en-US" sz="2800" dirty="0">
                <a:solidFill>
                  <a:schemeClr val="tx1"/>
                </a:solidFill>
                <a:latin typeface="Calibri" charset="0"/>
              </a:rPr>
              <a:t>Department of Electrical Engineering and Computer Science</a:t>
            </a:r>
          </a:p>
          <a:p>
            <a:pPr eaLnBrk="1" hangingPunct="1"/>
            <a:r>
              <a:rPr lang="en-US" sz="2800" dirty="0">
                <a:solidFill>
                  <a:schemeClr val="tx1"/>
                </a:solidFill>
                <a:latin typeface="Calibri" charset="0"/>
              </a:rPr>
              <a:t>University of Missouri - Columbia, USA</a:t>
            </a:r>
          </a:p>
          <a:p>
            <a:pPr eaLnBrk="1" hangingPunct="1"/>
            <a:r>
              <a:rPr lang="en-US" sz="2800" dirty="0">
                <a:solidFill>
                  <a:schemeClr val="tx1"/>
                </a:solidFill>
                <a:latin typeface="Calibri" charset="0"/>
              </a:rPr>
              <a:t>Pittcon 2024, San Diego, California</a:t>
            </a:r>
          </a:p>
          <a:p>
            <a:pPr eaLnBrk="1" hangingPunct="1"/>
            <a:endParaRPr lang="en-US" b="1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en-US" b="1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1536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80229"/>
            <a:ext cx="14763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E8D4984-9311-124C-9CE0-CEDB9FE7D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64989"/>
            <a:ext cx="2103568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5B178F-3EA0-B741-9694-F5B1C8D86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981200"/>
            <a:ext cx="2406650" cy="19049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D678F-22C5-EF60-5416-E240A147A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04800"/>
            <a:ext cx="7239000" cy="870466"/>
          </a:xfrm>
        </p:spPr>
        <p:txBody>
          <a:bodyPr/>
          <a:lstStyle/>
          <a:p>
            <a:r>
              <a:rPr lang="en-US" sz="3600" b="1" dirty="0"/>
              <a:t>Top 20 of 47 Tertiary Structure Prediction Servers in CASP15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070AEF-408A-3D6B-2CD1-F7BC6F527125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5378993" y="2255838"/>
            <a:ext cx="1519637" cy="411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39E7BD5-5120-DB9A-3A1F-7EAD843C1477}"/>
              </a:ext>
            </a:extLst>
          </p:cNvPr>
          <p:cNvSpPr txBox="1"/>
          <p:nvPr/>
        </p:nvSpPr>
        <p:spPr>
          <a:xfrm>
            <a:off x="6898630" y="2071172"/>
            <a:ext cx="141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MULTICOM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87E7AE-E0D7-5E4B-FBFA-9CF99742444D}"/>
              </a:ext>
            </a:extLst>
          </p:cNvPr>
          <p:cNvSpPr txBox="1"/>
          <p:nvPr/>
        </p:nvSpPr>
        <p:spPr>
          <a:xfrm>
            <a:off x="6934200" y="1447800"/>
            <a:ext cx="1937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Univ. of Michigan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E478C4-76C7-2C26-ADC9-03DF3AEE87A2}"/>
              </a:ext>
            </a:extLst>
          </p:cNvPr>
          <p:cNvCxnSpPr>
            <a:cxnSpLocks/>
          </p:cNvCxnSpPr>
          <p:nvPr/>
        </p:nvCxnSpPr>
        <p:spPr>
          <a:xfrm flipH="1">
            <a:off x="5378993" y="1676400"/>
            <a:ext cx="1672037" cy="465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3A1B4BD-D2A2-64AC-5A8A-499E28EB0B03}"/>
              </a:ext>
            </a:extLst>
          </p:cNvPr>
          <p:cNvSpPr txBox="1"/>
          <p:nvPr/>
        </p:nvSpPr>
        <p:spPr>
          <a:xfrm>
            <a:off x="6553200" y="4191000"/>
            <a:ext cx="2339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 AlphaFold2</a:t>
            </a:r>
          </a:p>
          <a:p>
            <a:r>
              <a:rPr lang="en-US" dirty="0"/>
              <a:t>by </a:t>
            </a:r>
            <a:r>
              <a:rPr lang="en-US" dirty="0" err="1"/>
              <a:t>Elofsson</a:t>
            </a:r>
            <a:r>
              <a:rPr lang="en-US" dirty="0"/>
              <a:t> Group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1823D1A7-018F-A317-CAEA-EB286F5CE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42" y="1632466"/>
            <a:ext cx="4450751" cy="478155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C294A14-A48C-E763-BC97-15D1864D9173}"/>
              </a:ext>
            </a:extLst>
          </p:cNvPr>
          <p:cNvCxnSpPr/>
          <p:nvPr/>
        </p:nvCxnSpPr>
        <p:spPr>
          <a:xfrm flipH="1">
            <a:off x="5378993" y="4343400"/>
            <a:ext cx="1326607" cy="1066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0368A5A-F6E3-A1DA-5F65-23878644667D}"/>
              </a:ext>
            </a:extLst>
          </p:cNvPr>
          <p:cNvSpPr txBox="1"/>
          <p:nvPr/>
        </p:nvSpPr>
        <p:spPr>
          <a:xfrm>
            <a:off x="1676400" y="641401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94 domains</a:t>
            </a:r>
          </a:p>
        </p:txBody>
      </p:sp>
      <p:pic>
        <p:nvPicPr>
          <p:cNvPr id="5" name="Picture 2" descr="Home - Prediction Center">
            <a:extLst>
              <a:ext uri="{FF2B5EF4-FFF2-40B4-BE49-F238E27FC236}">
                <a16:creationId xmlns:a16="http://schemas.microsoft.com/office/drawing/2014/main" id="{1A83BACE-1914-1339-A7E4-268D215BE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28600"/>
            <a:ext cx="1066800" cy="102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788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0B609-4E4D-5925-A9F2-0DD719AE6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7086600" cy="923708"/>
          </a:xfrm>
        </p:spPr>
        <p:txBody>
          <a:bodyPr/>
          <a:lstStyle/>
          <a:p>
            <a:r>
              <a:rPr lang="en-US" sz="3200" b="1" dirty="0"/>
              <a:t>Top 15 of 26 Quaternary Structure (Multimer) Prediction Servers in CASP15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9725636-ACF6-1272-B938-1A5817FFC305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715000" y="2089666"/>
            <a:ext cx="1636523" cy="729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9F24A48-297A-D77B-375E-1504DEC83EDC}"/>
              </a:ext>
            </a:extLst>
          </p:cNvPr>
          <p:cNvSpPr txBox="1"/>
          <p:nvPr/>
        </p:nvSpPr>
        <p:spPr>
          <a:xfrm>
            <a:off x="7351523" y="1905000"/>
            <a:ext cx="141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MULTICOM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C073182-1D59-EA53-E28D-326274B5BA89}"/>
              </a:ext>
            </a:extLst>
          </p:cNvPr>
          <p:cNvCxnSpPr>
            <a:cxnSpLocks/>
          </p:cNvCxnSpPr>
          <p:nvPr/>
        </p:nvCxnSpPr>
        <p:spPr>
          <a:xfrm flipH="1">
            <a:off x="5715000" y="4722889"/>
            <a:ext cx="1371600" cy="343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2F2BBA2-49A7-0579-68E3-97F68EB0A8C4}"/>
              </a:ext>
            </a:extLst>
          </p:cNvPr>
          <p:cNvSpPr txBox="1"/>
          <p:nvPr/>
        </p:nvSpPr>
        <p:spPr>
          <a:xfrm>
            <a:off x="6932282" y="4382869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</a:t>
            </a:r>
          </a:p>
          <a:p>
            <a:r>
              <a:rPr lang="en-US" dirty="0" err="1"/>
              <a:t>AlphaFold</a:t>
            </a:r>
            <a:r>
              <a:rPr lang="en-US" dirty="0"/>
              <a:t>-multimer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25C1F85-CB7C-0DB3-ED60-5A1BDF6A74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286073"/>
              </p:ext>
            </p:extLst>
          </p:nvPr>
        </p:nvGraphicFramePr>
        <p:xfrm>
          <a:off x="1189382" y="1600193"/>
          <a:ext cx="4525618" cy="4572002"/>
        </p:xfrm>
        <a:graphic>
          <a:graphicData uri="http://schemas.openxmlformats.org/drawingml/2006/table">
            <a:tbl>
              <a:tblPr/>
              <a:tblGrid>
                <a:gridCol w="525703">
                  <a:extLst>
                    <a:ext uri="{9D8B030D-6E8A-4147-A177-3AD203B41FA5}">
                      <a16:colId xmlns:a16="http://schemas.microsoft.com/office/drawing/2014/main" val="2190063083"/>
                    </a:ext>
                  </a:extLst>
                </a:gridCol>
                <a:gridCol w="1645680">
                  <a:extLst>
                    <a:ext uri="{9D8B030D-6E8A-4147-A177-3AD203B41FA5}">
                      <a16:colId xmlns:a16="http://schemas.microsoft.com/office/drawing/2014/main" val="1038488436"/>
                    </a:ext>
                  </a:extLst>
                </a:gridCol>
                <a:gridCol w="1062835">
                  <a:extLst>
                    <a:ext uri="{9D8B030D-6E8A-4147-A177-3AD203B41FA5}">
                      <a16:colId xmlns:a16="http://schemas.microsoft.com/office/drawing/2014/main" val="1010820779"/>
                    </a:ext>
                  </a:extLst>
                </a:gridCol>
                <a:gridCol w="1291400">
                  <a:extLst>
                    <a:ext uri="{9D8B030D-6E8A-4147-A177-3AD203B41FA5}">
                      <a16:colId xmlns:a16="http://schemas.microsoft.com/office/drawing/2014/main" val="2140603678"/>
                    </a:ext>
                  </a:extLst>
                </a:gridCol>
              </a:tblGrid>
              <a:tr h="522781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No.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Server predictors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Sum of Z-scores 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Avg TM-score on 41 multimers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613283"/>
                  </a:ext>
                </a:extLst>
              </a:tr>
              <a:tr h="264466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Yang-Multimer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25.0147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0.7138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484730"/>
                  </a:ext>
                </a:extLst>
              </a:tr>
              <a:tr h="264466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Manifold-E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19.864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0.7665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4296729"/>
                  </a:ext>
                </a:extLst>
              </a:tr>
              <a:tr h="264466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b="0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MULTICOM_qa</a:t>
                      </a:r>
                      <a:endParaRPr lang="en-US" b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19.6209</a:t>
                      </a:r>
                      <a:endParaRPr lang="en-US" b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0.7565</a:t>
                      </a:r>
                      <a:endParaRPr lang="en-US" b="0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069912"/>
                  </a:ext>
                </a:extLst>
              </a:tr>
              <a:tr h="264466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b="0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MULTICOM_deep</a:t>
                      </a:r>
                      <a:endParaRPr lang="en-US" b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17.5549</a:t>
                      </a:r>
                      <a:endParaRPr lang="en-US" b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0.7416</a:t>
                      </a:r>
                      <a:endParaRPr lang="en-US" b="0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374029"/>
                  </a:ext>
                </a:extLst>
              </a:tr>
              <a:tr h="264466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DFolding-server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17.4518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0.5978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082439"/>
                  </a:ext>
                </a:extLst>
              </a:tr>
              <a:tr h="264466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Kiharalab_Server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16.5675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0.6703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6429604"/>
                  </a:ext>
                </a:extLst>
              </a:tr>
              <a:tr h="264466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UltraFold_Server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15.7925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0.6961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5231167"/>
                  </a:ext>
                </a:extLst>
              </a:tr>
              <a:tr h="346697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MultiFOLD</a:t>
                      </a:r>
                      <a:endParaRPr lang="en-US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15.353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0.6643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8421368"/>
                  </a:ext>
                </a:extLst>
              </a:tr>
              <a:tr h="264466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MUFold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14.0905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0.7195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050239"/>
                  </a:ext>
                </a:extLst>
              </a:tr>
              <a:tr h="264466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ColabFold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13.1542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0.6339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155460"/>
                  </a:ext>
                </a:extLst>
              </a:tr>
              <a:tr h="264466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b="0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NBIS-AF2-multimer</a:t>
                      </a:r>
                      <a:endParaRPr lang="en-US" b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12.2984</a:t>
                      </a:r>
                      <a:endParaRPr lang="en-US" b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0.7186</a:t>
                      </a:r>
                      <a:endParaRPr lang="en-US" b="0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1692105"/>
                  </a:ext>
                </a:extLst>
              </a:tr>
              <a:tr h="264466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RaptorX-Multimer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12.076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0.6744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257447"/>
                  </a:ext>
                </a:extLst>
              </a:tr>
              <a:tr h="264466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  <a:endParaRPr lang="en-US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GuijunLab-Assembly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10.4977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0.6701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309585"/>
                  </a:ext>
                </a:extLst>
              </a:tr>
              <a:tr h="264466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  <a:endParaRPr lang="en-US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Yang-Server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10.495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0.3578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010056"/>
                  </a:ext>
                </a:extLst>
              </a:tr>
              <a:tr h="264466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endParaRPr lang="en-US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DFolding-refine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9.7678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0.6584</a:t>
                      </a:r>
                      <a:endParaRPr lang="en-US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21499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D98893A9-6EFF-394F-E3D6-305A70408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382" y="1733978"/>
            <a:ext cx="10971195" cy="55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0F51B7-07E0-CA51-65B8-78811A277358}"/>
              </a:ext>
            </a:extLst>
          </p:cNvPr>
          <p:cNvSpPr txBox="1"/>
          <p:nvPr/>
        </p:nvSpPr>
        <p:spPr>
          <a:xfrm>
            <a:off x="6934200" y="1447800"/>
            <a:ext cx="1809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Shandong Univ.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A175E1-D218-2471-8D1C-981AB10DA0CE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5715000" y="1632466"/>
            <a:ext cx="1219200" cy="577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C47BB03-1E73-813C-811E-B9DF87DC3BA0}"/>
              </a:ext>
            </a:extLst>
          </p:cNvPr>
          <p:cNvSpPr txBox="1"/>
          <p:nvPr/>
        </p:nvSpPr>
        <p:spPr>
          <a:xfrm>
            <a:off x="2389763" y="6172200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41 multimers</a:t>
            </a:r>
          </a:p>
        </p:txBody>
      </p:sp>
      <p:pic>
        <p:nvPicPr>
          <p:cNvPr id="4" name="Picture 2" descr="Home - Prediction Center">
            <a:extLst>
              <a:ext uri="{FF2B5EF4-FFF2-40B4-BE49-F238E27FC236}">
                <a16:creationId xmlns:a16="http://schemas.microsoft.com/office/drawing/2014/main" id="{323618E7-93C7-91B6-0DD9-B351FF50A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28600"/>
            <a:ext cx="1066800" cy="102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891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5F143-454F-BB03-A894-FAF42AF18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/>
          <a:lstStyle/>
          <a:p>
            <a:r>
              <a:rPr lang="en-US" b="1" dirty="0"/>
              <a:t>Analysis of Tertiary Structure Prediction Results and Key Findings</a:t>
            </a:r>
          </a:p>
        </p:txBody>
      </p:sp>
    </p:spTree>
    <p:extLst>
      <p:ext uri="{BB962C8B-B14F-4D97-AF65-F5344CB8AC3E}">
        <p14:creationId xmlns:p14="http://schemas.microsoft.com/office/powerpoint/2010/main" val="3650488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3A08F-5027-53CD-2118-F44E6B170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MULTCOM Improves Prediction Accuracy over Standard AlphaFold2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19392F-3024-0E64-0689-833E4A662A0D}"/>
              </a:ext>
            </a:extLst>
          </p:cNvPr>
          <p:cNvSpPr txBox="1"/>
          <p:nvPr/>
        </p:nvSpPr>
        <p:spPr>
          <a:xfrm>
            <a:off x="76200" y="2819400"/>
            <a:ext cx="220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GDT-TS</a:t>
            </a:r>
          </a:p>
          <a:p>
            <a:r>
              <a:rPr lang="en-US" sz="1600" b="1" dirty="0"/>
              <a:t>of </a:t>
            </a:r>
            <a:r>
              <a:rPr lang="en-US" sz="1600" b="1" dirty="0" err="1"/>
              <a:t>MULTICOM_refine</a:t>
            </a:r>
            <a:endParaRPr lang="en-US" sz="1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69ECF-B222-3906-F258-76E82A1C6AD1}"/>
              </a:ext>
            </a:extLst>
          </p:cNvPr>
          <p:cNvSpPr txBox="1"/>
          <p:nvPr/>
        </p:nvSpPr>
        <p:spPr>
          <a:xfrm>
            <a:off x="2667000" y="6096000"/>
            <a:ext cx="5029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GDT-TS of standard AlphaFold2 (NIBS-AF2-Standard) on 91 common domains</a:t>
            </a:r>
          </a:p>
        </p:txBody>
      </p:sp>
      <p:pic>
        <p:nvPicPr>
          <p:cNvPr id="7" name="image2.png">
            <a:extLst>
              <a:ext uri="{FF2B5EF4-FFF2-40B4-BE49-F238E27FC236}">
                <a16:creationId xmlns:a16="http://schemas.microsoft.com/office/drawing/2014/main" id="{A55EB3E2-3BAA-459B-117D-3C4076E2E4F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514600" y="1752601"/>
            <a:ext cx="4724400" cy="4343400"/>
          </a:xfrm>
          <a:prstGeom prst="rect">
            <a:avLst/>
          </a:prstGeom>
          <a:ln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B2C1EB-E1C7-3940-27C1-B3336E9A81DD}"/>
              </a:ext>
            </a:extLst>
          </p:cNvPr>
          <p:cNvSpPr txBox="1"/>
          <p:nvPr/>
        </p:nvSpPr>
        <p:spPr>
          <a:xfrm>
            <a:off x="6477000" y="3276600"/>
            <a:ext cx="2779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Ave. GDT-TS of Model 1</a:t>
            </a:r>
          </a:p>
          <a:p>
            <a:r>
              <a:rPr lang="en-US" dirty="0"/>
              <a:t>0.79 vs 0.75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08066E-3CC2-158D-F3F0-3908356A4774}"/>
              </a:ext>
            </a:extLst>
          </p:cNvPr>
          <p:cNvSpPr txBox="1"/>
          <p:nvPr/>
        </p:nvSpPr>
        <p:spPr>
          <a:xfrm>
            <a:off x="6477000" y="3994209"/>
            <a:ext cx="23198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p-value =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0.00067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Improvement = 5.3%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042D5D-CE92-81E1-9CAF-225EC1C98CB7}"/>
              </a:ext>
            </a:extLst>
          </p:cNvPr>
          <p:cNvSpPr txBox="1"/>
          <p:nvPr/>
        </p:nvSpPr>
        <p:spPr>
          <a:xfrm>
            <a:off x="5181599" y="4050268"/>
            <a:ext cx="10668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4A388-6515-004B-3EBF-9E5DDBFF53D1}"/>
              </a:ext>
            </a:extLst>
          </p:cNvPr>
          <p:cNvSpPr txBox="1"/>
          <p:nvPr/>
        </p:nvSpPr>
        <p:spPr>
          <a:xfrm>
            <a:off x="4648200" y="4736068"/>
            <a:ext cx="10668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F73B44-D029-51B4-8FBB-4AD1B641D6BE}"/>
              </a:ext>
            </a:extLst>
          </p:cNvPr>
          <p:cNvSpPr txBox="1"/>
          <p:nvPr/>
        </p:nvSpPr>
        <p:spPr>
          <a:xfrm>
            <a:off x="3886200" y="5269468"/>
            <a:ext cx="10668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887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401EA-F7AE-40AF-C5B3-CAC8079E9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610600" cy="1143000"/>
          </a:xfrm>
        </p:spPr>
        <p:txBody>
          <a:bodyPr/>
          <a:lstStyle/>
          <a:p>
            <a:r>
              <a:rPr lang="en-US" sz="3200" b="1" dirty="0"/>
              <a:t>Importance of Sampling Diverse MSAs and Templates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AF25A1C3-73C2-C164-1059-247B7F7B4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6800"/>
            <a:ext cx="6099010" cy="55966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BFA9BB-F5CB-303A-A07A-7420046DB4F5}"/>
              </a:ext>
            </a:extLst>
          </p:cNvPr>
          <p:cNvSpPr txBox="1"/>
          <p:nvPr/>
        </p:nvSpPr>
        <p:spPr>
          <a:xfrm>
            <a:off x="6858000" y="2362200"/>
            <a:ext cx="2245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different parameters</a:t>
            </a:r>
          </a:p>
          <a:p>
            <a:r>
              <a:rPr lang="en-US" dirty="0"/>
              <a:t>p-value = 0.10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E7E956-D470-285C-A842-5FA2F5EA9FD4}"/>
              </a:ext>
            </a:extLst>
          </p:cNvPr>
          <p:cNvSpPr txBox="1"/>
          <p:nvPr/>
        </p:nvSpPr>
        <p:spPr>
          <a:xfrm>
            <a:off x="6934200" y="1600200"/>
            <a:ext cx="2114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3.7% improvement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p-value = 7.5e-08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0C9AC3-269A-FC66-2D40-5ED72800A451}"/>
              </a:ext>
            </a:extLst>
          </p:cNvPr>
          <p:cNvSpPr txBox="1"/>
          <p:nvPr/>
        </p:nvSpPr>
        <p:spPr>
          <a:xfrm>
            <a:off x="6981743" y="3200400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p-value = 0.013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DB3634-08DC-3C43-67DC-E6C83D7A7159}"/>
              </a:ext>
            </a:extLst>
          </p:cNvPr>
          <p:cNvSpPr txBox="1"/>
          <p:nvPr/>
        </p:nvSpPr>
        <p:spPr>
          <a:xfrm>
            <a:off x="7010400" y="3974068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p-value = 0.022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7E4E3E-C633-4EFB-126B-B3F7C8D23B3A}"/>
              </a:ext>
            </a:extLst>
          </p:cNvPr>
          <p:cNvSpPr txBox="1"/>
          <p:nvPr/>
        </p:nvSpPr>
        <p:spPr>
          <a:xfrm>
            <a:off x="7010400" y="4648200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p-value = 0.028</a:t>
            </a:r>
          </a:p>
        </p:txBody>
      </p:sp>
    </p:spTree>
    <p:extLst>
      <p:ext uri="{BB962C8B-B14F-4D97-AF65-F5344CB8AC3E}">
        <p14:creationId xmlns:p14="http://schemas.microsoft.com/office/powerpoint/2010/main" val="2520621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88960-22AA-EE28-475A-EB7C2F9CA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Importance of Considering Protein-Protein Interaction (PPI) in TS prediction</a:t>
            </a:r>
          </a:p>
        </p:txBody>
      </p:sp>
      <p:pic>
        <p:nvPicPr>
          <p:cNvPr id="3" name="image3.png">
            <a:extLst>
              <a:ext uri="{FF2B5EF4-FFF2-40B4-BE49-F238E27FC236}">
                <a16:creationId xmlns:a16="http://schemas.microsoft.com/office/drawing/2014/main" id="{4083958C-FB28-B98D-3BA2-744C4DF68C4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362200" y="1676400"/>
            <a:ext cx="3961130" cy="4107180"/>
          </a:xfrm>
          <a:prstGeom prst="rect">
            <a:avLst/>
          </a:prstGeom>
          <a:ln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867D54-6FD3-6184-66EA-1A8A5573A6C1}"/>
              </a:ext>
            </a:extLst>
          </p:cNvPr>
          <p:cNvSpPr txBox="1"/>
          <p:nvPr/>
        </p:nvSpPr>
        <p:spPr>
          <a:xfrm>
            <a:off x="228600" y="5943600"/>
            <a:ext cx="885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Improvement on 33 out of 35 full-length targets that are subunits of assemblies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9B80E3-352D-505C-DB8D-FE062EC1F3AE}"/>
              </a:ext>
            </a:extLst>
          </p:cNvPr>
          <p:cNvSpPr txBox="1"/>
          <p:nvPr/>
        </p:nvSpPr>
        <p:spPr>
          <a:xfrm>
            <a:off x="990600" y="1676400"/>
            <a:ext cx="7620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Plot of GDT-TS score of the best model for each target predicted by two methods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BAF83-B4F6-167E-869B-60BC65678494}"/>
              </a:ext>
            </a:extLst>
          </p:cNvPr>
          <p:cNvSpPr txBox="1"/>
          <p:nvPr/>
        </p:nvSpPr>
        <p:spPr>
          <a:xfrm>
            <a:off x="6629400" y="29718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Unfortunately, most CASP15 predictors did not consider PPI!</a:t>
            </a:r>
          </a:p>
        </p:txBody>
      </p:sp>
    </p:spTree>
    <p:extLst>
      <p:ext uri="{BB962C8B-B14F-4D97-AF65-F5344CB8AC3E}">
        <p14:creationId xmlns:p14="http://schemas.microsoft.com/office/powerpoint/2010/main" val="600940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911CD-0932-AAF2-5979-B1020DF71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 Example of Considering PPI for TS Prediction: T1173</a:t>
            </a:r>
          </a:p>
        </p:txBody>
      </p:sp>
      <p:pic>
        <p:nvPicPr>
          <p:cNvPr id="4" name="image11.png">
            <a:extLst>
              <a:ext uri="{FF2B5EF4-FFF2-40B4-BE49-F238E27FC236}">
                <a16:creationId xmlns:a16="http://schemas.microsoft.com/office/drawing/2014/main" id="{792AA18B-D29A-7EF8-84C9-873B1D16834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04800" y="1676400"/>
            <a:ext cx="8458200" cy="4343400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511040-1301-27C1-0DD9-1EDB8EDD6BD2}"/>
              </a:ext>
            </a:extLst>
          </p:cNvPr>
          <p:cNvSpPr txBox="1"/>
          <p:nvPr/>
        </p:nvSpPr>
        <p:spPr>
          <a:xfrm>
            <a:off x="381000" y="1752600"/>
            <a:ext cx="53340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238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D74E-AEAC-C53A-86B2-FC322FBD4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Effect of </a:t>
            </a:r>
            <a:r>
              <a:rPr lang="en-US" b="1" dirty="0" err="1"/>
              <a:t>FoldSeek</a:t>
            </a:r>
            <a:r>
              <a:rPr lang="en-US" b="1" dirty="0"/>
              <a:t> Structure Alignment-Based Refinement</a:t>
            </a:r>
          </a:p>
        </p:txBody>
      </p:sp>
      <p:pic>
        <p:nvPicPr>
          <p:cNvPr id="4" name="image5.png">
            <a:extLst>
              <a:ext uri="{FF2B5EF4-FFF2-40B4-BE49-F238E27FC236}">
                <a16:creationId xmlns:a16="http://schemas.microsoft.com/office/drawing/2014/main" id="{19530652-9FB8-D466-9CE0-3BE57E96D7C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485900" y="2138842"/>
            <a:ext cx="6172200" cy="4271962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C0C861-467F-57E8-AEB6-F9FCCFBCEE94}"/>
              </a:ext>
            </a:extLst>
          </p:cNvPr>
          <p:cNvSpPr txBox="1"/>
          <p:nvPr/>
        </p:nvSpPr>
        <p:spPr>
          <a:xfrm>
            <a:off x="1186314" y="1600200"/>
            <a:ext cx="681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average: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0.7516 of refined models versus 0.7512 of initial models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8C4686-1DFD-0259-DE29-52B673F36C88}"/>
              </a:ext>
            </a:extLst>
          </p:cNvPr>
          <p:cNvSpPr txBox="1"/>
          <p:nvPr/>
        </p:nvSpPr>
        <p:spPr>
          <a:xfrm>
            <a:off x="5867400" y="2743200"/>
            <a:ext cx="821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T1180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045838-8348-9D34-1693-3E96D7ADB318}"/>
              </a:ext>
            </a:extLst>
          </p:cNvPr>
          <p:cNvSpPr txBox="1"/>
          <p:nvPr/>
        </p:nvSpPr>
        <p:spPr>
          <a:xfrm>
            <a:off x="5334000" y="5105400"/>
            <a:ext cx="3657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sz="18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he best model among all CASP15 models predicted by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132</a:t>
            </a:r>
            <a:r>
              <a:rPr lang="en-US" sz="18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server and human predictors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79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B75DD-5967-C625-4D8A-A2F7DDF2C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71800"/>
            <a:ext cx="6172200" cy="1143000"/>
          </a:xfrm>
        </p:spPr>
        <p:txBody>
          <a:bodyPr/>
          <a:lstStyle/>
          <a:p>
            <a:r>
              <a:rPr lang="en-US" b="1" dirty="0"/>
              <a:t>Analysis of Quaternary Structure Prediction Results and Key Findings</a:t>
            </a:r>
          </a:p>
        </p:txBody>
      </p:sp>
      <p:pic>
        <p:nvPicPr>
          <p:cNvPr id="5" name="Picture 4" descr="A picture containing key&#10;&#10;Description automatically generated">
            <a:extLst>
              <a:ext uri="{FF2B5EF4-FFF2-40B4-BE49-F238E27FC236}">
                <a16:creationId xmlns:a16="http://schemas.microsoft.com/office/drawing/2014/main" id="{5A072DCB-DAA9-BFE9-95ED-CA337DB58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026" y="1289050"/>
            <a:ext cx="22606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81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409C8-8805-0544-4CE9-DE1899A0C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MULTICOM Significantly Outperforms Standard </a:t>
            </a:r>
            <a:r>
              <a:rPr lang="en-US" sz="3600" b="1" dirty="0" err="1"/>
              <a:t>AlphaFold</a:t>
            </a:r>
            <a:r>
              <a:rPr lang="en-US" sz="3600" b="1" dirty="0"/>
              <a:t>-multimer</a:t>
            </a:r>
          </a:p>
        </p:txBody>
      </p:sp>
      <p:pic>
        <p:nvPicPr>
          <p:cNvPr id="4" name="image2.png">
            <a:extLst>
              <a:ext uri="{FF2B5EF4-FFF2-40B4-BE49-F238E27FC236}">
                <a16:creationId xmlns:a16="http://schemas.microsoft.com/office/drawing/2014/main" id="{0A33C9BC-B845-FEC2-188C-B322AE2FD696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52400" y="1600200"/>
            <a:ext cx="5562600" cy="4754562"/>
          </a:xfrm>
          <a:prstGeom prst="rect">
            <a:avLst/>
          </a:prstGeom>
          <a:ln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6B109F-913A-7172-CC85-BE513CFB2B22}"/>
              </a:ext>
            </a:extLst>
          </p:cNvPr>
          <p:cNvSpPr txBox="1"/>
          <p:nvPr/>
        </p:nvSpPr>
        <p:spPr>
          <a:xfrm>
            <a:off x="5806162" y="3238817"/>
            <a:ext cx="331796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Ave. TM-score of best of five</a:t>
            </a:r>
          </a:p>
          <a:p>
            <a:endParaRPr lang="en-US" dirty="0"/>
          </a:p>
          <a:p>
            <a:r>
              <a:rPr lang="en-US" dirty="0" err="1"/>
              <a:t>MULTICOM_qa</a:t>
            </a:r>
            <a:r>
              <a:rPr lang="en-US" dirty="0"/>
              <a:t> = 0.796</a:t>
            </a:r>
          </a:p>
          <a:p>
            <a:r>
              <a:rPr lang="en-US" dirty="0"/>
              <a:t>NBIS-AF2-multimer = 0.738</a:t>
            </a:r>
          </a:p>
          <a:p>
            <a:r>
              <a:rPr lang="en-US" dirty="0"/>
              <a:t>P-value = 0.026</a:t>
            </a:r>
          </a:p>
          <a:p>
            <a:endParaRPr lang="en-US" dirty="0"/>
          </a:p>
          <a:p>
            <a:r>
              <a:rPr lang="en-US" dirty="0"/>
              <a:t>Improvement = 7.8%</a:t>
            </a:r>
          </a:p>
        </p:txBody>
      </p:sp>
    </p:spTree>
    <p:extLst>
      <p:ext uri="{BB962C8B-B14F-4D97-AF65-F5344CB8AC3E}">
        <p14:creationId xmlns:p14="http://schemas.microsoft.com/office/powerpoint/2010/main" val="2734329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65AEF-EFD4-82B5-7551-0D043C23E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1143000"/>
          </a:xfrm>
        </p:spPr>
        <p:txBody>
          <a:bodyPr/>
          <a:lstStyle/>
          <a:p>
            <a:r>
              <a:rPr lang="en-US" sz="3800" b="1" dirty="0"/>
              <a:t>The Biggest AI Breakthrough in Protein Structure Prediction and Bioinformatics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BE3AB-B1F4-5A93-2745-BA2EA0F135B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0" y="1219200"/>
            <a:ext cx="3810000" cy="4114800"/>
          </a:xfrm>
        </p:spPr>
        <p:txBody>
          <a:bodyPr/>
          <a:lstStyle/>
          <a:p>
            <a:pPr marL="0" indent="0"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AlphaFold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by Google DeepMind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Community effort and progress over ~30 years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Critical Assessments of Techniques for Protein Structure Prediction (CASP1, CASP2, …, CASP15 from 1994 to 2022)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62998E-9FCD-2A38-4EC5-5DBE72AC6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05000"/>
            <a:ext cx="5257800" cy="365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AEFB37-BD14-0EE9-CCFB-65498AEEE888}"/>
              </a:ext>
            </a:extLst>
          </p:cNvPr>
          <p:cNvSpPr txBox="1"/>
          <p:nvPr/>
        </p:nvSpPr>
        <p:spPr>
          <a:xfrm>
            <a:off x="6858000" y="5734050"/>
            <a:ext cx="2211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Provided by CASP organizers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BB1A3-B61F-6506-B4D9-12343208A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151372"/>
            <a:ext cx="2193521" cy="1066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98C336-BDCE-6BE4-CAC0-12C971428BBD}"/>
              </a:ext>
            </a:extLst>
          </p:cNvPr>
          <p:cNvSpPr txBox="1"/>
          <p:nvPr/>
        </p:nvSpPr>
        <p:spPr>
          <a:xfrm>
            <a:off x="321080" y="6276201"/>
            <a:ext cx="3946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2022 Breakthrough Prize, 2023 Lasker Award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268036-EAF3-AD62-B024-BF40B863D0E1}"/>
              </a:ext>
            </a:extLst>
          </p:cNvPr>
          <p:cNvSpPr txBox="1"/>
          <p:nvPr/>
        </p:nvSpPr>
        <p:spPr>
          <a:xfrm>
            <a:off x="7953392" y="4752201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CASP1, 1994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158E09-A4E9-B959-1170-AE08A382A363}"/>
              </a:ext>
            </a:extLst>
          </p:cNvPr>
          <p:cNvSpPr txBox="1"/>
          <p:nvPr/>
        </p:nvSpPr>
        <p:spPr>
          <a:xfrm>
            <a:off x="8077200" y="4142601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CASP6, 2004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3F37D3-EC19-B065-5C90-EC04CB140D15}"/>
              </a:ext>
            </a:extLst>
          </p:cNvPr>
          <p:cNvSpPr txBox="1"/>
          <p:nvPr/>
        </p:nvSpPr>
        <p:spPr>
          <a:xfrm>
            <a:off x="7315200" y="2694801"/>
            <a:ext cx="1978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CASP14, all others,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2F6ECD-EA57-BC46-4607-1FA7E15017BB}"/>
              </a:ext>
            </a:extLst>
          </p:cNvPr>
          <p:cNvSpPr txBox="1"/>
          <p:nvPr/>
        </p:nvSpPr>
        <p:spPr>
          <a:xfrm>
            <a:off x="6934200" y="2085201"/>
            <a:ext cx="2128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CASP14, AlphaFold2, 2020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0965F2-B3E5-DEF4-E84A-A3D6EC09D008}"/>
              </a:ext>
            </a:extLst>
          </p:cNvPr>
          <p:cNvCxnSpPr/>
          <p:nvPr/>
        </p:nvCxnSpPr>
        <p:spPr>
          <a:xfrm flipH="1">
            <a:off x="6705600" y="2362200"/>
            <a:ext cx="152400" cy="457200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89ECD5C-5E6D-D5AE-7F84-06E38C2B9540}"/>
              </a:ext>
            </a:extLst>
          </p:cNvPr>
          <p:cNvSpPr txBox="1"/>
          <p:nvPr/>
        </p:nvSpPr>
        <p:spPr>
          <a:xfrm>
            <a:off x="7848600" y="3075801"/>
            <a:ext cx="1199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CASP13, 2018</a:t>
            </a:r>
          </a:p>
        </p:txBody>
      </p:sp>
      <p:pic>
        <p:nvPicPr>
          <p:cNvPr id="13" name="Picture 2" descr="DeepMind's AlphaFold 2 Explained! AI Breakthrough in Protein Folding! What  we know (&amp; what we don't) - YouTube">
            <a:extLst>
              <a:ext uri="{FF2B5EF4-FFF2-40B4-BE49-F238E27FC236}">
                <a16:creationId xmlns:a16="http://schemas.microsoft.com/office/drawing/2014/main" id="{5816B601-99AB-3A93-8257-41FF60708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05400"/>
            <a:ext cx="1752600" cy="98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86F90C-ADD4-B0DB-4D6F-5646EB17E7A4}"/>
              </a:ext>
            </a:extLst>
          </p:cNvPr>
          <p:cNvSpPr txBox="1"/>
          <p:nvPr/>
        </p:nvSpPr>
        <p:spPr>
          <a:xfrm>
            <a:off x="7924800" y="3685401"/>
            <a:ext cx="1199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CASP10, 2012</a:t>
            </a:r>
          </a:p>
        </p:txBody>
      </p:sp>
    </p:spTree>
    <p:extLst>
      <p:ext uri="{BB962C8B-B14F-4D97-AF65-F5344CB8AC3E}">
        <p14:creationId xmlns:p14="http://schemas.microsoft.com/office/powerpoint/2010/main" val="1998191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0AFD02-79E6-B847-C90F-985AC9B25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86738"/>
            <a:ext cx="1979100" cy="18750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764535-5417-9813-622A-BBD30D922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86738"/>
            <a:ext cx="2010705" cy="18750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AB7357-47FF-38C2-874F-FD464CF8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4518" y="50312"/>
            <a:ext cx="1560516" cy="1875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6C04AB-D38E-D2D6-9608-AA58E03A97B5}"/>
              </a:ext>
            </a:extLst>
          </p:cNvPr>
          <p:cNvSpPr txBox="1"/>
          <p:nvPr/>
        </p:nvSpPr>
        <p:spPr>
          <a:xfrm>
            <a:off x="763000" y="1976735"/>
            <a:ext cx="1376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T1187o (A2)</a:t>
            </a:r>
          </a:p>
          <a:p>
            <a:pPr algn="ctr"/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Native structure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5E9B5E-84FC-9475-5DC0-6C3BA6EF805F}"/>
              </a:ext>
            </a:extLst>
          </p:cNvPr>
          <p:cNvSpPr txBox="1"/>
          <p:nvPr/>
        </p:nvSpPr>
        <p:spPr>
          <a:xfrm>
            <a:off x="3746779" y="1976735"/>
            <a:ext cx="1376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MULTICOM_qa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TM-score = 0.98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9FD764-4EC6-5E63-9D20-AA52B6DD3BF0}"/>
              </a:ext>
            </a:extLst>
          </p:cNvPr>
          <p:cNvSpPr txBox="1"/>
          <p:nvPr/>
        </p:nvSpPr>
        <p:spPr>
          <a:xfrm>
            <a:off x="6957619" y="1976735"/>
            <a:ext cx="1865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NBIS-AF2-mutlimer</a:t>
            </a:r>
          </a:p>
          <a:p>
            <a:pPr algn="ctr"/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TM-score = 0.50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E298B4-330E-F716-3713-FDEC1F75E6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87" y="2438400"/>
            <a:ext cx="1948027" cy="1633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1C41C3-43FE-BA0C-2C41-07AEDAB33D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4943" y="2438400"/>
            <a:ext cx="1870814" cy="1633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07299A-D209-B8EC-AD55-86545A23CE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800" y="2438400"/>
            <a:ext cx="2064227" cy="16331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25F233-0AE1-60F5-E0F5-48F0643498A4}"/>
              </a:ext>
            </a:extLst>
          </p:cNvPr>
          <p:cNvSpPr txBox="1"/>
          <p:nvPr/>
        </p:nvSpPr>
        <p:spPr>
          <a:xfrm>
            <a:off x="943288" y="4071594"/>
            <a:ext cx="1376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T1173o (A3)</a:t>
            </a:r>
          </a:p>
          <a:p>
            <a:pPr algn="ctr"/>
            <a:r>
              <a:rPr 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Native structure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B38149-6450-C6F0-12B6-51EB60728087}"/>
              </a:ext>
            </a:extLst>
          </p:cNvPr>
          <p:cNvSpPr txBox="1"/>
          <p:nvPr/>
        </p:nvSpPr>
        <p:spPr>
          <a:xfrm>
            <a:off x="3889965" y="4072155"/>
            <a:ext cx="1376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MULTICOM_qa</a:t>
            </a:r>
            <a:endParaRPr lang="en-US" sz="1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TM-score = 0.97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FC8954-F432-1DBF-ADE2-88A87CA96BC4}"/>
              </a:ext>
            </a:extLst>
          </p:cNvPr>
          <p:cNvSpPr txBox="1"/>
          <p:nvPr/>
        </p:nvSpPr>
        <p:spPr>
          <a:xfrm>
            <a:off x="6870179" y="4071595"/>
            <a:ext cx="1865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NBIS-AF2-mutlimer</a:t>
            </a:r>
          </a:p>
          <a:p>
            <a:pPr algn="ctr"/>
            <a:r>
              <a:rPr 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TM-score = 0.49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3DD082-E894-940B-57CB-216C2B395A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387" y="4525198"/>
            <a:ext cx="1889504" cy="1934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C44C4C-74B2-4946-C6CA-773B847FA2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4564" y="4496683"/>
            <a:ext cx="2014548" cy="1962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1C9A6F-3E7C-89FB-F191-463CA0A11B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0851" y="4495800"/>
            <a:ext cx="2014549" cy="19485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3EB888-5700-9F70-C3C4-84397B0D9A29}"/>
              </a:ext>
            </a:extLst>
          </p:cNvPr>
          <p:cNvSpPr txBox="1"/>
          <p:nvPr/>
        </p:nvSpPr>
        <p:spPr>
          <a:xfrm>
            <a:off x="1052824" y="6472295"/>
            <a:ext cx="1376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H1135 (A9B3)</a:t>
            </a:r>
          </a:p>
          <a:p>
            <a:pPr algn="ctr"/>
            <a:r>
              <a:rPr 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Native 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9D4A8D-6F9D-F01D-2CDE-086AEF587C24}"/>
              </a:ext>
            </a:extLst>
          </p:cNvPr>
          <p:cNvSpPr txBox="1"/>
          <p:nvPr/>
        </p:nvSpPr>
        <p:spPr>
          <a:xfrm>
            <a:off x="3999501" y="6472856"/>
            <a:ext cx="1376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MULTICOM_qa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TM-score = 0.73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7B6D3F-66E4-72F0-92FB-B4E82F611BA9}"/>
              </a:ext>
            </a:extLst>
          </p:cNvPr>
          <p:cNvSpPr txBox="1"/>
          <p:nvPr/>
        </p:nvSpPr>
        <p:spPr>
          <a:xfrm>
            <a:off x="6979715" y="6472296"/>
            <a:ext cx="1865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NBIS-AF2-mutlimer</a:t>
            </a:r>
          </a:p>
          <a:p>
            <a:pPr algn="ctr"/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TM-score = 0.52</a:t>
            </a:r>
          </a:p>
        </p:txBody>
      </p:sp>
    </p:spTree>
    <p:extLst>
      <p:ext uri="{BB962C8B-B14F-4D97-AF65-F5344CB8AC3E}">
        <p14:creationId xmlns:p14="http://schemas.microsoft.com/office/powerpoint/2010/main" val="272794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3E53A-007A-22F0-6CB2-59FE7B2FA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r>
              <a:rPr lang="en-US" sz="2800" b="1" dirty="0" err="1">
                <a:effectLst/>
                <a:ea typeface="Times New Roman" panose="02020603050405020304" pitchFamily="18" charset="0"/>
              </a:rPr>
              <a:t>FoldSeek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 Structure </a:t>
            </a:r>
            <a:r>
              <a:rPr lang="en-US" sz="2800" b="1" dirty="0">
                <a:ea typeface="Times New Roman" panose="02020603050405020304" pitchFamily="18" charset="0"/>
              </a:rPr>
              <a:t>A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lignment-based </a:t>
            </a:r>
            <a:r>
              <a:rPr lang="en-US" sz="2800" b="1" dirty="0">
                <a:ea typeface="Times New Roman" panose="02020603050405020304" pitchFamily="18" charset="0"/>
              </a:rPr>
              <a:t>M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odel </a:t>
            </a:r>
            <a:r>
              <a:rPr lang="en-US" sz="2800" b="1" dirty="0">
                <a:ea typeface="Times New Roman" panose="02020603050405020304" pitchFamily="18" charset="0"/>
              </a:rPr>
              <a:t>G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eneration</a:t>
            </a:r>
            <a:r>
              <a:rPr lang="en-US" sz="2800" b="1" dirty="0">
                <a:ea typeface="Times New Roman" panose="02020603050405020304" pitchFamily="18" charset="0"/>
              </a:rPr>
              <a:t> Outperforms Standard </a:t>
            </a:r>
            <a:r>
              <a:rPr lang="en-US" sz="2800" b="1" dirty="0" err="1">
                <a:ea typeface="Times New Roman" panose="02020603050405020304" pitchFamily="18" charset="0"/>
              </a:rPr>
              <a:t>AlphaFold</a:t>
            </a:r>
            <a:r>
              <a:rPr lang="en-US" sz="2800" b="1" dirty="0">
                <a:ea typeface="Times New Roman" panose="02020603050405020304" pitchFamily="18" charset="0"/>
              </a:rPr>
              <a:t>-multimer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1C097-9204-3CCD-36EA-23B7FDAB563E}"/>
              </a:ext>
            </a:extLst>
          </p:cNvPr>
          <p:cNvSpPr txBox="1"/>
          <p:nvPr/>
        </p:nvSpPr>
        <p:spPr>
          <a:xfrm>
            <a:off x="1295400" y="1371600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TM-score of the best of top five models: 0.830 versus 0.798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image3.png">
            <a:extLst>
              <a:ext uri="{FF2B5EF4-FFF2-40B4-BE49-F238E27FC236}">
                <a16:creationId xmlns:a16="http://schemas.microsoft.com/office/drawing/2014/main" id="{F0BDC3D6-508F-0051-993E-0D7B7F4FAB45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219200" y="1913254"/>
            <a:ext cx="6400799" cy="4670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507075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A8971-3010-620E-4ED7-EF3BE2CA4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+mn-lt"/>
              </a:rPr>
              <a:t>Good Examples of </a:t>
            </a:r>
            <a:r>
              <a:rPr lang="en-US" sz="3600" b="1" dirty="0" err="1">
                <a:effectLst/>
                <a:latin typeface="+mn-lt"/>
                <a:ea typeface="Times New Roman" panose="02020603050405020304" pitchFamily="18" charset="0"/>
              </a:rPr>
              <a:t>FoldSeek</a:t>
            </a:r>
            <a:r>
              <a:rPr lang="en-US" sz="3600" b="1" dirty="0">
                <a:effectLst/>
                <a:latin typeface="+mn-lt"/>
                <a:ea typeface="Times New Roman" panose="02020603050405020304" pitchFamily="18" charset="0"/>
              </a:rPr>
              <a:t> Structure </a:t>
            </a:r>
            <a:r>
              <a:rPr lang="en-US" sz="3600" b="1" dirty="0">
                <a:latin typeface="+mn-lt"/>
                <a:ea typeface="Times New Roman" panose="02020603050405020304" pitchFamily="18" charset="0"/>
              </a:rPr>
              <a:t>A</a:t>
            </a:r>
            <a:r>
              <a:rPr lang="en-US" sz="3600" b="1" dirty="0">
                <a:effectLst/>
                <a:latin typeface="+mn-lt"/>
                <a:ea typeface="Times New Roman" panose="02020603050405020304" pitchFamily="18" charset="0"/>
              </a:rPr>
              <a:t>lignment-based </a:t>
            </a:r>
            <a:r>
              <a:rPr lang="en-US" sz="3600" b="1" dirty="0">
                <a:latin typeface="+mn-lt"/>
                <a:ea typeface="Times New Roman" panose="02020603050405020304" pitchFamily="18" charset="0"/>
              </a:rPr>
              <a:t>M</a:t>
            </a:r>
            <a:r>
              <a:rPr lang="en-US" sz="3600" b="1" dirty="0">
                <a:effectLst/>
                <a:latin typeface="+mn-lt"/>
                <a:ea typeface="Times New Roman" panose="02020603050405020304" pitchFamily="18" charset="0"/>
              </a:rPr>
              <a:t>odel </a:t>
            </a:r>
            <a:r>
              <a:rPr lang="en-US" sz="3600" b="1" dirty="0">
                <a:latin typeface="+mn-lt"/>
                <a:ea typeface="Times New Roman" panose="02020603050405020304" pitchFamily="18" charset="0"/>
              </a:rPr>
              <a:t>G</a:t>
            </a:r>
            <a:r>
              <a:rPr lang="en-US" sz="3600" b="1" dirty="0">
                <a:effectLst/>
                <a:latin typeface="+mn-lt"/>
                <a:ea typeface="Times New Roman" panose="02020603050405020304" pitchFamily="18" charset="0"/>
              </a:rPr>
              <a:t>eneration</a:t>
            </a:r>
            <a:r>
              <a:rPr lang="en-US" sz="3600" b="1" dirty="0">
                <a:latin typeface="+mn-lt"/>
                <a:ea typeface="Times New Roman" panose="02020603050405020304" pitchFamily="18" charset="0"/>
              </a:rPr>
              <a:t> </a:t>
            </a:r>
            <a:endParaRPr lang="en-US" sz="3600" b="1" dirty="0">
              <a:latin typeface="+mn-lt"/>
            </a:endParaRPr>
          </a:p>
        </p:txBody>
      </p:sp>
      <p:pic>
        <p:nvPicPr>
          <p:cNvPr id="4" name="image4.png">
            <a:extLst>
              <a:ext uri="{FF2B5EF4-FFF2-40B4-BE49-F238E27FC236}">
                <a16:creationId xmlns:a16="http://schemas.microsoft.com/office/drawing/2014/main" id="{480A8C7A-535F-B331-4351-4C5701DEA64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90600" y="1676400"/>
            <a:ext cx="6934200" cy="47244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961250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75F1-AA1C-C04E-90F6-AD745B5A0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6ECAB-92C2-9C43-8C8C-857249280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47800"/>
            <a:ext cx="8534400" cy="3733800"/>
          </a:xfrm>
        </p:spPr>
        <p:txBody>
          <a:bodyPr/>
          <a:lstStyle/>
          <a:p>
            <a:r>
              <a:rPr lang="en-US" sz="2600" b="1" dirty="0">
                <a:latin typeface="+mj-lt"/>
                <a:cs typeface="Arial" panose="020B0604020202020204" pitchFamily="34" charset="0"/>
              </a:rPr>
              <a:t>Sampling a diverse set of MSAs and templates</a:t>
            </a:r>
          </a:p>
          <a:p>
            <a:r>
              <a:rPr lang="en-US" sz="2600" b="1" dirty="0">
                <a:latin typeface="+mj-lt"/>
              </a:rPr>
              <a:t>Considering protein-protein interaction for TS prediction</a:t>
            </a:r>
          </a:p>
          <a:p>
            <a:r>
              <a:rPr lang="en-US" sz="2600" b="1" dirty="0" err="1">
                <a:latin typeface="+mj-lt"/>
              </a:rPr>
              <a:t>FoldSeek</a:t>
            </a:r>
            <a:r>
              <a:rPr lang="en-US" sz="2600" b="1" dirty="0">
                <a:latin typeface="+mj-lt"/>
              </a:rPr>
              <a:t> structure alignment-based QS model generation</a:t>
            </a:r>
          </a:p>
          <a:p>
            <a:r>
              <a:rPr lang="en-US" sz="2600" b="1" dirty="0" err="1">
                <a:latin typeface="+mj-lt"/>
              </a:rPr>
              <a:t>FoldSeek</a:t>
            </a:r>
            <a:r>
              <a:rPr lang="en-US" sz="2600" b="1" dirty="0">
                <a:latin typeface="+mj-lt"/>
              </a:rPr>
              <a:t> structure alignment-based model refinement</a:t>
            </a:r>
          </a:p>
          <a:p>
            <a:r>
              <a:rPr lang="en-US" sz="2600" b="1" dirty="0">
                <a:latin typeface="+mj-lt"/>
              </a:rPr>
              <a:t>Pairwise model similarity score in complementarity with </a:t>
            </a:r>
            <a:r>
              <a:rPr lang="en-US" sz="2600" b="1" dirty="0" err="1">
                <a:latin typeface="+mj-lt"/>
              </a:rPr>
              <a:t>AlphaFold</a:t>
            </a:r>
            <a:r>
              <a:rPr lang="en-US" sz="2600" b="1" dirty="0">
                <a:latin typeface="+mj-lt"/>
              </a:rPr>
              <a:t> model quality score</a:t>
            </a:r>
          </a:p>
          <a:p>
            <a:r>
              <a:rPr lang="en-US" sz="2600" b="1" dirty="0">
                <a:latin typeface="+mj-lt"/>
              </a:rPr>
              <a:t>MULTICOM3</a:t>
            </a:r>
            <a:r>
              <a:rPr lang="en-US" sz="2400" dirty="0">
                <a:latin typeface="+mj-lt"/>
              </a:rPr>
              <a:t>:</a:t>
            </a:r>
            <a:r>
              <a:rPr lang="en-US" sz="2800" dirty="0">
                <a:latin typeface="+mj-lt"/>
              </a:rPr>
              <a:t> </a:t>
            </a:r>
            <a:r>
              <a:rPr lang="en-US" sz="1800" b="0" i="0" dirty="0">
                <a:effectLst/>
                <a:latin typeface="+mj-lt"/>
                <a:hlinkClick r:id="rId2"/>
              </a:rPr>
              <a:t>https://github.com/BioinfoMachineLearning/MULTICOM3</a:t>
            </a:r>
            <a:r>
              <a:rPr lang="en-US" sz="18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6004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F83A6-8AF7-F642-AF4D-8581AFD5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130" y="-46354"/>
            <a:ext cx="513207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307AB8-8648-764C-8EF4-39378841A212}"/>
              </a:ext>
            </a:extLst>
          </p:cNvPr>
          <p:cNvSpPr txBox="1"/>
          <p:nvPr/>
        </p:nvSpPr>
        <p:spPr>
          <a:xfrm>
            <a:off x="1375485" y="1150203"/>
            <a:ext cx="6701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Current / Former PhD students: 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A14C7D-F899-3445-9B98-E170BE8B9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161" y="5257800"/>
            <a:ext cx="1069385" cy="1069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780BFD0-763F-2344-8FE7-371F3C1E1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227" y="5174796"/>
            <a:ext cx="1302204" cy="1302204"/>
          </a:xfrm>
          <a:prstGeom prst="rect">
            <a:avLst/>
          </a:prstGeom>
        </p:spPr>
      </p:pic>
      <p:pic>
        <p:nvPicPr>
          <p:cNvPr id="8194" name="Picture 2" descr="A Brief History of the Department of Energy | Department of Energy">
            <a:extLst>
              <a:ext uri="{FF2B5EF4-FFF2-40B4-BE49-F238E27FC236}">
                <a16:creationId xmlns:a16="http://schemas.microsoft.com/office/drawing/2014/main" id="{472152A8-538E-894B-BEAB-71E0C1BC8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113" y="5226213"/>
            <a:ext cx="1194887" cy="119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hiye Guo - Research Assistant - University of Missouri-Columbia | LinkedIn">
            <a:extLst>
              <a:ext uri="{FF2B5EF4-FFF2-40B4-BE49-F238E27FC236}">
                <a16:creationId xmlns:a16="http://schemas.microsoft.com/office/drawing/2014/main" id="{413A6DEA-5636-5BF0-B693-C739F0DD2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823" y="1725305"/>
            <a:ext cx="1139992" cy="113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arhan QUADIR | University of Missouri, Missouri | Mizzou | Department of  Electrical and Computer Engineering | Research profile">
            <a:extLst>
              <a:ext uri="{FF2B5EF4-FFF2-40B4-BE49-F238E27FC236}">
                <a16:creationId xmlns:a16="http://schemas.microsoft.com/office/drawing/2014/main" id="{B63CBFF0-2538-A6A7-27CB-BA0841601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577" y="1817397"/>
            <a:ext cx="1047900" cy="10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Xiao Chen - Graduate Research Assistant - University of Missouri-Columbia |  LinkedIn">
            <a:extLst>
              <a:ext uri="{FF2B5EF4-FFF2-40B4-BE49-F238E27FC236}">
                <a16:creationId xmlns:a16="http://schemas.microsoft.com/office/drawing/2014/main" id="{818D3E1C-D5F1-CFC1-3D48-1197C668B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844" y="1692292"/>
            <a:ext cx="1047900" cy="10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aj ROY | Graduate Research Assistant | Bachelor of Science | University of  Missouri, Missouri | Mizzou | Department of Electrical Engineering and  Computer Science. | Research profile">
            <a:extLst>
              <a:ext uri="{FF2B5EF4-FFF2-40B4-BE49-F238E27FC236}">
                <a16:creationId xmlns:a16="http://schemas.microsoft.com/office/drawing/2014/main" id="{1454B18C-5991-D86A-8291-C8243D6A3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78" y="1600200"/>
            <a:ext cx="1139992" cy="113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10.15-010-编辑-.jpg">
            <a:extLst>
              <a:ext uri="{FF2B5EF4-FFF2-40B4-BE49-F238E27FC236}">
                <a16:creationId xmlns:a16="http://schemas.microsoft.com/office/drawing/2014/main" id="{804277ED-8C47-79E1-3293-2A6EF691A7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537" y="1737237"/>
            <a:ext cx="786672" cy="1144194"/>
          </a:xfrm>
          <a:prstGeom prst="rect">
            <a:avLst/>
          </a:prstGeom>
          <a:ln w="38100">
            <a:noFill/>
          </a:ln>
        </p:spPr>
      </p:pic>
      <p:pic>
        <p:nvPicPr>
          <p:cNvPr id="9" name="Picture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8B501A9-BD12-5F48-73E9-FC14F3E3B4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9476" y="3279142"/>
            <a:ext cx="766678" cy="1038725"/>
          </a:xfrm>
          <a:prstGeom prst="rect">
            <a:avLst/>
          </a:prstGeom>
          <a:ln w="38100">
            <a:noFill/>
          </a:ln>
        </p:spPr>
      </p:pic>
      <p:pic>
        <p:nvPicPr>
          <p:cNvPr id="10" name="Picture 10" descr="Alex Morehead // Mizzou Engineering">
            <a:extLst>
              <a:ext uri="{FF2B5EF4-FFF2-40B4-BE49-F238E27FC236}">
                <a16:creationId xmlns:a16="http://schemas.microsoft.com/office/drawing/2014/main" id="{5281E04D-5EB2-3041-16A8-5486AE681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431" y="3274704"/>
            <a:ext cx="866942" cy="102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Ashwin Dhakal | Tribhuvan University - Academia.edu">
            <a:extLst>
              <a:ext uri="{FF2B5EF4-FFF2-40B4-BE49-F238E27FC236}">
                <a16:creationId xmlns:a16="http://schemas.microsoft.com/office/drawing/2014/main" id="{4ABAEFEC-A691-C56B-C70E-36347CDEE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529" y="3262841"/>
            <a:ext cx="1038726" cy="103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540C72-0BFF-1069-6A4A-73D36516D790}"/>
              </a:ext>
            </a:extLst>
          </p:cNvPr>
          <p:cNvSpPr txBox="1"/>
          <p:nvPr/>
        </p:nvSpPr>
        <p:spPr>
          <a:xfrm>
            <a:off x="1615537" y="2881431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Jian Liu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A40EDE-A7D1-8F00-E870-0E553C33C79F}"/>
              </a:ext>
            </a:extLst>
          </p:cNvPr>
          <p:cNvSpPr txBox="1"/>
          <p:nvPr/>
        </p:nvSpPr>
        <p:spPr>
          <a:xfrm>
            <a:off x="2889096" y="4297149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Nabin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Giri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EFFC8D-72E5-9A20-8B52-92EA183061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45229" y="3291269"/>
            <a:ext cx="1081574" cy="10815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A4203B-C668-0A6A-2FB9-52F1D12167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5558" y="3268758"/>
            <a:ext cx="603042" cy="10331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841B5C-9DE7-BC8F-A1CA-E8DAEBB9AABC}"/>
              </a:ext>
            </a:extLst>
          </p:cNvPr>
          <p:cNvSpPr txBox="1"/>
          <p:nvPr/>
        </p:nvSpPr>
        <p:spPr>
          <a:xfrm>
            <a:off x="2815823" y="2861846"/>
            <a:ext cx="12989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Zhiye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Guo</a:t>
            </a:r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F036F8-FC6C-DD77-48B3-101FE660B45E}"/>
              </a:ext>
            </a:extLst>
          </p:cNvPr>
          <p:cNvSpPr txBox="1"/>
          <p:nvPr/>
        </p:nvSpPr>
        <p:spPr>
          <a:xfrm>
            <a:off x="4032360" y="2846692"/>
            <a:ext cx="18058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Farhan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Quadir</a:t>
            </a:r>
            <a:endParaRPr lang="en-US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3C2670-B8B3-69D5-AD73-547F199B62D6}"/>
              </a:ext>
            </a:extLst>
          </p:cNvPr>
          <p:cNvSpPr txBox="1"/>
          <p:nvPr/>
        </p:nvSpPr>
        <p:spPr>
          <a:xfrm>
            <a:off x="5770531" y="2773116"/>
            <a:ext cx="1371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Xiao Chen</a:t>
            </a:r>
            <a:endParaRPr lang="en-US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FB14F7-52D4-2E87-AF6B-4EEB39DC201D}"/>
              </a:ext>
            </a:extLst>
          </p:cNvPr>
          <p:cNvSpPr txBox="1"/>
          <p:nvPr/>
        </p:nvSpPr>
        <p:spPr>
          <a:xfrm>
            <a:off x="7159223" y="2739270"/>
            <a:ext cx="12989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Raj Roy</a:t>
            </a:r>
            <a:endParaRPr lang="en-US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B1147A-28D3-A298-62FA-DBC178B484C2}"/>
              </a:ext>
            </a:extLst>
          </p:cNvPr>
          <p:cNvSpPr txBox="1"/>
          <p:nvPr/>
        </p:nvSpPr>
        <p:spPr>
          <a:xfrm>
            <a:off x="1295400" y="4274439"/>
            <a:ext cx="1820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Alex Morehead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0DF4D6-E7EB-DDDD-A27E-DE510D45A3A6}"/>
              </a:ext>
            </a:extLst>
          </p:cNvPr>
          <p:cNvSpPr txBox="1"/>
          <p:nvPr/>
        </p:nvSpPr>
        <p:spPr>
          <a:xfrm>
            <a:off x="3943668" y="4288763"/>
            <a:ext cx="1820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Ashwin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Dhakal</a:t>
            </a:r>
            <a:endParaRPr lang="en-US" sz="16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B77A11-0260-6DB2-E57A-C0B7725AE071}"/>
              </a:ext>
            </a:extLst>
          </p:cNvPr>
          <p:cNvSpPr txBox="1"/>
          <p:nvPr/>
        </p:nvSpPr>
        <p:spPr>
          <a:xfrm>
            <a:off x="6991806" y="4269938"/>
            <a:ext cx="13901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Chen Chen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(Amazon)</a:t>
            </a:r>
            <a:endParaRPr lang="en-US" sz="1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765A11-489B-948D-A6BB-F93894F27472}"/>
              </a:ext>
            </a:extLst>
          </p:cNvPr>
          <p:cNvSpPr txBox="1"/>
          <p:nvPr/>
        </p:nvSpPr>
        <p:spPr>
          <a:xfrm>
            <a:off x="5638800" y="4306669"/>
            <a:ext cx="12989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Tianqi Wu (Vanderbilt)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75598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643A8-79BE-81BD-BEC9-4608ADA55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458200" cy="1143000"/>
          </a:xfrm>
        </p:spPr>
        <p:txBody>
          <a:bodyPr/>
          <a:lstStyle/>
          <a:p>
            <a:r>
              <a:rPr lang="en-US" sz="4000" b="1" dirty="0"/>
              <a:t>Overall Performance of MULTICOM Server  in Tertiary Structure Prediction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DCF48-8105-0449-80FF-6E2F2B36D33B}"/>
              </a:ext>
            </a:extLst>
          </p:cNvPr>
          <p:cNvSpPr txBox="1"/>
          <p:nvPr/>
        </p:nvSpPr>
        <p:spPr>
          <a:xfrm>
            <a:off x="957470" y="1600200"/>
            <a:ext cx="8034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The histogram of the TM-scores of the best of five models </a:t>
            </a:r>
            <a:r>
              <a:rPr lang="en-US" b="1" dirty="0">
                <a:latin typeface="+mn-lt"/>
                <a:ea typeface="Times New Roman" panose="02020603050405020304" pitchFamily="18" charset="0"/>
              </a:rPr>
              <a:t>for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94 domains</a:t>
            </a:r>
            <a:endParaRPr lang="en-US" b="1" dirty="0">
              <a:latin typeface="+mn-lt"/>
            </a:endParaRPr>
          </a:p>
        </p:txBody>
      </p:sp>
      <p:pic>
        <p:nvPicPr>
          <p:cNvPr id="4" name="image1.png">
            <a:extLst>
              <a:ext uri="{FF2B5EF4-FFF2-40B4-BE49-F238E27FC236}">
                <a16:creationId xmlns:a16="http://schemas.microsoft.com/office/drawing/2014/main" id="{BE769452-3B71-726B-F60A-844D06A3FBD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43000" y="2133600"/>
            <a:ext cx="6934200" cy="3352800"/>
          </a:xfrm>
          <a:prstGeom prst="rect">
            <a:avLst/>
          </a:prstGeom>
          <a:ln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6B23AD-A874-0FDE-BD00-EDE75582D352}"/>
              </a:ext>
            </a:extLst>
          </p:cNvPr>
          <p:cNvSpPr/>
          <p:nvPr/>
        </p:nvSpPr>
        <p:spPr>
          <a:xfrm>
            <a:off x="6781800" y="2590800"/>
            <a:ext cx="1371600" cy="32004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A738B8-D744-0CA2-7132-E4101CF2066A}"/>
              </a:ext>
            </a:extLst>
          </p:cNvPr>
          <p:cNvSpPr/>
          <p:nvPr/>
        </p:nvSpPr>
        <p:spPr>
          <a:xfrm>
            <a:off x="4572000" y="4800600"/>
            <a:ext cx="1600200" cy="762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32DAB-53B6-FE68-516C-D2BF29DAF4E2}"/>
              </a:ext>
            </a:extLst>
          </p:cNvPr>
          <p:cNvSpPr/>
          <p:nvPr/>
        </p:nvSpPr>
        <p:spPr>
          <a:xfrm>
            <a:off x="3124200" y="4800600"/>
            <a:ext cx="1371600" cy="762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B905F9-B7AA-D81D-C158-F80D0438936B}"/>
              </a:ext>
            </a:extLst>
          </p:cNvPr>
          <p:cNvSpPr txBox="1"/>
          <p:nvPr/>
        </p:nvSpPr>
        <p:spPr>
          <a:xfrm>
            <a:off x="6781800" y="214526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quality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CAE69-F7CE-5E37-F3B0-50EBCA74D913}"/>
              </a:ext>
            </a:extLst>
          </p:cNvPr>
          <p:cNvSpPr txBox="1"/>
          <p:nvPr/>
        </p:nvSpPr>
        <p:spPr>
          <a:xfrm>
            <a:off x="4724400" y="435506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 fold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19BB1-9E50-C4E7-C97A-BE752224ED3D}"/>
              </a:ext>
            </a:extLst>
          </p:cNvPr>
          <p:cNvSpPr txBox="1"/>
          <p:nvPr/>
        </p:nvSpPr>
        <p:spPr>
          <a:xfrm>
            <a:off x="3225557" y="435506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failure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6CDBF9-CE2B-7CAB-76D7-981531813508}"/>
              </a:ext>
            </a:extLst>
          </p:cNvPr>
          <p:cNvSpPr txBox="1"/>
          <p:nvPr/>
        </p:nvSpPr>
        <p:spPr>
          <a:xfrm>
            <a:off x="3793708" y="565046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TM-score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420569-706A-41AF-71EE-F72FEAE189AB}"/>
              </a:ext>
            </a:extLst>
          </p:cNvPr>
          <p:cNvSpPr txBox="1"/>
          <p:nvPr/>
        </p:nvSpPr>
        <p:spPr>
          <a:xfrm>
            <a:off x="-55508" y="35052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6CD34E-DA4D-BFBE-4C64-C4DE758320AA}"/>
              </a:ext>
            </a:extLst>
          </p:cNvPr>
          <p:cNvSpPr txBox="1"/>
          <p:nvPr/>
        </p:nvSpPr>
        <p:spPr>
          <a:xfrm>
            <a:off x="3262000" y="6271736"/>
            <a:ext cx="4625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Average TM-score of top 1 model =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~0.92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D36BC6-C39D-E244-B77C-414FC417BB74}"/>
              </a:ext>
            </a:extLst>
          </p:cNvPr>
          <p:cNvSpPr txBox="1"/>
          <p:nvPr/>
        </p:nvSpPr>
        <p:spPr>
          <a:xfrm>
            <a:off x="2286000" y="2438400"/>
            <a:ext cx="1079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(47 domains)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FAD292-0518-6D35-C41E-75DF7C425A98}"/>
              </a:ext>
            </a:extLst>
          </p:cNvPr>
          <p:cNvSpPr txBox="1"/>
          <p:nvPr/>
        </p:nvSpPr>
        <p:spPr>
          <a:xfrm>
            <a:off x="3950058" y="2466201"/>
            <a:ext cx="1079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(47 domains)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2E2990-82E2-57DB-0F97-09BCEEF4009D}"/>
              </a:ext>
            </a:extLst>
          </p:cNvPr>
          <p:cNvCxnSpPr>
            <a:cxnSpLocks/>
          </p:cNvCxnSpPr>
          <p:nvPr/>
        </p:nvCxnSpPr>
        <p:spPr>
          <a:xfrm flipH="1">
            <a:off x="1849492" y="5486400"/>
            <a:ext cx="1274708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B8C4A16-39E5-5535-E366-FC55EB2E6464}"/>
              </a:ext>
            </a:extLst>
          </p:cNvPr>
          <p:cNvSpPr txBox="1"/>
          <p:nvPr/>
        </p:nvSpPr>
        <p:spPr>
          <a:xfrm>
            <a:off x="457200" y="5814536"/>
            <a:ext cx="29001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Single sequence</a:t>
            </a:r>
          </a:p>
          <a:p>
            <a:r>
              <a:rPr lang="en-US" sz="1400" dirty="0"/>
              <a:t>Very shallow MSA</a:t>
            </a:r>
          </a:p>
          <a:p>
            <a:r>
              <a:rPr lang="en-US" sz="1400" dirty="0"/>
              <a:t>Alternative Conformation (outliers)</a:t>
            </a:r>
          </a:p>
        </p:txBody>
      </p:sp>
    </p:spTree>
    <p:extLst>
      <p:ext uri="{BB962C8B-B14F-4D97-AF65-F5344CB8AC3E}">
        <p14:creationId xmlns:p14="http://schemas.microsoft.com/office/powerpoint/2010/main" val="3640662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03BFF-B461-1F71-544C-C20AE05E6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Overall Performance on 41 Multimers </a:t>
            </a:r>
          </a:p>
        </p:txBody>
      </p:sp>
      <p:pic>
        <p:nvPicPr>
          <p:cNvPr id="4" name="image6.png">
            <a:extLst>
              <a:ext uri="{FF2B5EF4-FFF2-40B4-BE49-F238E27FC236}">
                <a16:creationId xmlns:a16="http://schemas.microsoft.com/office/drawing/2014/main" id="{96304B9F-846E-B9CC-7C7A-CDFEA4D31756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09600" y="1893332"/>
            <a:ext cx="7772400" cy="3581400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22A82A-B31B-DA85-28B5-4B3898DF4A00}"/>
              </a:ext>
            </a:extLst>
          </p:cNvPr>
          <p:cNvSpPr txBox="1"/>
          <p:nvPr/>
        </p:nvSpPr>
        <p:spPr>
          <a:xfrm>
            <a:off x="457200" y="1219200"/>
            <a:ext cx="853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histogram for the TM-score of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best of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models submitted by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MULTICOM_qa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6D0DC7-3BE8-4376-3461-7309D0FAB128}"/>
              </a:ext>
            </a:extLst>
          </p:cNvPr>
          <p:cNvSpPr txBox="1"/>
          <p:nvPr/>
        </p:nvSpPr>
        <p:spPr>
          <a:xfrm>
            <a:off x="1371600" y="2274332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(27)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61E0EB-972A-E7BB-3765-C619C4466494}"/>
              </a:ext>
            </a:extLst>
          </p:cNvPr>
          <p:cNvSpPr txBox="1"/>
          <p:nvPr/>
        </p:nvSpPr>
        <p:spPr>
          <a:xfrm>
            <a:off x="2452965" y="2286000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(14)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FCF4EFF-B83F-14DD-5E30-E908439F0859}"/>
              </a:ext>
            </a:extLst>
          </p:cNvPr>
          <p:cNvCxnSpPr>
            <a:cxnSpLocks/>
          </p:cNvCxnSpPr>
          <p:nvPr/>
        </p:nvCxnSpPr>
        <p:spPr>
          <a:xfrm>
            <a:off x="2910141" y="5474732"/>
            <a:ext cx="747459" cy="533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92885D-CE3B-C2A8-557B-6525D3B78052}"/>
              </a:ext>
            </a:extLst>
          </p:cNvPr>
          <p:cNvCxnSpPr/>
          <p:nvPr/>
        </p:nvCxnSpPr>
        <p:spPr>
          <a:xfrm flipH="1">
            <a:off x="3733800" y="5474732"/>
            <a:ext cx="990600" cy="533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8A6B7D9-1088-F500-AB63-A23B3491D642}"/>
              </a:ext>
            </a:extLst>
          </p:cNvPr>
          <p:cNvSpPr txBox="1"/>
          <p:nvPr/>
        </p:nvSpPr>
        <p:spPr>
          <a:xfrm>
            <a:off x="3124200" y="6008132"/>
            <a:ext cx="2913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multimer (H1114, T1176o, T1115o)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Alternative conformation (T1160o, T1161o)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Bad MSA (T1121o)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8D9D6E-C69D-2A1E-93F9-2366C9389624}"/>
              </a:ext>
            </a:extLst>
          </p:cNvPr>
          <p:cNvSpPr txBox="1"/>
          <p:nvPr/>
        </p:nvSpPr>
        <p:spPr>
          <a:xfrm>
            <a:off x="5105400" y="5474732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TM-score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A60076-00B4-A8DC-29A3-C2EF7E9F843B}"/>
              </a:ext>
            </a:extLst>
          </p:cNvPr>
          <p:cNvSpPr txBox="1"/>
          <p:nvPr/>
        </p:nvSpPr>
        <p:spPr>
          <a:xfrm>
            <a:off x="-55508" y="3264932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Frequency</a:t>
            </a:r>
          </a:p>
        </p:txBody>
      </p:sp>
      <p:sp>
        <p:nvSpPr>
          <p:cNvPr id="9" name="Left Bracket 8">
            <a:extLst>
              <a:ext uri="{FF2B5EF4-FFF2-40B4-BE49-F238E27FC236}">
                <a16:creationId xmlns:a16="http://schemas.microsoft.com/office/drawing/2014/main" id="{83DA93A2-1E78-62B7-1B57-A4E396416736}"/>
              </a:ext>
            </a:extLst>
          </p:cNvPr>
          <p:cNvSpPr/>
          <p:nvPr/>
        </p:nvSpPr>
        <p:spPr>
          <a:xfrm>
            <a:off x="6937259" y="4636532"/>
            <a:ext cx="149341" cy="1782762"/>
          </a:xfrm>
          <a:prstGeom prst="leftBracket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F91468-D5E1-CB3C-B4CA-6709EEC4EFD7}"/>
              </a:ext>
            </a:extLst>
          </p:cNvPr>
          <p:cNvSpPr txBox="1"/>
          <p:nvPr/>
        </p:nvSpPr>
        <p:spPr>
          <a:xfrm>
            <a:off x="6771461" y="5627132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75%</a:t>
            </a:r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A214E226-851B-3F79-25AA-5F73A5C5BCE8}"/>
              </a:ext>
            </a:extLst>
          </p:cNvPr>
          <p:cNvSpPr/>
          <p:nvPr/>
        </p:nvSpPr>
        <p:spPr>
          <a:xfrm>
            <a:off x="7239000" y="5578476"/>
            <a:ext cx="149341" cy="1127124"/>
          </a:xfrm>
          <a:prstGeom prst="leftBracket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4DE676-F710-C16A-F8E2-FB9C93BA5562}"/>
              </a:ext>
            </a:extLst>
          </p:cNvPr>
          <p:cNvSpPr txBox="1"/>
          <p:nvPr/>
        </p:nvSpPr>
        <p:spPr>
          <a:xfrm>
            <a:off x="7086600" y="6236732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59%</a:t>
            </a:r>
          </a:p>
        </p:txBody>
      </p:sp>
    </p:spTree>
    <p:extLst>
      <p:ext uri="{BB962C8B-B14F-4D97-AF65-F5344CB8AC3E}">
        <p14:creationId xmlns:p14="http://schemas.microsoft.com/office/powerpoint/2010/main" val="3407160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0C41D-ED80-86D0-44EC-3722A8C1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1143000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How to further improve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AlphaFold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6" name="Picture 2" descr="Home - Prediction Center">
            <a:extLst>
              <a:ext uri="{FF2B5EF4-FFF2-40B4-BE49-F238E27FC236}">
                <a16:creationId xmlns:a16="http://schemas.microsoft.com/office/drawing/2014/main" id="{CB9B57C0-AE3E-20F0-6D95-2C94432AE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67123"/>
            <a:ext cx="1066800" cy="102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DEBC226-BF8E-1CC3-5934-ED8DBCE9D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0" y="1681987"/>
            <a:ext cx="8979016" cy="3096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96E285-87EE-E99A-841C-0229164D045C}"/>
              </a:ext>
            </a:extLst>
          </p:cNvPr>
          <p:cNvSpPr txBox="1"/>
          <p:nvPr/>
        </p:nvSpPr>
        <p:spPr>
          <a:xfrm>
            <a:off x="0" y="112091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AlphaFold2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43BB09-DFC0-05B0-2BA1-95B9D2AAD169}"/>
              </a:ext>
            </a:extLst>
          </p:cNvPr>
          <p:cNvSpPr txBox="1"/>
          <p:nvPr/>
        </p:nvSpPr>
        <p:spPr>
          <a:xfrm>
            <a:off x="6504" y="4218801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Jumper et al.,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99641D-CDCC-3CDE-5654-78A0E17A105E}"/>
              </a:ext>
            </a:extLst>
          </p:cNvPr>
          <p:cNvSpPr txBox="1"/>
          <p:nvPr/>
        </p:nvSpPr>
        <p:spPr>
          <a:xfrm>
            <a:off x="1855559" y="4778514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273107-2E5B-313A-7F23-6ACA8DCF935C}"/>
              </a:ext>
            </a:extLst>
          </p:cNvPr>
          <p:cNvSpPr txBox="1"/>
          <p:nvPr/>
        </p:nvSpPr>
        <p:spPr>
          <a:xfrm>
            <a:off x="8001000" y="4835604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5A1DC7-239F-ECD9-8547-8C267ED81578}"/>
              </a:ext>
            </a:extLst>
          </p:cNvPr>
          <p:cNvSpPr txBox="1"/>
          <p:nvPr/>
        </p:nvSpPr>
        <p:spPr>
          <a:xfrm>
            <a:off x="4495800" y="4702314"/>
            <a:ext cx="3089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Deep Learning Model </a:t>
            </a:r>
          </a:p>
          <a:p>
            <a:r>
              <a:rPr lang="en-US" sz="2000" b="1" dirty="0"/>
              <a:t>(</a:t>
            </a:r>
            <a:r>
              <a:rPr lang="en-US" sz="2000" dirty="0" err="1"/>
              <a:t>Evoformer</a:t>
            </a:r>
            <a:r>
              <a:rPr lang="en-US" sz="2000" dirty="0"/>
              <a:t> &amp; 3D module)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AE911F-4C96-DD48-BAF9-E825A57B0AAE}"/>
              </a:ext>
            </a:extLst>
          </p:cNvPr>
          <p:cNvSpPr txBox="1"/>
          <p:nvPr/>
        </p:nvSpPr>
        <p:spPr>
          <a:xfrm>
            <a:off x="842630" y="6183868"/>
            <a:ext cx="340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Sampling MSA and templates</a:t>
            </a:r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59031968-46CD-C015-7572-F1F6BB41148F}"/>
              </a:ext>
            </a:extLst>
          </p:cNvPr>
          <p:cNvSpPr/>
          <p:nvPr/>
        </p:nvSpPr>
        <p:spPr>
          <a:xfrm>
            <a:off x="2158321" y="5562600"/>
            <a:ext cx="280079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C78323B1-DBA7-93F0-8572-2BF1F834541B}"/>
              </a:ext>
            </a:extLst>
          </p:cNvPr>
          <p:cNvSpPr/>
          <p:nvPr/>
        </p:nvSpPr>
        <p:spPr>
          <a:xfrm>
            <a:off x="8406721" y="5562600"/>
            <a:ext cx="280079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3F247F-ACD9-D45F-6D11-B4351C1955F3}"/>
              </a:ext>
            </a:extLst>
          </p:cNvPr>
          <p:cNvSpPr txBox="1"/>
          <p:nvPr/>
        </p:nvSpPr>
        <p:spPr>
          <a:xfrm>
            <a:off x="6504" y="1600200"/>
            <a:ext cx="2982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B29700-22B7-B148-5CCF-76C1E540C869}"/>
              </a:ext>
            </a:extLst>
          </p:cNvPr>
          <p:cNvSpPr txBox="1"/>
          <p:nvPr/>
        </p:nvSpPr>
        <p:spPr>
          <a:xfrm>
            <a:off x="6400800" y="6096000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Ranking and refinement</a:t>
            </a:r>
          </a:p>
        </p:txBody>
      </p:sp>
    </p:spTree>
    <p:extLst>
      <p:ext uri="{BB962C8B-B14F-4D97-AF65-F5344CB8AC3E}">
        <p14:creationId xmlns:p14="http://schemas.microsoft.com/office/powerpoint/2010/main" val="72774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7C064-9767-E49A-78EA-99AB6DA91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-228600"/>
            <a:ext cx="9296400" cy="1143000"/>
          </a:xfrm>
        </p:spPr>
        <p:txBody>
          <a:bodyPr/>
          <a:lstStyle/>
          <a:p>
            <a:r>
              <a:rPr lang="en-US" sz="3200" b="1" dirty="0"/>
              <a:t>The Strategy for Improving AlphaFold2 in MULTICOM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A50B197-ABF1-BDA6-F8CA-4F2033F20E3F}"/>
              </a:ext>
            </a:extLst>
          </p:cNvPr>
          <p:cNvSpPr/>
          <p:nvPr/>
        </p:nvSpPr>
        <p:spPr>
          <a:xfrm>
            <a:off x="838200" y="838200"/>
            <a:ext cx="1676400" cy="990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Monomer Multiple Sequence Alignment (MSA) Sampling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8B78D17-AF64-237D-B4C0-3B97EECB7072}"/>
              </a:ext>
            </a:extLst>
          </p:cNvPr>
          <p:cNvSpPr/>
          <p:nvPr/>
        </p:nvSpPr>
        <p:spPr>
          <a:xfrm>
            <a:off x="838200" y="2362200"/>
            <a:ext cx="1676400" cy="990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Monomer Template Sampling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634C66C-03FD-E70C-5333-3C01878CC11F}"/>
              </a:ext>
            </a:extLst>
          </p:cNvPr>
          <p:cNvSpPr/>
          <p:nvPr/>
        </p:nvSpPr>
        <p:spPr>
          <a:xfrm>
            <a:off x="2667000" y="1257300"/>
            <a:ext cx="1676400" cy="1562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AlphaFold2</a:t>
            </a:r>
          </a:p>
          <a:p>
            <a:pPr algn="ctr"/>
            <a:r>
              <a:rPr lang="en-US" sz="1600" b="1" dirty="0"/>
              <a:t>Model Sampling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4A6B70C-E5A4-067E-D2A5-818885D9F5AF}"/>
              </a:ext>
            </a:extLst>
          </p:cNvPr>
          <p:cNvSpPr/>
          <p:nvPr/>
        </p:nvSpPr>
        <p:spPr>
          <a:xfrm>
            <a:off x="5867400" y="1524000"/>
            <a:ext cx="1524000" cy="1143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Model Ranking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E8D5BCE-F01A-6339-677D-2256B4D40CE1}"/>
              </a:ext>
            </a:extLst>
          </p:cNvPr>
          <p:cNvSpPr/>
          <p:nvPr/>
        </p:nvSpPr>
        <p:spPr>
          <a:xfrm>
            <a:off x="7620000" y="1524000"/>
            <a:ext cx="1447800" cy="1143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Model Refinement</a:t>
            </a:r>
          </a:p>
        </p:txBody>
      </p:sp>
      <p:sp>
        <p:nvSpPr>
          <p:cNvPr id="10" name="Can 9">
            <a:extLst>
              <a:ext uri="{FF2B5EF4-FFF2-40B4-BE49-F238E27FC236}">
                <a16:creationId xmlns:a16="http://schemas.microsoft.com/office/drawing/2014/main" id="{9E08A016-AC3C-257B-0AB5-C2D19FFE37CE}"/>
              </a:ext>
            </a:extLst>
          </p:cNvPr>
          <p:cNvSpPr/>
          <p:nvPr/>
        </p:nvSpPr>
        <p:spPr>
          <a:xfrm>
            <a:off x="4495800" y="1066800"/>
            <a:ext cx="1143000" cy="1981200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Tertiary Structures</a:t>
            </a:r>
          </a:p>
          <a:p>
            <a:pPr algn="ctr"/>
            <a:endParaRPr lang="en-US" sz="1600" b="1" dirty="0">
              <a:solidFill>
                <a:srgbClr val="FF0000"/>
              </a:solidFill>
            </a:endParaRPr>
          </a:p>
          <a:p>
            <a:pPr algn="ctr"/>
            <a:endParaRPr lang="en-US" sz="1600" b="1" dirty="0">
              <a:solidFill>
                <a:srgbClr val="FF0000"/>
              </a:solidFill>
            </a:endParaRPr>
          </a:p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428636-EB39-17DB-D4EF-A1ED7F13AE20}"/>
              </a:ext>
            </a:extLst>
          </p:cNvPr>
          <p:cNvCxnSpPr>
            <a:cxnSpLocks/>
          </p:cNvCxnSpPr>
          <p:nvPr/>
        </p:nvCxnSpPr>
        <p:spPr>
          <a:xfrm flipV="1">
            <a:off x="381000" y="1602879"/>
            <a:ext cx="457200" cy="3783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867B43-A278-F13A-35D8-7882858D5FAF}"/>
              </a:ext>
            </a:extLst>
          </p:cNvPr>
          <p:cNvCxnSpPr>
            <a:cxnSpLocks/>
          </p:cNvCxnSpPr>
          <p:nvPr/>
        </p:nvCxnSpPr>
        <p:spPr>
          <a:xfrm>
            <a:off x="381000" y="2133600"/>
            <a:ext cx="457200" cy="3886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03BE98A-F14A-D449-34BA-5A34703C94D8}"/>
              </a:ext>
            </a:extLst>
          </p:cNvPr>
          <p:cNvCxnSpPr>
            <a:stCxn id="3" idx="3"/>
          </p:cNvCxnSpPr>
          <p:nvPr/>
        </p:nvCxnSpPr>
        <p:spPr>
          <a:xfrm>
            <a:off x="2514600" y="1333500"/>
            <a:ext cx="304800" cy="2693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CBCF125-C765-0C9A-12BC-CFE1E6CB166A}"/>
              </a:ext>
            </a:extLst>
          </p:cNvPr>
          <p:cNvCxnSpPr>
            <a:stCxn id="4" idx="3"/>
          </p:cNvCxnSpPr>
          <p:nvPr/>
        </p:nvCxnSpPr>
        <p:spPr>
          <a:xfrm flipV="1">
            <a:off x="2514600" y="2522220"/>
            <a:ext cx="304800" cy="3352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796908-BF71-D1B3-31A7-BD88C3EC9F37}"/>
              </a:ext>
            </a:extLst>
          </p:cNvPr>
          <p:cNvCxnSpPr>
            <a:stCxn id="6" idx="6"/>
          </p:cNvCxnSpPr>
          <p:nvPr/>
        </p:nvCxnSpPr>
        <p:spPr>
          <a:xfrm>
            <a:off x="4343400" y="2038350"/>
            <a:ext cx="1524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EE5733F-C595-88FC-62C1-5434518C4A8E}"/>
              </a:ext>
            </a:extLst>
          </p:cNvPr>
          <p:cNvCxnSpPr>
            <a:cxnSpLocks/>
          </p:cNvCxnSpPr>
          <p:nvPr/>
        </p:nvCxnSpPr>
        <p:spPr>
          <a:xfrm>
            <a:off x="5638800" y="2057400"/>
            <a:ext cx="2286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D4270CD-CE4A-948C-C5A3-A2475FC595B4}"/>
              </a:ext>
            </a:extLst>
          </p:cNvPr>
          <p:cNvCxnSpPr>
            <a:cxnSpLocks/>
          </p:cNvCxnSpPr>
          <p:nvPr/>
        </p:nvCxnSpPr>
        <p:spPr>
          <a:xfrm>
            <a:off x="7391400" y="2133600"/>
            <a:ext cx="2286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8996ECF-CB48-DAD0-5F9F-A54A3CE39DC6}"/>
              </a:ext>
            </a:extLst>
          </p:cNvPr>
          <p:cNvSpPr/>
          <p:nvPr/>
        </p:nvSpPr>
        <p:spPr>
          <a:xfrm>
            <a:off x="773597" y="4191000"/>
            <a:ext cx="1676400" cy="990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Multimer MSA Sampling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7A8A3FC-D296-1F2E-03E7-561BFC800813}"/>
              </a:ext>
            </a:extLst>
          </p:cNvPr>
          <p:cNvSpPr/>
          <p:nvPr/>
        </p:nvSpPr>
        <p:spPr>
          <a:xfrm>
            <a:off x="773597" y="5715000"/>
            <a:ext cx="1676400" cy="990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Multimer Template Sampling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26D537C-EE9C-F68F-0AE7-B935206C8CF4}"/>
              </a:ext>
            </a:extLst>
          </p:cNvPr>
          <p:cNvSpPr/>
          <p:nvPr/>
        </p:nvSpPr>
        <p:spPr>
          <a:xfrm>
            <a:off x="2602397" y="4610100"/>
            <a:ext cx="1676400" cy="1562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/>
              <a:t>AlphaFold</a:t>
            </a:r>
            <a:r>
              <a:rPr lang="en-US" sz="1600" b="1" dirty="0"/>
              <a:t>-multimer</a:t>
            </a:r>
          </a:p>
          <a:p>
            <a:pPr algn="ctr"/>
            <a:r>
              <a:rPr lang="en-US" sz="1600" b="1" dirty="0"/>
              <a:t>Model</a:t>
            </a:r>
          </a:p>
          <a:p>
            <a:pPr algn="ctr"/>
            <a:r>
              <a:rPr lang="en-US" sz="1600" b="1" dirty="0"/>
              <a:t>Sampling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F2CF97D-928D-6DF6-89AE-9439F3AC2810}"/>
              </a:ext>
            </a:extLst>
          </p:cNvPr>
          <p:cNvSpPr/>
          <p:nvPr/>
        </p:nvSpPr>
        <p:spPr>
          <a:xfrm>
            <a:off x="5802797" y="4876800"/>
            <a:ext cx="1524000" cy="1143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Model Ranking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8AB8E75-74AC-062F-4975-2135DB84AA28}"/>
              </a:ext>
            </a:extLst>
          </p:cNvPr>
          <p:cNvSpPr/>
          <p:nvPr/>
        </p:nvSpPr>
        <p:spPr>
          <a:xfrm>
            <a:off x="7555397" y="4876800"/>
            <a:ext cx="1447800" cy="1143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Model Refinement</a:t>
            </a:r>
          </a:p>
        </p:txBody>
      </p:sp>
      <p:sp>
        <p:nvSpPr>
          <p:cNvPr id="33" name="Can 32">
            <a:extLst>
              <a:ext uri="{FF2B5EF4-FFF2-40B4-BE49-F238E27FC236}">
                <a16:creationId xmlns:a16="http://schemas.microsoft.com/office/drawing/2014/main" id="{B5649441-E08A-A755-BF4A-985AF1EAB9A3}"/>
              </a:ext>
            </a:extLst>
          </p:cNvPr>
          <p:cNvSpPr/>
          <p:nvPr/>
        </p:nvSpPr>
        <p:spPr>
          <a:xfrm>
            <a:off x="4431197" y="4419600"/>
            <a:ext cx="1143000" cy="1981200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Quaternary Structures</a:t>
            </a:r>
          </a:p>
          <a:p>
            <a:pPr algn="ctr"/>
            <a:endParaRPr lang="en-US" sz="1600" b="1" dirty="0">
              <a:solidFill>
                <a:srgbClr val="FF0000"/>
              </a:solidFill>
            </a:endParaRPr>
          </a:p>
          <a:p>
            <a:pPr algn="ctr"/>
            <a:endParaRPr lang="en-US" sz="1600" b="1" dirty="0">
              <a:solidFill>
                <a:srgbClr val="FF0000"/>
              </a:solidFill>
            </a:endParaRPr>
          </a:p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AB1936-49C8-901D-419E-269347C64891}"/>
              </a:ext>
            </a:extLst>
          </p:cNvPr>
          <p:cNvSpPr txBox="1"/>
          <p:nvPr/>
        </p:nvSpPr>
        <p:spPr>
          <a:xfrm>
            <a:off x="-76200" y="5257800"/>
            <a:ext cx="1875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Multimer (complex)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D82CEDE-E926-C541-E759-EA07554F6FA6}"/>
              </a:ext>
            </a:extLst>
          </p:cNvPr>
          <p:cNvCxnSpPr>
            <a:cxnSpLocks/>
          </p:cNvCxnSpPr>
          <p:nvPr/>
        </p:nvCxnSpPr>
        <p:spPr>
          <a:xfrm flipV="1">
            <a:off x="316397" y="4955679"/>
            <a:ext cx="457200" cy="3783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282DAF9-DFEC-DDE3-6E51-F64551928904}"/>
              </a:ext>
            </a:extLst>
          </p:cNvPr>
          <p:cNvCxnSpPr>
            <a:cxnSpLocks/>
          </p:cNvCxnSpPr>
          <p:nvPr/>
        </p:nvCxnSpPr>
        <p:spPr>
          <a:xfrm>
            <a:off x="316397" y="5486400"/>
            <a:ext cx="457200" cy="3886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29F29C2-C506-5A9C-081A-1D6D07FF520A}"/>
              </a:ext>
            </a:extLst>
          </p:cNvPr>
          <p:cNvCxnSpPr>
            <a:stCxn id="28" idx="3"/>
          </p:cNvCxnSpPr>
          <p:nvPr/>
        </p:nvCxnSpPr>
        <p:spPr>
          <a:xfrm>
            <a:off x="2449997" y="4686300"/>
            <a:ext cx="304800" cy="2693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AD582BF-C92F-25CD-CAEF-CD58F4E677FE}"/>
              </a:ext>
            </a:extLst>
          </p:cNvPr>
          <p:cNvCxnSpPr>
            <a:stCxn id="29" idx="3"/>
          </p:cNvCxnSpPr>
          <p:nvPr/>
        </p:nvCxnSpPr>
        <p:spPr>
          <a:xfrm flipV="1">
            <a:off x="2449997" y="5875020"/>
            <a:ext cx="304800" cy="3352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0B6A51B-8E95-1046-BF55-58BCA500AE47}"/>
              </a:ext>
            </a:extLst>
          </p:cNvPr>
          <p:cNvCxnSpPr>
            <a:stCxn id="30" idx="6"/>
          </p:cNvCxnSpPr>
          <p:nvPr/>
        </p:nvCxnSpPr>
        <p:spPr>
          <a:xfrm>
            <a:off x="4278797" y="5391150"/>
            <a:ext cx="1524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5463222-AEF9-0BA5-5707-29676D2E0B28}"/>
              </a:ext>
            </a:extLst>
          </p:cNvPr>
          <p:cNvCxnSpPr>
            <a:cxnSpLocks/>
          </p:cNvCxnSpPr>
          <p:nvPr/>
        </p:nvCxnSpPr>
        <p:spPr>
          <a:xfrm>
            <a:off x="5574197" y="5410200"/>
            <a:ext cx="2286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BA52F49-AAE5-4285-ABEA-162A71680307}"/>
              </a:ext>
            </a:extLst>
          </p:cNvPr>
          <p:cNvCxnSpPr>
            <a:cxnSpLocks/>
          </p:cNvCxnSpPr>
          <p:nvPr/>
        </p:nvCxnSpPr>
        <p:spPr>
          <a:xfrm>
            <a:off x="7326797" y="5486400"/>
            <a:ext cx="2286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56A6664-DAF8-3503-2BB7-C22465508ACF}"/>
              </a:ext>
            </a:extLst>
          </p:cNvPr>
          <p:cNvCxnSpPr>
            <a:cxnSpLocks/>
          </p:cNvCxnSpPr>
          <p:nvPr/>
        </p:nvCxnSpPr>
        <p:spPr>
          <a:xfrm flipH="1">
            <a:off x="2449997" y="2971800"/>
            <a:ext cx="2045803" cy="1295400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840C6A8-0610-BF1D-7893-8014C85156C7}"/>
              </a:ext>
            </a:extLst>
          </p:cNvPr>
          <p:cNvSpPr txBox="1"/>
          <p:nvPr/>
        </p:nvSpPr>
        <p:spPr>
          <a:xfrm>
            <a:off x="2581264" y="3439180"/>
            <a:ext cx="232627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Structure Search on PDB</a:t>
            </a:r>
          </a:p>
          <a:p>
            <a:r>
              <a:rPr lang="en-US" sz="1400" b="1" dirty="0"/>
              <a:t>&amp; </a:t>
            </a:r>
            <a:r>
              <a:rPr lang="en-US" sz="1400" b="1" dirty="0" err="1"/>
              <a:t>AlphaFoldDB</a:t>
            </a:r>
            <a:endParaRPr lang="en-US" sz="1400" b="1" dirty="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2E37D75-53C9-F42C-C53F-A80E85534098}"/>
              </a:ext>
            </a:extLst>
          </p:cNvPr>
          <p:cNvCxnSpPr>
            <a:stCxn id="33" idx="1"/>
          </p:cNvCxnSpPr>
          <p:nvPr/>
        </p:nvCxnSpPr>
        <p:spPr>
          <a:xfrm flipV="1">
            <a:off x="5002697" y="2667000"/>
            <a:ext cx="1702903" cy="1752600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rotein structure Protein tertiary structure Bioinformatics, others,  biology, structure, protein Tertiary Structure png | PNGWing">
            <a:extLst>
              <a:ext uri="{FF2B5EF4-FFF2-40B4-BE49-F238E27FC236}">
                <a16:creationId xmlns:a16="http://schemas.microsoft.com/office/drawing/2014/main" id="{D946E9A1-5167-2480-ED93-2A88AF425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734847" y="2097026"/>
            <a:ext cx="697397" cy="57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D56982F-EC7D-8DC4-DE86-A10FE6DC6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649" y="5487895"/>
            <a:ext cx="532297" cy="77425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90BC996-B6FF-1E25-CB2B-F5901735D3E5}"/>
              </a:ext>
            </a:extLst>
          </p:cNvPr>
          <p:cNvSpPr txBox="1"/>
          <p:nvPr/>
        </p:nvSpPr>
        <p:spPr>
          <a:xfrm>
            <a:off x="5257800" y="3429000"/>
            <a:ext cx="1944763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Extracted</a:t>
            </a:r>
          </a:p>
          <a:p>
            <a:r>
              <a:rPr lang="en-US" sz="1400" b="1" dirty="0"/>
              <a:t>Structures of Chains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AF23441-5A35-D8BE-855A-E41467861CD3}"/>
              </a:ext>
            </a:extLst>
          </p:cNvPr>
          <p:cNvSpPr txBox="1"/>
          <p:nvPr/>
        </p:nvSpPr>
        <p:spPr>
          <a:xfrm>
            <a:off x="2971800" y="713601"/>
            <a:ext cx="1143000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Parameters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DA8DF7E-7EB9-E03E-6AA3-425D0AF6C515}"/>
              </a:ext>
            </a:extLst>
          </p:cNvPr>
          <p:cNvCxnSpPr>
            <a:cxnSpLocks/>
          </p:cNvCxnSpPr>
          <p:nvPr/>
        </p:nvCxnSpPr>
        <p:spPr>
          <a:xfrm>
            <a:off x="3505200" y="990600"/>
            <a:ext cx="0" cy="2667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" name="TextBox 1026">
            <a:extLst>
              <a:ext uri="{FF2B5EF4-FFF2-40B4-BE49-F238E27FC236}">
                <a16:creationId xmlns:a16="http://schemas.microsoft.com/office/drawing/2014/main" id="{05C461A7-2D39-D1D0-5830-51CA579F3832}"/>
              </a:ext>
            </a:extLst>
          </p:cNvPr>
          <p:cNvSpPr txBox="1"/>
          <p:nvPr/>
        </p:nvSpPr>
        <p:spPr>
          <a:xfrm>
            <a:off x="2895600" y="6466701"/>
            <a:ext cx="1143000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Parameters</a:t>
            </a:r>
          </a:p>
        </p:txBody>
      </p:sp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AC243D05-DFFA-59FE-061E-0929021D5FB2}"/>
              </a:ext>
            </a:extLst>
          </p:cNvPr>
          <p:cNvCxnSpPr>
            <a:cxnSpLocks/>
          </p:cNvCxnSpPr>
          <p:nvPr/>
        </p:nvCxnSpPr>
        <p:spPr>
          <a:xfrm flipV="1">
            <a:off x="3505200" y="6172200"/>
            <a:ext cx="0" cy="2945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Straight Arrow Connector 1035">
            <a:extLst>
              <a:ext uri="{FF2B5EF4-FFF2-40B4-BE49-F238E27FC236}">
                <a16:creationId xmlns:a16="http://schemas.microsoft.com/office/drawing/2014/main" id="{2BD3F796-0A29-2695-1193-9251E3BA3F3C}"/>
              </a:ext>
            </a:extLst>
          </p:cNvPr>
          <p:cNvCxnSpPr/>
          <p:nvPr/>
        </p:nvCxnSpPr>
        <p:spPr>
          <a:xfrm flipV="1">
            <a:off x="228600" y="2212777"/>
            <a:ext cx="0" cy="3045023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0BB1E92-6FF4-167F-A1A4-C2139567E180}"/>
              </a:ext>
            </a:extLst>
          </p:cNvPr>
          <p:cNvSpPr/>
          <p:nvPr/>
        </p:nvSpPr>
        <p:spPr>
          <a:xfrm>
            <a:off x="457200" y="609600"/>
            <a:ext cx="8610600" cy="2791599"/>
          </a:xfrm>
          <a:prstGeom prst="roundRect">
            <a:avLst/>
          </a:prstGeom>
          <a:noFill/>
          <a:ln w="254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A0207E8-8A8B-3B53-F1C7-E4BD07D7F084}"/>
              </a:ext>
            </a:extLst>
          </p:cNvPr>
          <p:cNvSpPr/>
          <p:nvPr/>
        </p:nvSpPr>
        <p:spPr>
          <a:xfrm>
            <a:off x="457200" y="4038600"/>
            <a:ext cx="8610600" cy="2791599"/>
          </a:xfrm>
          <a:prstGeom prst="roundRect">
            <a:avLst/>
          </a:prstGeom>
          <a:noFill/>
          <a:ln w="254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E3BE9C-1C89-10BA-0603-67B7DC082133}"/>
              </a:ext>
            </a:extLst>
          </p:cNvPr>
          <p:cNvSpPr txBox="1"/>
          <p:nvPr/>
        </p:nvSpPr>
        <p:spPr>
          <a:xfrm>
            <a:off x="5638800" y="713601"/>
            <a:ext cx="3410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Tertiary Structure (TS) Prediction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FAEA47-031C-5F5E-8CF1-9EF43C089C71}"/>
              </a:ext>
            </a:extLst>
          </p:cNvPr>
          <p:cNvSpPr txBox="1"/>
          <p:nvPr/>
        </p:nvSpPr>
        <p:spPr>
          <a:xfrm>
            <a:off x="5963836" y="4114800"/>
            <a:ext cx="2799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Quaternary Structure (QS) </a:t>
            </a:r>
          </a:p>
          <a:p>
            <a:r>
              <a:rPr lang="en-US" sz="1600" b="1" dirty="0"/>
              <a:t>Prediction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A01B82-3587-5315-CB1B-2FED97315620}"/>
              </a:ext>
            </a:extLst>
          </p:cNvPr>
          <p:cNvSpPr txBox="1"/>
          <p:nvPr/>
        </p:nvSpPr>
        <p:spPr>
          <a:xfrm>
            <a:off x="-11597" y="1905000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Monomer</a:t>
            </a:r>
          </a:p>
        </p:txBody>
      </p:sp>
    </p:spTree>
    <p:extLst>
      <p:ext uri="{BB962C8B-B14F-4D97-AF65-F5344CB8AC3E}">
        <p14:creationId xmlns:p14="http://schemas.microsoft.com/office/powerpoint/2010/main" val="1150343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66D5C-DE9E-1FB3-830B-424697FB9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/>
              <a:t>MSA Sampling</a:t>
            </a:r>
          </a:p>
        </p:txBody>
      </p:sp>
      <p:sp>
        <p:nvSpPr>
          <p:cNvPr id="4" name="Can 3">
            <a:extLst>
              <a:ext uri="{FF2B5EF4-FFF2-40B4-BE49-F238E27FC236}">
                <a16:creationId xmlns:a16="http://schemas.microsoft.com/office/drawing/2014/main" id="{876B5D55-675B-93E2-43B0-7D2E71ED56D5}"/>
              </a:ext>
            </a:extLst>
          </p:cNvPr>
          <p:cNvSpPr/>
          <p:nvPr/>
        </p:nvSpPr>
        <p:spPr>
          <a:xfrm>
            <a:off x="3505200" y="838200"/>
            <a:ext cx="2286000" cy="2362200"/>
          </a:xfrm>
          <a:prstGeom prst="ca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Sequence Databases:</a:t>
            </a:r>
          </a:p>
          <a:p>
            <a:pPr algn="ctr"/>
            <a:r>
              <a:rPr lang="en-US" sz="1800" b="0" i="0" u="none" strike="noStrike" dirty="0">
                <a:solidFill>
                  <a:schemeClr val="tx1"/>
                </a:solidFill>
                <a:effectLst/>
              </a:rPr>
              <a:t>UniRef30, UniRef90, BFD, </a:t>
            </a:r>
            <a:r>
              <a:rPr lang="en-US" sz="1800" b="0" i="0" u="none" strike="noStrike" dirty="0" err="1">
                <a:solidFill>
                  <a:schemeClr val="tx1"/>
                </a:solidFill>
                <a:effectLst/>
              </a:rPr>
              <a:t>MGnify</a:t>
            </a:r>
            <a:r>
              <a:rPr lang="en-US" sz="1800" b="0" i="0" u="none" strike="noStrike" dirty="0">
                <a:solidFill>
                  <a:schemeClr val="tx1"/>
                </a:solidFill>
                <a:effectLst/>
              </a:rPr>
              <a:t> clusters, </a:t>
            </a:r>
            <a:r>
              <a:rPr lang="en-US" sz="1800" b="0" i="0" u="none" strike="noStrike" dirty="0" err="1">
                <a:solidFill>
                  <a:schemeClr val="tx1"/>
                </a:solidFill>
                <a:effectLst/>
              </a:rPr>
              <a:t>UniProt</a:t>
            </a:r>
            <a:r>
              <a:rPr lang="en-US" sz="1800" b="0" i="0" u="none" strike="noStrike" dirty="0">
                <a:solidFill>
                  <a:schemeClr val="tx1"/>
                </a:solidFill>
                <a:effectLst/>
              </a:rPr>
              <a:t>, </a:t>
            </a:r>
            <a:r>
              <a:rPr lang="en-US" sz="1800" b="0" i="0" u="none" strike="noStrike" dirty="0" err="1">
                <a:solidFill>
                  <a:schemeClr val="tx1"/>
                </a:solidFill>
                <a:effectLst/>
              </a:rPr>
              <a:t>ColabFold</a:t>
            </a:r>
            <a:r>
              <a:rPr lang="en-US" sz="1800" b="0" i="0" u="none" strike="noStrike" dirty="0">
                <a:solidFill>
                  <a:schemeClr val="tx1"/>
                </a:solidFill>
                <a:effectLst/>
              </a:rPr>
              <a:t> DB, and IMG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F2C0C-BBE9-96F3-9C23-72A9ADA123A1}"/>
              </a:ext>
            </a:extLst>
          </p:cNvPr>
          <p:cNvSpPr txBox="1"/>
          <p:nvPr/>
        </p:nvSpPr>
        <p:spPr>
          <a:xfrm>
            <a:off x="76200" y="19050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Monomer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B111CC9-1053-D223-FD89-812802F39F41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299612" y="2089666"/>
            <a:ext cx="220558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60A6798-2175-80FC-6D80-7EEE30198FB6}"/>
              </a:ext>
            </a:extLst>
          </p:cNvPr>
          <p:cNvSpPr txBox="1"/>
          <p:nvPr/>
        </p:nvSpPr>
        <p:spPr>
          <a:xfrm>
            <a:off x="1219200" y="1334869"/>
            <a:ext cx="2364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HHblits</a:t>
            </a:r>
            <a:r>
              <a:rPr lang="en-US" dirty="0"/>
              <a:t>, jackhammer,</a:t>
            </a:r>
          </a:p>
          <a:p>
            <a:r>
              <a:rPr lang="en-US" dirty="0"/>
              <a:t>MMseq2, </a:t>
            </a:r>
            <a:r>
              <a:rPr lang="en-US" dirty="0" err="1"/>
              <a:t>DeepMSA</a:t>
            </a:r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4FA6F37-9556-5D66-D5CC-4A6F20F2F64A}"/>
              </a:ext>
            </a:extLst>
          </p:cNvPr>
          <p:cNvSpPr/>
          <p:nvPr/>
        </p:nvSpPr>
        <p:spPr>
          <a:xfrm>
            <a:off x="6477000" y="1178183"/>
            <a:ext cx="1828800" cy="1752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Monomer MSAs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635479-4265-C3CA-EA52-FA7B162AFBC3}"/>
              </a:ext>
            </a:extLst>
          </p:cNvPr>
          <p:cNvCxnSpPr>
            <a:cxnSpLocks/>
          </p:cNvCxnSpPr>
          <p:nvPr/>
        </p:nvCxnSpPr>
        <p:spPr>
          <a:xfrm>
            <a:off x="5808236" y="2133600"/>
            <a:ext cx="66876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A0B7266-28CC-BB2E-5C52-BE896E30D426}"/>
              </a:ext>
            </a:extLst>
          </p:cNvPr>
          <p:cNvCxnSpPr>
            <a:cxnSpLocks/>
          </p:cNvCxnSpPr>
          <p:nvPr/>
        </p:nvCxnSpPr>
        <p:spPr>
          <a:xfrm>
            <a:off x="8305800" y="2133600"/>
            <a:ext cx="8382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31B895-2282-AECE-7EF6-C79759CBA89C}"/>
              </a:ext>
            </a:extLst>
          </p:cNvPr>
          <p:cNvSpPr txBox="1"/>
          <p:nvPr/>
        </p:nvSpPr>
        <p:spPr>
          <a:xfrm>
            <a:off x="76200" y="5269468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Multimer (complex / assembly)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8D32A4D-7183-AA8A-BDA5-01BBC689FB75}"/>
              </a:ext>
            </a:extLst>
          </p:cNvPr>
          <p:cNvCxnSpPr>
            <a:cxnSpLocks/>
          </p:cNvCxnSpPr>
          <p:nvPr/>
        </p:nvCxnSpPr>
        <p:spPr>
          <a:xfrm flipV="1">
            <a:off x="381000" y="2274332"/>
            <a:ext cx="38472" cy="29951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C8D9B36-CD8D-751B-6D33-D1ABA034E735}"/>
              </a:ext>
            </a:extLst>
          </p:cNvPr>
          <p:cNvSpPr txBox="1"/>
          <p:nvPr/>
        </p:nvSpPr>
        <p:spPr>
          <a:xfrm>
            <a:off x="381000" y="3581400"/>
            <a:ext cx="787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</a:t>
            </a:r>
          </a:p>
          <a:p>
            <a:r>
              <a:rPr lang="en-US" dirty="0"/>
              <a:t>Chain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ABEECD-82AA-BC12-374A-73D3F0634FB6}"/>
              </a:ext>
            </a:extLst>
          </p:cNvPr>
          <p:cNvSpPr txBox="1"/>
          <p:nvPr/>
        </p:nvSpPr>
        <p:spPr>
          <a:xfrm>
            <a:off x="8282123" y="1600200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TS</a:t>
            </a:r>
          </a:p>
          <a:p>
            <a:r>
              <a:rPr lang="en-US" sz="1200" dirty="0"/>
              <a:t>Prediction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7E57635-95CA-4124-F19C-77212A2CBDFB}"/>
              </a:ext>
            </a:extLst>
          </p:cNvPr>
          <p:cNvSpPr/>
          <p:nvPr/>
        </p:nvSpPr>
        <p:spPr>
          <a:xfrm>
            <a:off x="3124944" y="3770530"/>
            <a:ext cx="989856" cy="10593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MSAs of Chain 1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C4C82CE-6773-4CE9-01C7-8E35B7E16C9E}"/>
              </a:ext>
            </a:extLst>
          </p:cNvPr>
          <p:cNvSpPr/>
          <p:nvPr/>
        </p:nvSpPr>
        <p:spPr>
          <a:xfrm>
            <a:off x="5410200" y="3733800"/>
            <a:ext cx="989856" cy="10593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MSAs of Chain 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64BE09D-6660-4503-38E4-8EBD1DC5B8CB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3619872" y="3200400"/>
            <a:ext cx="380256" cy="5701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4645095-E647-CFDB-AE6E-730593031207}"/>
              </a:ext>
            </a:extLst>
          </p:cNvPr>
          <p:cNvCxnSpPr>
            <a:cxnSpLocks/>
          </p:cNvCxnSpPr>
          <p:nvPr/>
        </p:nvCxnSpPr>
        <p:spPr>
          <a:xfrm>
            <a:off x="5448672" y="3124200"/>
            <a:ext cx="380256" cy="5701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52EEDE5-ADFD-161A-F523-D7B3B0C17366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648200" y="3200400"/>
            <a:ext cx="0" cy="5701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330B0CD-17DE-67B7-2A26-481E4CFB8614}"/>
              </a:ext>
            </a:extLst>
          </p:cNvPr>
          <p:cNvSpPr txBox="1"/>
          <p:nvPr/>
        </p:nvSpPr>
        <p:spPr>
          <a:xfrm>
            <a:off x="4267200" y="39624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……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7CA2F78-5BB2-FF91-FFA6-473E83645C09}"/>
              </a:ext>
            </a:extLst>
          </p:cNvPr>
          <p:cNvSpPr/>
          <p:nvPr/>
        </p:nvSpPr>
        <p:spPr>
          <a:xfrm>
            <a:off x="3810000" y="5181599"/>
            <a:ext cx="1981200" cy="15927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Merged by species, protein-protein interaction, complexes in PDB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695ED41-4626-FA2B-8874-CC279512E72B}"/>
              </a:ext>
            </a:extLst>
          </p:cNvPr>
          <p:cNvCxnSpPr/>
          <p:nvPr/>
        </p:nvCxnSpPr>
        <p:spPr>
          <a:xfrm>
            <a:off x="3545542" y="4793177"/>
            <a:ext cx="645458" cy="3884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7B2396A-490B-0C7E-E8B6-EB375084A74F}"/>
              </a:ext>
            </a:extLst>
          </p:cNvPr>
          <p:cNvCxnSpPr/>
          <p:nvPr/>
        </p:nvCxnSpPr>
        <p:spPr>
          <a:xfrm flipH="1">
            <a:off x="5181600" y="4793177"/>
            <a:ext cx="838200" cy="3884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F5619E21-8D56-E37A-E6E8-C173218588EB}"/>
              </a:ext>
            </a:extLst>
          </p:cNvPr>
          <p:cNvSpPr/>
          <p:nvPr/>
        </p:nvSpPr>
        <p:spPr>
          <a:xfrm>
            <a:off x="6477000" y="5029200"/>
            <a:ext cx="1828800" cy="1752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Multimer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MSAs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BDB9AC4-63B9-5F98-44D2-6095F25506DA}"/>
              </a:ext>
            </a:extLst>
          </p:cNvPr>
          <p:cNvCxnSpPr>
            <a:cxnSpLocks/>
          </p:cNvCxnSpPr>
          <p:nvPr/>
        </p:nvCxnSpPr>
        <p:spPr>
          <a:xfrm>
            <a:off x="5808236" y="5943600"/>
            <a:ext cx="66876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F39A4C2-550E-1A30-F04C-B9A3BF46D192}"/>
              </a:ext>
            </a:extLst>
          </p:cNvPr>
          <p:cNvCxnSpPr>
            <a:cxnSpLocks/>
          </p:cNvCxnSpPr>
          <p:nvPr/>
        </p:nvCxnSpPr>
        <p:spPr>
          <a:xfrm>
            <a:off x="8305800" y="6096000"/>
            <a:ext cx="8382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558ACFA-D108-0241-BD25-F0DE0BDDBF82}"/>
              </a:ext>
            </a:extLst>
          </p:cNvPr>
          <p:cNvSpPr txBox="1"/>
          <p:nvPr/>
        </p:nvSpPr>
        <p:spPr>
          <a:xfrm>
            <a:off x="8282123" y="5562600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QS</a:t>
            </a:r>
          </a:p>
          <a:p>
            <a:r>
              <a:rPr lang="en-US" sz="1200" dirty="0"/>
              <a:t>Prediction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F690F4D-EB5C-7AA8-CD23-9CDE9A5FC8CB}"/>
              </a:ext>
            </a:extLst>
          </p:cNvPr>
          <p:cNvCxnSpPr>
            <a:cxnSpLocks/>
          </p:cNvCxnSpPr>
          <p:nvPr/>
        </p:nvCxnSpPr>
        <p:spPr>
          <a:xfrm>
            <a:off x="914400" y="2221468"/>
            <a:ext cx="304800" cy="2960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957200FF-1282-6AC7-CD0A-2EB92819E95C}"/>
              </a:ext>
            </a:extLst>
          </p:cNvPr>
          <p:cNvSpPr/>
          <p:nvPr/>
        </p:nvSpPr>
        <p:spPr>
          <a:xfrm>
            <a:off x="1143000" y="2517558"/>
            <a:ext cx="1329074" cy="6828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TS structure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3973800F-6347-8773-8055-345B953610FD}"/>
              </a:ext>
            </a:extLst>
          </p:cNvPr>
          <p:cNvSpPr/>
          <p:nvPr/>
        </p:nvSpPr>
        <p:spPr>
          <a:xfrm>
            <a:off x="1447800" y="3355758"/>
            <a:ext cx="1329074" cy="6828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AlphaFoldDB</a:t>
            </a:r>
            <a:r>
              <a:rPr lang="en-US" b="1" dirty="0">
                <a:solidFill>
                  <a:schemeClr val="tx1"/>
                </a:solidFill>
              </a:rPr>
              <a:t> &amp; PDB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68B2442-65F7-031E-CDB7-187C806DE6C5}"/>
              </a:ext>
            </a:extLst>
          </p:cNvPr>
          <p:cNvCxnSpPr>
            <a:cxnSpLocks/>
          </p:cNvCxnSpPr>
          <p:nvPr/>
        </p:nvCxnSpPr>
        <p:spPr>
          <a:xfrm>
            <a:off x="1752600" y="3200400"/>
            <a:ext cx="207337" cy="1553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73A92963-479C-44FF-BD53-C38D1EA49AB3}"/>
              </a:ext>
            </a:extLst>
          </p:cNvPr>
          <p:cNvSpPr txBox="1"/>
          <p:nvPr/>
        </p:nvSpPr>
        <p:spPr>
          <a:xfrm>
            <a:off x="2514600" y="2968823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FoldSeek</a:t>
            </a:r>
            <a:endParaRPr lang="en-US" sz="1600" dirty="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1765A35-CF36-5DA7-DA97-EA7B59E4750F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667000" y="4038600"/>
            <a:ext cx="381001" cy="2499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Protein structure Protein tertiary structure Bioinformatics, others,  biology, structure, protein Tertiary Structure png | PNGWing">
            <a:extLst>
              <a:ext uri="{FF2B5EF4-FFF2-40B4-BE49-F238E27FC236}">
                <a16:creationId xmlns:a16="http://schemas.microsoft.com/office/drawing/2014/main" id="{81D0449B-EA04-7429-E100-DC469127F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352461" y="2302155"/>
            <a:ext cx="697397" cy="57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1D84F2-F30E-A291-8393-1746009AE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456" y="6127585"/>
            <a:ext cx="428550" cy="62334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B5E3700-2D6C-8BCC-720E-12A4D02C239A}"/>
              </a:ext>
            </a:extLst>
          </p:cNvPr>
          <p:cNvSpPr/>
          <p:nvPr/>
        </p:nvSpPr>
        <p:spPr>
          <a:xfrm>
            <a:off x="3048001" y="3588823"/>
            <a:ext cx="3428999" cy="1399360"/>
          </a:xfrm>
          <a:prstGeom prst="roundRect">
            <a:avLst/>
          </a:prstGeom>
          <a:noFill/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FDB3CCAA-7AEF-A86A-8CE4-69F78A318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172" y="2190230"/>
            <a:ext cx="1341219" cy="431807"/>
          </a:xfrm>
          <a:prstGeom prst="rect">
            <a:avLst/>
          </a:prstGeom>
        </p:spPr>
      </p:pic>
      <p:pic>
        <p:nvPicPr>
          <p:cNvPr id="20" name="Picture 19" descr="Table&#10;&#10;Description automatically generated">
            <a:extLst>
              <a:ext uri="{FF2B5EF4-FFF2-40B4-BE49-F238E27FC236}">
                <a16:creationId xmlns:a16="http://schemas.microsoft.com/office/drawing/2014/main" id="{51378E48-ACE6-03F6-A1F6-A67ABF71B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16" y="5878629"/>
            <a:ext cx="1460584" cy="74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37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835C9-2CF6-67E8-96F8-871A8BB5B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/>
              <a:t>Template Sampling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777E58-9AF8-C3DA-E7A6-C5CA95B1484B}"/>
              </a:ext>
            </a:extLst>
          </p:cNvPr>
          <p:cNvSpPr txBox="1"/>
          <p:nvPr/>
        </p:nvSpPr>
        <p:spPr>
          <a:xfrm>
            <a:off x="76200" y="172777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Monomer</a:t>
            </a:r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15E6AEC1-36DA-AF32-BFE0-B17ED85DB989}"/>
              </a:ext>
            </a:extLst>
          </p:cNvPr>
          <p:cNvSpPr/>
          <p:nvPr/>
        </p:nvSpPr>
        <p:spPr>
          <a:xfrm>
            <a:off x="3124200" y="1240413"/>
            <a:ext cx="1066800" cy="1554162"/>
          </a:xfrm>
          <a:prstGeom prst="ca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PDB70 or PDB90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AB9AF4-B2EB-2842-699D-1093AC168B37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1299612" y="1575375"/>
            <a:ext cx="1824588" cy="3370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C041CC5-1B76-E7A9-CC08-F0F8913BF3A2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1299612" y="1912441"/>
            <a:ext cx="1824588" cy="5011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85FA3AD-23BC-9A57-BB28-BE4160680FEE}"/>
              </a:ext>
            </a:extLst>
          </p:cNvPr>
          <p:cNvSpPr txBox="1"/>
          <p:nvPr/>
        </p:nvSpPr>
        <p:spPr>
          <a:xfrm>
            <a:off x="1295400" y="1143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AlphaFold</a:t>
            </a:r>
            <a:r>
              <a:rPr lang="en-US" sz="1600" dirty="0"/>
              <a:t> default search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DA2942-0D47-516B-2E00-D819ED87BEFB}"/>
              </a:ext>
            </a:extLst>
          </p:cNvPr>
          <p:cNvSpPr txBox="1"/>
          <p:nvPr/>
        </p:nvSpPr>
        <p:spPr>
          <a:xfrm>
            <a:off x="1321130" y="2209800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HHsearch</a:t>
            </a:r>
            <a:r>
              <a:rPr lang="en-US" sz="1600" dirty="0"/>
              <a:t> with </a:t>
            </a:r>
          </a:p>
          <a:p>
            <a:r>
              <a:rPr lang="en-US" sz="1600" dirty="0"/>
              <a:t>monomer MSA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43B1F09-80BE-4329-31A3-BE50EF69D360}"/>
              </a:ext>
            </a:extLst>
          </p:cNvPr>
          <p:cNvSpPr/>
          <p:nvPr/>
        </p:nvSpPr>
        <p:spPr>
          <a:xfrm>
            <a:off x="5715000" y="1240413"/>
            <a:ext cx="1524000" cy="155416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Monomer Structure Templates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4E19024-E4D3-CD25-C96D-10309D4376B4}"/>
              </a:ext>
            </a:extLst>
          </p:cNvPr>
          <p:cNvCxnSpPr>
            <a:stCxn id="6" idx="4"/>
            <a:endCxn id="16" idx="1"/>
          </p:cNvCxnSpPr>
          <p:nvPr/>
        </p:nvCxnSpPr>
        <p:spPr>
          <a:xfrm>
            <a:off x="4191000" y="2017494"/>
            <a:ext cx="1524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3F28B92-12B7-F047-F4A0-2A51E7CC452A}"/>
              </a:ext>
            </a:extLst>
          </p:cNvPr>
          <p:cNvCxnSpPr/>
          <p:nvPr/>
        </p:nvCxnSpPr>
        <p:spPr>
          <a:xfrm>
            <a:off x="7239000" y="2032575"/>
            <a:ext cx="1524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530B2E3-456B-1E6A-967C-4AEC0E0BF362}"/>
              </a:ext>
            </a:extLst>
          </p:cNvPr>
          <p:cNvSpPr txBox="1"/>
          <p:nvPr/>
        </p:nvSpPr>
        <p:spPr>
          <a:xfrm>
            <a:off x="7467600" y="157537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TS Prediction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B1D652-2B05-1B80-244D-0EB41E6A4BAD}"/>
              </a:ext>
            </a:extLst>
          </p:cNvPr>
          <p:cNvSpPr txBox="1"/>
          <p:nvPr/>
        </p:nvSpPr>
        <p:spPr>
          <a:xfrm>
            <a:off x="0" y="477577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Multimer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62B0ED7-6E21-FF97-1763-9E804145E8E4}"/>
              </a:ext>
            </a:extLst>
          </p:cNvPr>
          <p:cNvCxnSpPr>
            <a:cxnSpLocks/>
          </p:cNvCxnSpPr>
          <p:nvPr/>
        </p:nvCxnSpPr>
        <p:spPr>
          <a:xfrm>
            <a:off x="838201" y="2062737"/>
            <a:ext cx="380999" cy="8959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40BFCAA-4F1E-244C-40E0-EDD011FCE9DB}"/>
              </a:ext>
            </a:extLst>
          </p:cNvPr>
          <p:cNvSpPr/>
          <p:nvPr/>
        </p:nvSpPr>
        <p:spPr>
          <a:xfrm>
            <a:off x="914400" y="2946975"/>
            <a:ext cx="1219200" cy="8176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Tertiary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Structure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265649A-0E9B-E467-742A-824DE18605D2}"/>
              </a:ext>
            </a:extLst>
          </p:cNvPr>
          <p:cNvCxnSpPr>
            <a:cxnSpLocks/>
          </p:cNvCxnSpPr>
          <p:nvPr/>
        </p:nvCxnSpPr>
        <p:spPr>
          <a:xfrm>
            <a:off x="1960193" y="3741495"/>
            <a:ext cx="554407" cy="2928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B19DE02-42B2-AB31-EADF-A5F0882C31FD}"/>
              </a:ext>
            </a:extLst>
          </p:cNvPr>
          <p:cNvSpPr txBox="1"/>
          <p:nvPr/>
        </p:nvSpPr>
        <p:spPr>
          <a:xfrm>
            <a:off x="2223462" y="3515763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FoldSeek</a:t>
            </a:r>
            <a:endParaRPr lang="en-US" sz="1600" dirty="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2BC24CB-8450-1E20-B3A9-83FA98292BCD}"/>
              </a:ext>
            </a:extLst>
          </p:cNvPr>
          <p:cNvSpPr/>
          <p:nvPr/>
        </p:nvSpPr>
        <p:spPr>
          <a:xfrm>
            <a:off x="4114800" y="3907414"/>
            <a:ext cx="1108816" cy="117316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 Templates for Chain 1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1AFFF31-FAE0-E3D6-BD81-3D0E2BA9A606}"/>
              </a:ext>
            </a:extLst>
          </p:cNvPr>
          <p:cNvSpPr/>
          <p:nvPr/>
        </p:nvSpPr>
        <p:spPr>
          <a:xfrm>
            <a:off x="6629400" y="3907414"/>
            <a:ext cx="1108816" cy="11614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 Templates for Chain 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EC1FA1B-678A-08F9-CFC6-3CCD46B11C27}"/>
              </a:ext>
            </a:extLst>
          </p:cNvPr>
          <p:cNvSpPr txBox="1"/>
          <p:nvPr/>
        </p:nvSpPr>
        <p:spPr>
          <a:xfrm>
            <a:off x="5715000" y="447097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……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7D85C4D-E379-45AE-47AD-A958969F9120}"/>
              </a:ext>
            </a:extLst>
          </p:cNvPr>
          <p:cNvCxnSpPr/>
          <p:nvPr/>
        </p:nvCxnSpPr>
        <p:spPr>
          <a:xfrm flipH="1">
            <a:off x="5029200" y="2794575"/>
            <a:ext cx="914400" cy="11018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A47490C-BF3A-2CDA-86E1-CA9080C24E62}"/>
              </a:ext>
            </a:extLst>
          </p:cNvPr>
          <p:cNvCxnSpPr/>
          <p:nvPr/>
        </p:nvCxnSpPr>
        <p:spPr>
          <a:xfrm>
            <a:off x="6705600" y="2794575"/>
            <a:ext cx="533400" cy="11018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53B5A48-6167-C19B-B0F3-1803966AB531}"/>
              </a:ext>
            </a:extLst>
          </p:cNvPr>
          <p:cNvSpPr/>
          <p:nvPr/>
        </p:nvSpPr>
        <p:spPr>
          <a:xfrm>
            <a:off x="4724400" y="5537775"/>
            <a:ext cx="1524000" cy="762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Merge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A470E31-DC69-6DC5-EA20-0EF27DF14154}"/>
              </a:ext>
            </a:extLst>
          </p:cNvPr>
          <p:cNvCxnSpPr>
            <a:cxnSpLocks/>
          </p:cNvCxnSpPr>
          <p:nvPr/>
        </p:nvCxnSpPr>
        <p:spPr>
          <a:xfrm>
            <a:off x="4724400" y="5091611"/>
            <a:ext cx="567584" cy="4461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BAB9D24-E6F9-22F6-21C8-C12FD9D93799}"/>
              </a:ext>
            </a:extLst>
          </p:cNvPr>
          <p:cNvCxnSpPr>
            <a:cxnSpLocks/>
          </p:cNvCxnSpPr>
          <p:nvPr/>
        </p:nvCxnSpPr>
        <p:spPr>
          <a:xfrm flipH="1">
            <a:off x="6019800" y="5091611"/>
            <a:ext cx="685800" cy="4461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5EAECB3-1803-D633-5FFF-B1D545184ACF}"/>
              </a:ext>
            </a:extLst>
          </p:cNvPr>
          <p:cNvSpPr/>
          <p:nvPr/>
        </p:nvSpPr>
        <p:spPr>
          <a:xfrm>
            <a:off x="6705600" y="5309175"/>
            <a:ext cx="1371600" cy="11430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Multimer Structure Templates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62C6C08-55DF-A5CA-BAFD-4AE31944C076}"/>
              </a:ext>
            </a:extLst>
          </p:cNvPr>
          <p:cNvCxnSpPr>
            <a:stCxn id="44" idx="3"/>
          </p:cNvCxnSpPr>
          <p:nvPr/>
        </p:nvCxnSpPr>
        <p:spPr>
          <a:xfrm>
            <a:off x="6248400" y="5918775"/>
            <a:ext cx="4572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DD76440-B0F0-32F1-6EDC-5841FA473017}"/>
              </a:ext>
            </a:extLst>
          </p:cNvPr>
          <p:cNvCxnSpPr/>
          <p:nvPr/>
        </p:nvCxnSpPr>
        <p:spPr>
          <a:xfrm flipV="1">
            <a:off x="457200" y="2097107"/>
            <a:ext cx="0" cy="2743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03ECC479-72E2-7390-ED7C-237424ECCF1D}"/>
              </a:ext>
            </a:extLst>
          </p:cNvPr>
          <p:cNvSpPr txBox="1"/>
          <p:nvPr/>
        </p:nvSpPr>
        <p:spPr>
          <a:xfrm>
            <a:off x="533400" y="4089975"/>
            <a:ext cx="718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Each</a:t>
            </a:r>
          </a:p>
          <a:p>
            <a:r>
              <a:rPr lang="en-US" sz="1600" dirty="0"/>
              <a:t>Chain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D6F827A-ACEB-7244-E54C-F7C6B3CD9AC9}"/>
              </a:ext>
            </a:extLst>
          </p:cNvPr>
          <p:cNvCxnSpPr>
            <a:cxnSpLocks/>
          </p:cNvCxnSpPr>
          <p:nvPr/>
        </p:nvCxnSpPr>
        <p:spPr>
          <a:xfrm>
            <a:off x="8077200" y="5994975"/>
            <a:ext cx="9600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4D1F69A9-50C5-9070-28C7-D85486ABCE2D}"/>
              </a:ext>
            </a:extLst>
          </p:cNvPr>
          <p:cNvSpPr txBox="1"/>
          <p:nvPr/>
        </p:nvSpPr>
        <p:spPr>
          <a:xfrm>
            <a:off x="8001000" y="5309175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QS </a:t>
            </a:r>
          </a:p>
          <a:p>
            <a:r>
              <a:rPr lang="en-US" dirty="0"/>
              <a:t>Prediction</a:t>
            </a:r>
          </a:p>
        </p:txBody>
      </p:sp>
      <p:pic>
        <p:nvPicPr>
          <p:cNvPr id="3" name="Picture 2" descr="Protein structure Protein tertiary structure Bioinformatics, others,  biology, structure, protein Tertiary Structure png | PNGWing">
            <a:extLst>
              <a:ext uri="{FF2B5EF4-FFF2-40B4-BE49-F238E27FC236}">
                <a16:creationId xmlns:a16="http://schemas.microsoft.com/office/drawing/2014/main" id="{FCDD730B-0EA8-6BE5-E51D-383EB38AA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817312" y="2124929"/>
            <a:ext cx="963081" cy="79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10C42A-4CBB-FBEB-45FF-F1E95FDC0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83" y="6034445"/>
            <a:ext cx="551409" cy="80204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D7D8603-A787-28BB-A4FA-F0874791CB7F}"/>
              </a:ext>
            </a:extLst>
          </p:cNvPr>
          <p:cNvSpPr/>
          <p:nvPr/>
        </p:nvSpPr>
        <p:spPr>
          <a:xfrm>
            <a:off x="4072785" y="3757415"/>
            <a:ext cx="3699615" cy="1399360"/>
          </a:xfrm>
          <a:prstGeom prst="round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5C30CED-EC10-562B-FBF3-1E1A7B70445B}"/>
              </a:ext>
            </a:extLst>
          </p:cNvPr>
          <p:cNvSpPr/>
          <p:nvPr/>
        </p:nvSpPr>
        <p:spPr>
          <a:xfrm>
            <a:off x="2133600" y="4034372"/>
            <a:ext cx="1219200" cy="8176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PDB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F59A3F8-82F6-21FA-9195-FC9935F9A80A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331793" y="4330498"/>
            <a:ext cx="740992" cy="1265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877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134CE-BD01-2527-C0F6-8A92B1FB1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/>
              <a:t>Model Ranking (Scoring)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E30AC-7A07-B937-5313-BA510787B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66800"/>
            <a:ext cx="4324223" cy="4953000"/>
          </a:xfrm>
        </p:spPr>
        <p:txBody>
          <a:bodyPr/>
          <a:lstStyle/>
          <a:p>
            <a:r>
              <a:rPr lang="en-US" sz="2400" dirty="0"/>
              <a:t>AlphaFold2 ‘s internal score</a:t>
            </a:r>
          </a:p>
          <a:p>
            <a:endParaRPr lang="en-US" sz="2400" dirty="0"/>
          </a:p>
          <a:p>
            <a:r>
              <a:rPr lang="en-US" sz="2400" dirty="0"/>
              <a:t>Average Pairwise Structural Similarity (</a:t>
            </a:r>
            <a:r>
              <a:rPr lang="en-US" sz="2400" b="1" dirty="0"/>
              <a:t>PSS</a:t>
            </a:r>
            <a:r>
              <a:rPr lang="en-US" sz="2400" dirty="0"/>
              <a:t>) between a model and other models</a:t>
            </a:r>
          </a:p>
          <a:p>
            <a:endParaRPr lang="en-US" sz="2400" dirty="0"/>
          </a:p>
          <a:p>
            <a:r>
              <a:rPr lang="en-US" sz="2400" dirty="0"/>
              <a:t>Interface Contact Probability Score (</a:t>
            </a:r>
            <a:r>
              <a:rPr lang="en-US" sz="2400" b="1" dirty="0"/>
              <a:t>ICPS</a:t>
            </a:r>
            <a:r>
              <a:rPr lang="en-US" sz="2400" dirty="0"/>
              <a:t>) of multimer by deep learning (</a:t>
            </a:r>
            <a:r>
              <a:rPr lang="en-US" sz="2400" dirty="0" err="1"/>
              <a:t>CDPred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r>
              <a:rPr lang="en-US" sz="2400" dirty="0"/>
              <a:t>Average of PSS and ICPS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 descr="A picture containing text, kite, flying, outdoor&#10;&#10;Description automatically generated">
            <a:extLst>
              <a:ext uri="{FF2B5EF4-FFF2-40B4-BE49-F238E27FC236}">
                <a16:creationId xmlns:a16="http://schemas.microsoft.com/office/drawing/2014/main" id="{C1580220-1D73-EFC2-D02E-5485E7703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141349"/>
            <a:ext cx="1963824" cy="2440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A2CA0E-87FD-72EF-B2BB-6561111DA78A}"/>
              </a:ext>
            </a:extLst>
          </p:cNvPr>
          <p:cNvSpPr txBox="1"/>
          <p:nvPr/>
        </p:nvSpPr>
        <p:spPr>
          <a:xfrm>
            <a:off x="6526146" y="10103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PSS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DE9209F-867B-0275-172B-78001CFCA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120" y="3944652"/>
            <a:ext cx="1449701" cy="1467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FAA813-2D09-5EDD-ECB6-5F94BFFC2A2C}"/>
              </a:ext>
            </a:extLst>
          </p:cNvPr>
          <p:cNvSpPr txBox="1"/>
          <p:nvPr/>
        </p:nvSpPr>
        <p:spPr>
          <a:xfrm>
            <a:off x="6791420" y="5690077"/>
            <a:ext cx="2428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Inter-chain contact probability 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map  predicted by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CDPred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What is a dimer? - Quora">
            <a:extLst>
              <a:ext uri="{FF2B5EF4-FFF2-40B4-BE49-F238E27FC236}">
                <a16:creationId xmlns:a16="http://schemas.microsoft.com/office/drawing/2014/main" id="{BA33EBEC-7261-24E9-DFC7-EC4A1FEE5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559" y="3689168"/>
            <a:ext cx="2569433" cy="192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62B54C-25B9-59AA-BA54-999146BDDB05}"/>
              </a:ext>
            </a:extLst>
          </p:cNvPr>
          <p:cNvSpPr txBox="1"/>
          <p:nvPr/>
        </p:nvSpPr>
        <p:spPr>
          <a:xfrm>
            <a:off x="4400423" y="5710535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Inter-chain contacts in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an interface of a multimer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DB9F04-06FA-8E02-DB2F-390059BF0A21}"/>
              </a:ext>
            </a:extLst>
          </p:cNvPr>
          <p:cNvSpPr/>
          <p:nvPr/>
        </p:nvSpPr>
        <p:spPr>
          <a:xfrm>
            <a:off x="5136243" y="3919817"/>
            <a:ext cx="389769" cy="1693945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F0ACBD-F285-1372-93ED-28972A7AE628}"/>
              </a:ext>
            </a:extLst>
          </p:cNvPr>
          <p:cNvSpPr txBox="1"/>
          <p:nvPr/>
        </p:nvSpPr>
        <p:spPr>
          <a:xfrm>
            <a:off x="6467777" y="4000481"/>
            <a:ext cx="100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ICPS</a:t>
            </a: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8456FAB8-C2C0-3A4A-EBE6-ED1E159A37DE}"/>
              </a:ext>
            </a:extLst>
          </p:cNvPr>
          <p:cNvSpPr/>
          <p:nvPr/>
        </p:nvSpPr>
        <p:spPr>
          <a:xfrm>
            <a:off x="6435712" y="4455486"/>
            <a:ext cx="1086317" cy="4020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10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8F447-2072-F72B-572A-71EB8121B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3600" b="1" dirty="0"/>
              <a:t>Iterative Structure Alignment-Based TS and QS Model Refinement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80E9ACB-355F-17B4-3745-8D9375431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79248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D8BA59-C824-8578-B1FE-692F4FDC9873}"/>
              </a:ext>
            </a:extLst>
          </p:cNvPr>
          <p:cNvSpPr txBox="1"/>
          <p:nvPr/>
        </p:nvSpPr>
        <p:spPr>
          <a:xfrm>
            <a:off x="6553200" y="5257800"/>
            <a:ext cx="1402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Model Generation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25D547-8DCC-9A2E-79EF-0030B71B7CE1}"/>
              </a:ext>
            </a:extLst>
          </p:cNvPr>
          <p:cNvSpPr txBox="1"/>
          <p:nvPr/>
        </p:nvSpPr>
        <p:spPr>
          <a:xfrm>
            <a:off x="1219208" y="1295400"/>
            <a:ext cx="78485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Input model and MSA                          Refined model with highest score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E9C5C6-406D-6702-D971-2AEC97564976}"/>
              </a:ext>
            </a:extLst>
          </p:cNvPr>
          <p:cNvSpPr txBox="1"/>
          <p:nvPr/>
        </p:nvSpPr>
        <p:spPr>
          <a:xfrm>
            <a:off x="4876800" y="1600200"/>
            <a:ext cx="304800" cy="2590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0AE757-0006-49BA-216D-351992F50865}"/>
              </a:ext>
            </a:extLst>
          </p:cNvPr>
          <p:cNvSpPr txBox="1"/>
          <p:nvPr/>
        </p:nvSpPr>
        <p:spPr>
          <a:xfrm>
            <a:off x="5181600" y="2971800"/>
            <a:ext cx="2580188" cy="1524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DF16C8A-A04E-19AE-1511-12D287CF1851}"/>
              </a:ext>
            </a:extLst>
          </p:cNvPr>
          <p:cNvCxnSpPr>
            <a:cxnSpLocks/>
          </p:cNvCxnSpPr>
          <p:nvPr/>
        </p:nvCxnSpPr>
        <p:spPr>
          <a:xfrm flipV="1">
            <a:off x="6553200" y="2743200"/>
            <a:ext cx="0" cy="18288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0AAFF4-F617-DF4C-E9CA-42CF1EABAEDB}"/>
              </a:ext>
            </a:extLst>
          </p:cNvPr>
          <p:cNvSpPr txBox="1"/>
          <p:nvPr/>
        </p:nvSpPr>
        <p:spPr>
          <a:xfrm>
            <a:off x="6553200" y="4038600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ED3849-A6E1-CFFD-72EC-E3C85FF2A118}"/>
              </a:ext>
            </a:extLst>
          </p:cNvPr>
          <p:cNvSpPr txBox="1"/>
          <p:nvPr/>
        </p:nvSpPr>
        <p:spPr>
          <a:xfrm>
            <a:off x="4114800" y="6172200"/>
            <a:ext cx="483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similar approach to QS model refinement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B1503-A37A-6593-F1DD-6B8F865CC35A}"/>
              </a:ext>
            </a:extLst>
          </p:cNvPr>
          <p:cNvSpPr txBox="1"/>
          <p:nvPr/>
        </p:nvSpPr>
        <p:spPr>
          <a:xfrm>
            <a:off x="2667000" y="1740932"/>
            <a:ext cx="1676400" cy="8498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78226E-655D-50C4-7E6C-3A17CE90D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50" y="1724295"/>
            <a:ext cx="1054099" cy="8665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879912-FD0A-1C86-B126-D77962E1BD43}"/>
              </a:ext>
            </a:extLst>
          </p:cNvPr>
          <p:cNvSpPr txBox="1"/>
          <p:nvPr/>
        </p:nvSpPr>
        <p:spPr>
          <a:xfrm>
            <a:off x="6934201" y="1752600"/>
            <a:ext cx="1463040" cy="8879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346C7080-45A6-6526-535D-3B651663E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230" y="1827768"/>
            <a:ext cx="9525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02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A50FC-5192-AB4B-4AA2-D6B3386F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04800"/>
            <a:ext cx="8229600" cy="1143000"/>
          </a:xfrm>
        </p:spPr>
        <p:txBody>
          <a:bodyPr/>
          <a:lstStyle/>
          <a:p>
            <a:r>
              <a:rPr lang="en-US" sz="3600" b="1" dirty="0"/>
              <a:t>Top Predictors in Estimating Multimer Global Model Accuracy (EMA) in CASP15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65CC645A-1CD9-0C2C-3199-8A9298749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7772400" cy="4686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B42795-38AA-A361-26B2-6C63D69AAC71}"/>
              </a:ext>
            </a:extLst>
          </p:cNvPr>
          <p:cNvSpPr txBox="1"/>
          <p:nvPr/>
        </p:nvSpPr>
        <p:spPr>
          <a:xfrm>
            <a:off x="4495800" y="624840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predictioncenter.org</a:t>
            </a:r>
            <a:r>
              <a:rPr lang="en-US" sz="1200" dirty="0"/>
              <a:t>/casp15/</a:t>
            </a:r>
            <a:r>
              <a:rPr lang="en-US" sz="1200" dirty="0" err="1"/>
              <a:t>zscores_EMA.cgi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8E3F44-9DEC-DC8A-A346-BA98BED2690E}"/>
              </a:ext>
            </a:extLst>
          </p:cNvPr>
          <p:cNvSpPr txBox="1"/>
          <p:nvPr/>
        </p:nvSpPr>
        <p:spPr>
          <a:xfrm>
            <a:off x="13252" y="152400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MULTICOM_qa</a:t>
            </a:r>
            <a:r>
              <a:rPr lang="en-US" dirty="0">
                <a:solidFill>
                  <a:srgbClr val="FF0000"/>
                </a:solidFill>
              </a:rPr>
              <a:t> =</a:t>
            </a:r>
            <a:r>
              <a:rPr lang="en-US" sz="1800" dirty="0">
                <a:solidFill>
                  <a:srgbClr val="FF0000"/>
                </a:solidFill>
              </a:rPr>
              <a:t> (PSS + ICPS) /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33ED6A-64F7-115D-DEAC-29BFFA2FE9DD}"/>
              </a:ext>
            </a:extLst>
          </p:cNvPr>
          <p:cNvSpPr txBox="1"/>
          <p:nvPr/>
        </p:nvSpPr>
        <p:spPr>
          <a:xfrm>
            <a:off x="1066801" y="6440269"/>
            <a:ext cx="8229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CASP15 Talk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https://www.youtube.com/watch?v=RHlxUWFDNvk</a:t>
            </a:r>
            <a:r>
              <a:rPr lang="en-US" dirty="0"/>
              <a:t> </a:t>
            </a:r>
          </a:p>
        </p:txBody>
      </p:sp>
      <p:pic>
        <p:nvPicPr>
          <p:cNvPr id="3" name="Picture 2" descr="Home - Prediction Center">
            <a:extLst>
              <a:ext uri="{FF2B5EF4-FFF2-40B4-BE49-F238E27FC236}">
                <a16:creationId xmlns:a16="http://schemas.microsoft.com/office/drawing/2014/main" id="{1613004D-1CC2-9F0A-D1E9-93D7E4DD9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048" y="477798"/>
            <a:ext cx="869602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654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10530</TotalTime>
  <Words>1060</Words>
  <Application>Microsoft Macintosh PowerPoint</Application>
  <PresentationFormat>On-screen Show (4:3)</PresentationFormat>
  <Paragraphs>305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Office Theme</vt:lpstr>
      <vt:lpstr>Improving AlphaFold-based Prediction of Protein Structure and Interaction</vt:lpstr>
      <vt:lpstr>The Biggest AI Breakthrough in Protein Structure Prediction and Bioinformatics</vt:lpstr>
      <vt:lpstr>How to further improve AlphaFold?</vt:lpstr>
      <vt:lpstr>The Strategy for Improving AlphaFold2 in MULTICOM</vt:lpstr>
      <vt:lpstr>MSA Sampling</vt:lpstr>
      <vt:lpstr>Template Sampling</vt:lpstr>
      <vt:lpstr>Model Ranking (Scoring)</vt:lpstr>
      <vt:lpstr>Iterative Structure Alignment-Based TS and QS Model Refinement</vt:lpstr>
      <vt:lpstr>Top Predictors in Estimating Multimer Global Model Accuracy (EMA) in CASP15</vt:lpstr>
      <vt:lpstr>Top 20 of 47 Tertiary Structure Prediction Servers in CASP15</vt:lpstr>
      <vt:lpstr>Top 15 of 26 Quaternary Structure (Multimer) Prediction Servers in CASP15</vt:lpstr>
      <vt:lpstr>Analysis of Tertiary Structure Prediction Results and Key Findings</vt:lpstr>
      <vt:lpstr>MULTCOM Improves Prediction Accuracy over Standard AlphaFold2</vt:lpstr>
      <vt:lpstr>Importance of Sampling Diverse MSAs and Templates</vt:lpstr>
      <vt:lpstr>Importance of Considering Protein-Protein Interaction (PPI) in TS prediction</vt:lpstr>
      <vt:lpstr>An Example of Considering PPI for TS Prediction: T1173</vt:lpstr>
      <vt:lpstr>Effect of FoldSeek Structure Alignment-Based Refinement</vt:lpstr>
      <vt:lpstr>Analysis of Quaternary Structure Prediction Results and Key Findings</vt:lpstr>
      <vt:lpstr>MULTICOM Significantly Outperforms Standard AlphaFold-multimer</vt:lpstr>
      <vt:lpstr>PowerPoint Presentation</vt:lpstr>
      <vt:lpstr>FoldSeek Structure Alignment-based Model Generation Outperforms Standard AlphaFold-multimer</vt:lpstr>
      <vt:lpstr>Good Examples of FoldSeek Structure Alignment-based Model Generation </vt:lpstr>
      <vt:lpstr>Conclusions</vt:lpstr>
      <vt:lpstr>Acknowledgements</vt:lpstr>
      <vt:lpstr>Overall Performance of MULTICOM Server  in Tertiary Structure Prediction</vt:lpstr>
      <vt:lpstr>Overall Performance on 41 Multimers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and Solutions to Protein Structure Prediction in the Post Genomic Era</dc:title>
  <dc:creator>Jack Cheng</dc:creator>
  <cp:lastModifiedBy>Cheng, Jianlin</cp:lastModifiedBy>
  <cp:revision>2649</cp:revision>
  <dcterms:created xsi:type="dcterms:W3CDTF">2010-09-27T15:02:39Z</dcterms:created>
  <dcterms:modified xsi:type="dcterms:W3CDTF">2024-02-25T16:28:46Z</dcterms:modified>
</cp:coreProperties>
</file>