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7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FE71-42CE-BB44-A901-C46FC122B00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FD0B0-5FAD-A446-A83B-865411E44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5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FD0B0-5FAD-A446-A83B-865411E44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8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9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2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0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9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7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7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3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E8B9-2B6C-9E4C-97CB-00EA2CD0104A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C7BBE-092D-E242-BC2C-6E6A4C1F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754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Bioinformatics, Data Mining and Machine Learning Laboratory (BDM)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14350"/>
            <a:ext cx="6400800" cy="1752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Computer Science Department</a:t>
            </a:r>
          </a:p>
          <a:p>
            <a:r>
              <a:rPr lang="en-US" b="1" dirty="0">
                <a:solidFill>
                  <a:schemeClr val="tx1"/>
                </a:solidFill>
              </a:rPr>
              <a:t>University of Missouri – Columbia</a:t>
            </a:r>
          </a:p>
          <a:p>
            <a:r>
              <a:rPr lang="en-US" b="1" dirty="0">
                <a:solidFill>
                  <a:schemeClr val="tx1"/>
                </a:solidFill>
              </a:rPr>
              <a:t>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290" y="1996500"/>
            <a:ext cx="1891366" cy="156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76" y="2105671"/>
            <a:ext cx="1466849" cy="1265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25" y="1996500"/>
            <a:ext cx="1428750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156" y="3753862"/>
            <a:ext cx="3067050" cy="127793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413000" y="3180775"/>
            <a:ext cx="1651000" cy="541337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56125" y="3180775"/>
            <a:ext cx="0" cy="573087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175250" y="3180775"/>
            <a:ext cx="1063625" cy="541337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9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Application of 3D Genome to Gene Function Prediction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1" y="1549542"/>
            <a:ext cx="2255594" cy="21575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026746" y="1601274"/>
            <a:ext cx="1704082" cy="9858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080792" y="2664212"/>
            <a:ext cx="1471544" cy="3409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30827" y="1394104"/>
            <a:ext cx="8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1500" y="286566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 B</a:t>
            </a:r>
          </a:p>
        </p:txBody>
      </p:sp>
      <p:pic>
        <p:nvPicPr>
          <p:cNvPr id="15" name="Picture 14" descr="Screen Shot 2015-12-03 at 2.05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61" y="1439965"/>
            <a:ext cx="2649791" cy="2268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0063" y="1360348"/>
            <a:ext cx="268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 Interaction Network</a:t>
            </a:r>
          </a:p>
        </p:txBody>
      </p:sp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8149"/>
            <a:ext cx="8229600" cy="307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8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Focus III: Biological Network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Big </a:t>
            </a:r>
            <a:r>
              <a:rPr lang="en-US" b="1" dirty="0" err="1"/>
              <a:t>Omics</a:t>
            </a:r>
            <a:r>
              <a:rPr lang="en-US" b="1" dirty="0"/>
              <a:t> Data </a:t>
            </a:r>
            <a:r>
              <a:rPr lang="en-US" dirty="0"/>
              <a:t>(genomics, </a:t>
            </a:r>
            <a:r>
              <a:rPr lang="en-US" dirty="0" err="1"/>
              <a:t>transcriptomics</a:t>
            </a:r>
            <a:r>
              <a:rPr lang="en-US" dirty="0"/>
              <a:t>, proteomics, metabolomics,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b="1" dirty="0"/>
              <a:t>Biological Networks 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2000" b="1" dirty="0"/>
              <a:t>gene regulation networks       metabolic networks          signaling networks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" y="3918857"/>
            <a:ext cx="3152591" cy="2331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86" y="3918857"/>
            <a:ext cx="2270721" cy="2575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435" y="3918857"/>
            <a:ext cx="1787471" cy="26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Tools</a:t>
            </a:r>
            <a:r>
              <a:rPr lang="en-US" dirty="0"/>
              <a:t>: MENET, GNET, </a:t>
            </a:r>
            <a:r>
              <a:rPr lang="en-US" dirty="0" err="1"/>
              <a:t>RNAMiner</a:t>
            </a:r>
            <a:endParaRPr lang="en-US" dirty="0"/>
          </a:p>
          <a:p>
            <a:r>
              <a:rPr lang="en-US" b="1" dirty="0"/>
              <a:t>Papers</a:t>
            </a:r>
            <a:r>
              <a:rPr lang="en-US" dirty="0"/>
              <a:t>: 15</a:t>
            </a:r>
          </a:p>
          <a:p>
            <a:r>
              <a:rPr lang="en-US" b="1" dirty="0"/>
              <a:t>Collaborative Funding</a:t>
            </a:r>
            <a:r>
              <a:rPr lang="en-US" dirty="0"/>
              <a:t>: </a:t>
            </a:r>
            <a:r>
              <a:rPr lang="en-US" b="1" dirty="0"/>
              <a:t>(1)</a:t>
            </a:r>
            <a:r>
              <a:rPr lang="en-US" dirty="0"/>
              <a:t> NSF systems biology grant (PI: Stacey, Co-PI: Cheng &amp; </a:t>
            </a:r>
            <a:r>
              <a:rPr lang="en-US" dirty="0" err="1"/>
              <a:t>Xu</a:t>
            </a:r>
            <a:r>
              <a:rPr lang="en-US" dirty="0"/>
              <a:t>, 2010 - 2015), </a:t>
            </a:r>
            <a:r>
              <a:rPr lang="en-US" b="1" dirty="0"/>
              <a:t>(2)</a:t>
            </a:r>
            <a:r>
              <a:rPr lang="en-US" dirty="0"/>
              <a:t> DOE systems biology grant (PI: Stacey, Co-PI: Cheng &amp; </a:t>
            </a:r>
            <a:r>
              <a:rPr lang="en-US" dirty="0" err="1"/>
              <a:t>Xu</a:t>
            </a:r>
            <a:r>
              <a:rPr lang="en-US" dirty="0"/>
              <a:t>, 2010 - 2014), </a:t>
            </a:r>
            <a:r>
              <a:rPr lang="en-US" b="1" dirty="0"/>
              <a:t>(3)</a:t>
            </a:r>
            <a:r>
              <a:rPr lang="en-US" dirty="0"/>
              <a:t> NIH Botanical Center grant (PI: </a:t>
            </a:r>
            <a:r>
              <a:rPr lang="en-US" dirty="0" err="1"/>
              <a:t>Lubahn</a:t>
            </a:r>
            <a:r>
              <a:rPr lang="en-US" dirty="0"/>
              <a:t>, Co-I: Cheng, 2010 – 2015), ~$10 million in total</a:t>
            </a:r>
          </a:p>
          <a:p>
            <a:r>
              <a:rPr lang="en-US" b="1" dirty="0"/>
              <a:t>Collaboration with dozens of groups at MU </a:t>
            </a:r>
            <a:r>
              <a:rPr lang="en-US" dirty="0"/>
              <a:t>(plant sci., animal sci., medical sci., chemistry, biochemistry, physics, stats, engineering, CS)</a:t>
            </a:r>
          </a:p>
        </p:txBody>
      </p:sp>
    </p:spTree>
    <p:extLst>
      <p:ext uri="{BB962C8B-B14F-4D97-AF65-F5344CB8AC3E}">
        <p14:creationId xmlns:p14="http://schemas.microsoft.com/office/powerpoint/2010/main" val="15830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98105" y="207853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RNAMiner</a:t>
            </a:r>
            <a:br>
              <a:rPr lang="en-US" sz="3600" b="1" dirty="0"/>
            </a:br>
            <a:r>
              <a:rPr lang="en-US" sz="3600" b="1" dirty="0"/>
              <a:t>of</a:t>
            </a:r>
            <a:br>
              <a:rPr lang="en-US" sz="3600" b="1" dirty="0"/>
            </a:br>
            <a:r>
              <a:rPr lang="en-US" sz="3600" b="1" dirty="0"/>
              <a:t>Analyzing</a:t>
            </a:r>
            <a:br>
              <a:rPr lang="en-US" sz="3600" b="1" dirty="0"/>
            </a:br>
            <a:r>
              <a:rPr lang="en-US" sz="3600" b="1" dirty="0"/>
              <a:t>Big</a:t>
            </a:r>
            <a:br>
              <a:rPr lang="en-US" sz="3600" b="1" dirty="0"/>
            </a:br>
            <a:r>
              <a:rPr lang="en-US" sz="3600" b="1" dirty="0" err="1"/>
              <a:t>Transciptomics</a:t>
            </a:r>
            <a:br>
              <a:rPr lang="en-US" sz="3600" b="1" dirty="0"/>
            </a:br>
            <a:r>
              <a:rPr lang="en-US" sz="3600" b="1" dirty="0"/>
              <a:t>Data</a:t>
            </a:r>
          </a:p>
        </p:txBody>
      </p:sp>
      <p:pic>
        <p:nvPicPr>
          <p:cNvPr id="4" name="Picture 3" descr="Screen Shot 2015-12-03 at 2.1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2" y="0"/>
            <a:ext cx="6827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8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274638"/>
            <a:ext cx="8229600" cy="1143000"/>
          </a:xfrm>
        </p:spPr>
        <p:txBody>
          <a:bodyPr/>
          <a:lstStyle/>
          <a:p>
            <a:r>
              <a:rPr lang="en-US" b="1" dirty="0"/>
              <a:t>Thank you!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290" y="2228850"/>
            <a:ext cx="1891366" cy="156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76" y="2338021"/>
            <a:ext cx="1466849" cy="1265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25" y="2228850"/>
            <a:ext cx="1428750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156" y="3986212"/>
            <a:ext cx="3067050" cy="127793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13000" y="3413125"/>
            <a:ext cx="1651000" cy="541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56125" y="3413125"/>
            <a:ext cx="0" cy="573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175250" y="3413125"/>
            <a:ext cx="1063625" cy="541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13000" y="550862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Bioinformatics, Machine Learning, Data Mining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5750" y="1794064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Protein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4125" y="1795030"/>
            <a:ext cx="131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Genome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6750" y="1802339"/>
            <a:ext cx="199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Biological Network</a:t>
            </a:r>
          </a:p>
        </p:txBody>
      </p:sp>
    </p:spTree>
    <p:extLst>
      <p:ext uri="{BB962C8B-B14F-4D97-AF65-F5344CB8AC3E}">
        <p14:creationId xmlns:p14="http://schemas.microsoft.com/office/powerpoint/2010/main" val="426997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616" y="258763"/>
            <a:ext cx="8229600" cy="1143000"/>
          </a:xfrm>
        </p:spPr>
        <p:txBody>
          <a:bodyPr/>
          <a:lstStyle/>
          <a:p>
            <a:r>
              <a:rPr lang="en-US" b="1" dirty="0"/>
              <a:t>The People in the BDM Lab</a:t>
            </a:r>
          </a:p>
        </p:txBody>
      </p:sp>
      <p:pic>
        <p:nvPicPr>
          <p:cNvPr id="6" name="Content Placeholder 5" descr="che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r="598"/>
          <a:stretch>
            <a:fillRect/>
          </a:stretch>
        </p:blipFill>
        <p:spPr>
          <a:xfrm>
            <a:off x="155575" y="437595"/>
            <a:ext cx="1403873" cy="1146175"/>
          </a:xfrm>
        </p:spPr>
      </p:pic>
      <p:sp>
        <p:nvSpPr>
          <p:cNvPr id="7" name="TextBox 6"/>
          <p:cNvSpPr txBox="1"/>
          <p:nvPr/>
        </p:nvSpPr>
        <p:spPr>
          <a:xfrm>
            <a:off x="155575" y="8890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PI: Dr. Jianlin Cheng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0" y="3076226"/>
            <a:ext cx="150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Badri</a:t>
            </a:r>
            <a:r>
              <a:rPr lang="en-US" dirty="0"/>
              <a:t> </a:t>
            </a:r>
            <a:r>
              <a:rPr lang="en-US" dirty="0" err="1"/>
              <a:t>Adhikari</a:t>
            </a:r>
            <a:endParaRPr lang="en-US" dirty="0"/>
          </a:p>
        </p:txBody>
      </p:sp>
      <p:pic>
        <p:nvPicPr>
          <p:cNvPr id="9" name="Picture 8" descr="Screen Shot 2015-12-02 at 3.4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6" y="1994793"/>
            <a:ext cx="1238894" cy="1086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959" y="1579769"/>
            <a:ext cx="179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PhD Students (8)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5049" y="3066185"/>
            <a:ext cx="18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 Bhattacharya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0114" y="3066185"/>
            <a:ext cx="121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Renzhi</a:t>
            </a:r>
            <a:r>
              <a:rPr lang="en-US" dirty="0"/>
              <a:t> Cao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0250" y="3076226"/>
            <a:ext cx="86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Jie</a:t>
            </a:r>
            <a:r>
              <a:rPr lang="en-US" dirty="0"/>
              <a:t> </a:t>
            </a:r>
            <a:r>
              <a:rPr lang="en-US" dirty="0" err="1"/>
              <a:t>Hou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2156" y="4586910"/>
            <a:ext cx="91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Jilong</a:t>
            </a:r>
            <a:r>
              <a:rPr lang="en-US" dirty="0"/>
              <a:t> Li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520" y="4572000"/>
            <a:ext cx="233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Oluwatosin</a:t>
            </a:r>
            <a:r>
              <a:rPr lang="en-US" dirty="0"/>
              <a:t> </a:t>
            </a:r>
            <a:r>
              <a:rPr lang="en-US" dirty="0" err="1"/>
              <a:t>Oluwadare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79973" y="4572000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Tuan </a:t>
            </a:r>
            <a:r>
              <a:rPr lang="en-US" dirty="0" err="1"/>
              <a:t>Trieu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1185" y="4572000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Haiou</a:t>
            </a:r>
            <a:r>
              <a:rPr lang="en-US" dirty="0"/>
              <a:t> Li (visiting)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575" y="5132312"/>
            <a:ext cx="293684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Master’s Students (8)</a:t>
            </a:r>
            <a:r>
              <a:rPr lang="en-US" dirty="0"/>
              <a:t>:</a:t>
            </a:r>
          </a:p>
          <a:p>
            <a:r>
              <a:rPr lang="en-US" dirty="0"/>
              <a:t>Tyler Banks, </a:t>
            </a:r>
            <a:r>
              <a:rPr lang="en-US" dirty="0" err="1"/>
              <a:t>Puneet</a:t>
            </a:r>
            <a:r>
              <a:rPr lang="en-US" dirty="0"/>
              <a:t> </a:t>
            </a:r>
            <a:r>
              <a:rPr lang="en-US" dirty="0" err="1"/>
              <a:t>Gaddam</a:t>
            </a:r>
            <a:r>
              <a:rPr lang="en-US" dirty="0"/>
              <a:t>,</a:t>
            </a:r>
          </a:p>
          <a:p>
            <a:r>
              <a:rPr lang="en-US" dirty="0"/>
              <a:t>Pei Hu, </a:t>
            </a:r>
            <a:r>
              <a:rPr lang="en-US" dirty="0" err="1"/>
              <a:t>Yuhao</a:t>
            </a:r>
            <a:r>
              <a:rPr lang="en-US" dirty="0"/>
              <a:t> Tang, </a:t>
            </a:r>
          </a:p>
          <a:p>
            <a:r>
              <a:rPr lang="en-US" dirty="0"/>
              <a:t>Avery wells, </a:t>
            </a:r>
            <a:r>
              <a:rPr lang="en-US" dirty="0" err="1"/>
              <a:t>Rui</a:t>
            </a:r>
            <a:r>
              <a:rPr lang="en-US" dirty="0"/>
              <a:t> </a:t>
            </a:r>
            <a:r>
              <a:rPr lang="en-US" dirty="0" err="1"/>
              <a:t>Xie</a:t>
            </a:r>
            <a:r>
              <a:rPr lang="en-US" dirty="0"/>
              <a:t>, </a:t>
            </a:r>
          </a:p>
          <a:p>
            <a:r>
              <a:rPr lang="en-US" dirty="0" err="1"/>
              <a:t>Yuxiang</a:t>
            </a:r>
            <a:r>
              <a:rPr lang="en-US" dirty="0"/>
              <a:t> Zhang, Xiao Zhou </a:t>
            </a:r>
          </a:p>
          <a:p>
            <a:r>
              <a:rPr lang="en-US" dirty="0"/>
              <a:t>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38129" y="5116822"/>
            <a:ext cx="292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Undergraduate Students (1):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87281" y="6502944"/>
            <a:ext cx="181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Jackson </a:t>
            </a:r>
            <a:r>
              <a:rPr lang="en-US" dirty="0" err="1"/>
              <a:t>Nowotny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72494" y="5128763"/>
            <a:ext cx="136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Alumni (24):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87322" y="5913392"/>
            <a:ext cx="194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Students/Postdocs</a:t>
            </a:r>
          </a:p>
        </p:txBody>
      </p:sp>
      <p:pic>
        <p:nvPicPr>
          <p:cNvPr id="3" name="Picture 2" descr="Screen Shot 2015-12-04 at 9.25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48" y="1963813"/>
            <a:ext cx="1043493" cy="1164829"/>
          </a:xfrm>
          <a:prstGeom prst="rect">
            <a:avLst/>
          </a:prstGeom>
        </p:spPr>
      </p:pic>
      <p:pic>
        <p:nvPicPr>
          <p:cNvPr id="4" name="Picture 3" descr="Screen Shot 2015-12-04 at 9.26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20" y="1979303"/>
            <a:ext cx="1158427" cy="1103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951" y="1949101"/>
            <a:ext cx="1067402" cy="1134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693" y="3416482"/>
            <a:ext cx="1061051" cy="12631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114" y="3446769"/>
            <a:ext cx="1057933" cy="11562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807" y="3462258"/>
            <a:ext cx="1125231" cy="1125231"/>
          </a:xfrm>
          <a:prstGeom prst="rect">
            <a:avLst/>
          </a:prstGeom>
        </p:spPr>
      </p:pic>
      <p:pic>
        <p:nvPicPr>
          <p:cNvPr id="26" name="Picture 25" descr="Screen Shot 2015-12-04 at 9.40.44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34" y="5517134"/>
            <a:ext cx="1287240" cy="1040854"/>
          </a:xfrm>
          <a:prstGeom prst="rect">
            <a:avLst/>
          </a:prstGeom>
        </p:spPr>
      </p:pic>
      <p:pic>
        <p:nvPicPr>
          <p:cNvPr id="27" name="Picture 26" descr="Screen Shot 2015-12-04 at 4.25.24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9" y="3462258"/>
            <a:ext cx="1263674" cy="11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00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 Theme and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417638"/>
            <a:ext cx="8794750" cy="47085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Theme</a:t>
            </a:r>
            <a:r>
              <a:rPr lang="en-US" dirty="0"/>
              <a:t>: develop computational (e.g. data mining and machine learning) methods to analyze big biological data to solve big biomedical problems.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b="1" dirty="0"/>
              <a:t>Focus:</a:t>
            </a:r>
          </a:p>
          <a:p>
            <a:r>
              <a:rPr lang="en-US" dirty="0"/>
              <a:t>Protein structure and function prediction</a:t>
            </a:r>
          </a:p>
          <a:p>
            <a:r>
              <a:rPr lang="en-US" dirty="0"/>
              <a:t>3D genome structure modeling</a:t>
            </a:r>
          </a:p>
          <a:p>
            <a:r>
              <a:rPr lang="en-US" dirty="0"/>
              <a:t>Biological network modeling on </a:t>
            </a:r>
            <a:r>
              <a:rPr lang="en-US" dirty="0" err="1"/>
              <a:t>omics</a:t>
            </a:r>
            <a:r>
              <a:rPr lang="en-US" dirty="0"/>
              <a:t>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64" y="3546475"/>
            <a:ext cx="1061835" cy="876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161" y="4423456"/>
            <a:ext cx="705744" cy="608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161" y="503237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Focus I: Protein Structure and Function Prediction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39" y="1908175"/>
            <a:ext cx="2277287" cy="1880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95" y="1682750"/>
            <a:ext cx="2507455" cy="21062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19375" y="2825750"/>
            <a:ext cx="984250" cy="22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76875" y="2825750"/>
            <a:ext cx="1064420" cy="22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75" y="2518593"/>
            <a:ext cx="2317075" cy="8027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50" y="3789011"/>
            <a:ext cx="141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Sequence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73500" y="3857625"/>
            <a:ext cx="1376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Structure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0125" y="3873500"/>
            <a:ext cx="1295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Function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750" y="5048250"/>
            <a:ext cx="806407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Predicting protein structure &amp; function from protein sequence is one of the most challenging and important problems in bioinformatics and computational biology.</a:t>
            </a:r>
          </a:p>
        </p:txBody>
      </p:sp>
    </p:spTree>
    <p:extLst>
      <p:ext uri="{BB962C8B-B14F-4D97-AF65-F5344CB8AC3E}">
        <p14:creationId xmlns:p14="http://schemas.microsoft.com/office/powerpoint/2010/main" val="419518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00200"/>
            <a:ext cx="8483600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Methods/Tools</a:t>
            </a:r>
            <a:r>
              <a:rPr lang="en-US" dirty="0"/>
              <a:t>: MULTICOM toolbox (dozens of bioinformatics tools)</a:t>
            </a:r>
          </a:p>
          <a:p>
            <a:r>
              <a:rPr lang="en-US" b="1" dirty="0"/>
              <a:t>Journal Papers</a:t>
            </a:r>
            <a:r>
              <a:rPr lang="en-US" dirty="0"/>
              <a:t>: 61</a:t>
            </a:r>
          </a:p>
          <a:p>
            <a:r>
              <a:rPr lang="en-US" b="1" dirty="0"/>
              <a:t>CASP Competition</a:t>
            </a:r>
            <a:r>
              <a:rPr lang="en-US" dirty="0"/>
              <a:t>: a top method from CASP7 to CASP11 (2006 – 2015)</a:t>
            </a:r>
          </a:p>
          <a:p>
            <a:r>
              <a:rPr lang="en-US" b="1" dirty="0"/>
              <a:t>CAFA Competition</a:t>
            </a:r>
            <a:r>
              <a:rPr lang="en-US" dirty="0"/>
              <a:t>: a top method in CAFA1 (2012)</a:t>
            </a:r>
          </a:p>
          <a:p>
            <a:r>
              <a:rPr lang="en-US" b="1" dirty="0"/>
              <a:t>Funding</a:t>
            </a:r>
            <a:r>
              <a:rPr lang="en-US" dirty="0"/>
              <a:t>: two NIH R01 grants (~$2.5 million, PI. PI: Dr. Cheng) from 2010 to 2019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5" y="4818063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otein_energy_landscap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176"/>
          <a:stretch/>
        </p:blipFill>
        <p:spPr>
          <a:xfrm>
            <a:off x="0" y="1179635"/>
            <a:ext cx="8995804" cy="4899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68036" y="3329599"/>
            <a:ext cx="122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logP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(d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995804" y="2116755"/>
            <a:ext cx="0" cy="251722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5097379" y="4633978"/>
            <a:ext cx="3898427" cy="652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/>
                <a:cs typeface="Arial"/>
              </a:rPr>
              <a:t>Funnel-shaped landscape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125" y="17938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Demo of Our Protein Structure Prediction Software (FUSION)</a:t>
            </a:r>
          </a:p>
        </p:txBody>
      </p:sp>
    </p:spTree>
    <p:extLst>
      <p:ext uri="{BB962C8B-B14F-4D97-AF65-F5344CB8AC3E}">
        <p14:creationId xmlns:p14="http://schemas.microsoft.com/office/powerpoint/2010/main" val="423598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Focus II: 3D Genome Structure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80054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Genome sequencing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Chromosomal contacts (Hi-C)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From contacts to  3D structure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Application: gene function and regulation</a:t>
            </a:r>
          </a:p>
          <a:p>
            <a:endParaRPr lang="en-US" sz="2400" dirty="0"/>
          </a:p>
        </p:txBody>
      </p:sp>
      <p:pic>
        <p:nvPicPr>
          <p:cNvPr id="4" name="Picture 2" descr="https://encrypted-tbn3.google.com/images?q=tbn:ANd9GcTr5A6M5SvsagRfMW6jbf9TpqfNLS26SrzCMq3H-RE1ljF-7p69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93" y="1506875"/>
            <a:ext cx="1569016" cy="104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46" y="1381610"/>
            <a:ext cx="1782796" cy="127692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326439" y="2106380"/>
            <a:ext cx="72165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4-05-14 at 8.57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85" y="2433433"/>
            <a:ext cx="1031754" cy="1959026"/>
          </a:xfrm>
          <a:prstGeom prst="rect">
            <a:avLst/>
          </a:prstGeom>
        </p:spPr>
      </p:pic>
      <p:pic>
        <p:nvPicPr>
          <p:cNvPr id="10" name="Picture 9" descr="Screen Shot 2013-03-29 at 11.53.46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80" y="2618190"/>
            <a:ext cx="1572220" cy="15465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326439" y="3621565"/>
            <a:ext cx="7881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75" y="4337124"/>
            <a:ext cx="1797325" cy="14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Screen Shot 2013-03-29 at 11.53.46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5" y="4218795"/>
            <a:ext cx="1572220" cy="15465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78839" y="5098269"/>
            <a:ext cx="7881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93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Methods/Tools</a:t>
            </a:r>
            <a:r>
              <a:rPr lang="en-US" dirty="0"/>
              <a:t>: MOGEN, Gen3D, Chromosome3D, GMOL, SMISS</a:t>
            </a:r>
          </a:p>
          <a:p>
            <a:r>
              <a:rPr lang="en-US" b="1" dirty="0"/>
              <a:t>Journal Papers</a:t>
            </a:r>
            <a:r>
              <a:rPr lang="en-US" dirty="0"/>
              <a:t>: 11</a:t>
            </a:r>
          </a:p>
          <a:p>
            <a:r>
              <a:rPr lang="en-US" b="1" dirty="0"/>
              <a:t>Funding</a:t>
            </a:r>
            <a:r>
              <a:rPr lang="en-US" dirty="0"/>
              <a:t>: NSF CAREER Award (PI: Dr. Cheng), $680,000 from 2012 to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397374"/>
            <a:ext cx="1906016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Demo of Our 3D Genome Structure Modeling Software (MOGEN)</a:t>
            </a:r>
          </a:p>
        </p:txBody>
      </p:sp>
      <p:pic>
        <p:nvPicPr>
          <p:cNvPr id="4" name="ICEStructure_1.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" y="15705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504</Words>
  <Application>Microsoft Macintosh PowerPoint</Application>
  <PresentationFormat>On-screen Show (4:3)</PresentationFormat>
  <Paragraphs>83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Bioinformatics, Data Mining and Machine Learning Laboratory (BDM)</vt:lpstr>
      <vt:lpstr>The People in the BDM Lab</vt:lpstr>
      <vt:lpstr>Research Theme and Focus</vt:lpstr>
      <vt:lpstr>Focus I: Protein Structure and Function Prediction</vt:lpstr>
      <vt:lpstr>Accomplishments</vt:lpstr>
      <vt:lpstr>Demo of Our Protein Structure Prediction Software (FUSION)</vt:lpstr>
      <vt:lpstr>Focus II: 3D Genome Structure Modeling</vt:lpstr>
      <vt:lpstr>Accomplishments</vt:lpstr>
      <vt:lpstr>Demo of Our 3D Genome Structure Modeling Software (MOGEN)</vt:lpstr>
      <vt:lpstr>Application of 3D Genome to Gene Function Prediction</vt:lpstr>
      <vt:lpstr>Focus III: Biological Network Modeling</vt:lpstr>
      <vt:lpstr>Accomplishments</vt:lpstr>
      <vt:lpstr>RNAMiner of Analyzing Big Transciptomics Data</vt:lpstr>
      <vt:lpstr>Thank you! Questions?</vt:lpstr>
    </vt:vector>
  </TitlesOfParts>
  <Company>University of Missouri - Columbia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Bioinformatics, Data Mining and Machine Learning Laboratory (BDM)</dc:title>
  <dc:creator>Jianlin Cheng</dc:creator>
  <cp:lastModifiedBy>Microsoft Office User</cp:lastModifiedBy>
  <cp:revision>155</cp:revision>
  <dcterms:created xsi:type="dcterms:W3CDTF">2015-12-02T21:30:41Z</dcterms:created>
  <dcterms:modified xsi:type="dcterms:W3CDTF">2018-04-12T21:49:42Z</dcterms:modified>
</cp:coreProperties>
</file>